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00FF"/>
    <a:srgbClr val="FF3399"/>
    <a:srgbClr val="FFFFFF"/>
    <a:srgbClr val="000099"/>
    <a:srgbClr val="6699FF"/>
    <a:srgbClr val="0080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03EF519-5AF0-D36D-4F02-AD7A7BDD0C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22358CA-262C-39FF-3177-601105389CA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AEDDAD9-E8C1-F5FB-0FBF-5F64B6CAC39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42A7400A-4C72-521B-9ECC-6B87B80F24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F2F91184-B89F-F147-BF12-6D2EFEA138A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60F84D71-C1AD-D03A-A846-428AFD3D04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77B0B1-0DAB-40B7-B2D9-F2A11CB5AF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9689BA-11BF-EF13-1A3B-0F210499BF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C16596-E6F6-4453-B0E9-11435437E2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2C15AED5-4813-DB5D-6DDD-0D8F885624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C977835-653C-6626-A50C-ACE9A470C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BAA6E4-5ABA-1C24-F2FB-D73D7191BA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11E906-07DF-4514-A991-7A972E843FA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1112982C-1CD1-4A3F-E32F-6F9941746B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51F4454-A42E-BF46-C68E-092F5FFE3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97500F1-0799-8C2A-64A2-F0263BE7D9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5E3F98-333B-4C98-AD8E-92A974F70CC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F539FA8-13B1-731D-51C8-0257678526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9E17A1E-B251-26DE-80E1-45AB7CE3B4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12F8E1-EFBD-F810-441D-43ADD2C498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327A86-114A-4647-863C-13DA31E51DE2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BF4CC72-780D-9696-F1A7-4E7D4FE291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BFEA73A-D27B-C48A-A31B-69B9273FE9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A221349-9AD1-2939-64E6-EC7D74FA9D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F354A8-9B95-489E-B6E3-002373138485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FC90D71A-AC5D-C733-71B0-F382563BA2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47CBBEC-05FC-B064-2C2B-3B1C9FB17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4EE423-9386-9965-B7D2-29B6BDD0F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5628B-6CC3-41F4-AED7-B2762236825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C8CEEC21-BCC2-CF23-1710-7D2B2BE1F3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C00B7DE-5DA6-A75E-2F35-9361F63FB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146D49-79C8-3D47-3A92-907065E08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583E0A-FC6E-40A1-8998-4D282939AE0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54B84EBF-E840-8668-EA61-80571EBD4E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2FFB763-ED79-C4BA-1FFD-E18A8268DE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E1924E-2925-F202-65A0-4953A2813E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521904-7C1A-4962-957E-3638BBF73DA7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EC0113E-0556-2CF4-B82A-19E27F1627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1D954B5-13F9-A16F-935A-9FA86CE2E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F49B8C-8B2E-ECEA-C682-FAA82EF57A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D4480D-2B62-4206-BCB3-8DEB7D5EDFA1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80A1428-E0E3-A3E9-9949-83699A657BE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C6EF960-6783-1364-122C-E35A5A4706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A19633-9AF5-C252-D7EA-636FBC5C15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56ADC3-4E45-4C69-B567-32FC09CBDF4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5BAC435-708B-23CF-9A89-EE79D6CE87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737E40D-8BCE-CFD1-18F7-C37C74CC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B5DAD0-40CA-8A7C-248D-44CACAFBA8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8E16A-9F3F-43A7-9628-8659B85CAE4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716A5D2B-5EC5-6ADF-1CA2-B5F05D15D9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53371FC-A337-D500-62F5-8346B310B3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D0230A-8AC3-3EE3-AB05-443014A8AD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39465-F269-44FA-9D16-911026908052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DBE27C0-0B2A-30D4-D4FD-3C2122C9A6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53D959B-210B-7C44-FB50-D7854FEF1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15B5-93AB-2AE0-5A1F-11D2A4797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D4236-B7F5-74FE-8F73-19B6F6779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2F78F-21C8-C711-019E-FB03C7EDF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37E39-4D38-568A-4F83-66D29C1B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BB134-451C-437F-F785-83733E3F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47E59-591E-4A90-994D-B5E68C4333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31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642B-50D4-A438-7C98-A32EC14A5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73F83-9017-664F-450D-37DC66EBB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E5AEF-2823-0182-A1A8-E3B94ABB3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BD7C7-60A5-CDCD-5774-915B7AB96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6630E-DA8D-F251-41B1-4CD81747F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22E01-1799-46CE-AF59-43AAEBC7C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24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282C8-0F7D-1284-645F-D2C397BBE9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8998F-606D-03A8-A14E-D34D39826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1A22A-1831-147E-BA7C-311C34131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FFF42-018D-2A6F-3C1B-042D69A77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6878-51CC-2C18-0C9E-76E9CFE4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BB5F9-9BFE-44E3-9C76-5E8B8C858A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17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461D-6653-7E59-CD45-56C7199EF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id="{528A886B-FB50-065E-0F19-40293D2B6CE9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8BB0F-AD21-A12E-9135-1D6CFCF30D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3AAB7-67F5-84A1-9C77-CDFD3928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3C3CD-6B26-BD48-D200-BAA719D3D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AABF6B3-06FC-4078-B82C-4A3D0D6435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8565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9230-C12D-2BFC-4B8D-5E94E051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D071F-1BB7-4C6E-799C-916581C7D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ED395-24D2-6BCF-3E0B-1C1342005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835B0-4CAE-B7E5-3947-A11513B6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0EF7E-AAAE-54A0-B53B-9A0EB262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1DB70-3574-88A8-40B8-97FFE15A0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64E056-88FE-4B69-B036-B3CEE6FCD2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1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F453D-A3A2-8BF1-A121-4591E436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05160-36EF-5A83-8ECF-8A171CFE8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DC80E-F165-D1B3-A786-83DCFDE7D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B1CA5-7EEA-E3CD-0D8E-4CB64D3615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65595-9B87-3F1F-A2CC-F095D333E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93A94-3439-7186-45D2-3094BA608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F0C45F-414E-4931-84DA-1789B0F8C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22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5EBB1-292D-22A5-7C54-B2B2F659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AE20A-9C35-32CE-39AD-9ADCEFC40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8D7AB-A947-5088-5D6F-DE69A8C48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E0322-79FE-67A5-0BBB-D7DE1E03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A7A06-A6A7-A56E-6415-529C33C9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5E203-533B-4003-B75C-EDCDCDECA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72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F2BF-E2FE-EC4B-9259-4F30C4814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A11F2-1377-FFF1-553E-EC9CF40F2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817EE-DCF6-7954-CD69-1BC3F917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F961F-BFBE-1E7E-1A7D-DE27CC7C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360F5-0749-0A7C-CC54-92244BB8B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B5107-F258-4F00-91BC-D0C7D5463E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56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031C-47B8-D7A0-C24E-FE4BF982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383C6-E51A-C8C2-C154-AAA6CB973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904EF-BF81-EF09-5154-612497EDD0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DB68A-203E-EADC-2656-2AD84F8B5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F436A-3683-0D83-A845-E1AB3C301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89E27-57B5-7C12-8189-7CB0428E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5062A-2F55-409A-B1BE-2881B41721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9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8A68B-E7C4-1C79-7434-44570D0E1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18C54-E5D8-1E32-9C16-57C6F0873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F06A5-BF5B-DB6C-F083-71F2012BD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9F2DF-8951-AE62-AEA7-8F01E5F2A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1617C2-B3D2-9AA6-24FD-A5AED5466D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A4C2C-2235-887A-6EA2-A564C3430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D0305E-FDBA-95E0-7BCE-D2497A6C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48A8A-BC9F-6922-C730-BA3AFF7EC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148A1-B34C-4170-A66B-A56C23D62E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794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B1AFE-B12A-11E6-AA3F-E48AAEF5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FEAFD-437C-68C0-D447-D7012625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78E58-34D1-EFAD-36BC-C50F44D57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51983-C207-2901-15A5-920EEF23B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1BB44-9A4F-414F-9BDF-CB92F21F0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75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BE67D8-F46B-5839-1071-C54B716A4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92BAEA-8950-6559-7864-A6B75092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9C577-B4EC-82AE-4865-2AAB75C2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19239-6009-4248-B078-2A55127A67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8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9D06-CD78-0CC6-FCEC-24ABC55DC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02DEC-8AF0-736F-DC93-DCA5C1E12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BCCF04-C8BA-3BB6-5A23-B6D13E8CE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7A09E-1093-7B9C-4CA9-7FC9FB1AD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F05FC-5842-C0D9-B002-F5F577FD7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CCE72-7239-E9AD-6F36-47EBA74A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B30E1-58EE-4F84-B6FD-18D3A2CB95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02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73CA9-16CB-D5B2-ACC9-042B3CD8A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14C1E1-B49C-7713-9784-A61FE0F79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408F4-C9D8-9213-9C8C-826285333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6F74D-2791-4212-A999-332DED824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BD45B-9134-FC71-4B7B-88ED4A971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E4A2F-6D9B-36B4-A6D5-4A0F95FE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3AB3A-273F-45E7-80E4-24EC8A2475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42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50C9DB-C378-193A-1749-05AD0EAA1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3A6E44-E69A-3282-630E-0EB57F463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AEE182B-28CC-CD3D-2CC1-785ADFA561C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23FEE-F94B-7E56-7F60-894E0028F1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2C31D1B-D85C-9340-39B5-5278051C33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02FA7A-2754-42DA-94CB-55F63B567C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Program%20Files\Microsoft%20Office\Clipart\Pub60Cor\urban_01.mid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7.gif"/><Relationship Id="rId7" Type="http://schemas.openxmlformats.org/officeDocument/2006/relationships/image" Target="../media/image2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gif"/><Relationship Id="rId9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BFA"/>
            </a:gs>
            <a:gs pos="30000">
              <a:srgbClr val="C4D6EB"/>
            </a:gs>
            <a:gs pos="60001">
              <a:srgbClr val="85C2FF"/>
            </a:gs>
            <a:gs pos="100000">
              <a:srgbClr val="5E9E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BF6B785-8CE7-C502-65DC-2429DA9248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9600"/>
              <a:t>Literature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BBD2186-F564-ECE7-20B2-2614C33454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  <a:p>
            <a:r>
              <a:rPr lang="en-US" altLang="en-US" sz="7200" i="1"/>
              <a:t>What is it?</a:t>
            </a: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71020B25-73BB-9A1D-0934-C9FABDD90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1622425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BB26830D-334E-5144-7677-605DBE752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22098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urban_01.mid">
            <a:hlinkClick r:id="" action="ppaction://media"/>
            <a:extLst>
              <a:ext uri="{FF2B5EF4-FFF2-40B4-BE49-F238E27FC236}">
                <a16:creationId xmlns:a16="http://schemas.microsoft.com/office/drawing/2014/main" id="{17E42560-B786-A9F4-378A-EABED773D80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030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rgbClr val="C6FCF4"/>
          </a:fgClr>
          <a:bgClr>
            <a:srgbClr val="FDCBE3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4B57BE1-AB6D-157F-69F4-87FCB0612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87207299-5FA6-CDC6-5ECA-A788FA5AE7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11303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>
            <a:extLst>
              <a:ext uri="{FF2B5EF4-FFF2-40B4-BE49-F238E27FC236}">
                <a16:creationId xmlns:a16="http://schemas.microsoft.com/office/drawing/2014/main" id="{A0CE35A2-E95A-9565-690F-B5D346CEED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066800"/>
            <a:ext cx="990600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>
            <a:extLst>
              <a:ext uri="{FF2B5EF4-FFF2-40B4-BE49-F238E27FC236}">
                <a16:creationId xmlns:a16="http://schemas.microsoft.com/office/drawing/2014/main" id="{8FDC72BB-6A79-8B93-22C1-C3016A3F19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43000"/>
            <a:ext cx="762000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5" name="Picture 7">
            <a:extLst>
              <a:ext uri="{FF2B5EF4-FFF2-40B4-BE49-F238E27FC236}">
                <a16:creationId xmlns:a16="http://schemas.microsoft.com/office/drawing/2014/main" id="{5BE6703E-4904-CE9B-8630-B2087A616A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19200"/>
            <a:ext cx="1447800" cy="89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7" name="Picture 9">
            <a:extLst>
              <a:ext uri="{FF2B5EF4-FFF2-40B4-BE49-F238E27FC236}">
                <a16:creationId xmlns:a16="http://schemas.microsoft.com/office/drawing/2014/main" id="{099E4FE7-BA82-AE09-90C0-80277203A4AC}"/>
              </a:ext>
            </a:extLst>
          </p:cNvPr>
          <p:cNvPicPr>
            <a:picLocks noChangeAspect="1" noChangeArrowheads="1" noCrop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1066800"/>
            <a:ext cx="10668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8" name="Text Box 10">
            <a:extLst>
              <a:ext uri="{FF2B5EF4-FFF2-40B4-BE49-F238E27FC236}">
                <a16:creationId xmlns:a16="http://schemas.microsoft.com/office/drawing/2014/main" id="{98CCB1BB-4949-B1E2-4DF5-97BA57EC0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6781800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>
                <a:solidFill>
                  <a:srgbClr val="6699FF"/>
                </a:solidFill>
                <a:latin typeface="Kristen ITC" panose="03050502040202030202" pitchFamily="66" charset="0"/>
              </a:rPr>
              <a:t>Drama is a story written to be performed by actors.  Although a drama is meant to be performed, one can also read the script, or written version, and imagine the action.</a:t>
            </a:r>
            <a:r>
              <a:rPr lang="en-US" altLang="en-US"/>
              <a:t> </a:t>
            </a:r>
          </a:p>
          <a:p>
            <a:pPr algn="ctr"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			 </a:t>
            </a:r>
          </a:p>
        </p:txBody>
      </p:sp>
      <p:pic>
        <p:nvPicPr>
          <p:cNvPr id="12300" name="Picture 12">
            <a:extLst>
              <a:ext uri="{FF2B5EF4-FFF2-40B4-BE49-F238E27FC236}">
                <a16:creationId xmlns:a16="http://schemas.microsoft.com/office/drawing/2014/main" id="{8C312CC6-E7B4-0338-0D9B-F4FBCA87EC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2438400" cy="145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302" name="Object 14">
            <a:extLst>
              <a:ext uri="{FF2B5EF4-FFF2-40B4-BE49-F238E27FC236}">
                <a16:creationId xmlns:a16="http://schemas.microsoft.com/office/drawing/2014/main" id="{97D5996B-B2EA-D044-B32C-0DDC7ECCC0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04800"/>
          <a:ext cx="2057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S Org Chart" r:id="rId8" imgW="7772400" imgH="3663720" progId="OrgPlusWOPX.4">
                  <p:embed followColorScheme="full"/>
                </p:oleObj>
              </mc:Choice>
              <mc:Fallback>
                <p:oleObj name="MS Org Chart" r:id="rId8" imgW="7772400" imgH="3663720" progId="OrgPlusWOPX.4">
                  <p:embed followColorScheme="full"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"/>
                        <a:ext cx="20574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7623CC7-EFC8-EC80-D518-B83214CF4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anose="04040805050809020602" pitchFamily="82" charset="0"/>
              </a:rPr>
              <a:t>~*!*~Review~*!*~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29801E8-6F79-752E-F5F8-E312DD92D9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anose="04040805050809020602" pitchFamily="82" charset="0"/>
              </a:rPr>
              <a:t>What is Literature?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anose="04040805050809020602" pitchFamily="82" charset="0"/>
              </a:rPr>
              <a:t>What does genre mean?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anose="04040805050809020602" pitchFamily="82" charset="0"/>
              </a:rPr>
              <a:t>What are the three main genre’s of literature?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anose="04040805050809020602" pitchFamily="82" charset="0"/>
              </a:rPr>
              <a:t>Write three types of writing for each category.</a:t>
            </a:r>
          </a:p>
          <a:p>
            <a:pPr marL="609600" indent="-609600">
              <a:buFontTx/>
              <a:buNone/>
            </a:pPr>
            <a:r>
              <a:rPr lang="en-US" altLang="en-US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CCF3F834-077A-42A9-E72D-9D171400A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3D74E11-6A2B-1302-8437-38043CA1B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ELEMENTS OF LITERATURE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BAA6C35-F54C-0A34-3133-AC58E14DF1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Written works having excellence in:</a:t>
            </a:r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Form</a:t>
            </a:r>
          </a:p>
          <a:p>
            <a:r>
              <a:rPr lang="en-US" altLang="en-US"/>
              <a:t>Expression</a:t>
            </a:r>
          </a:p>
          <a:p>
            <a:r>
              <a:rPr lang="en-US" altLang="en-US"/>
              <a:t>Ideas</a:t>
            </a:r>
          </a:p>
          <a:p>
            <a:r>
              <a:rPr lang="en-US" altLang="en-US"/>
              <a:t>Widespread and Lasting Interest</a:t>
            </a:r>
          </a:p>
          <a:p>
            <a:pPr>
              <a:buFontTx/>
              <a:buNone/>
            </a:pPr>
            <a:endParaRPr lang="en-US" altLang="en-US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15B1998C-137E-17ED-2DB6-BF5B3430C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6800" cy="114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4B9F045B-F739-44F5-0A22-50101B85741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191000"/>
            <a:ext cx="2170113" cy="221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100000">
              <a:srgbClr val="FF99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D786E6E-A3FB-93D9-E82C-8513AD934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Major Genres </a:t>
            </a:r>
          </a:p>
        </p:txBody>
      </p:sp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F66A43B5-5C65-A0F6-D5AB-7458EFCD85B5}"/>
              </a:ext>
            </a:extLst>
          </p:cNvPr>
          <p:cNvGraphicFramePr>
            <a:graphicFrameLocks noChangeAspect="1"/>
          </p:cNvGraphicFramePr>
          <p:nvPr>
            <p:ph type="dgm" idx="1"/>
          </p:nvPr>
        </p:nvGraphicFramePr>
        <p:xfrm>
          <a:off x="685800" y="2133600"/>
          <a:ext cx="7772400" cy="366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S Org Chart" r:id="rId3" imgW="7772400" imgH="3663720" progId="OrgPlusWOPX.4">
                  <p:embed followColorScheme="full"/>
                </p:oleObj>
              </mc:Choice>
              <mc:Fallback>
                <p:oleObj name="MS Org Chart" r:id="rId3" imgW="7772400" imgH="366372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7772400" cy="366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7" name="Picture 7">
            <a:extLst>
              <a:ext uri="{FF2B5EF4-FFF2-40B4-BE49-F238E27FC236}">
                <a16:creationId xmlns:a16="http://schemas.microsoft.com/office/drawing/2014/main" id="{ABF3F1EC-066C-EF5A-069D-6103705266F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14478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374403D-A5BB-E54F-BE3B-6E160637F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PROSE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34278C59-3E46-D59A-FE39-3C35130BEC6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981200"/>
            <a:ext cx="7772400" cy="16002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5400">
                <a:solidFill>
                  <a:srgbClr val="33CC33"/>
                </a:solidFill>
                <a:latin typeface="Comic Sans MS" panose="030F0702030302020204" pitchFamily="66" charset="0"/>
              </a:rPr>
              <a:t>Prose is the ordinary form of written language.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5400">
                <a:solidFill>
                  <a:srgbClr val="33CC33"/>
                </a:solidFill>
                <a:latin typeface="Comic Sans MS" panose="030F0702030302020204" pitchFamily="66" charset="0"/>
              </a:rPr>
              <a:t>It imitates the spoken language</a:t>
            </a:r>
            <a:r>
              <a:rPr lang="en-US" altLang="en-US" sz="2400">
                <a:solidFill>
                  <a:srgbClr val="33CC33"/>
                </a:solidFill>
                <a:latin typeface="Comic Sans MS" panose="030F0702030302020204" pitchFamily="66" charset="0"/>
              </a:rPr>
              <a:t>.</a:t>
            </a:r>
            <a:r>
              <a:rPr lang="en-US" altLang="en-US" sz="2400"/>
              <a:t>  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1A3AEDEF-024B-14F9-041F-3C5C1E6C8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2672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altLang="en-US" sz="2400"/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654F69B8-7FB5-769C-1EA6-B9E4FAC0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7162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400"/>
              <a:t>	 </a:t>
            </a:r>
          </a:p>
        </p:txBody>
      </p:sp>
      <p:pic>
        <p:nvPicPr>
          <p:cNvPr id="6152" name="Picture 8">
            <a:extLst>
              <a:ext uri="{FF2B5EF4-FFF2-40B4-BE49-F238E27FC236}">
                <a16:creationId xmlns:a16="http://schemas.microsoft.com/office/drawing/2014/main" id="{F0E6911D-B82B-56BD-C6F8-E8E0802C07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386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>
            <a:extLst>
              <a:ext uri="{FF2B5EF4-FFF2-40B4-BE49-F238E27FC236}">
                <a16:creationId xmlns:a16="http://schemas.microsoft.com/office/drawing/2014/main" id="{573EF6D8-5BA8-1E2E-DAA8-BFDC462192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514600"/>
            <a:ext cx="1714500" cy="2046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100000">
              <a:srgbClr val="0066FF">
                <a:gamma/>
                <a:tint val="90980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928D385-B772-F4BB-E092-D795465B8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685800"/>
          </a:xfrm>
        </p:spPr>
        <p:txBody>
          <a:bodyPr/>
          <a:lstStyle/>
          <a:p>
            <a:r>
              <a:rPr lang="en-US" altLang="en-US" sz="4800">
                <a:solidFill>
                  <a:srgbClr val="FFCCFF"/>
                </a:solidFill>
                <a:latin typeface="Broadway" panose="04040905080B02020502" pitchFamily="82" charset="0"/>
              </a:rPr>
              <a:t>Prose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BE98584-53FD-E14A-1BD8-FB505D2B619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en-GB" altLang="en-US" sz="2800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7318A1B-E836-377F-7030-207178B66B1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2667000"/>
            <a:ext cx="7772400" cy="3886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u="sng">
                <a:solidFill>
                  <a:srgbClr val="FFFF99"/>
                </a:solidFill>
                <a:latin typeface="Broadway" panose="04040905080B02020502" pitchFamily="82" charset="0"/>
              </a:rPr>
              <a:t>FICTION</a:t>
            </a: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			</a:t>
            </a:r>
            <a:r>
              <a:rPr lang="en-US" altLang="en-US" sz="2800" u="sng">
                <a:solidFill>
                  <a:srgbClr val="FFFF99"/>
                </a:solidFill>
                <a:latin typeface="Broadway" panose="04040905080B02020502" pitchFamily="82" charset="0"/>
              </a:rPr>
              <a:t>NON-FICTION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  Short Stories	            Personal  Narrative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   Fairy Tales			     Letters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    Folk Tales			   Memoirs 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     Novels			          Short Stories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>
                <a:solidFill>
                  <a:srgbClr val="FFFF99"/>
                </a:solidFill>
                <a:latin typeface="Broadway" panose="04040905080B02020502" pitchFamily="82" charset="0"/>
              </a:rPr>
              <a:t>      Poems				      Reports</a:t>
            </a:r>
          </a:p>
          <a:p>
            <a:pPr>
              <a:buClr>
                <a:srgbClr val="0066FF"/>
              </a:buClr>
              <a:buFontTx/>
              <a:buNone/>
            </a:pPr>
            <a:r>
              <a:rPr lang="en-US" altLang="en-US" sz="2800"/>
              <a:t>		</a:t>
            </a:r>
          </a:p>
          <a:p>
            <a:pPr>
              <a:buClr>
                <a:srgbClr val="0066FF"/>
              </a:buClr>
              <a:buFontTx/>
              <a:buNone/>
            </a:pPr>
            <a:endParaRPr lang="en-US" altLang="en-US" sz="2800"/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F7FC76F8-DC2D-F1DE-70EF-DD46864CE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13" y="0"/>
            <a:ext cx="2465387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CBBFE48F-2BB9-93BF-95A6-7A0BF76CF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04800"/>
          <a:ext cx="2590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S Org Chart" r:id="rId4" imgW="7772400" imgH="3663720" progId="OrgPlusWOPX.4">
                  <p:embed followColorScheme="full"/>
                </p:oleObj>
              </mc:Choice>
              <mc:Fallback>
                <p:oleObj name="MS Org Chart" r:id="rId4" imgW="7772400" imgH="3663720" progId="OrgPlusWOPX.4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"/>
                        <a:ext cx="2590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76D0505-98A7-31CD-E2C0-BFD16045C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Poetry</a:t>
            </a:r>
            <a:r>
              <a:rPr lang="en-US" altLang="en-US" sz="6600"/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F3F0EF5-7388-9E3C-6E67-790533B031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	Poetry is language written with rhythm, figurative language, imagery, sound devices and emotionally charged language.</a:t>
            </a:r>
            <a:r>
              <a:rPr lang="en-US" altLang="en-US" b="1">
                <a:solidFill>
                  <a:srgbClr val="FFCCFF"/>
                </a:solidFill>
                <a:latin typeface="Curlz MT" panose="04040404050702020202" pitchFamily="82" charset="0"/>
              </a:rPr>
              <a:t> </a:t>
            </a:r>
          </a:p>
          <a:p>
            <a:pPr>
              <a:buFontTx/>
              <a:buNone/>
            </a:pPr>
            <a:r>
              <a:rPr lang="en-US" altLang="en-US"/>
              <a:t> </a:t>
            </a:r>
          </a:p>
          <a:p>
            <a:pPr algn="ctr">
              <a:buFontTx/>
              <a:buNone/>
            </a:pPr>
            <a:r>
              <a:rPr lang="en-US" altLang="en-US" b="1" u="sng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Major Types of Poetry</a:t>
            </a:r>
          </a:p>
          <a:p>
            <a:pPr algn="ctr">
              <a:buFontTx/>
              <a:buNone/>
            </a:pPr>
            <a:r>
              <a:rPr lang="en-US" altLang="en-US" b="1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Lyric Poetry</a:t>
            </a:r>
          </a:p>
          <a:p>
            <a:pPr algn="ctr">
              <a:buFontTx/>
              <a:buNone/>
            </a:pPr>
            <a:r>
              <a:rPr lang="en-US" altLang="en-US" b="1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Narrative Poetry</a:t>
            </a:r>
          </a:p>
          <a:p>
            <a:pPr algn="ctr">
              <a:buFontTx/>
              <a:buNone/>
            </a:pPr>
            <a:r>
              <a:rPr lang="en-US" altLang="en-US" b="1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anose="04040404050702020202" pitchFamily="82" charset="0"/>
              </a:rPr>
              <a:t>Concrete Poetry 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70A91151-16A1-426E-57A7-2B6707B32F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04800"/>
          <a:ext cx="2590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S Org Chart" r:id="rId3" imgW="7772400" imgH="3663720" progId="OrgPlusWOPX.4">
                  <p:embed followColorScheme="full"/>
                </p:oleObj>
              </mc:Choice>
              <mc:Fallback>
                <p:oleObj name="MS Org Chart" r:id="rId3" imgW="7772400" imgH="366372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"/>
                        <a:ext cx="2590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7" name="Picture 5">
            <a:extLst>
              <a:ext uri="{FF2B5EF4-FFF2-40B4-BE49-F238E27FC236}">
                <a16:creationId xmlns:a16="http://schemas.microsoft.com/office/drawing/2014/main" id="{64AE7FB7-7326-59B4-41F5-5C241E70D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975" y="4073525"/>
            <a:ext cx="1978025" cy="278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100000">
              <a:srgbClr val="CC99FF">
                <a:gamma/>
                <a:tint val="90980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947B164-3CF2-0AFC-1540-090461983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anose="04040905080B02020502" pitchFamily="82" charset="0"/>
              </a:rPr>
              <a:t>Lyric Poem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A99052B-7B50-48AB-310D-ABAAD62BCB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4000">
                <a:solidFill>
                  <a:srgbClr val="0000FF"/>
                </a:solidFill>
                <a:latin typeface="Broadway" panose="04040905080B02020502" pitchFamily="82" charset="0"/>
              </a:rPr>
              <a:t>Lyric poem is a highly musical verse that expresses the observation and feelings of a single speaker.</a:t>
            </a:r>
            <a:r>
              <a:rPr lang="en-US" altLang="en-US">
                <a:solidFill>
                  <a:srgbClr val="0000FF"/>
                </a:solidFill>
              </a:rPr>
              <a:t>  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7B0D8DDB-A7DE-2F81-6228-37F4497FAC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267200"/>
            <a:ext cx="1981200" cy="216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>
            <a:extLst>
              <a:ext uri="{FF2B5EF4-FFF2-40B4-BE49-F238E27FC236}">
                <a16:creationId xmlns:a16="http://schemas.microsoft.com/office/drawing/2014/main" id="{A8BF34AE-C0A3-4E8D-5DBC-7655706E3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1000"/>
            <a:ext cx="1066800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0066"/>
            </a:gs>
            <a:gs pos="100000">
              <a:srgbClr val="D6009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EB874C4-5EF7-1B74-7D74-AC9C3470CD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b="1" u="sng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anose="04020404030D07020202" pitchFamily="82" charset="0"/>
              </a:rPr>
              <a:t>Narrative Poem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25D6AE-BF9A-6628-4BC3-9D4D4D3116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4000">
                <a:solidFill>
                  <a:srgbClr val="9999FF"/>
                </a:solidFill>
                <a:latin typeface="Tempus Sans ITC" panose="04020404030D07020202" pitchFamily="82" charset="0"/>
              </a:rPr>
              <a:t>Narrative Poem is a story told in verse.  Narrative poems often have all the elements of short stories, including characters, conflict, and plot.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D6B92B4B-0983-8C69-A047-9D7D89ABE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105400"/>
            <a:ext cx="30892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>
            <a:extLst>
              <a:ext uri="{FF2B5EF4-FFF2-40B4-BE49-F238E27FC236}">
                <a16:creationId xmlns:a16="http://schemas.microsoft.com/office/drawing/2014/main" id="{F2523921-EA9F-7B44-1913-C739132AD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538" y="0"/>
            <a:ext cx="1795462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0000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FC3CB6A-8DB4-9335-BEE2-16AE107B6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000" u="sng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 Gothic Bold" panose="020E0705020206020404" pitchFamily="34" charset="0"/>
              </a:rPr>
              <a:t>Concrete Poem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6B41A2F-AFFE-649E-985C-DDC2089657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>
                <a:solidFill>
                  <a:srgbClr val="FF3399"/>
                </a:solidFill>
                <a:latin typeface="Copperplate Gothic Bold" panose="020E0705020206020404" pitchFamily="34" charset="0"/>
              </a:rPr>
              <a:t>Concrete Poem is one with a shape that suggests its subject.  The poet arranges the letters, punctuation, and lines to create an image or picture, on the page.</a:t>
            </a: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2C6FA9CC-524D-7933-8B58-4547037E4C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0"/>
            <a:ext cx="30480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341</Words>
  <Application>Microsoft Office PowerPoint</Application>
  <PresentationFormat>On-screen Show (4:3)</PresentationFormat>
  <Paragraphs>64</Paragraphs>
  <Slides>12</Slides>
  <Notes>12</Notes>
  <HiddenSlides>0</HiddenSlides>
  <MMClips>1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Times New Roman</vt:lpstr>
      <vt:lpstr>Comic Sans MS</vt:lpstr>
      <vt:lpstr>Broadway</vt:lpstr>
      <vt:lpstr>Curlz MT</vt:lpstr>
      <vt:lpstr>Tempus Sans ITC</vt:lpstr>
      <vt:lpstr>Copperplate Gothic Bold</vt:lpstr>
      <vt:lpstr>Kristen ITC</vt:lpstr>
      <vt:lpstr>Ravie</vt:lpstr>
      <vt:lpstr>Arial</vt:lpstr>
      <vt:lpstr>Default Design</vt:lpstr>
      <vt:lpstr>MS Organization Chart 2.0</vt:lpstr>
      <vt:lpstr>Literature</vt:lpstr>
      <vt:lpstr>ELEMENTS OF LITERATURE</vt:lpstr>
      <vt:lpstr>The Major Genres </vt:lpstr>
      <vt:lpstr>PROSE</vt:lpstr>
      <vt:lpstr>Prose</vt:lpstr>
      <vt:lpstr>Poetry </vt:lpstr>
      <vt:lpstr>Lyric Poem</vt:lpstr>
      <vt:lpstr>Narrative Poem</vt:lpstr>
      <vt:lpstr>Concrete Poem</vt:lpstr>
      <vt:lpstr>PowerPoint Presentation</vt:lpstr>
      <vt:lpstr>~*!*~Review~*!*~</vt:lpstr>
      <vt:lpstr>PowerPoint Presentation</vt:lpstr>
    </vt:vector>
  </TitlesOfParts>
  <Company>Graves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literature what is it</dc:title>
  <dc:creator>GCMS</dc:creator>
  <cp:lastModifiedBy>Nayan GRIFFITHS</cp:lastModifiedBy>
  <cp:revision>9</cp:revision>
  <dcterms:created xsi:type="dcterms:W3CDTF">2003-02-28T21:26:53Z</dcterms:created>
  <dcterms:modified xsi:type="dcterms:W3CDTF">2023-03-21T14:22:24Z</dcterms:modified>
</cp:coreProperties>
</file>