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73" r:id="rId2"/>
    <p:sldId id="261" r:id="rId3"/>
    <p:sldId id="267" r:id="rId4"/>
    <p:sldId id="256" r:id="rId5"/>
    <p:sldId id="257" r:id="rId6"/>
    <p:sldId id="258" r:id="rId7"/>
    <p:sldId id="260" r:id="rId8"/>
    <p:sldId id="259" r:id="rId9"/>
    <p:sldId id="265" r:id="rId10"/>
    <p:sldId id="272" r:id="rId11"/>
    <p:sldId id="268" r:id="rId12"/>
    <p:sldId id="270" r:id="rId13"/>
    <p:sldId id="266" r:id="rId14"/>
    <p:sldId id="263" r:id="rId15"/>
    <p:sldId id="262" r:id="rId16"/>
    <p:sldId id="269" r:id="rId17"/>
    <p:sldId id="271" r:id="rId18"/>
    <p:sldId id="274" r:id="rId19"/>
  </p:sldIdLst>
  <p:sldSz cx="10287000" cy="6858000" type="35mm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0" y="38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288399A-09AC-B678-41E7-2DA57C71D6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96B0AFE-8817-CAA3-09BE-FAEAEC1C4A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6F77946-52F9-9831-5F2D-64C15E508F2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B7471D0-A12E-614C-AF28-634B328603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AAB578BB-8729-9556-976A-2B90AB6A54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AE5CC24-E0CF-AC14-6B79-38EBB8B3A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F89BCA-C9C5-417C-96DD-7D78FA173D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CD5A11-6A94-331B-720F-E1CB26AF4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97878-6923-46DF-9743-BC0B4D702A1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E714D78-B823-FDC3-EB6D-D4E9ECB05F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27720FB-0E18-7B36-0AF5-6A6D90C80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C4B149-3306-C325-7B47-4B77E761B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F4652-BAB4-438C-8BF8-7468B20C20F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EC520AD-527E-443C-DF78-5F46291F44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E2AC135-8E65-4496-0171-8E8358D0D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31EEC7-0F68-A09E-E885-208C1FBBF8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52666-9705-4267-846B-04353D2752E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BF3112A-992E-AB41-CD54-94F3C88136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1D8AD78-05DA-E990-A78F-4735F99C2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B076BF-C0F9-0181-81C4-9B2E270FF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FCD21-5C4B-4224-84B4-4C0261C09F5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B64AAB3-127D-B202-BC4E-2BFCF9086C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4D34352-1FCF-1FED-85B1-F7AA3B874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8DDA07-E2FB-A688-6897-338E500CE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F5AC-C824-4779-91BF-25F312E64C03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F01100B-3286-79A1-0255-E75FF7CAF0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AEC2381-BA6C-6695-9F7E-E2D12B3A0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F78691-67CF-BD58-F1B0-93E787586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B23E9-CC30-43A5-895C-CE03FBB5DAF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36FECE9-B2FD-2FFC-8D6A-FF623BFB30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C0AE612-88FF-CF55-AB56-832790DC6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9B304F-B121-3F3E-0795-35E57CF52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E1F25-2F13-4ABF-8D86-9A75EA7B51E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0AAD480-54EA-8728-28B1-EE47E37C51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C1B1994-B7E1-5608-BCDF-DDF821258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172286-C766-F844-91D9-56C882AFDA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F0996-4390-4804-98D1-AD4972575EE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78FE701-3364-6D70-FF6F-E76FF252B3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97BB5BC-F7FD-27F0-1258-B72ABCC55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5D7824-1AB2-0348-D333-B74EDF5C8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A8015-28D1-490E-9818-16F8EAFDEC6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3824707-8B10-0604-D108-EF6E56E951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7A4CD81-4048-9E55-794F-00FEA7C08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B5535A-667F-E8FF-122F-9AE8FE8CB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0E427-E21B-41A2-A5F4-F4A7AF1647EC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17CA9F2-4884-BBDC-BB0E-5F5F036ABD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8838" y="685800"/>
            <a:ext cx="5143500" cy="3429000"/>
          </a:xfrm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1C5F37C-B5B2-0E61-9915-AB854F76C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9E94E9-D95C-DF41-C59A-7E39568F9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EFF6C-0FB4-4B58-B722-B58CA79A103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C019488-DB83-4436-91FC-8BC76854E8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B9B78AA-C6CE-50AD-407A-6F6190DA6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CE9556-9382-D468-0914-EAF259B77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A84BB-864B-4374-B3CE-1F0C99A5EC5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8914973-1C2A-AB9E-768F-CB1BB6C3E9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6DDDEB0-986D-5D29-EEA9-8B566ABDF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B39A43-C4BD-782C-C19E-C2E897545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5884F-A859-4AB2-B15A-DC61BA42CA4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9ABB00D-70CA-6E9E-3C2E-509306EA33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A773603-155D-41C9-125C-50B3D8E1C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79C0D9-333F-68D1-617A-D213B3E028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2EAD1-E18B-4026-9526-E0588B7ED6E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49A4803-75EE-6BC9-D9F0-AD50E79639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D9BE6C6-C97F-1952-4CF8-1F337DC2A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07C014-7F1A-218B-11EB-6241AFA45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2FC3D-75FF-4FF9-8367-1480695F3E3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17F3FC4-6679-1514-2804-4D80B469B4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E8A0850-864A-01D0-D96F-871C4948B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D5243A-B9A1-05A8-B3F7-D6D00A9C9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73533-1A3B-4ACC-99A1-B8457982173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45CA2A4-9CE6-A23B-F4A7-81B92A59BF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631C611-3F25-4721-2AFC-93D16A528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B76A95-E77B-A03B-D220-E934830DE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C4069-548E-4572-B9E7-2B01296479E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678F768-F982-930F-DC18-48EF5161F6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6F8A240-02E0-1344-E7FF-E9D4B0ED8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1E6021-B197-C265-D7BB-0C19790A6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12ECA-E9C0-4873-BE80-A9A192C97E7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07B9F41-D16F-A4EF-BFDC-7CDD9FBB3D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46B4EE8-CF7F-25A4-0253-D3A3C5336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FD4E-0771-0FB6-D829-40708CC1A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0B6BB-1A63-5A54-F70C-D122F3B19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78C7-175F-4EBB-968E-42AC9B60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9C506-EBD3-C02B-A6FA-164786A5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844FC-6A07-DBF4-2A1A-54C79AAE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92D61-4732-42F8-A9FD-F79C8CB5BC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70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9BDA-9D4B-47C8-DA92-0D1332AD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6E2D1-75CD-7416-3613-EF8CDD734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64CC-ADDF-F94B-A21B-EAFD725A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7A15E-AEF5-437E-FD07-93BB3490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18FCE-CF94-B881-0D63-CE7AA087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34C56-CB62-4B22-9003-DB63833E72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64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99679-C65E-04FD-EEFF-F7847FA11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4F9B-6F16-D326-E6D0-853867D04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8CD8-E521-2525-6C7A-E9C9B6FB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70EBF-071A-8C71-0267-1F6A4883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4AB97-C78B-8193-8546-A9D43E22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0A2AB-8221-4065-86BC-47E7A13402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80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6A2F-9E0C-9656-D8E7-05A2436D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E03DA-7C41-E548-983F-66A6C1AF7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3871-E563-B01F-8C0D-EDDA7229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B3ECF-98F1-07F2-4CDB-8F48B78F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04C6D-AC52-737A-0525-8F1620F3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AFEB4-4DA8-4B86-9AF4-3C1AEF4925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89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66E7E-7387-7604-49CF-A5B7E381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7C7B1-5165-8351-873A-FD8B8B14F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EE99-EC26-8346-93C1-2D871562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FF8AF-0C71-9E39-2660-8ADE64C9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55AC9-A981-BA8D-E6D4-D0DFEC3B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E0A17-20AB-44E0-9759-DCEC974AF0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0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102B-5D50-D2C2-D3B3-76502561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6E314-5D61-FB41-EF4A-13BFA81BE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2FCB0-51F9-A248-A0A3-D4C62CDF2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6CA28-ABBF-F2B5-8115-49842148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AB6DF-16D8-BF87-576F-EDC332CE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A54D6-887B-6D59-5B6E-ACD44BDD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14AAD-D9ED-48C6-9BB7-A011FBFEF8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58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B369-C349-6FE4-330F-7F679C58A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150CC-90F6-EB3D-B362-C376B7BC6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08398-3822-0B04-905F-947F2EEBB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834940-476F-D4B2-3ABF-D3B761FC7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3436D-7C0A-9C5B-9403-8D8D8C787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86777-6BB9-9AFC-2D84-8C87AA58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0374A-609C-1AAA-2CD4-A91E2C63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400D3-8E37-968A-6D7A-E4AE8AD8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092F4-4C7C-4842-96D6-ABD77C30BB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12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1DC8-5FBB-2F5D-587E-830E2444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F9853-4260-C720-BBE0-EFB69EC9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CE923-1324-C329-7353-60A7C579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5EAD7-2BBA-1917-B44F-8E4D048A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C61CB-89F3-4A4C-99E2-F828BE7562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0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33618-9C11-AFAE-1C84-C0073159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7C01B-4CCC-993F-66A6-18256AEC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8C397-0553-F346-F9D6-A4CD3192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19B7A-C89D-47EE-A9A7-2FFB8F92E6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67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8D64-5776-5297-E3C6-8196C13C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B914-EA58-E013-6A81-531751EC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33145-3724-640C-C305-CF199281B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E0FE4-AC00-D3AB-29EA-33D25702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85BF3-A6EF-3A5B-BDBC-5F01624A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87A84-F5C8-A5BC-BCAA-EC56C9A7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178F3-6A1E-4C29-8391-B34AF43547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0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406E-1CA5-003F-94E9-BBD6B036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C522A-015C-B804-F565-4B5312E6A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776C7-AF29-023C-3BAB-C5F49445A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82EE1-F37B-DEDC-B3B4-EA852E4D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E0209-54A1-A46A-A0CA-F4075F1E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ED07-B139-9D2A-E586-F6EAFC38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4B90-2BED-4FD6-8C51-965695740A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38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50000">
              <a:srgbClr val="000066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AF4AAE-5943-54D0-D5CF-C1399C98C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30A3FD-CAF4-C614-49BE-8123372EF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315C20-9944-FB29-9ED8-59A5DA27D8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53D257-F5C7-6F6B-9B0F-CB2A287A56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BFEABA-258C-6292-D068-C6E879CD3F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6110C-68B3-46F6-AA27-5C3A298FE65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B35C81F3-2C85-A40E-9FB2-5AF93FEA1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0"/>
            <a:ext cx="21336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7A1F888-18CE-3507-D2F9-49BD1E8C86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763000" cy="1143000"/>
          </a:xfrm>
        </p:spPr>
        <p:txBody>
          <a:bodyPr anchor="ctr"/>
          <a:lstStyle/>
          <a:p>
            <a:r>
              <a:rPr lang="en-GB" altLang="en-US" sz="4400"/>
              <a:t>The World’s Last Great Wilderness (Antarctica)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B70FD57-163B-6B9B-0613-82AAFD8003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7239000" cy="1752600"/>
          </a:xfrm>
        </p:spPr>
        <p:txBody>
          <a:bodyPr/>
          <a:lstStyle/>
          <a:p>
            <a:r>
              <a:rPr lang="en-GB" altLang="en-US" sz="3200"/>
              <a:t>Dr Julian Paren</a:t>
            </a:r>
          </a:p>
          <a:p>
            <a:r>
              <a:rPr lang="en-GB" altLang="en-US" sz="1800"/>
              <a:t>Schools Liaison Officer</a:t>
            </a:r>
          </a:p>
          <a:p>
            <a:r>
              <a:rPr lang="en-GB" altLang="en-US" sz="1800"/>
              <a:t>British Antarctic Survey</a:t>
            </a:r>
          </a:p>
          <a:p>
            <a:endParaRPr lang="en-GB" altLang="en-US" sz="1800"/>
          </a:p>
          <a:p>
            <a:r>
              <a:rPr lang="en-GB" altLang="en-US"/>
              <a:t>Talk at RGS 8 February 2001</a:t>
            </a:r>
            <a:endParaRPr lang="en-GB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897404C-68CB-7EE3-17FC-54D2B9A03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The Antarctic ice sheet</a:t>
            </a:r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ED3B4F5-A849-1F03-64FB-503E93884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Ice up to three miles (4500 m) thick</a:t>
            </a:r>
          </a:p>
          <a:p>
            <a:r>
              <a:rPr lang="en-GB" altLang="en-US" sz="2800"/>
              <a:t>Coldest surface temperature -89 degrees C</a:t>
            </a:r>
          </a:p>
          <a:p>
            <a:r>
              <a:rPr lang="en-GB" altLang="en-US" sz="2800"/>
              <a:t>Enough ice for each person in the world to have a block 180 m by 180 m by 180 m</a:t>
            </a:r>
          </a:p>
          <a:p>
            <a:r>
              <a:rPr lang="en-GB" altLang="en-US" sz="2800"/>
              <a:t>If all melted, sea level could rise 65 metres</a:t>
            </a:r>
          </a:p>
          <a:p>
            <a:r>
              <a:rPr lang="en-GB" altLang="en-US" sz="2800"/>
              <a:t>If all the glaciers doubled their speed of flow it would take 12,000 years for the ice to float into the Southern Ocean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30836D2-9A66-F576-997E-CE9EE705D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Antarctic ice and sea level rise</a:t>
            </a:r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0068952-3FA3-B9BD-6FD3-F8B35C3DC9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981200"/>
            <a:ext cx="4286250" cy="4114800"/>
          </a:xfrm>
        </p:spPr>
        <p:txBody>
          <a:bodyPr/>
          <a:lstStyle/>
          <a:p>
            <a:r>
              <a:rPr lang="en-GB" altLang="en-US" sz="2000"/>
              <a:t>A small change in the size of the Antarctic ice sheet would be serious for sea level</a:t>
            </a:r>
          </a:p>
          <a:p>
            <a:r>
              <a:rPr lang="en-GB" altLang="en-US" sz="2000"/>
              <a:t>One small part of Antarctica is above freezing in the summer - the Antarctic Peninsula.  </a:t>
            </a:r>
          </a:p>
          <a:p>
            <a:r>
              <a:rPr lang="en-GB" altLang="en-US" sz="2000"/>
              <a:t>The Antarctic Peninsula is warming and its coastline is changing</a:t>
            </a:r>
          </a:p>
          <a:p>
            <a:r>
              <a:rPr lang="en-GB" altLang="en-US" sz="2000"/>
              <a:t>Maps of Antarctica need updating regularly because of the changes to the coastline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B9A2157-3AE3-C52D-B46F-AF6AC78CCC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29225" y="1981200"/>
            <a:ext cx="4286250" cy="4114800"/>
          </a:xfrm>
        </p:spPr>
        <p:txBody>
          <a:bodyPr/>
          <a:lstStyle/>
          <a:p>
            <a:r>
              <a:rPr lang="en-GB" altLang="en-US" sz="2000"/>
              <a:t>The disintegration of ice shelves from the Antarctic Peninsula has had no effect on sea level</a:t>
            </a:r>
          </a:p>
          <a:p>
            <a:r>
              <a:rPr lang="en-GB" altLang="en-US" sz="2000"/>
              <a:t>Most of Antarctica is not warming</a:t>
            </a:r>
          </a:p>
          <a:p>
            <a:r>
              <a:rPr lang="en-GB" altLang="en-US" sz="2000"/>
              <a:t>In a warmer world more snow will fall over the Antarctic </a:t>
            </a:r>
          </a:p>
          <a:p>
            <a:r>
              <a:rPr lang="en-GB" altLang="en-US" sz="2000"/>
              <a:t>Enhanced Antarctic snowfall is possibly the only natural way that sea level rise can be slowed </a:t>
            </a:r>
          </a:p>
          <a:p>
            <a:endParaRPr lang="en-GB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9B20F7A-3B49-F0D4-ED5E-B0B47DCAD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Future developments in Antarctica</a:t>
            </a:r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31C0784-CE00-B7F9-C29E-99E8882E0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Exploring the largest lake under the ice sheet</a:t>
            </a:r>
          </a:p>
          <a:p>
            <a:r>
              <a:rPr lang="en-GB" altLang="en-US" sz="2800"/>
              <a:t>Obtaining a reliable climate record over half a million years</a:t>
            </a:r>
          </a:p>
          <a:p>
            <a:r>
              <a:rPr lang="en-GB" altLang="en-US" sz="2800"/>
              <a:t>Exploiting natural “antifreeze” in Antarctic organisms</a:t>
            </a:r>
          </a:p>
          <a:p>
            <a:r>
              <a:rPr lang="en-GB" altLang="en-US" sz="2800"/>
              <a:t>Studying the effects of increased UV-radiation and “global warming” on Antarctic life</a:t>
            </a:r>
          </a:p>
          <a:p>
            <a:r>
              <a:rPr lang="en-GB" altLang="en-US" sz="2800"/>
              <a:t>Celebrating the centenaries of the historic expeditions of Scott, Shackleton and Bruce 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B6AE6C1-9CE0-6CD1-0CB1-FA686DD92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Antarctic Schools Pack</a:t>
            </a: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6692BFD-BD7B-0F0F-8F35-8DFEDAA82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Fifteen sections :  each with worksheet and tasks and resources for multiple photocopying</a:t>
            </a:r>
          </a:p>
          <a:p>
            <a:r>
              <a:rPr lang="en-GB" altLang="en-US" sz="2800"/>
              <a:t>Teachers notes</a:t>
            </a:r>
          </a:p>
          <a:p>
            <a:r>
              <a:rPr lang="en-GB" altLang="en-US" sz="2800"/>
              <a:t>Sent free to every UK secondary school</a:t>
            </a:r>
          </a:p>
          <a:p>
            <a:r>
              <a:rPr lang="en-GB" altLang="en-US" sz="2800"/>
              <a:t>Aimed at A-level standard</a:t>
            </a:r>
          </a:p>
          <a:p>
            <a:r>
              <a:rPr lang="en-GB" altLang="en-US" sz="2800"/>
              <a:t>Written by British Antarctic Survey scientists and an educational advisor</a:t>
            </a:r>
          </a:p>
          <a:p>
            <a:r>
              <a:rPr lang="en-GB" altLang="en-US" sz="2800"/>
              <a:t>Published by the Foreign and Commonwealth Office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A0DBEE-E45D-9255-F911-F233CC1D5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Antarctic Schools Pack</a:t>
            </a:r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062470A-CA53-861E-E9DF-B20EC5D44A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981200"/>
            <a:ext cx="4286250" cy="4114800"/>
          </a:xfrm>
        </p:spPr>
        <p:txBody>
          <a:bodyPr/>
          <a:lstStyle/>
          <a:p>
            <a:r>
              <a:rPr lang="en-GB" altLang="en-US" sz="2000"/>
              <a:t>The nature of Antarctica</a:t>
            </a:r>
          </a:p>
          <a:p>
            <a:r>
              <a:rPr lang="en-GB" altLang="en-US" sz="2000"/>
              <a:t>Discovery of Antarctica</a:t>
            </a:r>
          </a:p>
          <a:p>
            <a:r>
              <a:rPr lang="en-GB" altLang="en-US" sz="2000"/>
              <a:t>Living and working in Antarctica</a:t>
            </a:r>
          </a:p>
          <a:p>
            <a:r>
              <a:rPr lang="en-GB" altLang="en-US" sz="2000"/>
              <a:t>Science in Antarctica</a:t>
            </a:r>
          </a:p>
          <a:p>
            <a:r>
              <a:rPr lang="en-GB" altLang="en-US" sz="2000"/>
              <a:t>The Antarctic Treaty System</a:t>
            </a:r>
          </a:p>
          <a:p>
            <a:r>
              <a:rPr lang="en-GB" altLang="en-US" sz="2000"/>
              <a:t>Geology in Antarctica</a:t>
            </a:r>
          </a:p>
          <a:p>
            <a:r>
              <a:rPr lang="en-GB" altLang="en-US" sz="2000"/>
              <a:t>Antarctic ice</a:t>
            </a:r>
          </a:p>
          <a:p>
            <a:r>
              <a:rPr lang="en-GB" altLang="en-US" sz="2000"/>
              <a:t>The Antarctic climate</a:t>
            </a:r>
            <a:endParaRPr lang="en-GB" altLang="en-US" sz="28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A1B6673-DF51-4166-C5B8-9F56C2377F9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29225" y="1981200"/>
            <a:ext cx="4286250" cy="4114800"/>
          </a:xfrm>
        </p:spPr>
        <p:txBody>
          <a:bodyPr/>
          <a:lstStyle/>
          <a:p>
            <a:r>
              <a:rPr lang="en-GB" altLang="en-US" sz="2000"/>
              <a:t>The ozone hole</a:t>
            </a:r>
          </a:p>
          <a:p>
            <a:r>
              <a:rPr lang="en-GB" altLang="en-US" sz="2000"/>
              <a:t>Geospace</a:t>
            </a:r>
          </a:p>
          <a:p>
            <a:r>
              <a:rPr lang="en-GB" altLang="en-US" sz="2000"/>
              <a:t>Terrestrial and freshwater lake ecosystems</a:t>
            </a:r>
          </a:p>
          <a:p>
            <a:r>
              <a:rPr lang="en-GB" altLang="en-US" sz="2000"/>
              <a:t>Marine ecosystems</a:t>
            </a:r>
          </a:p>
          <a:p>
            <a:r>
              <a:rPr lang="en-GB" altLang="en-US" sz="2000"/>
              <a:t>Management and conservation of marine species</a:t>
            </a:r>
          </a:p>
          <a:p>
            <a:r>
              <a:rPr lang="en-GB" altLang="en-US" sz="2000"/>
              <a:t>Environmental protection of Antarctica</a:t>
            </a:r>
          </a:p>
          <a:p>
            <a:r>
              <a:rPr lang="en-GB" altLang="en-US" sz="2000"/>
              <a:t>Tourism in Antarctica</a:t>
            </a:r>
            <a:endParaRPr lang="en-GB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998E24-5DE2-1530-218E-7806A43EC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Feedback on Antarctic Schools Pack</a:t>
            </a:r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0C324EC-9CE1-0594-F8E6-A5023871C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“An essential resource for school or college”</a:t>
            </a:r>
          </a:p>
          <a:p>
            <a:r>
              <a:rPr lang="en-GB" altLang="en-US" sz="2800"/>
              <a:t>“Packed with a variety of up-to-date and relevant information that can be used flexibly in the classroom”</a:t>
            </a:r>
          </a:p>
          <a:p>
            <a:r>
              <a:rPr lang="en-GB" altLang="en-US" sz="2800"/>
              <a:t>“Mori” poll voted it one of the best four resources available for study of environmental change</a:t>
            </a:r>
          </a:p>
          <a:p>
            <a:r>
              <a:rPr lang="en-GB" altLang="en-US" sz="2800"/>
              <a:t>Received Gold Award of Geographical Association in Spring 2000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66F9FB9-4A96-3A99-571C-1E68C3AFE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Future teaching resources on Antarctica</a:t>
            </a:r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35367F1-3AFD-7992-1303-3A51C1AC7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BAS has signed a partnership agreement with the Geographical Association</a:t>
            </a:r>
          </a:p>
          <a:p>
            <a:r>
              <a:rPr lang="en-GB" altLang="en-US" sz="2800"/>
              <a:t>First priority is to develop a Work Package at GCSE level on Antarctica</a:t>
            </a:r>
          </a:p>
          <a:p>
            <a:r>
              <a:rPr lang="en-GB" altLang="en-US" sz="2800"/>
              <a:t>Propose to develop materials for Primary Schools</a:t>
            </a:r>
          </a:p>
          <a:p>
            <a:r>
              <a:rPr lang="en-GB" altLang="en-US" sz="2800"/>
              <a:t>BAS welcomes feedback on the Schools Pack</a:t>
            </a:r>
          </a:p>
          <a:p>
            <a:r>
              <a:rPr lang="en-GB" altLang="en-US" sz="2800"/>
              <a:t>BAS will develop </a:t>
            </a:r>
            <a:r>
              <a:rPr lang="en-GB" altLang="en-US" sz="2800" u="sng"/>
              <a:t>www.antarctica.ac.uk</a:t>
            </a:r>
            <a:endParaRPr lang="en-GB" altLang="en-US" u="sng"/>
          </a:p>
          <a:p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6F0EB56-BDB7-2DAD-A43A-B6EB60468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Resources on the web</a:t>
            </a:r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F407E2A-B9A7-74C0-1678-967CBC647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9134475" cy="4114800"/>
          </a:xfrm>
        </p:spPr>
        <p:txBody>
          <a:bodyPr/>
          <a:lstStyle/>
          <a:p>
            <a:r>
              <a:rPr lang="en-GB" altLang="en-US" sz="2800"/>
              <a:t>www.antarctica ac.uk                    (British Antarctic Survey)</a:t>
            </a:r>
          </a:p>
          <a:p>
            <a:r>
              <a:rPr lang="en-GB" altLang="en-US" sz="2800"/>
              <a:t>www.asoc.org                                  (The Antarctica Project)</a:t>
            </a:r>
          </a:p>
          <a:p>
            <a:r>
              <a:rPr lang="en-GB" altLang="en-US" sz="2800"/>
              <a:t>www.antarctic.com.au                        (Antarctic Adventure)</a:t>
            </a:r>
          </a:p>
          <a:p>
            <a:r>
              <a:rPr lang="en-GB" altLang="en-US" sz="2800"/>
              <a:t>www.aad.gov.au/goingsouth/tourism/news            (tourism)</a:t>
            </a:r>
          </a:p>
          <a:p>
            <a:r>
              <a:rPr lang="en-GB" altLang="en-US" sz="2800"/>
              <a:t>http://files.fco.gov.uk/info/briefs/antarctic.pdf                             			(Britain and Antarctica briefing document)</a:t>
            </a:r>
          </a:p>
          <a:p>
            <a:r>
              <a:rPr lang="en-GB" altLang="en-US" sz="2800"/>
              <a:t>news.bbc.co.uk               	          (search for “Antarctic”)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9A706746-4AA0-B1EF-880C-F26C15F6E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1052513"/>
            <a:ext cx="89106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316002F2-BF69-9ACC-63CB-65D2ACAAB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The Antarctic continent</a:t>
            </a:r>
            <a:endParaRPr lang="en-GB" altLang="en-US"/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9A6F1D63-3867-0B88-2D23-3B3684D41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Coldest, driest, windiest, highest, and least accessible continent</a:t>
            </a:r>
          </a:p>
          <a:p>
            <a:r>
              <a:rPr lang="en-GB" altLang="en-US" sz="2800"/>
              <a:t>Winter population 1000 people, 10,000 in summer</a:t>
            </a:r>
          </a:p>
          <a:p>
            <a:r>
              <a:rPr lang="en-GB" altLang="en-US" sz="2800"/>
              <a:t>10,000 tourists visit for a few days in summer</a:t>
            </a:r>
          </a:p>
          <a:p>
            <a:r>
              <a:rPr lang="en-GB" altLang="en-US" sz="2800"/>
              <a:t>Ice covered for the last 25 million years</a:t>
            </a:r>
          </a:p>
          <a:p>
            <a:r>
              <a:rPr lang="en-GB" altLang="en-US" sz="2800"/>
              <a:t>Less than 1% of continent is ice free</a:t>
            </a:r>
          </a:p>
          <a:p>
            <a:r>
              <a:rPr lang="en-GB" altLang="en-US" sz="2800"/>
              <a:t>Once the home of dinosaurs, trees and plants</a:t>
            </a:r>
          </a:p>
          <a:p>
            <a:r>
              <a:rPr lang="en-GB" altLang="en-US" sz="2800"/>
              <a:t>An insect is the “lion” of the Antarctic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4F428E3-4237-053A-98EE-74B675EA2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The Southern Ocean</a:t>
            </a:r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876C9CA-3C5D-39C5-0383-789DBA022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Fifty million seals &amp; 15 million penguins</a:t>
            </a:r>
          </a:p>
          <a:p>
            <a:r>
              <a:rPr lang="en-GB" altLang="en-US" sz="2800"/>
              <a:t>Regional fishery of global economic value</a:t>
            </a:r>
          </a:p>
          <a:p>
            <a:r>
              <a:rPr lang="en-GB" altLang="en-US" sz="2800"/>
              <a:t>History of over-exploitation.  Seals, whales. penguins and fish</a:t>
            </a:r>
          </a:p>
          <a:p>
            <a:r>
              <a:rPr lang="en-GB" altLang="en-US" sz="2800"/>
              <a:t>Fishery for krill and fish regulated by science-backed international body under Antarctic Treaty</a:t>
            </a:r>
          </a:p>
          <a:p>
            <a:r>
              <a:rPr lang="en-GB" altLang="en-US" sz="2800"/>
              <a:t>Pirate fishing due to lack of effective policing</a:t>
            </a:r>
          </a:p>
          <a:p>
            <a:r>
              <a:rPr lang="en-GB" altLang="en-US" sz="2800"/>
              <a:t>Decline of albatross due to mortality on long lines of tuna fishermen in sub-Tropics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B383CF-ADFF-E539-BD4C-5C3F3DE5D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The Antarctic Treaty</a:t>
            </a: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B68A95E-22A2-89E9-48E9-33AA3FF58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Antarctica is “a natural reserve devoted to peace and science”</a:t>
            </a:r>
          </a:p>
          <a:p>
            <a:r>
              <a:rPr lang="en-GB" altLang="en-US" sz="2800"/>
              <a:t>The Antarctic Treaty manages the region’s wildlife</a:t>
            </a:r>
          </a:p>
          <a:p>
            <a:r>
              <a:rPr lang="en-GB" altLang="en-US" sz="2800"/>
              <a:t>Mining is forbidden  </a:t>
            </a:r>
          </a:p>
          <a:p>
            <a:r>
              <a:rPr lang="en-GB" altLang="en-US" sz="2800"/>
              <a:t>The Treaty runs indefinitely</a:t>
            </a:r>
            <a:endParaRPr lang="en-GB" altLang="en-US"/>
          </a:p>
          <a:p>
            <a:r>
              <a:rPr lang="en-GB" altLang="en-US" sz="2800"/>
              <a:t>Forty-four countries have acceded to the Antarctic Treaty (80% of the world population)</a:t>
            </a:r>
          </a:p>
          <a:p>
            <a:r>
              <a:rPr lang="en-GB" altLang="en-US" sz="2800"/>
              <a:t>All 44 countries have to agree to Treaty revisions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0389B78-FF1F-7B73-A6FD-A4031602D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“Green” fallacies about the Antarctic</a:t>
            </a: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0C0F5D2-6AE1-F8E1-89AE-6DB8F0AB8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Antarctic Treaty expires in 50 years</a:t>
            </a:r>
          </a:p>
          <a:p>
            <a:r>
              <a:rPr lang="en-GB" altLang="en-US" sz="2800"/>
              <a:t>Mining is only banned for 50 years</a:t>
            </a:r>
          </a:p>
          <a:p>
            <a:r>
              <a:rPr lang="en-GB" altLang="en-US" sz="2800"/>
              <a:t>Antarctica is under threat from developers</a:t>
            </a:r>
          </a:p>
          <a:p>
            <a:r>
              <a:rPr lang="en-GB" altLang="en-US" sz="2800"/>
              <a:t>People working in the Antarctic have polluted the continent</a:t>
            </a:r>
          </a:p>
          <a:p>
            <a:r>
              <a:rPr lang="en-GB" altLang="en-US" sz="2800"/>
              <a:t>Antarctica still has to be saved</a:t>
            </a:r>
          </a:p>
          <a:p>
            <a:r>
              <a:rPr lang="en-GB" altLang="en-US" sz="2800"/>
              <a:t>Penguins fall over backwards when planes fly overhead!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40473A-BDAC-9D9C-7628-CC387CC7D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Home truths from the Antarctic</a:t>
            </a: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4C77FD6-8F45-C46F-95BE-0313E70D5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Antarctic is the most rigorously protected region of the world</a:t>
            </a:r>
          </a:p>
          <a:p>
            <a:r>
              <a:rPr lang="en-GB" altLang="en-US" sz="2800"/>
              <a:t>The protection is legally backed</a:t>
            </a:r>
          </a:p>
          <a:p>
            <a:r>
              <a:rPr lang="en-GB" altLang="en-US" sz="2800"/>
              <a:t>International inspection teams monitor compliance with the Antarctic Treaty</a:t>
            </a:r>
          </a:p>
          <a:p>
            <a:r>
              <a:rPr lang="en-GB" altLang="en-US" sz="2800"/>
              <a:t>Man’s footprint on Antarctica is practically invisible</a:t>
            </a:r>
          </a:p>
          <a:p>
            <a:r>
              <a:rPr lang="en-GB" altLang="en-US" sz="2800"/>
              <a:t>More “pollution” enters the region through the atmosphere than is generated there (DDT, CFCs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EC7692F-17EA-9FD8-3951-020817B46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Antarctic discoveries</a:t>
            </a:r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E5891E-2EAE-44E1-2C81-EB247E1BA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destruction of the ozone layer</a:t>
            </a:r>
          </a:p>
          <a:p>
            <a:r>
              <a:rPr lang="en-GB" altLang="en-US" sz="2800"/>
              <a:t>A 400,000 year demonstration of the link between greenhouse gases and climate</a:t>
            </a:r>
          </a:p>
          <a:p>
            <a:r>
              <a:rPr lang="en-GB" altLang="en-US" sz="2800"/>
              <a:t>The global impact of the Industrial Revolution</a:t>
            </a:r>
          </a:p>
          <a:p>
            <a:r>
              <a:rPr lang="en-GB" altLang="en-US" sz="2800"/>
              <a:t>A reduction of the height of the ionosphere consistent with “global warming”</a:t>
            </a:r>
          </a:p>
          <a:p>
            <a:r>
              <a:rPr lang="en-GB" altLang="en-US" sz="2800"/>
              <a:t>Lakes beneath the Antarctic ice sheet believed to contain life forms possibly millions of years old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655581-5486-1870-0F4B-CD2ADB1C2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Antarctica is part of the world</a:t>
            </a: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AF7070-5608-81EC-EEB0-71BB71176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Earth system involves the whole Earth</a:t>
            </a:r>
          </a:p>
          <a:p>
            <a:r>
              <a:rPr lang="en-GB" altLang="en-US" sz="2800"/>
              <a:t>Antarctic studies are essential</a:t>
            </a:r>
          </a:p>
          <a:p>
            <a:r>
              <a:rPr lang="en-GB" altLang="en-US" sz="2800"/>
              <a:t>There can be no weak link in understanding the Earth system</a:t>
            </a:r>
          </a:p>
          <a:p>
            <a:r>
              <a:rPr lang="en-GB" altLang="en-US" sz="2800"/>
              <a:t>Climate feedbacks involving ice, snow, sea ice and ocean currents provide the greatest challenges in predicting the future</a:t>
            </a:r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07BF5C6-18CC-F3B1-6540-BF2DAE343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4000"/>
              <a:t>The Arctic</a:t>
            </a:r>
            <a:r>
              <a:rPr lang="en-GB" altLang="en-US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93F5CB-A213-49EE-3746-D7A43A03D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Contains cities, towns and universities</a:t>
            </a:r>
          </a:p>
          <a:p>
            <a:r>
              <a:rPr lang="en-GB" altLang="en-US" sz="2800"/>
              <a:t>Indigenous population share the region with new settlers</a:t>
            </a:r>
          </a:p>
          <a:p>
            <a:r>
              <a:rPr lang="en-GB" altLang="en-US" sz="2800"/>
              <a:t>All Arctic land is under the jurisdiction of a sovereign state</a:t>
            </a:r>
          </a:p>
          <a:p>
            <a:r>
              <a:rPr lang="en-GB" altLang="en-US" sz="2800"/>
              <a:t> UK scientists regularly work in the Arctic</a:t>
            </a:r>
          </a:p>
          <a:p>
            <a:r>
              <a:rPr lang="en-GB" altLang="en-US" sz="2800"/>
              <a:t>There is far more science activity in the Arctic compared to the Antarctic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1085</Words>
  <Application>Microsoft Office PowerPoint</Application>
  <PresentationFormat>35mm Slides</PresentationFormat>
  <Paragraphs>144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Arial</vt:lpstr>
      <vt:lpstr>Default Design</vt:lpstr>
      <vt:lpstr>The World’s Last Great Wilderness (Antarctica)</vt:lpstr>
      <vt:lpstr>The Antarctic continent</vt:lpstr>
      <vt:lpstr>The Southern Ocean</vt:lpstr>
      <vt:lpstr>The Antarctic Treaty</vt:lpstr>
      <vt:lpstr>“Green” fallacies about the Antarctic</vt:lpstr>
      <vt:lpstr>Home truths from the Antarctic</vt:lpstr>
      <vt:lpstr>Antarctic discoveries</vt:lpstr>
      <vt:lpstr>Antarctica is part of the world</vt:lpstr>
      <vt:lpstr>The Arctic </vt:lpstr>
      <vt:lpstr>The Antarctic ice sheet</vt:lpstr>
      <vt:lpstr>Antarctic ice and sea level rise</vt:lpstr>
      <vt:lpstr>Future developments in Antarctica</vt:lpstr>
      <vt:lpstr>Antarctic Schools Pack</vt:lpstr>
      <vt:lpstr>Antarctic Schools Pack</vt:lpstr>
      <vt:lpstr>Feedback on Antarctic Schools Pack</vt:lpstr>
      <vt:lpstr>Future teaching resources on Antarctica</vt:lpstr>
      <vt:lpstr>Resources on the web</vt:lpstr>
      <vt:lpstr>PowerPoint Presentation</vt:lpstr>
    </vt:vector>
  </TitlesOfParts>
  <Company>BAS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about the Antarctic Treaty</dc:title>
  <dc:creator>Paren</dc:creator>
  <cp:lastModifiedBy>Nayan GRIFFITHS</cp:lastModifiedBy>
  <cp:revision>21</cp:revision>
  <dcterms:created xsi:type="dcterms:W3CDTF">2001-01-31T13:56:23Z</dcterms:created>
  <dcterms:modified xsi:type="dcterms:W3CDTF">2023-06-05T11:23:19Z</dcterms:modified>
</cp:coreProperties>
</file>