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558" r:id="rId2"/>
    <p:sldId id="548" r:id="rId3"/>
    <p:sldId id="560" r:id="rId4"/>
    <p:sldId id="501" r:id="rId5"/>
    <p:sldId id="503" r:id="rId6"/>
    <p:sldId id="512" r:id="rId7"/>
    <p:sldId id="502" r:id="rId8"/>
    <p:sldId id="506" r:id="rId9"/>
    <p:sldId id="509" r:id="rId10"/>
    <p:sldId id="542" r:id="rId11"/>
    <p:sldId id="505" r:id="rId12"/>
    <p:sldId id="499" r:id="rId13"/>
    <p:sldId id="528" r:id="rId14"/>
    <p:sldId id="334" r:id="rId15"/>
    <p:sldId id="534" r:id="rId16"/>
    <p:sldId id="533" r:id="rId17"/>
    <p:sldId id="531" r:id="rId18"/>
    <p:sldId id="545" r:id="rId19"/>
    <p:sldId id="529" r:id="rId20"/>
    <p:sldId id="530" r:id="rId21"/>
    <p:sldId id="56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ACE7FE"/>
    <a:srgbClr val="FFCC00"/>
    <a:srgbClr val="FF0000"/>
    <a:srgbClr val="0000CC"/>
    <a:srgbClr val="9933FF"/>
    <a:srgbClr val="FF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3A65EDF-6E7C-199E-B7EE-B539CF089A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BF06809-0571-65DC-83F7-F26B27F297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3640DEE4-7691-B9A6-A309-1AB30A00A92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7E00DC3E-BB02-8E37-D098-ACAEFA2C25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03F6FD01-12E0-3E1A-938C-3D3E7A77B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7C0717E0-6EEE-D8C2-8924-A3F5F8158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6FBA9A-5390-4C6C-B8A0-475A89F654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A0051A-8D98-835E-F21E-FE3A58E67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D7E0C-A1F7-4E37-BCC7-F3B00FB3C89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68674" name="Rectangle 2">
            <a:extLst>
              <a:ext uri="{FF2B5EF4-FFF2-40B4-BE49-F238E27FC236}">
                <a16:creationId xmlns:a16="http://schemas.microsoft.com/office/drawing/2014/main" id="{25AAF76D-E37C-C05A-063A-09DBA78DBBEA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8675" name="Rectangle 3">
            <a:extLst>
              <a:ext uri="{FF2B5EF4-FFF2-40B4-BE49-F238E27FC236}">
                <a16:creationId xmlns:a16="http://schemas.microsoft.com/office/drawing/2014/main" id="{4813663C-0D2E-5BFF-9420-50717CBDE4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504268-E73C-F76A-17B5-B39DC7F02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A1279-9E89-45E1-8C11-A67DCBE23A2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35906" name="Rectangle 2">
            <a:extLst>
              <a:ext uri="{FF2B5EF4-FFF2-40B4-BE49-F238E27FC236}">
                <a16:creationId xmlns:a16="http://schemas.microsoft.com/office/drawing/2014/main" id="{B7E6CC3A-E5BC-2829-22B7-9A5E05F2541A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5907" name="Rectangle 3">
            <a:extLst>
              <a:ext uri="{FF2B5EF4-FFF2-40B4-BE49-F238E27FC236}">
                <a16:creationId xmlns:a16="http://schemas.microsoft.com/office/drawing/2014/main" id="{2C1C69BE-C52F-8FFF-2228-A5D64BE37A3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E0E2C9-AB7A-0077-65B9-A6C0B82B3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A0BFF-429D-4052-820F-70325DA257D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528533F4-FE5A-CE30-8F1C-1E04D738F3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DE58BE69-CC07-A25D-3F79-ADF17F775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BA5407-6468-DA01-D240-BBB85A874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AE790-E1D4-4ACF-BF31-D6E94D92247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29410" name="Rectangle 3074">
            <a:extLst>
              <a:ext uri="{FF2B5EF4-FFF2-40B4-BE49-F238E27FC236}">
                <a16:creationId xmlns:a16="http://schemas.microsoft.com/office/drawing/2014/main" id="{93CE6DD4-31E7-6C4B-ADAC-AA68163E97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075">
            <a:extLst>
              <a:ext uri="{FF2B5EF4-FFF2-40B4-BE49-F238E27FC236}">
                <a16:creationId xmlns:a16="http://schemas.microsoft.com/office/drawing/2014/main" id="{3FEC50F4-A278-6902-2026-7C4B6EAC3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872EF3-D88A-2580-7E46-0BCD81846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D0296-7340-48CD-B593-E31B8D626AF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90850" name="Rectangle 6146">
            <a:extLst>
              <a:ext uri="{FF2B5EF4-FFF2-40B4-BE49-F238E27FC236}">
                <a16:creationId xmlns:a16="http://schemas.microsoft.com/office/drawing/2014/main" id="{143389C8-9FC4-6227-7D99-E60B12BBF4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6147">
            <a:extLst>
              <a:ext uri="{FF2B5EF4-FFF2-40B4-BE49-F238E27FC236}">
                <a16:creationId xmlns:a16="http://schemas.microsoft.com/office/drawing/2014/main" id="{D709D3EC-17D2-1F18-7DE8-080E0D5A0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1C0651-43FB-671F-4B5B-4EBCB7F5A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461C6-B26E-4F1C-A135-34677EDF633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F0F1D708-E5EC-769B-53D4-4D14282F97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F6312081-DDA1-B6E5-2E67-988FD3882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052518-3C14-A5F1-B857-7C9B46223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2148F-60C3-4ABD-B2DA-510AF57528A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03138" name="Rectangle 2">
            <a:extLst>
              <a:ext uri="{FF2B5EF4-FFF2-40B4-BE49-F238E27FC236}">
                <a16:creationId xmlns:a16="http://schemas.microsoft.com/office/drawing/2014/main" id="{FAA3370F-C526-6297-2C61-C17BF9AE42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>
            <a:extLst>
              <a:ext uri="{FF2B5EF4-FFF2-40B4-BE49-F238E27FC236}">
                <a16:creationId xmlns:a16="http://schemas.microsoft.com/office/drawing/2014/main" id="{A5779A76-2C9D-0AED-CB8F-9EDBED087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31B21B-59FF-783A-9BEE-6BBB98811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74DF2-A17A-4043-9246-F86603960D1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01090" name="Rectangle 5122">
            <a:extLst>
              <a:ext uri="{FF2B5EF4-FFF2-40B4-BE49-F238E27FC236}">
                <a16:creationId xmlns:a16="http://schemas.microsoft.com/office/drawing/2014/main" id="{EACCF8C7-B2C6-957F-C2B2-4832B48378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5123">
            <a:extLst>
              <a:ext uri="{FF2B5EF4-FFF2-40B4-BE49-F238E27FC236}">
                <a16:creationId xmlns:a16="http://schemas.microsoft.com/office/drawing/2014/main" id="{18DAB678-1290-DEDE-2C1C-20DA776AC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CFC35E-C898-8DF7-F537-D517AF9F28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DB288-9D16-49E1-98CF-2F021C696B2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96994" name="Rectangle 2">
            <a:extLst>
              <a:ext uri="{FF2B5EF4-FFF2-40B4-BE49-F238E27FC236}">
                <a16:creationId xmlns:a16="http://schemas.microsoft.com/office/drawing/2014/main" id="{A926263C-4598-BED8-698C-5749A6EAE9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id="{9428A561-F74D-20DB-402D-2943B6932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5DF79E-584B-990C-53B4-5273AF8C1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696E0-F816-49A3-B362-DE09AF73E5E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42050" name="Rectangle 2">
            <a:extLst>
              <a:ext uri="{FF2B5EF4-FFF2-40B4-BE49-F238E27FC236}">
                <a16:creationId xmlns:a16="http://schemas.microsoft.com/office/drawing/2014/main" id="{FF8FCA7C-583D-3D4E-21B4-DF957A401D47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2051" name="Rectangle 3">
            <a:extLst>
              <a:ext uri="{FF2B5EF4-FFF2-40B4-BE49-F238E27FC236}">
                <a16:creationId xmlns:a16="http://schemas.microsoft.com/office/drawing/2014/main" id="{1323F777-2941-9BCB-C203-E946C1F719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07BBC1-D654-BD62-3EE4-3E59DFE2D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42BA6-1CF1-4868-8942-107A422091E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2898" name="Rectangle 2">
            <a:extLst>
              <a:ext uri="{FF2B5EF4-FFF2-40B4-BE49-F238E27FC236}">
                <a16:creationId xmlns:a16="http://schemas.microsoft.com/office/drawing/2014/main" id="{DDF978C4-1DFE-964A-2BDF-EDD892BB6C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EA5FB79D-A045-1209-3E3E-D5AF55F27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CDB8028-BD72-C123-C44E-B56838FB9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1AE33-961D-42BE-A939-E3134DB98C3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48194" name="Rectangle 2">
            <a:extLst>
              <a:ext uri="{FF2B5EF4-FFF2-40B4-BE49-F238E27FC236}">
                <a16:creationId xmlns:a16="http://schemas.microsoft.com/office/drawing/2014/main" id="{AB508CBB-AA85-56C1-90F5-34D83EBBE94D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8195" name="Rectangle 3">
            <a:extLst>
              <a:ext uri="{FF2B5EF4-FFF2-40B4-BE49-F238E27FC236}">
                <a16:creationId xmlns:a16="http://schemas.microsoft.com/office/drawing/2014/main" id="{30ADF266-FD69-06C5-EF19-0F3C39F774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DD2C86-AE85-87D4-F4B4-7A0C82279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E0A35-BC3E-473E-ACD0-599C3C05065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94946" name="Rectangle 2">
            <a:extLst>
              <a:ext uri="{FF2B5EF4-FFF2-40B4-BE49-F238E27FC236}">
                <a16:creationId xmlns:a16="http://schemas.microsoft.com/office/drawing/2014/main" id="{15665640-AA18-AB3D-FD9E-3D42E3A44C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19110D76-9BF0-D7EE-FD66-8B22DCBD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9F7A5F-086A-97CD-E0C1-E16C6C8C0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19AB7-F137-4F3B-87F2-196E9AC4EFB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78914" name="Rectangle 2">
            <a:extLst>
              <a:ext uri="{FF2B5EF4-FFF2-40B4-BE49-F238E27FC236}">
                <a16:creationId xmlns:a16="http://schemas.microsoft.com/office/drawing/2014/main" id="{53237161-BF4D-DE24-EB46-3A506E96161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8915" name="Rectangle 3">
            <a:extLst>
              <a:ext uri="{FF2B5EF4-FFF2-40B4-BE49-F238E27FC236}">
                <a16:creationId xmlns:a16="http://schemas.microsoft.com/office/drawing/2014/main" id="{CCB954EE-F82D-69F7-561E-32C95652A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4CF9C9-9C61-E974-1132-B42427EA1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EAC88-EDF1-4453-B373-5D575119371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AC304CD5-1BF8-63F0-2040-64F311627A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>
            <a:extLst>
              <a:ext uri="{FF2B5EF4-FFF2-40B4-BE49-F238E27FC236}">
                <a16:creationId xmlns:a16="http://schemas.microsoft.com/office/drawing/2014/main" id="{7B54A7F6-EE49-9256-4A49-7F5BE2F5E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9C5447-D355-2608-1EA5-836457CA6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80530-3D43-412C-8358-4077AA73EF5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33506" name="Rectangle 1026">
            <a:extLst>
              <a:ext uri="{FF2B5EF4-FFF2-40B4-BE49-F238E27FC236}">
                <a16:creationId xmlns:a16="http://schemas.microsoft.com/office/drawing/2014/main" id="{B91A05C2-38D6-1874-BCBD-D744323C43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1027">
            <a:extLst>
              <a:ext uri="{FF2B5EF4-FFF2-40B4-BE49-F238E27FC236}">
                <a16:creationId xmlns:a16="http://schemas.microsoft.com/office/drawing/2014/main" id="{02196553-4045-04CE-0E50-2DCAF5820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5CF590-452B-CC9B-DB3D-DBA79C9E0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FFA11-C9BC-4152-AF91-88D1D191955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8925BA51-6E62-0B35-7EF1-E7C51F230E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A6E7ED52-78CC-A6CE-FD2B-9E6141077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6B2D38-7754-2659-9EDF-66F0EBF0A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D9A20-3513-4C90-8C1F-E36A4809C91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6034" name="Rectangle 1026">
            <a:extLst>
              <a:ext uri="{FF2B5EF4-FFF2-40B4-BE49-F238E27FC236}">
                <a16:creationId xmlns:a16="http://schemas.microsoft.com/office/drawing/2014/main" id="{A129FB9E-2448-1D7B-8DC8-914FFF424E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1027">
            <a:extLst>
              <a:ext uri="{FF2B5EF4-FFF2-40B4-BE49-F238E27FC236}">
                <a16:creationId xmlns:a16="http://schemas.microsoft.com/office/drawing/2014/main" id="{E009706C-B77B-6589-03F9-B84671D33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0B2C77-2F29-1643-D7DE-58AB14C844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9C2F1-2BC6-447E-9451-DD48A042B71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35554" name="Rectangle 4098">
            <a:extLst>
              <a:ext uri="{FF2B5EF4-FFF2-40B4-BE49-F238E27FC236}">
                <a16:creationId xmlns:a16="http://schemas.microsoft.com/office/drawing/2014/main" id="{0D501A2B-F056-34B3-10D0-E99D9624B2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4099">
            <a:extLst>
              <a:ext uri="{FF2B5EF4-FFF2-40B4-BE49-F238E27FC236}">
                <a16:creationId xmlns:a16="http://schemas.microsoft.com/office/drawing/2014/main" id="{2D958B7C-8996-0661-7740-F3444820A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7B986D-BFE6-6730-9DB3-11C7B0CCC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D922D-55BD-4102-9354-CF2F63D8BCF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43746" name="Rectangle 4098">
            <a:extLst>
              <a:ext uri="{FF2B5EF4-FFF2-40B4-BE49-F238E27FC236}">
                <a16:creationId xmlns:a16="http://schemas.microsoft.com/office/drawing/2014/main" id="{C223B880-0CAD-214B-D404-F7147B70BB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4099">
            <a:extLst>
              <a:ext uri="{FF2B5EF4-FFF2-40B4-BE49-F238E27FC236}">
                <a16:creationId xmlns:a16="http://schemas.microsoft.com/office/drawing/2014/main" id="{090C6388-9AF9-7E23-9EB5-5FFEAFE40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AE1B8C-7E13-1171-D49C-8BF488E65A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25E83-ED77-4C41-B09D-F658451C2C3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49890" name="Rectangle 2">
            <a:extLst>
              <a:ext uri="{FF2B5EF4-FFF2-40B4-BE49-F238E27FC236}">
                <a16:creationId xmlns:a16="http://schemas.microsoft.com/office/drawing/2014/main" id="{84CF0880-610A-354A-0083-9ACDD9369D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2F40A76D-27D1-A918-CC81-08220AFE4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4A60-036A-164A-60A9-BE2079BBA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57837-B92E-20CF-8EF9-43E300A9D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D1870-9F51-47C0-BA20-41B5AE77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19DB1-729F-E9A5-3D3D-2AAB9C28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DCDD-61C3-FD1B-E311-95F8A06C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7630-4D53-4836-8D43-641E9AD4D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5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1410-4B02-8B2F-9C33-4806FECF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DECD8-F11E-135A-BA5A-6D730837A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F09D6-13E2-622C-B000-77E3DB59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ED95-4A65-0017-9A6D-AC1D3D16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EBB8C-4F9B-03C0-8C68-3AF3C966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056F-A9A2-41A2-93FB-AD165ADB2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4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B1EDB-3ADD-9656-C5E4-1A02F879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F3694-0040-EF79-66CE-25B1D28E3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3C8CF-A72B-130F-6117-E3CB0597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273F2-D25D-4073-646C-7FC7536B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3E23D-E15F-8756-040E-3A0FFEDC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D490-C0DE-497F-8424-1E7BC6881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7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2FE73-2F10-9673-55E7-BAC985E3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661F-DEBE-015D-E8E2-3069353CD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8351A-6606-5A4F-81FB-E7F40E29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A1DB-B92F-6C11-596F-1F47597C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05FB7-258C-9A54-E810-0CB0582A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372F-9E5D-4801-8CE7-BC8BB74E9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82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2989-A8D5-4E60-15AD-5A2F630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B9454-6B93-77B3-A223-DE9D79511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CDDFD-B72B-8A52-8788-9711263F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9929-5009-D752-119D-77CF46C6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12162-4801-4F4D-D946-7B7BE6EB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BB8F3-630C-42A9-94F7-0897A4BD9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26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12C9-63C0-16FA-662E-ACF353A6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D9967-F43D-E4D3-5CBF-477171A3B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910F0-17D5-A76A-9184-D3C724071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F6691-FC71-7840-B408-34D448BF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5A7FB-9A4E-BD87-54A2-52BE18C1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BF914-FD4F-2819-01BE-7A170306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28832-0A7E-4842-B082-24667ABBA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7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EB1A-DAA4-3632-F7C3-1467FDD6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91D8F-CC00-9974-E86A-8EB4BC7C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3D137-7AC8-C339-E91F-E61C57A70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CCD6C-2F22-6996-2F9B-ED296B5C5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5493F-7035-4AF0-620A-902BA8635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10ED4-FB44-55AC-C3F1-3B0192C7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C30D7-ED23-CEE5-98BC-72569E9B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10BE4-72AC-073A-FC66-43E79CF0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ED89E-061A-43AD-AFDC-E83DD34C1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CEF6-8A0D-5E9D-EC0C-CD91CBA8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84D61-25FC-1ADF-E209-A43BD3CD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8814F-FF92-D616-CB7C-AF12B984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E8DD8-4348-A03D-C5B7-899163A6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084EE-2927-4FD4-9CE9-B3D01D888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26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EF8C5-1494-3FF5-E3E2-EEE6CB8E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81E5C-B7D4-EC83-58C1-97CFFC09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E7CBE-E1C5-12DB-7E9E-E8D00CD5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E6550-BD6F-4ECA-B9CB-F19C87972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83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91F7-A6EC-1FF6-D5A1-A1593B1A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F495-5470-0A12-5A18-EA2CED25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8E336-77DA-20F6-3349-92B3D1A94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B9B05-F1C9-8598-6023-39694F5E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1361F-89E3-353F-F848-6A419282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32D1C-955C-E21F-C46C-DF66E9F4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F8E59-DE0B-46AC-88B8-9C771492C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45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0599-C123-67EB-14F9-3F6480C0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C5704-C6AC-C030-6AD7-42AD1D2C7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DA7E0-E5D4-5262-299D-8BDA0EE3E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F233B-1443-B263-8614-1A3C0681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A905C-B475-3B2D-A0F8-FD874D77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6BA7F-E3A0-A385-393E-773694BC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CD970-4EC2-468B-8362-B3E7D6394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5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652371-3F2E-F7F9-9D1C-D4A0EC995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2C00B3-939F-23AD-963E-D73C40D15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2337E0-DB39-40ED-9540-D7052265C8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34AADD-1D60-9234-6E32-6A7D1338F5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BFDD22-C92E-52CC-1BB6-B6F7A424ED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5AFF24C-0E02-4D96-A621-8DD40F27F8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channel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4" name="Picture 3078">
            <a:extLst>
              <a:ext uri="{FF2B5EF4-FFF2-40B4-BE49-F238E27FC236}">
                <a16:creationId xmlns:a16="http://schemas.microsoft.com/office/drawing/2014/main" id="{E6F5275E-0A53-4E44-E64A-601237EB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7650" name="Rectangle 3074">
            <a:extLst>
              <a:ext uri="{FF2B5EF4-FFF2-40B4-BE49-F238E27FC236}">
                <a16:creationId xmlns:a16="http://schemas.microsoft.com/office/drawing/2014/main" id="{81067418-7A2F-41B1-048C-2A202F22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0"/>
            <a:ext cx="5257800" cy="6508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>
            <a:outerShdw dist="25400" dir="54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800" b="1"/>
              <a:t>Ch 13:</a:t>
            </a:r>
            <a:r>
              <a:rPr lang="en-US" altLang="en-US" sz="3600" b="1"/>
              <a:t>  Deserts &amp; Winds</a:t>
            </a:r>
          </a:p>
        </p:txBody>
      </p:sp>
      <p:sp>
        <p:nvSpPr>
          <p:cNvPr id="667651" name="Text Box 3075">
            <a:extLst>
              <a:ext uri="{FF2B5EF4-FFF2-40B4-BE49-F238E27FC236}">
                <a16:creationId xmlns:a16="http://schemas.microsoft.com/office/drawing/2014/main" id="{D74B2E2C-CAE1-7EB1-6509-1F60D71E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101758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/>
              <a:t>Today:</a:t>
            </a:r>
          </a:p>
        </p:txBody>
      </p:sp>
    </p:spTree>
  </p:cSld>
  <p:clrMapOvr>
    <a:masterClrMapping/>
  </p:clrMapOvr>
  <p:transition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86" name="Picture 1030">
            <a:extLst>
              <a:ext uri="{FF2B5EF4-FFF2-40B4-BE49-F238E27FC236}">
                <a16:creationId xmlns:a16="http://schemas.microsoft.com/office/drawing/2014/main" id="{9FD23F3D-BEB6-458F-FC98-7E438F5E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711200"/>
            <a:ext cx="56896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87" name="Rectangle 1031">
            <a:extLst>
              <a:ext uri="{FF2B5EF4-FFF2-40B4-BE49-F238E27FC236}">
                <a16:creationId xmlns:a16="http://schemas.microsoft.com/office/drawing/2014/main" id="{B26EEE86-17AE-CDA7-BD4C-D01A42C4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FFFFA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888" name="Text Box 1032">
            <a:extLst>
              <a:ext uri="{FF2B5EF4-FFF2-40B4-BE49-F238E27FC236}">
                <a16:creationId xmlns:a16="http://schemas.microsoft.com/office/drawing/2014/main" id="{2B6C9083-229B-53BE-FA3E-2AFA855D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1) Deserts: where &amp; why</a:t>
            </a:r>
            <a:endParaRPr lang="en-US" altLang="en-US" sz="24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34889" name="Text Box 1033">
            <a:extLst>
              <a:ext uri="{FF2B5EF4-FFF2-40B4-BE49-F238E27FC236}">
                <a16:creationId xmlns:a16="http://schemas.microsoft.com/office/drawing/2014/main" id="{8090B00D-2816-E4BC-C83F-ABFC1AC2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Deserts &amp; winds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FFB3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1026">
            <a:extLst>
              <a:ext uri="{FF2B5EF4-FFF2-40B4-BE49-F238E27FC236}">
                <a16:creationId xmlns:a16="http://schemas.microsoft.com/office/drawing/2014/main" id="{E1376E32-EDBD-A0CE-2DBD-E64B4ED1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FFFFA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0675" name="Text Box 1027">
            <a:extLst>
              <a:ext uri="{FF2B5EF4-FFF2-40B4-BE49-F238E27FC236}">
                <a16:creationId xmlns:a16="http://schemas.microsoft.com/office/drawing/2014/main" id="{E233FCC5-6605-299B-B884-D4A6715E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1) Deserts: where &amp; why</a:t>
            </a:r>
            <a:endParaRPr lang="en-US" alt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40676" name="Text Box 1028">
            <a:extLst>
              <a:ext uri="{FF2B5EF4-FFF2-40B4-BE49-F238E27FC236}">
                <a16:creationId xmlns:a16="http://schemas.microsoft.com/office/drawing/2014/main" id="{A2CEBADC-F6D7-635C-F7A6-D807592B4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</a:p>
        </p:txBody>
      </p:sp>
      <p:sp>
        <p:nvSpPr>
          <p:cNvPr id="540677" name="Text Box 1029">
            <a:extLst>
              <a:ext uri="{FF2B5EF4-FFF2-40B4-BE49-F238E27FC236}">
                <a16:creationId xmlns:a16="http://schemas.microsoft.com/office/drawing/2014/main" id="{F497ADCD-AB28-155D-903E-CB20E392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208088"/>
            <a:ext cx="406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Middle-latitude deserts</a:t>
            </a:r>
          </a:p>
        </p:txBody>
      </p:sp>
      <p:sp>
        <p:nvSpPr>
          <p:cNvPr id="540678" name="Text Box 1030">
            <a:extLst>
              <a:ext uri="{FF2B5EF4-FFF2-40B4-BE49-F238E27FC236}">
                <a16:creationId xmlns:a16="http://schemas.microsoft.com/office/drawing/2014/main" id="{2DD23EB8-95DC-1F6B-AAE8-A83437192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9933FF"/>
              </a:buClr>
              <a:buFont typeface="Monotype Sorts" pitchFamily="2" charset="2"/>
              <a:buChar char="u"/>
            </a:pPr>
            <a:r>
              <a:rPr lang="en-US" altLang="en-US" sz="2400" b="1"/>
              <a:t> exist in rain shadows.</a:t>
            </a:r>
          </a:p>
        </p:txBody>
      </p:sp>
      <p:pic>
        <p:nvPicPr>
          <p:cNvPr id="540685" name="Picture 1037">
            <a:extLst>
              <a:ext uri="{FF2B5EF4-FFF2-40B4-BE49-F238E27FC236}">
                <a16:creationId xmlns:a16="http://schemas.microsoft.com/office/drawing/2014/main" id="{61A90277-D75B-8B31-2F16-2E1C6A67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57438"/>
            <a:ext cx="63849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E2AD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>
            <a:extLst>
              <a:ext uri="{FF2B5EF4-FFF2-40B4-BE49-F238E27FC236}">
                <a16:creationId xmlns:a16="http://schemas.microsoft.com/office/drawing/2014/main" id="{EE76574A-2065-D404-B886-EC2FFF564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8387" name="Text Box 3">
            <a:extLst>
              <a:ext uri="{FF2B5EF4-FFF2-40B4-BE49-F238E27FC236}">
                <a16:creationId xmlns:a16="http://schemas.microsoft.com/office/drawing/2014/main" id="{62665DA0-42E0-2B86-DFCB-73AEECCF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2) Basin and range</a:t>
            </a:r>
          </a:p>
        </p:txBody>
      </p:sp>
      <p:sp>
        <p:nvSpPr>
          <p:cNvPr id="528388" name="Text Box 4">
            <a:extLst>
              <a:ext uri="{FF2B5EF4-FFF2-40B4-BE49-F238E27FC236}">
                <a16:creationId xmlns:a16="http://schemas.microsoft.com/office/drawing/2014/main" id="{04054EA8-AA37-432C-75C0-E616CC6B2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</a:p>
        </p:txBody>
      </p:sp>
      <p:sp>
        <p:nvSpPr>
          <p:cNvPr id="528396" name="Text Box 12">
            <a:extLst>
              <a:ext uri="{FF2B5EF4-FFF2-40B4-BE49-F238E27FC236}">
                <a16:creationId xmlns:a16="http://schemas.microsoft.com/office/drawing/2014/main" id="{C39426AA-99D5-8DB3-9041-5E26E0566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2954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Basin and range</a:t>
            </a:r>
          </a:p>
        </p:txBody>
      </p:sp>
      <p:sp>
        <p:nvSpPr>
          <p:cNvPr id="528397" name="Text Box 13">
            <a:extLst>
              <a:ext uri="{FF2B5EF4-FFF2-40B4-BE49-F238E27FC236}">
                <a16:creationId xmlns:a16="http://schemas.microsoft.com/office/drawing/2014/main" id="{D0342178-BD85-DBA2-0962-23112155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52600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9933FF"/>
              </a:buClr>
              <a:buFont typeface="Monotype Sorts" pitchFamily="2" charset="2"/>
              <a:buChar char="u"/>
            </a:pPr>
            <a:r>
              <a:rPr lang="en-US" altLang="en-US" sz="2400" b="1"/>
              <a:t> mountainous desert landscape</a:t>
            </a:r>
          </a:p>
        </p:txBody>
      </p:sp>
      <p:pic>
        <p:nvPicPr>
          <p:cNvPr id="528398" name="Picture 14">
            <a:extLst>
              <a:ext uri="{FF2B5EF4-FFF2-40B4-BE49-F238E27FC236}">
                <a16:creationId xmlns:a16="http://schemas.microsoft.com/office/drawing/2014/main" id="{64075DE7-6E24-3BB8-FAEC-E6EE0A13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5983288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E2AD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4098">
            <a:extLst>
              <a:ext uri="{FF2B5EF4-FFF2-40B4-BE49-F238E27FC236}">
                <a16:creationId xmlns:a16="http://schemas.microsoft.com/office/drawing/2014/main" id="{3CA15EF1-337A-6023-CB7F-FA789E2A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562600" cy="9144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9827" name="Text Box 4099">
            <a:extLst>
              <a:ext uri="{FF2B5EF4-FFF2-40B4-BE49-F238E27FC236}">
                <a16:creationId xmlns:a16="http://schemas.microsoft.com/office/drawing/2014/main" id="{6CF92065-293D-4CA5-9503-B136EA9BD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2) Basin and range</a:t>
            </a:r>
          </a:p>
        </p:txBody>
      </p:sp>
      <p:sp>
        <p:nvSpPr>
          <p:cNvPr id="589828" name="Text Box 4100">
            <a:extLst>
              <a:ext uri="{FF2B5EF4-FFF2-40B4-BE49-F238E27FC236}">
                <a16:creationId xmlns:a16="http://schemas.microsoft.com/office/drawing/2014/main" id="{700E7D7E-0F64-9C76-C475-77820EB9F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</a:p>
        </p:txBody>
      </p:sp>
      <p:sp>
        <p:nvSpPr>
          <p:cNvPr id="589829" name="Text Box 4101">
            <a:extLst>
              <a:ext uri="{FF2B5EF4-FFF2-40B4-BE49-F238E27FC236}">
                <a16:creationId xmlns:a16="http://schemas.microsoft.com/office/drawing/2014/main" id="{94A38E42-A90F-D9AD-15C5-03DA84519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2954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Basin and range</a:t>
            </a:r>
          </a:p>
        </p:txBody>
      </p:sp>
      <p:sp>
        <p:nvSpPr>
          <p:cNvPr id="589830" name="Text Box 4102">
            <a:extLst>
              <a:ext uri="{FF2B5EF4-FFF2-40B4-BE49-F238E27FC236}">
                <a16:creationId xmlns:a16="http://schemas.microsoft.com/office/drawing/2014/main" id="{7DC682B0-7E8F-64A6-1301-8B8B3BCA1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9933FF"/>
              </a:buClr>
              <a:buFont typeface="Monotype Sorts" pitchFamily="2" charset="2"/>
              <a:buChar char="u"/>
            </a:pPr>
            <a:r>
              <a:rPr lang="en-US" altLang="en-US" sz="2400" b="1"/>
              <a:t> mountainous desert landscape</a:t>
            </a:r>
          </a:p>
        </p:txBody>
      </p:sp>
      <p:pic>
        <p:nvPicPr>
          <p:cNvPr id="589832" name="Picture 4104">
            <a:extLst>
              <a:ext uri="{FF2B5EF4-FFF2-40B4-BE49-F238E27FC236}">
                <a16:creationId xmlns:a16="http://schemas.microsoft.com/office/drawing/2014/main" id="{706FBBEF-22B5-95A5-94F0-1D3C11D87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0"/>
            <a:ext cx="3706812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FA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95978C06-9D64-D303-FDE7-FD274A078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EC50BBCB-0776-AAB5-1CBC-60673FD3A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3) Wind erosion/ deposits</a:t>
            </a:r>
            <a:endParaRPr lang="en-US" altLang="en-US" sz="2400" b="1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0C90CB3E-BEDE-0490-2493-FA10FF79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908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  <a:endParaRPr lang="en-US" alt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53" name="Text Box 13">
            <a:extLst>
              <a:ext uri="{FF2B5EF4-FFF2-40B4-BE49-F238E27FC236}">
                <a16:creationId xmlns:a16="http://schemas.microsoft.com/office/drawing/2014/main" id="{8F686535-37BA-0D83-3C16-A524A5DA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641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CC"/>
                </a:solidFill>
              </a:rPr>
              <a:t>Wind erosion:</a:t>
            </a:r>
            <a:r>
              <a:rPr lang="en-US" altLang="en-US" sz="2400"/>
              <a:t> Important in arid environments</a:t>
            </a:r>
          </a:p>
          <a:p>
            <a:endParaRPr lang="en-US" altLang="en-US" sz="2400"/>
          </a:p>
        </p:txBody>
      </p:sp>
      <p:sp>
        <p:nvSpPr>
          <p:cNvPr id="163854" name="Text Box 14">
            <a:extLst>
              <a:ext uri="{FF2B5EF4-FFF2-40B4-BE49-F238E27FC236}">
                <a16:creationId xmlns:a16="http://schemas.microsoft.com/office/drawing/2014/main" id="{03B71B40-A6A2-5DDD-8591-681F62A15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4838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CC"/>
                </a:solidFill>
              </a:rPr>
              <a:t>Example:  Types of sand dunes:</a:t>
            </a:r>
          </a:p>
          <a:p>
            <a:endParaRPr lang="en-US" altLang="en-US" sz="2400" b="1">
              <a:solidFill>
                <a:srgbClr val="0000CC"/>
              </a:solidFill>
            </a:endParaRPr>
          </a:p>
        </p:txBody>
      </p:sp>
      <p:sp>
        <p:nvSpPr>
          <p:cNvPr id="163855" name="Text Box 15">
            <a:extLst>
              <a:ext uri="{FF2B5EF4-FFF2-40B4-BE49-F238E27FC236}">
                <a16:creationId xmlns:a16="http://schemas.microsoft.com/office/drawing/2014/main" id="{50D8C918-96BA-D74F-1237-071CA362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0"/>
            <a:ext cx="471963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80000"/>
              <a:buFont typeface="Webdings" panose="05030102010509060703" pitchFamily="18" charset="2"/>
              <a:buChar char=" "/>
            </a:pPr>
            <a:r>
              <a:rPr lang="en-US" altLang="en-US" sz="2400" b="1"/>
              <a:t>Sand dune shape depends on:</a:t>
            </a:r>
          </a:p>
          <a:p>
            <a:pPr>
              <a:lnSpc>
                <a:spcPct val="125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400"/>
          </a:p>
          <a:p>
            <a:pPr lvl="1">
              <a:lnSpc>
                <a:spcPct val="125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/>
              <a:t>Flat or hilly?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/>
              <a:t>How much sand?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/>
              <a:t>Winds steady or intermittent?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/>
              <a:t>Wind direction constant?</a:t>
            </a:r>
          </a:p>
          <a:p>
            <a:pPr lvl="1">
              <a:lnSpc>
                <a:spcPct val="125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/>
              <a:t>Vegetation present?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FA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9" name="Picture 2055">
            <a:extLst>
              <a:ext uri="{FF2B5EF4-FFF2-40B4-BE49-F238E27FC236}">
                <a16:creationId xmlns:a16="http://schemas.microsoft.com/office/drawing/2014/main" id="{15B487E7-9896-EE15-F673-F7320476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FA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>
            <a:extLst>
              <a:ext uri="{FF2B5EF4-FFF2-40B4-BE49-F238E27FC236}">
                <a16:creationId xmlns:a16="http://schemas.microsoft.com/office/drawing/2014/main" id="{39B337C3-5B24-1581-7E3E-07DDB2E8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0067" name="Text Box 3">
            <a:extLst>
              <a:ext uri="{FF2B5EF4-FFF2-40B4-BE49-F238E27FC236}">
                <a16:creationId xmlns:a16="http://schemas.microsoft.com/office/drawing/2014/main" id="{42A43E06-7027-FC2A-32EA-CAA3ECD2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3) Wind erosion/ deposits</a:t>
            </a:r>
            <a:endParaRPr lang="en-US" altLang="en-US" sz="2400" b="1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00068" name="Text Box 4">
            <a:extLst>
              <a:ext uri="{FF2B5EF4-FFF2-40B4-BE49-F238E27FC236}">
                <a16:creationId xmlns:a16="http://schemas.microsoft.com/office/drawing/2014/main" id="{EF04DBAA-9EB0-ECA2-A1B6-D951B804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908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  <a:endParaRPr lang="en-US" alt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00069" name="Picture 5">
            <a:extLst>
              <a:ext uri="{FF2B5EF4-FFF2-40B4-BE49-F238E27FC236}">
                <a16:creationId xmlns:a16="http://schemas.microsoft.com/office/drawing/2014/main" id="{050D4E6E-6DFE-E61D-CC43-6C9B6CCA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50292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070" name="Text Box 6">
            <a:extLst>
              <a:ext uri="{FF2B5EF4-FFF2-40B4-BE49-F238E27FC236}">
                <a16:creationId xmlns:a16="http://schemas.microsoft.com/office/drawing/2014/main" id="{D714CF60-7488-258A-F140-4800EA31A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254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Sand dune formation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FA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>
            <a:extLst>
              <a:ext uri="{FF2B5EF4-FFF2-40B4-BE49-F238E27FC236}">
                <a16:creationId xmlns:a16="http://schemas.microsoft.com/office/drawing/2014/main" id="{35325753-7439-8348-059B-447E98A25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5971" name="Text Box 3">
            <a:extLst>
              <a:ext uri="{FF2B5EF4-FFF2-40B4-BE49-F238E27FC236}">
                <a16:creationId xmlns:a16="http://schemas.microsoft.com/office/drawing/2014/main" id="{F64A5008-A0B3-CD04-A652-0A8F4069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3) Wind erosion/ deposits</a:t>
            </a:r>
            <a:endParaRPr lang="en-US" altLang="en-US" sz="2400" b="1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95972" name="Text Box 4">
            <a:extLst>
              <a:ext uri="{FF2B5EF4-FFF2-40B4-BE49-F238E27FC236}">
                <a16:creationId xmlns:a16="http://schemas.microsoft.com/office/drawing/2014/main" id="{B0C9B36C-1075-5D09-4EAF-90B43E1D5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908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  <a:endParaRPr lang="en-US" alt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95973" name="Picture 5">
            <a:extLst>
              <a:ext uri="{FF2B5EF4-FFF2-40B4-BE49-F238E27FC236}">
                <a16:creationId xmlns:a16="http://schemas.microsoft.com/office/drawing/2014/main" id="{3A664574-F665-0C8B-3211-B9117FC6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486400" cy="35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5974" name="Text Box 6">
            <a:extLst>
              <a:ext uri="{FF2B5EF4-FFF2-40B4-BE49-F238E27FC236}">
                <a16:creationId xmlns:a16="http://schemas.microsoft.com/office/drawing/2014/main" id="{C47E851A-D872-9996-E39A-D026A0D4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535113"/>
            <a:ext cx="211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Desert pavement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31" name="Picture 7">
            <a:extLst>
              <a:ext uri="{FF2B5EF4-FFF2-40B4-BE49-F238E27FC236}">
                <a16:creationId xmlns:a16="http://schemas.microsoft.com/office/drawing/2014/main" id="{289969E3-6A0D-1A20-C201-128DB3F6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032" name="Rectangle 8">
            <a:extLst>
              <a:ext uri="{FF2B5EF4-FFF2-40B4-BE49-F238E27FC236}">
                <a16:creationId xmlns:a16="http://schemas.microsoft.com/office/drawing/2014/main" id="{080C43A6-6CD4-548C-BA20-A174346AE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41033" name="Text Box 9">
            <a:extLst>
              <a:ext uri="{FF2B5EF4-FFF2-40B4-BE49-F238E27FC236}">
                <a16:creationId xmlns:a16="http://schemas.microsoft.com/office/drawing/2014/main" id="{05FDE1E5-39E4-21BA-EE11-AA681E26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3) Wind erosion/ deposits</a:t>
            </a:r>
            <a:endParaRPr lang="en-US" altLang="en-US" sz="2400" b="1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41034" name="Text Box 10">
            <a:extLst>
              <a:ext uri="{FF2B5EF4-FFF2-40B4-BE49-F238E27FC236}">
                <a16:creationId xmlns:a16="http://schemas.microsoft.com/office/drawing/2014/main" id="{F328F3D6-7A79-BD6E-390E-390E2BB03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908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Deserts &amp; winds</a:t>
            </a:r>
            <a:endParaRPr lang="en-US" alt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FA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83" name="Picture 11">
            <a:extLst>
              <a:ext uri="{FF2B5EF4-FFF2-40B4-BE49-F238E27FC236}">
                <a16:creationId xmlns:a16="http://schemas.microsoft.com/office/drawing/2014/main" id="{C2090FED-295A-37C1-EA3C-DA81282A7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174" name="Picture 1030">
            <a:extLst>
              <a:ext uri="{FF2B5EF4-FFF2-40B4-BE49-F238E27FC236}">
                <a16:creationId xmlns:a16="http://schemas.microsoft.com/office/drawing/2014/main" id="{07C00FEA-39B5-B36F-F982-65C01784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0813"/>
            <a:ext cx="5791200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7175" name="Text Box 1031">
            <a:extLst>
              <a:ext uri="{FF2B5EF4-FFF2-40B4-BE49-F238E27FC236}">
                <a16:creationId xmlns:a16="http://schemas.microsoft.com/office/drawing/2014/main" id="{C5AEE7D5-55BD-4456-584A-81C5E2FDE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00"/>
            <a:ext cx="6000750" cy="17399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“We don’t survive the desert,</a:t>
            </a:r>
          </a:p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   we </a:t>
            </a:r>
            <a:r>
              <a:rPr lang="en-US" altLang="en-US" sz="36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live 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here”</a:t>
            </a:r>
          </a:p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      - Pima Indian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FA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>
            <a:extLst>
              <a:ext uri="{FF2B5EF4-FFF2-40B4-BE49-F238E27FC236}">
                <a16:creationId xmlns:a16="http://schemas.microsoft.com/office/drawing/2014/main" id="{4D5E05D0-C3B7-B970-69D4-084F8466D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3923" name="Text Box 3">
            <a:extLst>
              <a:ext uri="{FF2B5EF4-FFF2-40B4-BE49-F238E27FC236}">
                <a16:creationId xmlns:a16="http://schemas.microsoft.com/office/drawing/2014/main" id="{A7A31DD8-0B16-89E6-E537-D47237D7C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3) Wind erosion/ deposits</a:t>
            </a:r>
            <a:endParaRPr lang="en-US" altLang="en-US" sz="2400" b="1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93924" name="Text Box 4">
            <a:extLst>
              <a:ext uri="{FF2B5EF4-FFF2-40B4-BE49-F238E27FC236}">
                <a16:creationId xmlns:a16="http://schemas.microsoft.com/office/drawing/2014/main" id="{AAC81410-8DE2-D9FE-5EDA-5CA2691B1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908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  <a:endParaRPr lang="en-US" altLang="en-US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93925" name="Picture 5">
            <a:extLst>
              <a:ext uri="{FF2B5EF4-FFF2-40B4-BE49-F238E27FC236}">
                <a16:creationId xmlns:a16="http://schemas.microsoft.com/office/drawing/2014/main" id="{73344886-686C-6665-DBEB-BD00B084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5160963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26" name="Text Box 6">
            <a:extLst>
              <a:ext uri="{FF2B5EF4-FFF2-40B4-BE49-F238E27FC236}">
                <a16:creationId xmlns:a16="http://schemas.microsoft.com/office/drawing/2014/main" id="{F193DDDC-FE7D-0DA1-77EF-9890DD712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165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Graded beds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ext Box 2">
            <a:extLst>
              <a:ext uri="{FF2B5EF4-FFF2-40B4-BE49-F238E27FC236}">
                <a16:creationId xmlns:a16="http://schemas.microsoft.com/office/drawing/2014/main" id="{4EBCDFC2-5992-4DDC-95DC-9FD399AA4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746" name="Picture 1026">
            <a:extLst>
              <a:ext uri="{FF2B5EF4-FFF2-40B4-BE49-F238E27FC236}">
                <a16:creationId xmlns:a16="http://schemas.microsoft.com/office/drawing/2014/main" id="{6D8100E1-9D89-3B2A-D3A9-7CF50FDC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85800"/>
            <a:ext cx="8505825" cy="57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747" name="Picture 1027">
            <a:extLst>
              <a:ext uri="{FF2B5EF4-FFF2-40B4-BE49-F238E27FC236}">
                <a16:creationId xmlns:a16="http://schemas.microsoft.com/office/drawing/2014/main" id="{C81325A3-87E8-5FE5-E613-6CF6175C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9063"/>
            <a:ext cx="5191125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1748" name="Picture 1028">
            <a:extLst>
              <a:ext uri="{FF2B5EF4-FFF2-40B4-BE49-F238E27FC236}">
                <a16:creationId xmlns:a16="http://schemas.microsoft.com/office/drawing/2014/main" id="{03AEC32A-915D-CC2A-C59D-DA4A217F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054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FFB3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>
            <a:extLst>
              <a:ext uri="{FF2B5EF4-FFF2-40B4-BE49-F238E27FC236}">
                <a16:creationId xmlns:a16="http://schemas.microsoft.com/office/drawing/2014/main" id="{8A4BA112-0E1D-A83B-5251-5345F2F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FFFFA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483" name="Text Box 3">
            <a:extLst>
              <a:ext uri="{FF2B5EF4-FFF2-40B4-BE49-F238E27FC236}">
                <a16:creationId xmlns:a16="http://schemas.microsoft.com/office/drawing/2014/main" id="{BE91220F-40D3-74DA-5E1D-03AA832D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1) Deserts: where &amp; why</a:t>
            </a:r>
            <a:endParaRPr lang="en-US" alt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32484" name="Text Box 4">
            <a:extLst>
              <a:ext uri="{FF2B5EF4-FFF2-40B4-BE49-F238E27FC236}">
                <a16:creationId xmlns:a16="http://schemas.microsoft.com/office/drawing/2014/main" id="{645E4303-09E0-FE43-DB27-537AD0F8C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</a:p>
        </p:txBody>
      </p:sp>
      <p:sp>
        <p:nvSpPr>
          <p:cNvPr id="532485" name="Text Box 5">
            <a:extLst>
              <a:ext uri="{FF2B5EF4-FFF2-40B4-BE49-F238E27FC236}">
                <a16:creationId xmlns:a16="http://schemas.microsoft.com/office/drawing/2014/main" id="{4DC29400-68A6-6282-4CAD-A519D4873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581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Earth’s dry regions</a:t>
            </a:r>
            <a:r>
              <a:rPr lang="en-US" altLang="en-US" sz="2400" b="1"/>
              <a:t>:  30% of all land</a:t>
            </a:r>
          </a:p>
        </p:txBody>
      </p:sp>
      <p:sp>
        <p:nvSpPr>
          <p:cNvPr id="532486" name="Text Box 6">
            <a:extLst>
              <a:ext uri="{FF2B5EF4-FFF2-40B4-BE49-F238E27FC236}">
                <a16:creationId xmlns:a16="http://schemas.microsoft.com/office/drawing/2014/main" id="{503F5D2F-1EF6-B8FB-6F39-DE2B2B12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59801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2 climate types of dry regions:</a:t>
            </a:r>
          </a:p>
          <a:p>
            <a:endParaRPr lang="en-US" altLang="en-US" sz="2400" b="1"/>
          </a:p>
          <a:p>
            <a:pPr>
              <a:buClr>
                <a:srgbClr val="FF0000"/>
              </a:buClr>
              <a:buFont typeface="Monotype Sorts" pitchFamily="2" charset="2"/>
              <a:buChar char="l"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desert  </a:t>
            </a:r>
            <a:r>
              <a:rPr lang="en-US" altLang="en-US" sz="2400" b="1"/>
              <a:t>(arid)</a:t>
            </a:r>
          </a:p>
          <a:p>
            <a:pPr>
              <a:buClr>
                <a:srgbClr val="FF0000"/>
              </a:buClr>
              <a:buFont typeface="Monotype Sorts" pitchFamily="2" charset="2"/>
              <a:buChar char="l"/>
            </a:pPr>
            <a:endParaRPr lang="en-US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rgbClr val="FF0000"/>
              </a:buClr>
              <a:buFont typeface="Monotype Sorts" pitchFamily="2" charset="2"/>
              <a:buChar char="l"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steppe </a:t>
            </a:r>
            <a:r>
              <a:rPr lang="en-US" altLang="en-US" sz="2400" b="1"/>
              <a:t>(semi-arid, surrounds deserts)</a:t>
            </a:r>
          </a:p>
        </p:txBody>
      </p:sp>
      <p:sp>
        <p:nvSpPr>
          <p:cNvPr id="532487" name="Text Box 7">
            <a:extLst>
              <a:ext uri="{FF2B5EF4-FFF2-40B4-BE49-F238E27FC236}">
                <a16:creationId xmlns:a16="http://schemas.microsoft.com/office/drawing/2014/main" id="{A0ACBE34-8788-2032-A8C1-C01E16CC4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733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</a:rPr>
              <a:t>Question: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much rain do we get in Tempe every year?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FFB3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>
            <a:extLst>
              <a:ext uri="{FF2B5EF4-FFF2-40B4-BE49-F238E27FC236}">
                <a16:creationId xmlns:a16="http://schemas.microsoft.com/office/drawing/2014/main" id="{816780A1-E375-EB88-1066-2E102D758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FFFFA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6579" name="Text Box 3">
            <a:extLst>
              <a:ext uri="{FF2B5EF4-FFF2-40B4-BE49-F238E27FC236}">
                <a16:creationId xmlns:a16="http://schemas.microsoft.com/office/drawing/2014/main" id="{D4D6E301-F114-D4AC-C6E7-BEFBFC98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1) Deserts: where &amp; why</a:t>
            </a:r>
            <a:endParaRPr lang="en-US" alt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36580" name="Text Box 4">
            <a:extLst>
              <a:ext uri="{FF2B5EF4-FFF2-40B4-BE49-F238E27FC236}">
                <a16:creationId xmlns:a16="http://schemas.microsoft.com/office/drawing/2014/main" id="{10CA0E4F-2146-9591-372D-58114087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</a:p>
        </p:txBody>
      </p:sp>
      <p:sp>
        <p:nvSpPr>
          <p:cNvPr id="536581" name="Text Box 5">
            <a:extLst>
              <a:ext uri="{FF2B5EF4-FFF2-40B4-BE49-F238E27FC236}">
                <a16:creationId xmlns:a16="http://schemas.microsoft.com/office/drawing/2014/main" id="{041ED84D-86BA-B3BB-57D8-107F648DB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3946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causes deserts?</a:t>
            </a:r>
            <a:endParaRPr lang="en-US" altLang="en-US" sz="2400" b="1"/>
          </a:p>
        </p:txBody>
      </p:sp>
      <p:sp>
        <p:nvSpPr>
          <p:cNvPr id="536582" name="Text Box 6">
            <a:extLst>
              <a:ext uri="{FF2B5EF4-FFF2-40B4-BE49-F238E27FC236}">
                <a16:creationId xmlns:a16="http://schemas.microsoft.com/office/drawing/2014/main" id="{C90D42FA-8270-7360-DA63-7F0C2918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2255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>
              <a:buClr>
                <a:srgbClr val="FF0000"/>
              </a:buClr>
              <a:buFont typeface="Monotype Sorts" pitchFamily="2" charset="2"/>
              <a:buChar char="l"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air pressure</a:t>
            </a:r>
          </a:p>
          <a:p>
            <a:pPr>
              <a:buClr>
                <a:srgbClr val="FF0000"/>
              </a:buClr>
              <a:buFont typeface="Monotype Sorts" pitchFamily="2" charset="2"/>
              <a:buChar char="l"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wind</a:t>
            </a:r>
            <a:endParaRPr lang="en-US" altLang="en-US" sz="2400" b="1"/>
          </a:p>
          <a:p>
            <a:pPr>
              <a:buClr>
                <a:srgbClr val="FF0000"/>
              </a:buClr>
              <a:buFont typeface="Monotype Sorts" pitchFamily="2" charset="2"/>
              <a:buChar char="l"/>
            </a:pPr>
            <a:endParaRPr lang="en-US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6586" name="Text Box 10">
            <a:extLst>
              <a:ext uri="{FF2B5EF4-FFF2-40B4-BE49-F238E27FC236}">
                <a16:creationId xmlns:a16="http://schemas.microsoft.com/office/drawing/2014/main" id="{136AA0F4-4496-C5E2-82B7-3968185CC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763713"/>
            <a:ext cx="215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Important factors:</a:t>
            </a:r>
            <a:endParaRPr lang="en-US" altLang="en-US"/>
          </a:p>
        </p:txBody>
      </p:sp>
      <p:sp>
        <p:nvSpPr>
          <p:cNvPr id="536587" name="Text Box 11">
            <a:extLst>
              <a:ext uri="{FF2B5EF4-FFF2-40B4-BE49-F238E27FC236}">
                <a16:creationId xmlns:a16="http://schemas.microsoft.com/office/drawing/2014/main" id="{F0DFB10D-E66D-2A92-5754-86CC7F206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25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Global distribution of</a:t>
            </a:r>
          </a:p>
        </p:txBody>
      </p:sp>
      <p:sp>
        <p:nvSpPr>
          <p:cNvPr id="536588" name="Text Box 12">
            <a:extLst>
              <a:ext uri="{FF2B5EF4-FFF2-40B4-BE49-F238E27FC236}">
                <a16:creationId xmlns:a16="http://schemas.microsoft.com/office/drawing/2014/main" id="{FB4BBD3B-9FA2-7331-B5DD-5C71885E6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2425"/>
            <a:ext cx="22367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>
              <a:buClr>
                <a:srgbClr val="FF0000"/>
              </a:buClr>
              <a:buFont typeface="Monotype Sorts" pitchFamily="2" charset="2"/>
              <a:buChar char="l"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rainfall</a:t>
            </a:r>
          </a:p>
          <a:p>
            <a:pPr>
              <a:buClr>
                <a:srgbClr val="FF0000"/>
              </a:buClr>
              <a:buFont typeface="Monotype Sorts" pitchFamily="2" charset="2"/>
              <a:buChar char="l"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evaporation</a:t>
            </a:r>
            <a:endParaRPr lang="en-US" altLang="en-US" sz="2400" b="1"/>
          </a:p>
          <a:p>
            <a:pPr>
              <a:buClr>
                <a:srgbClr val="FF0000"/>
              </a:buClr>
              <a:buFont typeface="Monotype Sorts" pitchFamily="2" charset="2"/>
              <a:buChar char="l"/>
            </a:pPr>
            <a:endParaRPr lang="en-US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6589" name="Text Box 13">
            <a:extLst>
              <a:ext uri="{FF2B5EF4-FFF2-40B4-BE49-F238E27FC236}">
                <a16:creationId xmlns:a16="http://schemas.microsoft.com/office/drawing/2014/main" id="{538CF806-3836-5E21-232C-54CA16BC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38600"/>
            <a:ext cx="331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Relationship between</a:t>
            </a:r>
          </a:p>
        </p:txBody>
      </p:sp>
      <p:sp>
        <p:nvSpPr>
          <p:cNvPr id="536591" name="Text Box 15">
            <a:hlinkClick r:id="rId3"/>
            <a:extLst>
              <a:ext uri="{FF2B5EF4-FFF2-40B4-BE49-F238E27FC236}">
                <a16:creationId xmlns:a16="http://schemas.microsoft.com/office/drawing/2014/main" id="{71C6EF60-6D49-58C1-D6D2-1EA119B4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6278563"/>
            <a:ext cx="4921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www.weatherchannel.com</a:t>
            </a:r>
          </a:p>
        </p:txBody>
      </p:sp>
      <p:pic>
        <p:nvPicPr>
          <p:cNvPr id="536593" name="Picture 17">
            <a:extLst>
              <a:ext uri="{FF2B5EF4-FFF2-40B4-BE49-F238E27FC236}">
                <a16:creationId xmlns:a16="http://schemas.microsoft.com/office/drawing/2014/main" id="{E5A0E437-94E1-4A67-8FCB-841F2382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0386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6594" name="Picture 18">
            <a:extLst>
              <a:ext uri="{FF2B5EF4-FFF2-40B4-BE49-F238E27FC236}">
                <a16:creationId xmlns:a16="http://schemas.microsoft.com/office/drawing/2014/main" id="{90AA5D17-EF97-EAA0-8E75-5096C23A3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114800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CE7FE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1" name="Picture 3">
            <a:extLst>
              <a:ext uri="{FF2B5EF4-FFF2-40B4-BE49-F238E27FC236}">
                <a16:creationId xmlns:a16="http://schemas.microsoft.com/office/drawing/2014/main" id="{C50AB31D-EE93-B4B5-601A-5D7C8EB5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685800"/>
            <a:ext cx="444341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12" name="Rectangle 4">
            <a:extLst>
              <a:ext uri="{FF2B5EF4-FFF2-40B4-BE49-F238E27FC236}">
                <a16:creationId xmlns:a16="http://schemas.microsoft.com/office/drawing/2014/main" id="{BEB4B848-DC36-A005-1B3A-9DEDB3B7E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FFFFA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5013" name="Text Box 5">
            <a:extLst>
              <a:ext uri="{FF2B5EF4-FFF2-40B4-BE49-F238E27FC236}">
                <a16:creationId xmlns:a16="http://schemas.microsoft.com/office/drawing/2014/main" id="{307F8BEF-5B49-9335-C709-B9848CAE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1) Deserts: where &amp; why</a:t>
            </a:r>
            <a:endParaRPr lang="en-US" alt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55014" name="Text Box 6">
            <a:extLst>
              <a:ext uri="{FF2B5EF4-FFF2-40B4-BE49-F238E27FC236}">
                <a16:creationId xmlns:a16="http://schemas.microsoft.com/office/drawing/2014/main" id="{B033EA9A-2205-5BA9-C49D-A21C9D95B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FFB3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131CB429-4370-5A10-D993-EAE66E39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FFFFA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F0F55253-DCA0-0008-5113-6F9CD8CB9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1) Deserts: where &amp; why</a:t>
            </a:r>
            <a:endParaRPr lang="en-US" alt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34532" name="Text Box 4">
            <a:extLst>
              <a:ext uri="{FF2B5EF4-FFF2-40B4-BE49-F238E27FC236}">
                <a16:creationId xmlns:a16="http://schemas.microsoft.com/office/drawing/2014/main" id="{E19EA7C3-311E-715E-17D9-D6373424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</a:p>
        </p:txBody>
      </p:sp>
      <p:sp>
        <p:nvSpPr>
          <p:cNvPr id="534537" name="Text Box 9">
            <a:extLst>
              <a:ext uri="{FF2B5EF4-FFF2-40B4-BE49-F238E27FC236}">
                <a16:creationId xmlns:a16="http://schemas.microsoft.com/office/drawing/2014/main" id="{A79F204F-A9EC-5DE5-E01A-71C13137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208088"/>
            <a:ext cx="3648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Low-latitude deserts</a:t>
            </a:r>
          </a:p>
        </p:txBody>
      </p:sp>
      <p:sp>
        <p:nvSpPr>
          <p:cNvPr id="534538" name="Text Box 10">
            <a:extLst>
              <a:ext uri="{FF2B5EF4-FFF2-40B4-BE49-F238E27FC236}">
                <a16:creationId xmlns:a16="http://schemas.microsoft.com/office/drawing/2014/main" id="{3B1DCEFC-748E-839E-00CA-DA1B1682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0"/>
            <a:ext cx="3333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9933FF"/>
              </a:buClr>
              <a:buFont typeface="Monotype Sorts" pitchFamily="2" charset="2"/>
              <a:buChar char="u"/>
            </a:pPr>
            <a:r>
              <a:rPr lang="en-US" altLang="en-US" sz="2400" b="1"/>
              <a:t> Tropic of Cancer</a:t>
            </a:r>
          </a:p>
          <a:p>
            <a:pPr>
              <a:buClr>
                <a:srgbClr val="9933FF"/>
              </a:buClr>
              <a:buFont typeface="Monotype Sorts" pitchFamily="2" charset="2"/>
              <a:buChar char="u"/>
            </a:pPr>
            <a:endParaRPr lang="en-US" altLang="en-US" sz="2400" b="1"/>
          </a:p>
          <a:p>
            <a:pPr>
              <a:buClr>
                <a:srgbClr val="9933FF"/>
              </a:buClr>
              <a:buFont typeface="Monotype Sorts" pitchFamily="2" charset="2"/>
              <a:buChar char="u"/>
            </a:pPr>
            <a:r>
              <a:rPr lang="en-US" altLang="en-US" sz="2400" b="1"/>
              <a:t> Tropic of Capricorn</a:t>
            </a:r>
          </a:p>
          <a:p>
            <a:endParaRPr lang="en-US" altLang="en-US" sz="2400" b="1"/>
          </a:p>
        </p:txBody>
      </p:sp>
      <p:sp>
        <p:nvSpPr>
          <p:cNvPr id="534539" name="Text Box 11">
            <a:extLst>
              <a:ext uri="{FF2B5EF4-FFF2-40B4-BE49-F238E27FC236}">
                <a16:creationId xmlns:a16="http://schemas.microsoft.com/office/drawing/2014/main" id="{F9D33B51-67A3-C30A-CFB6-81770CB9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52600"/>
            <a:ext cx="539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(recall: “latitude” = east-west line on the globe)</a:t>
            </a:r>
          </a:p>
        </p:txBody>
      </p:sp>
      <p:sp>
        <p:nvSpPr>
          <p:cNvPr id="534540" name="Text Box 12">
            <a:extLst>
              <a:ext uri="{FF2B5EF4-FFF2-40B4-BE49-F238E27FC236}">
                <a16:creationId xmlns:a16="http://schemas.microsoft.com/office/drawing/2014/main" id="{5AAB4A25-5803-19A4-A8AA-D2CCF6A46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3360738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9933FF"/>
              </a:buClr>
              <a:buFont typeface="Monotype Sorts" pitchFamily="2" charset="2"/>
              <a:buChar char="u"/>
            </a:pPr>
            <a:r>
              <a:rPr lang="en-US" altLang="en-US" sz="2400" b="1"/>
              <a:t> Equator:</a:t>
            </a:r>
          </a:p>
          <a:p>
            <a:pPr lvl="1">
              <a:buSzPct val="55000"/>
              <a:buFont typeface="Monotype Sorts" pitchFamily="2" charset="2"/>
              <a:buChar char="u"/>
            </a:pPr>
            <a:endParaRPr lang="en-US" altLang="en-US" sz="900" b="1"/>
          </a:p>
          <a:p>
            <a:pPr lvl="1">
              <a:buSzPct val="55000"/>
              <a:buFont typeface="Monotype Sorts" pitchFamily="2" charset="2"/>
              <a:buChar char="u"/>
            </a:pPr>
            <a:r>
              <a:rPr lang="en-US" altLang="en-US" sz="2400" b="1"/>
              <a:t> hot air</a:t>
            </a:r>
          </a:p>
          <a:p>
            <a:pPr lvl="1">
              <a:buSzPct val="55000"/>
              <a:buFont typeface="Monotype Sorts" pitchFamily="2" charset="2"/>
              <a:buChar char="u"/>
            </a:pPr>
            <a:r>
              <a:rPr lang="en-US" altLang="en-US" sz="2400" b="1"/>
              <a:t> rises to 15-20 km</a:t>
            </a:r>
          </a:p>
          <a:p>
            <a:pPr lvl="1">
              <a:buSzPct val="55000"/>
              <a:buFont typeface="Monotype Sorts" pitchFamily="2" charset="2"/>
              <a:buChar char="u"/>
            </a:pPr>
            <a:r>
              <a:rPr lang="en-US" altLang="en-US" sz="2400" b="1"/>
              <a:t> low pressure belt</a:t>
            </a:r>
          </a:p>
        </p:txBody>
      </p:sp>
      <p:sp>
        <p:nvSpPr>
          <p:cNvPr id="534541" name="Text Box 13">
            <a:extLst>
              <a:ext uri="{FF2B5EF4-FFF2-40B4-BE49-F238E27FC236}">
                <a16:creationId xmlns:a16="http://schemas.microsoft.com/office/drawing/2014/main" id="{E53247EB-C952-61C3-EA24-A30E0C2C5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1690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 contrast….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CE7FE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5" name="Picture 5">
            <a:extLst>
              <a:ext uri="{FF2B5EF4-FFF2-40B4-BE49-F238E27FC236}">
                <a16:creationId xmlns:a16="http://schemas.microsoft.com/office/drawing/2014/main" id="{0CA4AEC6-B9A1-D061-7139-E7C0452F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6575"/>
            <a:ext cx="670560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26" name="Rectangle 6">
            <a:extLst>
              <a:ext uri="{FF2B5EF4-FFF2-40B4-BE49-F238E27FC236}">
                <a16:creationId xmlns:a16="http://schemas.microsoft.com/office/drawing/2014/main" id="{E2363E11-B5F5-471A-962F-A0339294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FFFFA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727" name="Text Box 7">
            <a:extLst>
              <a:ext uri="{FF2B5EF4-FFF2-40B4-BE49-F238E27FC236}">
                <a16:creationId xmlns:a16="http://schemas.microsoft.com/office/drawing/2014/main" id="{95A76C8E-484E-F5D9-9294-90A021F9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1) Deserts: where &amp; why</a:t>
            </a:r>
            <a:endParaRPr lang="en-US" alt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42728" name="Text Box 8">
            <a:extLst>
              <a:ext uri="{FF2B5EF4-FFF2-40B4-BE49-F238E27FC236}">
                <a16:creationId xmlns:a16="http://schemas.microsoft.com/office/drawing/2014/main" id="{CDE30153-4CC5-B12A-8279-1EEBCE39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CE7FE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6" name="Picture 2">
            <a:extLst>
              <a:ext uri="{FF2B5EF4-FFF2-40B4-BE49-F238E27FC236}">
                <a16:creationId xmlns:a16="http://schemas.microsoft.com/office/drawing/2014/main" id="{A1394BCB-BD5A-2CCF-5B58-6F14F0F2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4023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867" name="Rectangle 3">
            <a:extLst>
              <a:ext uri="{FF2B5EF4-FFF2-40B4-BE49-F238E27FC236}">
                <a16:creationId xmlns:a16="http://schemas.microsoft.com/office/drawing/2014/main" id="{F6F6073B-F6D1-C94B-8741-DF4326C4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5626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8868" name="Rectangle 4">
            <a:extLst>
              <a:ext uri="{FF2B5EF4-FFF2-40B4-BE49-F238E27FC236}">
                <a16:creationId xmlns:a16="http://schemas.microsoft.com/office/drawing/2014/main" id="{4F31859C-DE49-33D9-049B-53A67FF9D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FFFFA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8869" name="Text Box 5">
            <a:extLst>
              <a:ext uri="{FF2B5EF4-FFF2-40B4-BE49-F238E27FC236}">
                <a16:creationId xmlns:a16="http://schemas.microsoft.com/office/drawing/2014/main" id="{91AE2C48-D178-3BD4-52AB-D2C524C8F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1) Deserts: where &amp; why</a:t>
            </a:r>
            <a:endParaRPr lang="en-US" alt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548870" name="Text Box 6">
            <a:extLst>
              <a:ext uri="{FF2B5EF4-FFF2-40B4-BE49-F238E27FC236}">
                <a16:creationId xmlns:a16="http://schemas.microsoft.com/office/drawing/2014/main" id="{600F8321-A841-3FAF-C11D-696BB2239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Deserts &amp; winds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418</Words>
  <Application>Microsoft Office PowerPoint</Application>
  <PresentationFormat>On-screen Show (4:3)</PresentationFormat>
  <Paragraphs>109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Verdana</vt:lpstr>
      <vt:lpstr>Monotype Sorts</vt:lpstr>
      <vt:lpstr>Webdings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deserts and winds</dc:title>
  <dc:creator>gareth</dc:creator>
  <cp:lastModifiedBy>Nayan GRIFFITHS</cp:lastModifiedBy>
  <cp:revision>266</cp:revision>
  <dcterms:created xsi:type="dcterms:W3CDTF">1996-09-30T18:28:10Z</dcterms:created>
  <dcterms:modified xsi:type="dcterms:W3CDTF">2023-06-05T11:28:36Z</dcterms:modified>
</cp:coreProperties>
</file>