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Lst>
  <p:sldIdLst>
    <p:sldId id="256" r:id="rId10"/>
    <p:sldId id="257" r:id="rId11"/>
    <p:sldId id="281" r:id="rId12"/>
    <p:sldId id="258" r:id="rId13"/>
    <p:sldId id="259" r:id="rId14"/>
    <p:sldId id="260" r:id="rId15"/>
    <p:sldId id="261" r:id="rId16"/>
    <p:sldId id="262" r:id="rId17"/>
    <p:sldId id="270" r:id="rId18"/>
    <p:sldId id="271" r:id="rId19"/>
    <p:sldId id="272" r:id="rId20"/>
    <p:sldId id="273" r:id="rId21"/>
    <p:sldId id="263" r:id="rId22"/>
    <p:sldId id="283" r:id="rId23"/>
    <p:sldId id="264" r:id="rId24"/>
    <p:sldId id="266" r:id="rId25"/>
    <p:sldId id="268" r:id="rId26"/>
    <p:sldId id="282" r:id="rId27"/>
    <p:sldId id="265" r:id="rId28"/>
    <p:sldId id="28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Production of Iron Ore 2003-04</c:v>
                </c:pt>
              </c:strCache>
            </c:strRef>
          </c:tx>
          <c:cat>
            <c:strRef>
              <c:f>Sheet1!$A$2:$A$7</c:f>
              <c:strCache>
                <c:ptCount val="6"/>
                <c:pt idx="0">
                  <c:v>Jharkhand</c:v>
                </c:pt>
                <c:pt idx="1">
                  <c:v>Goa</c:v>
                </c:pt>
                <c:pt idx="2">
                  <c:v>Chattisgarh</c:v>
                </c:pt>
                <c:pt idx="3">
                  <c:v>Orissa</c:v>
                </c:pt>
                <c:pt idx="4">
                  <c:v>Karnataka</c:v>
                </c:pt>
                <c:pt idx="5">
                  <c:v>Others</c:v>
                </c:pt>
              </c:strCache>
            </c:strRef>
          </c:cat>
          <c:val>
            <c:numRef>
              <c:f>Sheet1!$B$2:$B$7</c:f>
              <c:numCache>
                <c:formatCode>0%</c:formatCode>
                <c:ptCount val="6"/>
                <c:pt idx="0">
                  <c:v>0.12</c:v>
                </c:pt>
                <c:pt idx="1">
                  <c:v>0.17</c:v>
                </c:pt>
                <c:pt idx="2">
                  <c:v>0.19</c:v>
                </c:pt>
                <c:pt idx="3">
                  <c:v>0.25</c:v>
                </c:pt>
                <c:pt idx="4">
                  <c:v>0.26</c:v>
                </c:pt>
                <c:pt idx="5">
                  <c:v>0.01</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Production of Manganese 2003-04</c:v>
                </c:pt>
              </c:strCache>
            </c:strRef>
          </c:tx>
          <c:cat>
            <c:strRef>
              <c:f>Sheet1!$A$2:$A$5</c:f>
              <c:strCache>
                <c:ptCount val="4"/>
                <c:pt idx="0">
                  <c:v>Others</c:v>
                </c:pt>
                <c:pt idx="1">
                  <c:v>Karnataka</c:v>
                </c:pt>
                <c:pt idx="2">
                  <c:v>Madhya Pradesh</c:v>
                </c:pt>
                <c:pt idx="3">
                  <c:v>Orissa</c:v>
                </c:pt>
              </c:strCache>
            </c:strRef>
          </c:cat>
          <c:val>
            <c:numRef>
              <c:f>Sheet1!$B$2:$B$5</c:f>
              <c:numCache>
                <c:formatCode>0%</c:formatCode>
                <c:ptCount val="4"/>
                <c:pt idx="0">
                  <c:v>0.3</c:v>
                </c:pt>
                <c:pt idx="1">
                  <c:v>0.15</c:v>
                </c:pt>
                <c:pt idx="2">
                  <c:v>0.22</c:v>
                </c:pt>
                <c:pt idx="3">
                  <c:v>0.33</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941CC61-3F7D-4F6F-B6A9-414CBBCD2BB5}" type="datetimeFigureOut">
              <a:rPr lang="en-IN" smtClean="0"/>
              <a:t>25-01-2014</a:t>
            </a:fld>
            <a:endParaRPr lang="en-IN"/>
          </a:p>
        </p:txBody>
      </p:sp>
      <p:sp>
        <p:nvSpPr>
          <p:cNvPr id="2" name="Footer Placeholder 1"/>
          <p:cNvSpPr>
            <a:spLocks noGrp="1"/>
          </p:cNvSpPr>
          <p:nvPr>
            <p:ph type="ftr" sz="quarter" idx="11"/>
          </p:nvPr>
        </p:nvSpPr>
        <p:spPr/>
        <p:txBody>
          <a:bodyPr/>
          <a:lstStyle/>
          <a:p>
            <a:endParaRPr lang="en-IN"/>
          </a:p>
        </p:txBody>
      </p:sp>
      <p:sp>
        <p:nvSpPr>
          <p:cNvPr id="15" name="Slide Number Placeholder 14"/>
          <p:cNvSpPr>
            <a:spLocks noGrp="1"/>
          </p:cNvSpPr>
          <p:nvPr>
            <p:ph type="sldNum" sz="quarter" idx="12"/>
          </p:nvPr>
        </p:nvSpPr>
        <p:spPr>
          <a:xfrm>
            <a:off x="8229600" y="6473952"/>
            <a:ext cx="758952" cy="246888"/>
          </a:xfrm>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941CC61-3F7D-4F6F-B6A9-414CBBCD2BB5}" type="datetimeFigureOut">
              <a:rPr lang="en-IN" smtClean="0"/>
              <a:t>25-01-2014</a:t>
            </a:fld>
            <a:endParaRPr lang="en-IN"/>
          </a:p>
        </p:txBody>
      </p:sp>
      <p:sp>
        <p:nvSpPr>
          <p:cNvPr id="91" name="Footer Placeholder 90"/>
          <p:cNvSpPr>
            <a:spLocks noGrp="1"/>
          </p:cNvSpPr>
          <p:nvPr>
            <p:ph type="ftr" sz="quarter" idx="11"/>
          </p:nvPr>
        </p:nvSpPr>
        <p:spPr/>
        <p:txBody>
          <a:bodyPr/>
          <a:lstStyle/>
          <a:p>
            <a:endParaRPr lang="en-IN"/>
          </a:p>
        </p:txBody>
      </p:sp>
      <p:sp>
        <p:nvSpPr>
          <p:cNvPr id="92" name="Slide Number Placeholder 91"/>
          <p:cNvSpPr>
            <a:spLocks noGrp="1"/>
          </p:cNvSpPr>
          <p:nvPr>
            <p:ph type="sldNum" sz="quarter" idx="12"/>
          </p:nvPr>
        </p:nvSpPr>
        <p:spPr/>
        <p:txBody>
          <a:bodyPr/>
          <a:lstStyle/>
          <a:p>
            <a:fld id="{6CFDF104-F600-49D9-A6E8-BFF3C40E3496}" type="slidenum">
              <a:rPr lang="en-IN" smtClean="0"/>
              <a:t>‹#›</a:t>
            </a:fld>
            <a:endParaRPr lang="en-IN"/>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41CC61-3F7D-4F6F-B6A9-414CBBCD2BB5}" type="datetimeFigureOut">
              <a:rPr lang="en-IN" smtClean="0"/>
              <a:t>25-01-2014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41CC61-3F7D-4F6F-B6A9-414CBBCD2BB5}" type="datetimeFigureOut">
              <a:rPr lang="en-IN" smtClean="0"/>
              <a:t>25-01-2014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1CC61-3F7D-4F6F-B6A9-414CBBCD2BB5}" type="datetimeFigureOut">
              <a:rPr lang="en-IN" smtClean="0"/>
              <a:t>25-01-2014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941CC61-3F7D-4F6F-B6A9-414CBBCD2BB5}" type="datetimeFigureOut">
              <a:rPr lang="en-IN" smtClean="0"/>
              <a:t>25-01-2014</a:t>
            </a:fld>
            <a:endParaRPr lang="en-IN"/>
          </a:p>
        </p:txBody>
      </p:sp>
      <p:sp>
        <p:nvSpPr>
          <p:cNvPr id="19" name="Footer Placeholder 18"/>
          <p:cNvSpPr>
            <a:spLocks noGrp="1"/>
          </p:cNvSpPr>
          <p:nvPr>
            <p:ph type="ftr" sz="quarter" idx="11"/>
          </p:nvPr>
        </p:nvSpPr>
        <p:spPr>
          <a:xfrm>
            <a:off x="3581400" y="76200"/>
            <a:ext cx="2895600" cy="288925"/>
          </a:xfrm>
        </p:spPr>
        <p:txBody>
          <a:bodyPr/>
          <a:lstStyle/>
          <a:p>
            <a:endParaRPr lang="en-IN"/>
          </a:p>
        </p:txBody>
      </p:sp>
      <p:sp>
        <p:nvSpPr>
          <p:cNvPr id="16" name="Slide Number Placeholder 15"/>
          <p:cNvSpPr>
            <a:spLocks noGrp="1"/>
          </p:cNvSpPr>
          <p:nvPr>
            <p:ph type="sldNum" sz="quarter" idx="12"/>
          </p:nvPr>
        </p:nvSpPr>
        <p:spPr>
          <a:xfrm>
            <a:off x="8229600" y="6473952"/>
            <a:ext cx="758952" cy="246888"/>
          </a:xfrm>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941CC61-3F7D-4F6F-B6A9-414CBBCD2BB5}" type="datetimeFigureOut">
              <a:rPr lang="en-IN" smtClean="0"/>
              <a:t>25-01-2014</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6CFDF104-F600-49D9-A6E8-BFF3C40E3496}"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941CC61-3F7D-4F6F-B6A9-414CBBCD2BB5}" type="datetimeFigureOut">
              <a:rPr lang="en-IN" smtClean="0"/>
              <a:t>25-01-2014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941CC61-3F7D-4F6F-B6A9-414CBBCD2BB5}" type="datetimeFigureOut">
              <a:rPr lang="en-IN" smtClean="0"/>
              <a:t>25-01-2014</a:t>
            </a:fld>
            <a:endParaRPr lang="en-IN"/>
          </a:p>
        </p:txBody>
      </p:sp>
      <p:sp>
        <p:nvSpPr>
          <p:cNvPr id="8" name="Slide Number Placeholder 7"/>
          <p:cNvSpPr>
            <a:spLocks noGrp="1"/>
          </p:cNvSpPr>
          <p:nvPr>
            <p:ph type="sldNum" sz="quarter" idx="11"/>
          </p:nvPr>
        </p:nvSpPr>
        <p:spPr/>
        <p:txBody>
          <a:bodyPr/>
          <a:lstStyle/>
          <a:p>
            <a:fld id="{6CFDF104-F600-49D9-A6E8-BFF3C40E3496}" type="slidenum">
              <a:rPr lang="en-IN" smtClean="0"/>
              <a:t>‹#›</a:t>
            </a:fld>
            <a:endParaRPr lang="en-IN"/>
          </a:p>
        </p:txBody>
      </p:sp>
      <p:sp>
        <p:nvSpPr>
          <p:cNvPr id="9" name="Footer Placeholder 8"/>
          <p:cNvSpPr>
            <a:spLocks noGrp="1"/>
          </p:cNvSpPr>
          <p:nvPr>
            <p:ph type="ftr" sz="quarter" idx="12"/>
          </p:nvPr>
        </p:nvSpPr>
        <p:spPr/>
        <p:txBody>
          <a:bodyPr/>
          <a:lstStyle/>
          <a:p>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1CC61-3F7D-4F6F-B6A9-414CBBCD2BB5}" type="datetimeFigureOut">
              <a:rPr lang="en-IN" smtClean="0"/>
              <a:t>25-01-2014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941CC61-3F7D-4F6F-B6A9-414CBBCD2BB5}" type="datetimeFigureOut">
              <a:rPr lang="en-IN" smtClean="0"/>
              <a:t>25-01-2014</a:t>
            </a:fld>
            <a:endParaRPr lang="en-IN"/>
          </a:p>
        </p:txBody>
      </p:sp>
      <p:sp>
        <p:nvSpPr>
          <p:cNvPr id="11" name="Footer Placeholder 10"/>
          <p:cNvSpPr>
            <a:spLocks noGrp="1"/>
          </p:cNvSpPr>
          <p:nvPr>
            <p:ph type="ftr" sz="quarter" idx="11"/>
          </p:nvPr>
        </p:nvSpPr>
        <p:spPr/>
        <p:txBody>
          <a:bodyPr/>
          <a:lstStyle/>
          <a:p>
            <a:endParaRPr lang="en-IN"/>
          </a:p>
        </p:txBody>
      </p:sp>
      <p:sp>
        <p:nvSpPr>
          <p:cNvPr id="16" name="Slide Number Placeholder 15"/>
          <p:cNvSpPr>
            <a:spLocks noGrp="1"/>
          </p:cNvSpPr>
          <p:nvPr>
            <p:ph type="sldNum" sz="quarter" idx="12"/>
          </p:nvPr>
        </p:nvSpPr>
        <p:spPr/>
        <p:txBody>
          <a:bodyPr/>
          <a:lstStyle/>
          <a:p>
            <a:fld id="{6CFDF104-F600-49D9-A6E8-BFF3C40E3496}" type="slidenum">
              <a:rPr lang="en-IN" smtClean="0"/>
              <a:t>‹#›</a:t>
            </a:fld>
            <a:endParaRPr lang="en-IN"/>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156448" y="6422064"/>
            <a:ext cx="762000" cy="365125"/>
          </a:xfrm>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941CC61-3F7D-4F6F-B6A9-414CBBCD2BB5}" type="datetimeFigureOut">
              <a:rPr lang="en-IN" smtClean="0"/>
              <a:t>25-01-2014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41CC61-3F7D-4F6F-B6A9-414CBBCD2BB5}" type="datetimeFigureOut">
              <a:rPr lang="en-IN" smtClean="0"/>
              <a:t>25-01-2014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941CC61-3F7D-4F6F-B6A9-414CBBCD2BB5}" type="datetimeFigureOut">
              <a:rPr lang="en-IN" smtClean="0"/>
              <a:t>25-01-2014</a:t>
            </a:fld>
            <a:endParaRPr lang="en-IN"/>
          </a:p>
        </p:txBody>
      </p:sp>
      <p:sp>
        <p:nvSpPr>
          <p:cNvPr id="10" name="Footer Placeholder 9"/>
          <p:cNvSpPr>
            <a:spLocks noGrp="1"/>
          </p:cNvSpPr>
          <p:nvPr>
            <p:ph type="ftr" sz="quarter" idx="11"/>
          </p:nvPr>
        </p:nvSpPr>
        <p:spPr/>
        <p:txBody>
          <a:bodyPr/>
          <a:lstStyle/>
          <a:p>
            <a:endParaRPr lang="en-IN"/>
          </a:p>
        </p:txBody>
      </p:sp>
      <p:sp>
        <p:nvSpPr>
          <p:cNvPr id="31" name="Slide Number Placeholder 30"/>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1CC61-3F7D-4F6F-B6A9-414CBBCD2BB5}" type="datetimeFigureOut">
              <a:rPr lang="en-IN" smtClean="0"/>
              <a:t>25-01-2014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941CC61-3F7D-4F6F-B6A9-414CBBCD2BB5}" type="datetimeFigureOut">
              <a:rPr lang="en-IN" smtClean="0"/>
              <a:t>25-01-2014</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6CFDF104-F600-49D9-A6E8-BFF3C40E3496}" type="slidenum">
              <a:rPr lang="en-IN" smtClean="0"/>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6CFDF104-F600-49D9-A6E8-BFF3C40E3496}"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941CC61-3F7D-4F6F-B6A9-414CBBCD2BB5}" type="datetimeFigureOut">
              <a:rPr lang="en-IN" smtClean="0"/>
              <a:t>25-01-2014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229600" y="6477000"/>
            <a:ext cx="762000" cy="246888"/>
          </a:xfrm>
        </p:spPr>
        <p:txBody>
          <a:bodyPr/>
          <a:lstStyle/>
          <a:p>
            <a:fld id="{6CFDF104-F600-49D9-A6E8-BFF3C40E3496}" type="slidenum">
              <a:rPr lang="en-IN" smtClean="0"/>
              <a:t>‹#›</a:t>
            </a:fld>
            <a:endParaRPr lang="en-IN"/>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941CC61-3F7D-4F6F-B6A9-414CBBCD2BB5}" type="datetimeFigureOut">
              <a:rPr lang="en-IN" smtClean="0"/>
              <a:t>25-01-2014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1CC61-3F7D-4F6F-B6A9-414CBBCD2BB5}" type="datetimeFigureOut">
              <a:rPr lang="en-IN" smtClean="0"/>
              <a:t>25-01-2014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941CC61-3F7D-4F6F-B6A9-414CBBCD2BB5}" type="datetimeFigureOut">
              <a:rPr lang="en-IN" smtClean="0"/>
              <a:t>25-01-2014</a:t>
            </a:fld>
            <a:endParaRPr lang="en-IN"/>
          </a:p>
        </p:txBody>
      </p:sp>
      <p:sp>
        <p:nvSpPr>
          <p:cNvPr id="8" name="Slide Number Placeholder 7"/>
          <p:cNvSpPr>
            <a:spLocks noGrp="1"/>
          </p:cNvSpPr>
          <p:nvPr>
            <p:ph type="sldNum" sz="quarter" idx="11"/>
          </p:nvPr>
        </p:nvSpPr>
        <p:spPr/>
        <p:txBody>
          <a:bodyPr/>
          <a:lstStyle/>
          <a:p>
            <a:fld id="{6CFDF104-F600-49D9-A6E8-BFF3C40E3496}" type="slidenum">
              <a:rPr lang="en-IN" smtClean="0"/>
              <a:t>‹#›</a:t>
            </a:fld>
            <a:endParaRPr lang="en-IN"/>
          </a:p>
        </p:txBody>
      </p:sp>
      <p:sp>
        <p:nvSpPr>
          <p:cNvPr id="9" name="Footer Placeholder 8"/>
          <p:cNvSpPr>
            <a:spLocks noGrp="1"/>
          </p:cNvSpPr>
          <p:nvPr>
            <p:ph type="ftr" sz="quarter" idx="12"/>
          </p:nvPr>
        </p:nvSpPr>
        <p:spPr/>
        <p:txBody>
          <a:bodyPr/>
          <a:lstStyle/>
          <a:p>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941CC61-3F7D-4F6F-B6A9-414CBBCD2BB5}" type="datetimeFigureOut">
              <a:rPr lang="en-IN" smtClean="0"/>
              <a:t>25-01-2014</a:t>
            </a:fld>
            <a:endParaRPr lang="en-IN"/>
          </a:p>
        </p:txBody>
      </p:sp>
      <p:sp>
        <p:nvSpPr>
          <p:cNvPr id="21" name="Footer Placeholder 20"/>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941CC61-3F7D-4F6F-B6A9-414CBBCD2BB5}" type="datetimeFigureOut">
              <a:rPr lang="en-IN" smtClean="0"/>
              <a:t>25-01-2014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CFDF104-F600-49D9-A6E8-BFF3C40E3496}" type="slidenum">
              <a:rPr lang="en-IN" smtClean="0"/>
              <a:t>‹#›</a:t>
            </a:fld>
            <a:endParaRPr lang="en-IN"/>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41CC61-3F7D-4F6F-B6A9-414CBBCD2BB5}" type="datetimeFigureOut">
              <a:rPr lang="en-IN" smtClean="0"/>
              <a:t>25-01-2014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1CC61-3F7D-4F6F-B6A9-414CBBCD2BB5}" type="datetimeFigureOut">
              <a:rPr lang="en-IN" smtClean="0"/>
              <a:t>25-01-2014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941CC61-3F7D-4F6F-B6A9-414CBBCD2BB5}" type="datetimeFigureOut">
              <a:rPr lang="en-IN" smtClean="0"/>
              <a:t>25-01-2014</a:t>
            </a:fld>
            <a:endParaRPr lang="en-IN"/>
          </a:p>
        </p:txBody>
      </p:sp>
      <p:sp>
        <p:nvSpPr>
          <p:cNvPr id="8" name="Slide Number Placeholder 7"/>
          <p:cNvSpPr>
            <a:spLocks noGrp="1"/>
          </p:cNvSpPr>
          <p:nvPr>
            <p:ph type="sldNum" sz="quarter" idx="11"/>
          </p:nvPr>
        </p:nvSpPr>
        <p:spPr/>
        <p:txBody>
          <a:bodyPr/>
          <a:lstStyle/>
          <a:p>
            <a:fld id="{6CFDF104-F600-49D9-A6E8-BFF3C40E3496}" type="slidenum">
              <a:rPr lang="en-IN" smtClean="0"/>
              <a:t>‹#›</a:t>
            </a:fld>
            <a:endParaRPr lang="en-IN"/>
          </a:p>
        </p:txBody>
      </p:sp>
      <p:sp>
        <p:nvSpPr>
          <p:cNvPr id="9" name="Footer Placeholder 8"/>
          <p:cNvSpPr>
            <a:spLocks noGrp="1"/>
          </p:cNvSpPr>
          <p:nvPr>
            <p:ph type="ftr" sz="quarter" idx="12"/>
          </p:nvPr>
        </p:nvSpPr>
        <p:spPr/>
        <p:txBody>
          <a:bodyPr/>
          <a:lstStyle/>
          <a:p>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41CC61-3F7D-4F6F-B6A9-414CBBCD2BB5}" type="datetimeFigureOut">
              <a:rPr lang="en-IN" smtClean="0"/>
              <a:t>25-01-2014</a:t>
            </a:fld>
            <a:endParaRPr lang="en-IN"/>
          </a:p>
        </p:txBody>
      </p:sp>
      <p:sp>
        <p:nvSpPr>
          <p:cNvPr id="24" name="Footer Placeholder 23"/>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941CC61-3F7D-4F6F-B6A9-414CBBCD2BB5}" type="datetimeFigureOut">
              <a:rPr lang="en-IN" smtClean="0"/>
              <a:t>25-01-2014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CFDF104-F600-49D9-A6E8-BFF3C40E3496}" type="slidenum">
              <a:rPr lang="en-IN" smtClean="0"/>
              <a:t>‹#›</a:t>
            </a:fld>
            <a:endParaRPr lang="en-IN"/>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41CC61-3F7D-4F6F-B6A9-414CBBCD2BB5}" type="datetimeFigureOut">
              <a:rPr lang="en-IN" smtClean="0"/>
              <a:t>25-01-2014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1CC61-3F7D-4F6F-B6A9-414CBBCD2BB5}" type="datetimeFigureOut">
              <a:rPr lang="en-IN" smtClean="0"/>
              <a:t>25-01-2014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941CC61-3F7D-4F6F-B6A9-414CBBCD2BB5}" type="datetimeFigureOut">
              <a:rPr lang="en-IN" smtClean="0"/>
              <a:t>25-01-2014</a:t>
            </a:fld>
            <a:endParaRPr lang="en-IN"/>
          </a:p>
        </p:txBody>
      </p:sp>
      <p:sp>
        <p:nvSpPr>
          <p:cNvPr id="8" name="Slide Number Placeholder 7"/>
          <p:cNvSpPr>
            <a:spLocks noGrp="1"/>
          </p:cNvSpPr>
          <p:nvPr>
            <p:ph type="sldNum" sz="quarter" idx="11"/>
          </p:nvPr>
        </p:nvSpPr>
        <p:spPr/>
        <p:txBody>
          <a:bodyPr/>
          <a:lstStyle/>
          <a:p>
            <a:fld id="{6CFDF104-F600-49D9-A6E8-BFF3C40E3496}" type="slidenum">
              <a:rPr lang="en-IN" smtClean="0"/>
              <a:t>‹#›</a:t>
            </a:fld>
            <a:endParaRPr lang="en-IN"/>
          </a:p>
        </p:txBody>
      </p:sp>
      <p:sp>
        <p:nvSpPr>
          <p:cNvPr id="9" name="Footer Placeholder 8"/>
          <p:cNvSpPr>
            <a:spLocks noGrp="1"/>
          </p:cNvSpPr>
          <p:nvPr>
            <p:ph type="ftr" sz="quarter" idx="12"/>
          </p:nvPr>
        </p:nvSpPr>
        <p:spPr/>
        <p:txBody>
          <a:bodyPr/>
          <a:lstStyle/>
          <a:p>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941CC61-3F7D-4F6F-B6A9-414CBBCD2BB5}" type="datetimeFigureOut">
              <a:rPr lang="en-IN" smtClean="0"/>
              <a:t>25-01-2014</a:t>
            </a:fld>
            <a:endParaRPr lang="en-IN"/>
          </a:p>
        </p:txBody>
      </p:sp>
      <p:sp>
        <p:nvSpPr>
          <p:cNvPr id="29" name="Footer Placeholder 28"/>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941CC61-3F7D-4F6F-B6A9-414CBBCD2BB5}" type="datetimeFigureOut">
              <a:rPr lang="en-IN" smtClean="0"/>
              <a:t>25-01-2014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CFDF104-F600-49D9-A6E8-BFF3C40E3496}" type="slidenum">
              <a:rPr lang="en-IN" smtClean="0"/>
              <a:t>‹#›</a:t>
            </a:fld>
            <a:endParaRPr lang="en-IN"/>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41CC61-3F7D-4F6F-B6A9-414CBBCD2BB5}" type="datetimeFigureOut">
              <a:rPr lang="en-IN" smtClean="0"/>
              <a:t>25-01-2014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1CC61-3F7D-4F6F-B6A9-414CBBCD2BB5}" type="datetimeFigureOut">
              <a:rPr lang="en-IN" smtClean="0"/>
              <a:t>25-01-2014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941CC61-3F7D-4F6F-B6A9-414CBBCD2BB5}" type="datetimeFigureOut">
              <a:rPr lang="en-IN" smtClean="0"/>
              <a:t>25-01-2014</a:t>
            </a:fld>
            <a:endParaRPr lang="en-IN"/>
          </a:p>
        </p:txBody>
      </p:sp>
      <p:sp>
        <p:nvSpPr>
          <p:cNvPr id="8" name="Slide Number Placeholder 7"/>
          <p:cNvSpPr>
            <a:spLocks noGrp="1"/>
          </p:cNvSpPr>
          <p:nvPr>
            <p:ph type="sldNum" sz="quarter" idx="11"/>
          </p:nvPr>
        </p:nvSpPr>
        <p:spPr/>
        <p:txBody>
          <a:bodyPr/>
          <a:lstStyle/>
          <a:p>
            <a:fld id="{6CFDF104-F600-49D9-A6E8-BFF3C40E3496}" type="slidenum">
              <a:rPr lang="en-IN" smtClean="0"/>
              <a:t>‹#›</a:t>
            </a:fld>
            <a:endParaRPr lang="en-IN"/>
          </a:p>
        </p:txBody>
      </p:sp>
      <p:sp>
        <p:nvSpPr>
          <p:cNvPr id="9" name="Footer Placeholder 8"/>
          <p:cNvSpPr>
            <a:spLocks noGrp="1"/>
          </p:cNvSpPr>
          <p:nvPr>
            <p:ph type="ftr" sz="quarter" idx="12"/>
          </p:nvPr>
        </p:nvSpPr>
        <p:spPr/>
        <p:txBody>
          <a:bodyPr/>
          <a:lstStyle/>
          <a:p>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31" name="Slide Number Placeholder 30"/>
          <p:cNvSpPr>
            <a:spLocks noGrp="1"/>
          </p:cNvSpPr>
          <p:nvPr>
            <p:ph type="sldNum" sz="quarter" idx="12"/>
          </p:nvPr>
        </p:nvSpPr>
        <p:spPr/>
        <p:txBody>
          <a:bodyPr/>
          <a:lstStyle/>
          <a:p>
            <a:fld id="{6CFDF104-F600-49D9-A6E8-BFF3C40E3496}" type="slidenum">
              <a:rPr lang="en-IN" smtClean="0"/>
              <a:t>‹#›</a:t>
            </a:fld>
            <a:endParaRPr lang="en-IN"/>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941CC61-3F7D-4F6F-B6A9-414CBBCD2BB5}" type="datetimeFigureOut">
              <a:rPr lang="en-IN" smtClean="0"/>
              <a:t>25-01-2014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CFDF104-F600-49D9-A6E8-BFF3C40E3496}" type="slidenum">
              <a:rPr lang="en-IN" smtClean="0"/>
              <a:t>‹#›</a:t>
            </a:fld>
            <a:endParaRPr lang="en-IN"/>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41CC61-3F7D-4F6F-B6A9-414CBBCD2BB5}" type="datetimeFigureOut">
              <a:rPr lang="en-IN" smtClean="0"/>
              <a:t>25-01-2014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1CC61-3F7D-4F6F-B6A9-414CBBCD2BB5}" type="datetimeFigureOut">
              <a:rPr lang="en-IN" smtClean="0"/>
              <a:t>25-01-2014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1CC61-3F7D-4F6F-B6A9-414CBBCD2BB5}" type="datetimeFigureOut">
              <a:rPr lang="en-IN" smtClean="0"/>
              <a:t>25-01-2014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1CC61-3F7D-4F6F-B6A9-414CBBCD2BB5}" type="datetimeFigureOut">
              <a:rPr lang="en-IN" smtClean="0"/>
              <a:t>25-01-2014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FDF104-F600-49D9-A6E8-BFF3C40E3496}"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941CC61-3F7D-4F6F-B6A9-414CBBCD2BB5}" type="datetimeFigureOut">
              <a:rPr lang="en-IN" smtClean="0"/>
              <a:t>25-01-2014</a:t>
            </a:fld>
            <a:endParaRPr lang="en-IN"/>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IN"/>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CFDF104-F600-49D9-A6E8-BFF3C40E3496}" type="slidenum">
              <a:rPr lang="en-IN" smtClean="0"/>
              <a:t>‹#›</a:t>
            </a:fld>
            <a:endParaRPr lang="en-IN"/>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941CC61-3F7D-4F6F-B6A9-414CBBCD2BB5}" type="datetimeFigureOut">
              <a:rPr lang="en-IN" smtClean="0"/>
              <a:t>25-01-2014</a:t>
            </a:fld>
            <a:endParaRPr lang="en-IN"/>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IN"/>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6CFDF104-F600-49D9-A6E8-BFF3C40E3496}" type="slidenum">
              <a:rPr lang="en-IN" smtClean="0"/>
              <a:t>‹#›</a:t>
            </a:fld>
            <a:endParaRPr lang="en-IN"/>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941CC61-3F7D-4F6F-B6A9-414CBBCD2BB5}" type="datetimeFigureOut">
              <a:rPr lang="en-IN" smtClean="0"/>
              <a:t>25-01-2014</a:t>
            </a:fld>
            <a:endParaRPr lang="en-IN"/>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IN"/>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CFDF104-F600-49D9-A6E8-BFF3C40E3496}" type="slidenum">
              <a:rPr lang="en-IN" smtClean="0"/>
              <a:t>‹#›</a:t>
            </a:fld>
            <a:endParaRPr lang="en-IN"/>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941CC61-3F7D-4F6F-B6A9-414CBBCD2BB5}" type="datetimeFigureOut">
              <a:rPr lang="en-IN" smtClean="0"/>
              <a:t>25-01-2014</a:t>
            </a:fld>
            <a:endParaRPr lang="en-IN"/>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IN"/>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CFDF104-F600-49D9-A6E8-BFF3C40E3496}" type="slidenum">
              <a:rPr lang="en-IN" smtClean="0"/>
              <a:t>‹#›</a:t>
            </a:fld>
            <a:endParaRPr lang="en-IN"/>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941CC61-3F7D-4F6F-B6A9-414CBBCD2BB5}" type="datetimeFigureOut">
              <a:rPr lang="en-IN" smtClean="0"/>
              <a:t>25-01-2014</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CFDF104-F600-49D9-A6E8-BFF3C40E3496}" type="slidenum">
              <a:rPr lang="en-IN" smtClean="0"/>
              <a:t>‹#›</a:t>
            </a:fld>
            <a:endParaRPr lang="en-IN"/>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941CC61-3F7D-4F6F-B6A9-414CBBCD2BB5}" type="datetimeFigureOut">
              <a:rPr lang="en-IN" smtClean="0"/>
              <a:t>25-01-2014</a:t>
            </a:fld>
            <a:endParaRPr lang="en-IN"/>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6CFDF104-F600-49D9-A6E8-BFF3C40E3496}" type="slidenum">
              <a:rPr lang="en-IN" smtClean="0"/>
              <a:t>‹#›</a:t>
            </a:fld>
            <a:endParaRPr lang="en-IN"/>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IN"/>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941CC61-3F7D-4F6F-B6A9-414CBBCD2BB5}" type="datetimeFigureOut">
              <a:rPr lang="en-IN" smtClean="0"/>
              <a:t>25-01-2014</a:t>
            </a:fld>
            <a:endParaRPr lang="en-IN"/>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6CFDF104-F600-49D9-A6E8-BFF3C40E3496}" type="slidenum">
              <a:rPr lang="en-IN" smtClean="0"/>
              <a:t>‹#›</a:t>
            </a:fld>
            <a:endParaRPr lang="en-IN"/>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IN"/>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941CC61-3F7D-4F6F-B6A9-414CBBCD2BB5}" type="datetimeFigureOut">
              <a:rPr lang="en-IN" smtClean="0"/>
              <a:t>25-01-2014</a:t>
            </a:fld>
            <a:endParaRPr lang="en-IN"/>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6CFDF104-F600-49D9-A6E8-BFF3C40E3496}" type="slidenum">
              <a:rPr lang="en-IN" smtClean="0"/>
              <a:t>‹#›</a:t>
            </a:fld>
            <a:endParaRPr lang="en-IN"/>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IN"/>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941CC61-3F7D-4F6F-B6A9-414CBBCD2BB5}" type="datetimeFigureOut">
              <a:rPr lang="en-IN" smtClean="0"/>
              <a:t>25-01-2014</a:t>
            </a:fld>
            <a:endParaRPr lang="en-IN"/>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6CFDF104-F600-49D9-A6E8-BFF3C40E3496}" type="slidenum">
              <a:rPr lang="en-IN" smtClean="0"/>
              <a:t>‹#›</a:t>
            </a:fld>
            <a:endParaRPr lang="en-IN"/>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IN"/>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488"/>
            <a:ext cx="9144000" cy="7821487"/>
          </a:xfrm>
          <a:prstGeom prst="rect">
            <a:avLst/>
          </a:prstGeom>
          <a:solidFill>
            <a:schemeClr val="accent2">
              <a:lumMod val="75000"/>
            </a:schemeClr>
          </a:solidFill>
          <a:ln>
            <a:noFill/>
          </a:ln>
          <a:effectLst>
            <a:outerShdw blurRad="190500" algn="tl" rotWithShape="0">
              <a:srgbClr val="000000">
                <a:alpha val="70000"/>
              </a:srgbClr>
            </a:outerShdw>
          </a:effectLst>
        </p:spPr>
      </p:pic>
      <p:sp>
        <p:nvSpPr>
          <p:cNvPr id="3" name="Subtitle 2"/>
          <p:cNvSpPr>
            <a:spLocks noGrp="1"/>
          </p:cNvSpPr>
          <p:nvPr>
            <p:ph type="subTitle" idx="1"/>
          </p:nvPr>
        </p:nvSpPr>
        <p:spPr>
          <a:xfrm>
            <a:off x="791580" y="1916832"/>
            <a:ext cx="7560840" cy="4082008"/>
          </a:xfrm>
        </p:spPr>
        <p:txBody>
          <a:bodyPr/>
          <a:lstStyle/>
          <a:p>
            <a:r>
              <a:rPr lang="en-IN" dirty="0" smtClean="0">
                <a:solidFill>
                  <a:srgbClr val="FFFF00"/>
                </a:solidFill>
              </a:rPr>
              <a:t>Minerals </a:t>
            </a:r>
            <a:r>
              <a:rPr lang="en-IN" dirty="0">
                <a:solidFill>
                  <a:srgbClr val="FFFF00"/>
                </a:solidFill>
              </a:rPr>
              <a:t>are naturally-occurring inorganic substances with a definite and predictable chemical composition and physical </a:t>
            </a:r>
            <a:r>
              <a:rPr lang="en-IN" dirty="0" smtClean="0">
                <a:solidFill>
                  <a:srgbClr val="FFFF00"/>
                </a:solidFill>
              </a:rPr>
              <a:t>properties</a:t>
            </a:r>
            <a:endParaRPr lang="en-IN" dirty="0">
              <a:solidFill>
                <a:srgbClr val="FFFF00"/>
              </a:solidFill>
            </a:endParaRPr>
          </a:p>
        </p:txBody>
      </p:sp>
    </p:spTree>
    <p:extLst>
      <p:ext uri="{BB962C8B-B14F-4D97-AF65-F5344CB8AC3E}">
        <p14:creationId xmlns:p14="http://schemas.microsoft.com/office/powerpoint/2010/main" val="9443972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04665"/>
            <a:ext cx="7772400" cy="864096"/>
          </a:xfrm>
        </p:spPr>
        <p:txBody>
          <a:bodyPr/>
          <a:lstStyle/>
          <a:p>
            <a:r>
              <a:rPr lang="en-US" dirty="0" smtClean="0"/>
              <a:t>Most common Ores of Iron</a:t>
            </a:r>
            <a:endParaRPr lang="en-IN" dirty="0"/>
          </a:p>
        </p:txBody>
      </p:sp>
      <p:sp>
        <p:nvSpPr>
          <p:cNvPr id="3" name="Subtitle 2"/>
          <p:cNvSpPr>
            <a:spLocks noGrp="1"/>
          </p:cNvSpPr>
          <p:nvPr>
            <p:ph type="subTitle" idx="1"/>
          </p:nvPr>
        </p:nvSpPr>
        <p:spPr>
          <a:xfrm>
            <a:off x="755576" y="1556792"/>
            <a:ext cx="7560840" cy="4082008"/>
          </a:xfrm>
        </p:spPr>
        <p:txBody>
          <a:bodyPr>
            <a:normAutofit/>
          </a:bodyPr>
          <a:lstStyle/>
          <a:p>
            <a:pPr algn="l"/>
            <a:r>
              <a:rPr lang="en-US" dirty="0" smtClean="0">
                <a:solidFill>
                  <a:schemeClr val="tx1"/>
                </a:solidFill>
              </a:rPr>
              <a:t>Hematite			Fe</a:t>
            </a:r>
            <a:r>
              <a:rPr lang="en-US" baseline="-25000" dirty="0" smtClean="0">
                <a:solidFill>
                  <a:schemeClr val="tx1"/>
                </a:solidFill>
              </a:rPr>
              <a:t>2</a:t>
            </a:r>
            <a:r>
              <a:rPr lang="en-US" dirty="0" smtClean="0">
                <a:solidFill>
                  <a:schemeClr val="tx1"/>
                </a:solidFill>
              </a:rPr>
              <a:t>O</a:t>
            </a:r>
            <a:r>
              <a:rPr lang="en-US" baseline="-25000" dirty="0" smtClean="0">
                <a:solidFill>
                  <a:schemeClr val="tx1"/>
                </a:solidFill>
              </a:rPr>
              <a:t>3</a:t>
            </a:r>
          </a:p>
          <a:p>
            <a:pPr algn="l"/>
            <a:r>
              <a:rPr lang="en-US" dirty="0" smtClean="0">
                <a:solidFill>
                  <a:schemeClr val="tx1"/>
                </a:solidFill>
              </a:rPr>
              <a:t>Limonite</a:t>
            </a:r>
            <a:r>
              <a:rPr lang="en-US" dirty="0">
                <a:solidFill>
                  <a:schemeClr val="tx1"/>
                </a:solidFill>
              </a:rPr>
              <a:t>			</a:t>
            </a:r>
            <a:r>
              <a:rPr lang="en-US" dirty="0" smtClean="0">
                <a:solidFill>
                  <a:schemeClr val="tx1"/>
                </a:solidFill>
              </a:rPr>
              <a:t>Fe</a:t>
            </a:r>
            <a:r>
              <a:rPr lang="en-US" baseline="-25000" dirty="0" smtClean="0">
                <a:solidFill>
                  <a:schemeClr val="tx1"/>
                </a:solidFill>
              </a:rPr>
              <a:t>2</a:t>
            </a:r>
            <a:r>
              <a:rPr lang="en-US" dirty="0" smtClean="0">
                <a:solidFill>
                  <a:schemeClr val="tx1"/>
                </a:solidFill>
              </a:rPr>
              <a:t>O</a:t>
            </a:r>
            <a:r>
              <a:rPr lang="en-US" baseline="-25000" dirty="0" smtClean="0">
                <a:solidFill>
                  <a:schemeClr val="tx1"/>
                </a:solidFill>
              </a:rPr>
              <a:t>3</a:t>
            </a:r>
            <a:r>
              <a:rPr lang="en-US" dirty="0" smtClean="0">
                <a:solidFill>
                  <a:schemeClr val="tx1"/>
                </a:solidFill>
              </a:rPr>
              <a:t>.3H</a:t>
            </a:r>
            <a:r>
              <a:rPr lang="en-US" baseline="-25000" dirty="0" smtClean="0">
                <a:solidFill>
                  <a:schemeClr val="tx1"/>
                </a:solidFill>
              </a:rPr>
              <a:t>2</a:t>
            </a:r>
            <a:r>
              <a:rPr lang="en-US" dirty="0" smtClean="0">
                <a:solidFill>
                  <a:schemeClr val="tx1"/>
                </a:solidFill>
              </a:rPr>
              <a:t>O</a:t>
            </a:r>
            <a:endParaRPr lang="en-US" baseline="-25000" dirty="0">
              <a:solidFill>
                <a:schemeClr val="tx1"/>
              </a:solidFill>
            </a:endParaRPr>
          </a:p>
          <a:p>
            <a:pPr algn="l"/>
            <a:r>
              <a:rPr lang="en-US" dirty="0" smtClean="0">
                <a:solidFill>
                  <a:schemeClr val="tx1"/>
                </a:solidFill>
              </a:rPr>
              <a:t>Magnetite</a:t>
            </a:r>
            <a:r>
              <a:rPr lang="en-US" dirty="0">
                <a:solidFill>
                  <a:schemeClr val="tx1"/>
                </a:solidFill>
              </a:rPr>
              <a:t>			</a:t>
            </a:r>
            <a:r>
              <a:rPr lang="en-US" dirty="0" smtClean="0">
                <a:solidFill>
                  <a:schemeClr val="tx1"/>
                </a:solidFill>
              </a:rPr>
              <a:t>Fe</a:t>
            </a:r>
            <a:r>
              <a:rPr lang="en-US" baseline="-25000" dirty="0" smtClean="0">
                <a:solidFill>
                  <a:schemeClr val="tx1"/>
                </a:solidFill>
              </a:rPr>
              <a:t>3</a:t>
            </a:r>
            <a:r>
              <a:rPr lang="en-US" dirty="0" smtClean="0">
                <a:solidFill>
                  <a:schemeClr val="tx1"/>
                </a:solidFill>
              </a:rPr>
              <a:t>O</a:t>
            </a:r>
            <a:r>
              <a:rPr lang="en-US" baseline="-25000" dirty="0">
                <a:solidFill>
                  <a:schemeClr val="tx1"/>
                </a:solidFill>
              </a:rPr>
              <a:t>4</a:t>
            </a:r>
          </a:p>
          <a:p>
            <a:pPr algn="l"/>
            <a:r>
              <a:rPr lang="en-US" dirty="0" smtClean="0">
                <a:solidFill>
                  <a:schemeClr val="tx1"/>
                </a:solidFill>
              </a:rPr>
              <a:t>Siderite</a:t>
            </a:r>
            <a:r>
              <a:rPr lang="en-US" dirty="0">
                <a:solidFill>
                  <a:schemeClr val="tx1"/>
                </a:solidFill>
              </a:rPr>
              <a:t>			</a:t>
            </a:r>
            <a:r>
              <a:rPr lang="en-US" dirty="0" smtClean="0">
                <a:solidFill>
                  <a:schemeClr val="tx1"/>
                </a:solidFill>
              </a:rPr>
              <a:t>FeCO</a:t>
            </a:r>
            <a:r>
              <a:rPr lang="en-US" baseline="-25000" dirty="0" smtClean="0">
                <a:solidFill>
                  <a:schemeClr val="tx1"/>
                </a:solidFill>
              </a:rPr>
              <a:t>3</a:t>
            </a:r>
            <a:endParaRPr lang="en-US" baseline="-25000" dirty="0">
              <a:solidFill>
                <a:schemeClr val="tx1"/>
              </a:solidFill>
            </a:endParaRPr>
          </a:p>
          <a:p>
            <a:pPr algn="l"/>
            <a:r>
              <a:rPr lang="en-US" dirty="0" smtClean="0">
                <a:solidFill>
                  <a:schemeClr val="tx1"/>
                </a:solidFill>
              </a:rPr>
              <a:t>Iron pyrite</a:t>
            </a:r>
            <a:r>
              <a:rPr lang="en-US" dirty="0">
                <a:solidFill>
                  <a:schemeClr val="tx1"/>
                </a:solidFill>
              </a:rPr>
              <a:t>			</a:t>
            </a:r>
            <a:r>
              <a:rPr lang="en-US" dirty="0" smtClean="0">
                <a:solidFill>
                  <a:schemeClr val="tx1"/>
                </a:solidFill>
              </a:rPr>
              <a:t>FeS</a:t>
            </a:r>
            <a:r>
              <a:rPr lang="en-US" baseline="-25000" dirty="0" smtClean="0">
                <a:solidFill>
                  <a:schemeClr val="tx1"/>
                </a:solidFill>
              </a:rPr>
              <a:t>2</a:t>
            </a:r>
            <a:endParaRPr lang="en-US" baseline="-25000" dirty="0">
              <a:solidFill>
                <a:schemeClr val="tx1"/>
              </a:solidFill>
            </a:endParaRPr>
          </a:p>
          <a:p>
            <a:pPr algn="l"/>
            <a:r>
              <a:rPr lang="en-US" dirty="0" smtClean="0">
                <a:solidFill>
                  <a:schemeClr val="tx1"/>
                </a:solidFill>
              </a:rPr>
              <a:t>Copper pyrite</a:t>
            </a:r>
            <a:r>
              <a:rPr lang="en-US" dirty="0">
                <a:solidFill>
                  <a:schemeClr val="tx1"/>
                </a:solidFill>
              </a:rPr>
              <a:t>		</a:t>
            </a:r>
            <a:r>
              <a:rPr lang="en-US" dirty="0" smtClean="0">
                <a:solidFill>
                  <a:schemeClr val="tx1"/>
                </a:solidFill>
              </a:rPr>
              <a:t>           CuFeS</a:t>
            </a:r>
            <a:r>
              <a:rPr lang="en-US" baseline="-25000" dirty="0" smtClean="0">
                <a:solidFill>
                  <a:schemeClr val="tx1"/>
                </a:solidFill>
              </a:rPr>
              <a:t>2</a:t>
            </a:r>
            <a:endParaRPr lang="en-US" baseline="-25000" dirty="0">
              <a:solidFill>
                <a:schemeClr val="tx1"/>
              </a:solidFill>
            </a:endParaRPr>
          </a:p>
          <a:p>
            <a:pPr algn="l"/>
            <a:endParaRPr lang="en-IN" baseline="-25000" dirty="0">
              <a:solidFill>
                <a:schemeClr val="tx1"/>
              </a:solidFill>
            </a:endParaRPr>
          </a:p>
        </p:txBody>
      </p:sp>
      <p:pic>
        <p:nvPicPr>
          <p:cNvPr id="5122" name="Picture 2" descr="H:\pictures\Iron_o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789040"/>
            <a:ext cx="2681362" cy="2749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7918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04665"/>
            <a:ext cx="7772400" cy="864096"/>
          </a:xfrm>
        </p:spPr>
        <p:txBody>
          <a:bodyPr/>
          <a:lstStyle/>
          <a:p>
            <a:r>
              <a:rPr lang="en-US" dirty="0" smtClean="0"/>
              <a:t>METALLURGY</a:t>
            </a:r>
            <a:endParaRPr lang="en-IN" dirty="0"/>
          </a:p>
        </p:txBody>
      </p:sp>
      <p:sp>
        <p:nvSpPr>
          <p:cNvPr id="3" name="Subtitle 2"/>
          <p:cNvSpPr>
            <a:spLocks noGrp="1"/>
          </p:cNvSpPr>
          <p:nvPr>
            <p:ph type="subTitle" idx="1"/>
          </p:nvPr>
        </p:nvSpPr>
        <p:spPr>
          <a:xfrm>
            <a:off x="755576" y="1556792"/>
            <a:ext cx="7560840" cy="4082008"/>
          </a:xfrm>
        </p:spPr>
        <p:txBody>
          <a:bodyPr/>
          <a:lstStyle/>
          <a:p>
            <a:pPr algn="l"/>
            <a:r>
              <a:rPr lang="en-US" dirty="0" smtClean="0">
                <a:solidFill>
                  <a:schemeClr val="tx1"/>
                </a:solidFill>
              </a:rPr>
              <a:t>Dressing of ore</a:t>
            </a:r>
          </a:p>
          <a:p>
            <a:pPr algn="l"/>
            <a:r>
              <a:rPr lang="en-US" dirty="0"/>
              <a:t> </a:t>
            </a:r>
            <a:r>
              <a:rPr lang="en-US" dirty="0" smtClean="0"/>
              <a:t>     pulverization</a:t>
            </a:r>
          </a:p>
          <a:p>
            <a:pPr algn="l"/>
            <a:endParaRPr lang="en-US" dirty="0">
              <a:solidFill>
                <a:schemeClr val="tx1"/>
              </a:solidFill>
            </a:endParaRPr>
          </a:p>
          <a:p>
            <a:pPr algn="l"/>
            <a:r>
              <a:rPr lang="en-US" dirty="0" smtClean="0"/>
              <a:t>Concentration of ore</a:t>
            </a:r>
          </a:p>
          <a:p>
            <a:pPr algn="l"/>
            <a:r>
              <a:rPr lang="en-US" dirty="0">
                <a:solidFill>
                  <a:schemeClr val="tx1"/>
                </a:solidFill>
              </a:rPr>
              <a:t> </a:t>
            </a:r>
            <a:r>
              <a:rPr lang="en-US" dirty="0" smtClean="0">
                <a:solidFill>
                  <a:schemeClr val="tx1"/>
                </a:solidFill>
              </a:rPr>
              <a:t>     removal of moisture, volatile impurities</a:t>
            </a:r>
          </a:p>
          <a:p>
            <a:pPr algn="l"/>
            <a:r>
              <a:rPr lang="en-US" dirty="0"/>
              <a:t> </a:t>
            </a:r>
            <a:r>
              <a:rPr lang="en-US" dirty="0" smtClean="0"/>
              <a:t>     converting sulphur, phosphorus into their oxides</a:t>
            </a:r>
          </a:p>
          <a:p>
            <a:pPr algn="l"/>
            <a:r>
              <a:rPr lang="en-US" dirty="0">
                <a:solidFill>
                  <a:schemeClr val="tx1"/>
                </a:solidFill>
              </a:rPr>
              <a:t> </a:t>
            </a:r>
            <a:r>
              <a:rPr lang="en-US" dirty="0" smtClean="0">
                <a:solidFill>
                  <a:schemeClr val="tx1"/>
                </a:solidFill>
              </a:rPr>
              <a:t>     converting ferrous to ferric oxide</a:t>
            </a:r>
          </a:p>
          <a:p>
            <a:pPr algn="l"/>
            <a:endParaRPr lang="en-US" dirty="0"/>
          </a:p>
          <a:p>
            <a:pPr algn="l"/>
            <a:r>
              <a:rPr lang="en-US" dirty="0" smtClean="0">
                <a:solidFill>
                  <a:schemeClr val="tx1"/>
                </a:solidFill>
              </a:rPr>
              <a:t>Reduction of ore</a:t>
            </a:r>
          </a:p>
          <a:p>
            <a:pPr algn="l"/>
            <a:r>
              <a:rPr lang="en-US" dirty="0"/>
              <a:t> </a:t>
            </a:r>
            <a:r>
              <a:rPr lang="en-US" dirty="0" smtClean="0"/>
              <a:t>     smelting</a:t>
            </a:r>
            <a:endParaRPr lang="en-IN" dirty="0">
              <a:solidFill>
                <a:schemeClr val="tx1"/>
              </a:solidFill>
            </a:endParaRPr>
          </a:p>
        </p:txBody>
      </p:sp>
    </p:spTree>
    <p:extLst>
      <p:ext uri="{BB962C8B-B14F-4D97-AF65-F5344CB8AC3E}">
        <p14:creationId xmlns:p14="http://schemas.microsoft.com/office/powerpoint/2010/main" val="41682299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8640"/>
            <a:ext cx="4333652" cy="597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5580112" y="4797152"/>
            <a:ext cx="3240360" cy="1154097"/>
          </a:xfrm>
        </p:spPr>
        <p:txBody>
          <a:bodyPr>
            <a:normAutofit fontScale="90000"/>
          </a:bodyPr>
          <a:lstStyle/>
          <a:p>
            <a:pPr algn="ctr"/>
            <a:r>
              <a:rPr lang="en-US" dirty="0" smtClean="0"/>
              <a:t>BLAST  FURNACE</a:t>
            </a:r>
            <a:endParaRPr lang="en-IN" dirty="0"/>
          </a:p>
        </p:txBody>
      </p:sp>
    </p:spTree>
    <p:extLst>
      <p:ext uri="{BB962C8B-B14F-4D97-AF65-F5344CB8AC3E}">
        <p14:creationId xmlns:p14="http://schemas.microsoft.com/office/powerpoint/2010/main" val="41668870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311294978"/>
              </p:ext>
            </p:extLst>
          </p:nvPr>
        </p:nvGraphicFramePr>
        <p:xfrm>
          <a:off x="1043608" y="1052736"/>
          <a:ext cx="6984776"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49653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pictures\iron-ore-mine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0"/>
            <a:ext cx="5650023" cy="681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6884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04665"/>
            <a:ext cx="7772400" cy="864096"/>
          </a:xfrm>
        </p:spPr>
        <p:txBody>
          <a:bodyPr/>
          <a:lstStyle/>
          <a:p>
            <a:r>
              <a:rPr lang="en-US" dirty="0" smtClean="0"/>
              <a:t>Manganese</a:t>
            </a:r>
            <a:endParaRPr lang="en-IN" dirty="0"/>
          </a:p>
        </p:txBody>
      </p:sp>
      <p:sp>
        <p:nvSpPr>
          <p:cNvPr id="3" name="Subtitle 2"/>
          <p:cNvSpPr>
            <a:spLocks noGrp="1"/>
          </p:cNvSpPr>
          <p:nvPr>
            <p:ph type="subTitle" idx="1"/>
          </p:nvPr>
        </p:nvSpPr>
        <p:spPr>
          <a:xfrm>
            <a:off x="755576" y="1556792"/>
            <a:ext cx="7560840" cy="4082008"/>
          </a:xfrm>
        </p:spPr>
        <p:txBody>
          <a:bodyPr/>
          <a:lstStyle/>
          <a:p>
            <a:pPr algn="l"/>
            <a:r>
              <a:rPr lang="en-US" dirty="0" smtClean="0">
                <a:solidFill>
                  <a:schemeClr val="tx1"/>
                </a:solidFill>
              </a:rPr>
              <a:t>Manganese is mainly used in the manufacturing of steel and </a:t>
            </a:r>
            <a:r>
              <a:rPr lang="en-US" dirty="0" err="1" smtClean="0">
                <a:solidFill>
                  <a:schemeClr val="tx1"/>
                </a:solidFill>
              </a:rPr>
              <a:t>ferro</a:t>
            </a:r>
            <a:r>
              <a:rPr lang="en-US" dirty="0" smtClean="0">
                <a:solidFill>
                  <a:schemeClr val="tx1"/>
                </a:solidFill>
              </a:rPr>
              <a:t>-manganese alloy, bleaching powder, insecticides and paints.</a:t>
            </a:r>
          </a:p>
          <a:p>
            <a:pPr algn="l"/>
            <a:r>
              <a:rPr lang="en-US" dirty="0" smtClean="0">
                <a:solidFill>
                  <a:schemeClr val="tx1"/>
                </a:solidFill>
              </a:rPr>
              <a:t>Orissa is the largest producer of manganese ores in India accounting for one-third of the total production.</a:t>
            </a:r>
            <a:endParaRPr lang="en-IN" dirty="0">
              <a:solidFill>
                <a:schemeClr val="tx1"/>
              </a:solidFill>
            </a:endParaRPr>
          </a:p>
        </p:txBody>
      </p:sp>
      <p:pic>
        <p:nvPicPr>
          <p:cNvPr id="1026" name="Picture 2" descr="http://upload.wikimedia.org/wikipedia/commons/a/ac/Romanech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3789040"/>
            <a:ext cx="3260658" cy="260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7268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04665"/>
            <a:ext cx="7772400" cy="864096"/>
          </a:xfrm>
        </p:spPr>
        <p:txBody>
          <a:bodyPr/>
          <a:lstStyle/>
          <a:p>
            <a:r>
              <a:rPr lang="en-US" dirty="0" smtClean="0"/>
              <a:t>ORES OF MANGANEESE</a:t>
            </a:r>
            <a:endParaRPr lang="en-IN" dirty="0"/>
          </a:p>
        </p:txBody>
      </p:sp>
      <p:sp>
        <p:nvSpPr>
          <p:cNvPr id="3" name="Subtitle 2"/>
          <p:cNvSpPr>
            <a:spLocks noGrp="1"/>
          </p:cNvSpPr>
          <p:nvPr>
            <p:ph type="subTitle" idx="1"/>
          </p:nvPr>
        </p:nvSpPr>
        <p:spPr>
          <a:xfrm>
            <a:off x="755576" y="1556792"/>
            <a:ext cx="7560840" cy="4082008"/>
          </a:xfrm>
        </p:spPr>
        <p:txBody>
          <a:bodyPr>
            <a:normAutofit/>
          </a:bodyPr>
          <a:lstStyle/>
          <a:p>
            <a:pPr>
              <a:lnSpc>
                <a:spcPct val="115000"/>
              </a:lnSpc>
              <a:spcAft>
                <a:spcPts val="1000"/>
              </a:spcAft>
            </a:pPr>
            <a:r>
              <a:rPr lang="en-US" dirty="0" smtClean="0"/>
              <a:t>Pyrolusite                         </a:t>
            </a:r>
            <a:r>
              <a:rPr lang="en-IN" sz="2400" dirty="0" smtClean="0">
                <a:latin typeface="Calibri"/>
                <a:ea typeface="Calibri"/>
                <a:cs typeface="Times New Roman"/>
              </a:rPr>
              <a:t>MnO</a:t>
            </a:r>
            <a:r>
              <a:rPr lang="en-IN" sz="2400" baseline="-25000" dirty="0" smtClean="0">
                <a:latin typeface="Calibri"/>
                <a:ea typeface="Calibri"/>
                <a:cs typeface="Times New Roman"/>
              </a:rPr>
              <a:t>2</a:t>
            </a:r>
            <a:endParaRPr lang="en-IN" dirty="0" smtClean="0"/>
          </a:p>
          <a:p>
            <a:endParaRPr lang="en-IN" dirty="0" smtClean="0"/>
          </a:p>
          <a:p>
            <a:r>
              <a:rPr lang="en-IN" dirty="0"/>
              <a:t>Hausmannite                     Mn</a:t>
            </a:r>
            <a:r>
              <a:rPr lang="en-IN" baseline="30000" dirty="0"/>
              <a:t>2+</a:t>
            </a:r>
            <a:r>
              <a:rPr lang="en-IN" dirty="0"/>
              <a:t>Mn</a:t>
            </a:r>
            <a:r>
              <a:rPr lang="en-IN" baseline="30000" dirty="0"/>
              <a:t>3+</a:t>
            </a:r>
            <a:r>
              <a:rPr lang="en-IN" baseline="-25000" dirty="0"/>
              <a:t>2</a:t>
            </a:r>
            <a:r>
              <a:rPr lang="en-IN" dirty="0"/>
              <a:t>O</a:t>
            </a:r>
            <a:r>
              <a:rPr lang="en-IN" baseline="-25000" dirty="0"/>
              <a:t>4</a:t>
            </a:r>
            <a:endParaRPr lang="en-IN" dirty="0" smtClean="0"/>
          </a:p>
          <a:p>
            <a:endParaRPr lang="en-IN" dirty="0" smtClean="0"/>
          </a:p>
          <a:p>
            <a:pPr>
              <a:lnSpc>
                <a:spcPct val="115000"/>
              </a:lnSpc>
              <a:spcAft>
                <a:spcPts val="1000"/>
              </a:spcAft>
            </a:pPr>
            <a:r>
              <a:rPr lang="en-IN" dirty="0" smtClean="0"/>
              <a:t>Rhodochrosite                   </a:t>
            </a:r>
            <a:r>
              <a:rPr lang="en-IN" sz="2400" dirty="0" smtClean="0">
                <a:latin typeface="Calibri"/>
                <a:ea typeface="Calibri"/>
                <a:cs typeface="Times New Roman"/>
              </a:rPr>
              <a:t>MnCO</a:t>
            </a:r>
            <a:r>
              <a:rPr lang="en-IN" sz="2400" baseline="-25000" dirty="0" smtClean="0">
                <a:latin typeface="Calibri"/>
                <a:ea typeface="Calibri"/>
                <a:cs typeface="Times New Roman"/>
              </a:rPr>
              <a:t>3</a:t>
            </a:r>
            <a:endParaRPr lang="en-IN" sz="2400" dirty="0">
              <a:latin typeface="Calibri"/>
              <a:ea typeface="Calibri"/>
              <a:cs typeface="Times New Roman"/>
            </a:endParaRPr>
          </a:p>
          <a:p>
            <a:endParaRPr lang="en-US" dirty="0" smtClean="0"/>
          </a:p>
          <a:p>
            <a:endParaRPr lang="en-US" dirty="0" smtClean="0"/>
          </a:p>
          <a:p>
            <a:endParaRPr lang="en-IN" dirty="0"/>
          </a:p>
        </p:txBody>
      </p:sp>
    </p:spTree>
    <p:extLst>
      <p:ext uri="{BB962C8B-B14F-4D97-AF65-F5344CB8AC3E}">
        <p14:creationId xmlns:p14="http://schemas.microsoft.com/office/powerpoint/2010/main" val="19375892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04665"/>
            <a:ext cx="7772400" cy="864096"/>
          </a:xfrm>
        </p:spPr>
        <p:txBody>
          <a:bodyPr/>
          <a:lstStyle/>
          <a:p>
            <a:r>
              <a:rPr lang="en-US" dirty="0" smtClean="0"/>
              <a:t>Metallurgy of manganese</a:t>
            </a:r>
            <a:endParaRPr lang="en-IN" dirty="0"/>
          </a:p>
        </p:txBody>
      </p:sp>
      <p:sp>
        <p:nvSpPr>
          <p:cNvPr id="3" name="Subtitle 2"/>
          <p:cNvSpPr>
            <a:spLocks noGrp="1"/>
          </p:cNvSpPr>
          <p:nvPr>
            <p:ph type="subTitle" idx="1"/>
          </p:nvPr>
        </p:nvSpPr>
        <p:spPr>
          <a:xfrm>
            <a:off x="755576" y="1556792"/>
            <a:ext cx="7560840" cy="4082008"/>
          </a:xfrm>
        </p:spPr>
        <p:txBody>
          <a:bodyPr/>
          <a:lstStyle/>
          <a:p>
            <a:r>
              <a:rPr lang="en-US" dirty="0" smtClean="0"/>
              <a:t>Dressing of ore</a:t>
            </a:r>
          </a:p>
          <a:p>
            <a:r>
              <a:rPr lang="en-US" dirty="0"/>
              <a:t> </a:t>
            </a:r>
            <a:r>
              <a:rPr lang="en-US" dirty="0" smtClean="0"/>
              <a:t>pulverization</a:t>
            </a:r>
          </a:p>
          <a:p>
            <a:endParaRPr lang="en-US" dirty="0"/>
          </a:p>
          <a:p>
            <a:endParaRPr lang="en-US" dirty="0" smtClean="0"/>
          </a:p>
          <a:p>
            <a:endParaRPr lang="en-US" dirty="0"/>
          </a:p>
          <a:p>
            <a:r>
              <a:rPr lang="en-US" dirty="0" smtClean="0"/>
              <a:t>Extraction</a:t>
            </a:r>
          </a:p>
          <a:p>
            <a:r>
              <a:rPr lang="en-US" dirty="0"/>
              <a:t> </a:t>
            </a:r>
            <a:r>
              <a:rPr lang="en-US" dirty="0" smtClean="0"/>
              <a:t>Thermite Reaction</a:t>
            </a:r>
            <a:endParaRPr lang="en-IN" dirty="0"/>
          </a:p>
        </p:txBody>
      </p:sp>
    </p:spTree>
    <p:extLst>
      <p:ext uri="{BB962C8B-B14F-4D97-AF65-F5344CB8AC3E}">
        <p14:creationId xmlns:p14="http://schemas.microsoft.com/office/powerpoint/2010/main" val="1357554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04248" y="4797152"/>
            <a:ext cx="2088232" cy="1154097"/>
          </a:xfrm>
        </p:spPr>
        <p:txBody>
          <a:bodyPr>
            <a:normAutofit fontScale="90000"/>
          </a:bodyPr>
          <a:lstStyle/>
          <a:p>
            <a:r>
              <a:rPr lang="en-US" dirty="0" smtClean="0"/>
              <a:t>Thermite reaction</a:t>
            </a:r>
            <a:endParaRPr lang="en-IN" dirty="0"/>
          </a:p>
        </p:txBody>
      </p:sp>
      <p:pic>
        <p:nvPicPr>
          <p:cNvPr id="2050" name="Picture 2" descr="H:\pictures\PS_TitaniumThermite_22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4459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6633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807035763"/>
              </p:ext>
            </p:extLst>
          </p:nvPr>
        </p:nvGraphicFramePr>
        <p:xfrm>
          <a:off x="755576" y="764704"/>
          <a:ext cx="7560840"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18194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2" y="0"/>
            <a:ext cx="9156361" cy="6741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539552" y="404665"/>
            <a:ext cx="7772400" cy="864096"/>
          </a:xfrm>
        </p:spPr>
        <p:txBody>
          <a:bodyPr/>
          <a:lstStyle/>
          <a:p>
            <a:r>
              <a:rPr lang="en-US" dirty="0" smtClean="0">
                <a:solidFill>
                  <a:srgbClr val="FFFF00"/>
                </a:solidFill>
              </a:rPr>
              <a:t>Classification of Minerals</a:t>
            </a:r>
            <a:endParaRPr lang="en-IN" dirty="0">
              <a:solidFill>
                <a:srgbClr val="FFFF00"/>
              </a:solidFill>
            </a:endParaRPr>
          </a:p>
        </p:txBody>
      </p:sp>
      <p:sp>
        <p:nvSpPr>
          <p:cNvPr id="3" name="Subtitle 2"/>
          <p:cNvSpPr>
            <a:spLocks noGrp="1"/>
          </p:cNvSpPr>
          <p:nvPr>
            <p:ph type="subTitle" idx="1"/>
          </p:nvPr>
        </p:nvSpPr>
        <p:spPr>
          <a:xfrm>
            <a:off x="755576" y="1556792"/>
            <a:ext cx="7560840" cy="4082008"/>
          </a:xfrm>
        </p:spPr>
        <p:txBody>
          <a:bodyPr/>
          <a:lstStyle/>
          <a:p>
            <a:pPr algn="l"/>
            <a:r>
              <a:rPr lang="en-US" dirty="0" smtClean="0">
                <a:solidFill>
                  <a:srgbClr val="FFFF00"/>
                </a:solidFill>
              </a:rPr>
              <a:t>Metallic 	Ferrous</a:t>
            </a:r>
          </a:p>
          <a:p>
            <a:pPr algn="l"/>
            <a:r>
              <a:rPr lang="en-US" dirty="0">
                <a:solidFill>
                  <a:srgbClr val="FFFF00"/>
                </a:solidFill>
              </a:rPr>
              <a:t>	</a:t>
            </a:r>
            <a:r>
              <a:rPr lang="en-US" dirty="0" smtClean="0">
                <a:solidFill>
                  <a:srgbClr val="FFFF00"/>
                </a:solidFill>
              </a:rPr>
              <a:t>	Non-ferrous</a:t>
            </a:r>
          </a:p>
          <a:p>
            <a:pPr algn="l"/>
            <a:r>
              <a:rPr lang="en-US" dirty="0">
                <a:solidFill>
                  <a:srgbClr val="FFFF00"/>
                </a:solidFill>
              </a:rPr>
              <a:t>	</a:t>
            </a:r>
            <a:r>
              <a:rPr lang="en-US" dirty="0" smtClean="0">
                <a:solidFill>
                  <a:srgbClr val="FFFF00"/>
                </a:solidFill>
              </a:rPr>
              <a:t>	Precious</a:t>
            </a:r>
          </a:p>
          <a:p>
            <a:pPr algn="l"/>
            <a:r>
              <a:rPr lang="en-US" dirty="0" smtClean="0">
                <a:solidFill>
                  <a:srgbClr val="FFFF00"/>
                </a:solidFill>
              </a:rPr>
              <a:t>Non-metallic</a:t>
            </a:r>
          </a:p>
          <a:p>
            <a:pPr algn="l"/>
            <a:r>
              <a:rPr lang="en-US" dirty="0" smtClean="0">
                <a:solidFill>
                  <a:srgbClr val="FFFF00"/>
                </a:solidFill>
              </a:rPr>
              <a:t>Energy Minerals</a:t>
            </a:r>
            <a:endParaRPr lang="en-IN" dirty="0">
              <a:solidFill>
                <a:srgbClr val="FFFF00"/>
              </a:solidFill>
            </a:endParaRPr>
          </a:p>
        </p:txBody>
      </p:sp>
    </p:spTree>
    <p:extLst>
      <p:ext uri="{BB962C8B-B14F-4D97-AF65-F5344CB8AC3E}">
        <p14:creationId xmlns:p14="http://schemas.microsoft.com/office/powerpoint/2010/main" val="8216447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0" y="764704"/>
            <a:ext cx="9119380" cy="573325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83910" y="3631332"/>
            <a:ext cx="7200800" cy="1446550"/>
          </a:xfrm>
          <a:prstGeom prst="rect">
            <a:avLst/>
          </a:prstGeom>
          <a:noFill/>
        </p:spPr>
        <p:txBody>
          <a:bodyPr wrap="square" rtlCol="0">
            <a:spAutoFit/>
          </a:bodyPr>
          <a:lstStyle/>
          <a:p>
            <a:r>
              <a:rPr lang="en-US" sz="8800" dirty="0" smtClean="0">
                <a:solidFill>
                  <a:schemeClr val="accent2">
                    <a:lumMod val="60000"/>
                    <a:lumOff val="40000"/>
                  </a:schemeClr>
                </a:solidFill>
                <a:latin typeface="Lucida Handwriting" pitchFamily="66" charset="0"/>
              </a:rPr>
              <a:t>Thank You</a:t>
            </a:r>
            <a:endParaRPr lang="en-IN" sz="8800" dirty="0">
              <a:solidFill>
                <a:schemeClr val="accent2">
                  <a:lumMod val="60000"/>
                  <a:lumOff val="40000"/>
                </a:schemeClr>
              </a:solidFill>
              <a:latin typeface="Lucida Handwriting" pitchFamily="66" charset="0"/>
            </a:endParaRPr>
          </a:p>
        </p:txBody>
      </p:sp>
    </p:spTree>
    <p:extLst>
      <p:ext uri="{BB962C8B-B14F-4D97-AF65-F5344CB8AC3E}">
        <p14:creationId xmlns:p14="http://schemas.microsoft.com/office/powerpoint/2010/main" val="41762431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45013" y="620688"/>
            <a:ext cx="381642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CLASSIFICATION OF MINERALS</a:t>
            </a:r>
            <a:endParaRPr lang="en-IN" dirty="0"/>
          </a:p>
        </p:txBody>
      </p:sp>
      <p:cxnSp>
        <p:nvCxnSpPr>
          <p:cNvPr id="7" name="Straight Connector 6"/>
          <p:cNvCxnSpPr>
            <a:stCxn id="5" idx="2"/>
          </p:cNvCxnSpPr>
          <p:nvPr/>
        </p:nvCxnSpPr>
        <p:spPr>
          <a:xfrm>
            <a:off x="4453225" y="1124744"/>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547664" y="1988840"/>
            <a:ext cx="29055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53225" y="1988840"/>
            <a:ext cx="29270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47664" y="1988840"/>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80312" y="1988840"/>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53225" y="1988840"/>
            <a:ext cx="0"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9149" y="2593178"/>
            <a:ext cx="136815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METALLIC</a:t>
            </a:r>
            <a:endParaRPr lang="en-IN" dirty="0"/>
          </a:p>
        </p:txBody>
      </p:sp>
      <p:sp>
        <p:nvSpPr>
          <p:cNvPr id="20" name="Rectangle 19"/>
          <p:cNvSpPr/>
          <p:nvPr/>
        </p:nvSpPr>
        <p:spPr>
          <a:xfrm>
            <a:off x="970112" y="2593178"/>
            <a:ext cx="115212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ENERGY</a:t>
            </a:r>
            <a:endParaRPr lang="en-IN" dirty="0"/>
          </a:p>
        </p:txBody>
      </p:sp>
      <p:sp>
        <p:nvSpPr>
          <p:cNvPr id="21" name="Rectangle 20"/>
          <p:cNvSpPr/>
          <p:nvPr/>
        </p:nvSpPr>
        <p:spPr>
          <a:xfrm>
            <a:off x="6384807" y="2564904"/>
            <a:ext cx="200360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NON - METALLIC</a:t>
            </a:r>
            <a:endParaRPr lang="en-IN" dirty="0"/>
          </a:p>
        </p:txBody>
      </p:sp>
      <p:cxnSp>
        <p:nvCxnSpPr>
          <p:cNvPr id="23" name="Straight Connector 22"/>
          <p:cNvCxnSpPr>
            <a:stCxn id="19" idx="2"/>
          </p:cNvCxnSpPr>
          <p:nvPr/>
        </p:nvCxnSpPr>
        <p:spPr>
          <a:xfrm flipH="1">
            <a:off x="4453224" y="2953218"/>
            <a:ext cx="1" cy="1123854"/>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63425" y="4941168"/>
            <a:ext cx="2365501"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FERROUS</a:t>
            </a:r>
            <a:endParaRPr lang="en-IN" dirty="0"/>
          </a:p>
        </p:txBody>
      </p:sp>
      <p:sp>
        <p:nvSpPr>
          <p:cNvPr id="25" name="Rectangle 24"/>
          <p:cNvSpPr/>
          <p:nvPr/>
        </p:nvSpPr>
        <p:spPr>
          <a:xfrm>
            <a:off x="3270474" y="4914470"/>
            <a:ext cx="2365501"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PRECIOUS</a:t>
            </a:r>
            <a:endParaRPr lang="en-IN" dirty="0"/>
          </a:p>
        </p:txBody>
      </p:sp>
      <p:sp>
        <p:nvSpPr>
          <p:cNvPr id="26" name="Rectangle 25"/>
          <p:cNvSpPr/>
          <p:nvPr/>
        </p:nvSpPr>
        <p:spPr>
          <a:xfrm>
            <a:off x="6203858" y="4851412"/>
            <a:ext cx="2365501"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NON - FERROUS</a:t>
            </a:r>
            <a:endParaRPr lang="en-IN" dirty="0"/>
          </a:p>
        </p:txBody>
      </p:sp>
      <p:cxnSp>
        <p:nvCxnSpPr>
          <p:cNvPr id="36" name="Straight Connector 35"/>
          <p:cNvCxnSpPr/>
          <p:nvPr/>
        </p:nvCxnSpPr>
        <p:spPr>
          <a:xfrm>
            <a:off x="1546175" y="4077072"/>
            <a:ext cx="58404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24" idx="0"/>
          </p:cNvCxnSpPr>
          <p:nvPr/>
        </p:nvCxnSpPr>
        <p:spPr>
          <a:xfrm flipH="1">
            <a:off x="1546176" y="4023320"/>
            <a:ext cx="1488" cy="917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463243" y="4023320"/>
            <a:ext cx="3148"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380312" y="4113076"/>
            <a:ext cx="6297" cy="7383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8715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908720"/>
            <a:ext cx="8136904" cy="4082008"/>
          </a:xfrm>
        </p:spPr>
        <p:txBody>
          <a:bodyPr>
            <a:normAutofit/>
          </a:bodyPr>
          <a:lstStyle/>
          <a:p>
            <a:pPr algn="l"/>
            <a:r>
              <a:rPr lang="en-US" sz="2700" b="1" dirty="0" smtClean="0">
                <a:solidFill>
                  <a:schemeClr val="tx1"/>
                </a:solidFill>
              </a:rPr>
              <a:t>Ferrous – Iron Ore, Manganese, Nickel, Cobalt</a:t>
            </a:r>
          </a:p>
          <a:p>
            <a:pPr algn="l"/>
            <a:r>
              <a:rPr lang="en-US" sz="2700" b="1" dirty="0" smtClean="0">
                <a:solidFill>
                  <a:schemeClr val="tx1"/>
                </a:solidFill>
              </a:rPr>
              <a:t>Non-ferrous – Copper, Lead, Tin, Bauxite</a:t>
            </a:r>
          </a:p>
          <a:p>
            <a:pPr algn="l"/>
            <a:r>
              <a:rPr lang="en-US" sz="2700" b="1" dirty="0" smtClean="0">
                <a:solidFill>
                  <a:schemeClr val="tx1"/>
                </a:solidFill>
              </a:rPr>
              <a:t>Precious – Gold, Silver, Platinum</a:t>
            </a:r>
          </a:p>
          <a:p>
            <a:pPr algn="l"/>
            <a:r>
              <a:rPr lang="en-US" sz="2700" b="1" dirty="0" smtClean="0">
                <a:solidFill>
                  <a:schemeClr val="tx1"/>
                </a:solidFill>
              </a:rPr>
              <a:t>Non-metallic – Mica, Salt, Potash, Sulphur</a:t>
            </a:r>
          </a:p>
          <a:p>
            <a:pPr algn="l"/>
            <a:r>
              <a:rPr lang="en-US" sz="2700" b="1" dirty="0" smtClean="0">
                <a:solidFill>
                  <a:schemeClr val="tx1"/>
                </a:solidFill>
              </a:rPr>
              <a:t>Energy Minerals – Coal, Petroleum, Natural Gas</a:t>
            </a:r>
            <a:endParaRPr lang="en-IN" sz="2700" b="1" dirty="0">
              <a:solidFill>
                <a:schemeClr val="tx1"/>
              </a:solidFill>
            </a:endParaRPr>
          </a:p>
        </p:txBody>
      </p:sp>
    </p:spTree>
    <p:extLst>
      <p:ext uri="{BB962C8B-B14F-4D97-AF65-F5344CB8AC3E}">
        <p14:creationId xmlns:p14="http://schemas.microsoft.com/office/powerpoint/2010/main" val="18613691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04665"/>
            <a:ext cx="7772400" cy="864096"/>
          </a:xfrm>
        </p:spPr>
        <p:txBody>
          <a:bodyPr/>
          <a:lstStyle/>
          <a:p>
            <a:r>
              <a:rPr lang="en-US" dirty="0" smtClean="0"/>
              <a:t>Ore</a:t>
            </a:r>
            <a:endParaRPr lang="en-IN" dirty="0"/>
          </a:p>
        </p:txBody>
      </p:sp>
      <p:sp>
        <p:nvSpPr>
          <p:cNvPr id="3" name="Subtitle 2"/>
          <p:cNvSpPr>
            <a:spLocks noGrp="1"/>
          </p:cNvSpPr>
          <p:nvPr>
            <p:ph type="subTitle" idx="1"/>
          </p:nvPr>
        </p:nvSpPr>
        <p:spPr>
          <a:xfrm>
            <a:off x="755576" y="1556792"/>
            <a:ext cx="7560840" cy="4082008"/>
          </a:xfrm>
        </p:spPr>
        <p:txBody>
          <a:bodyPr/>
          <a:lstStyle/>
          <a:p>
            <a:r>
              <a:rPr lang="en-IN" sz="3600" dirty="0" smtClean="0">
                <a:solidFill>
                  <a:schemeClr val="tx1"/>
                </a:solidFill>
              </a:rPr>
              <a:t>A </a:t>
            </a:r>
            <a:r>
              <a:rPr lang="en-IN" sz="3600" dirty="0">
                <a:solidFill>
                  <a:schemeClr val="tx1"/>
                </a:solidFill>
              </a:rPr>
              <a:t>mineral or an aggregate of minerals from which a valuable constituent, especially a metal, can be profitably mined or extracted</a:t>
            </a:r>
          </a:p>
          <a:p>
            <a:endParaRPr lang="en-IN" dirty="0"/>
          </a:p>
        </p:txBody>
      </p:sp>
    </p:spTree>
    <p:extLst>
      <p:ext uri="{BB962C8B-B14F-4D97-AF65-F5344CB8AC3E}">
        <p14:creationId xmlns:p14="http://schemas.microsoft.com/office/powerpoint/2010/main" val="10592678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3160" y="2060848"/>
            <a:ext cx="7560840" cy="4082008"/>
          </a:xfrm>
        </p:spPr>
        <p:txBody>
          <a:bodyPr>
            <a:normAutofit/>
          </a:bodyPr>
          <a:lstStyle/>
          <a:p>
            <a:r>
              <a:rPr lang="en-US" sz="3200" b="1" dirty="0" smtClean="0">
                <a:solidFill>
                  <a:srgbClr val="FFFF00"/>
                </a:solidFill>
              </a:rPr>
              <a:t>All Minerals are Ore </a:t>
            </a:r>
          </a:p>
          <a:p>
            <a:r>
              <a:rPr lang="en-US" sz="3200" b="1" dirty="0" smtClean="0">
                <a:solidFill>
                  <a:srgbClr val="FFFF00"/>
                </a:solidFill>
              </a:rPr>
              <a:t>but </a:t>
            </a:r>
          </a:p>
          <a:p>
            <a:r>
              <a:rPr lang="en-US" sz="3200" b="1" dirty="0" smtClean="0">
                <a:solidFill>
                  <a:srgbClr val="FFFF00"/>
                </a:solidFill>
              </a:rPr>
              <a:t>All Ore are not Minerals</a:t>
            </a:r>
            <a:endParaRPr lang="en-IN" sz="3200" b="1" dirty="0">
              <a:solidFill>
                <a:srgbClr val="FFFF00"/>
              </a:solidFill>
            </a:endParaRPr>
          </a:p>
        </p:txBody>
      </p:sp>
      <p:pic>
        <p:nvPicPr>
          <p:cNvPr id="3074" name="Picture 2" descr="H:\pictures\Caution_sign_used_on_roads_pn.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916832"/>
            <a:ext cx="2353444" cy="196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3150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04665"/>
            <a:ext cx="7772400" cy="864096"/>
          </a:xfrm>
        </p:spPr>
        <p:txBody>
          <a:bodyPr>
            <a:normAutofit/>
          </a:bodyPr>
          <a:lstStyle/>
          <a:p>
            <a:pPr algn="ctr"/>
            <a:r>
              <a:rPr lang="en-US" sz="4000" dirty="0" smtClean="0"/>
              <a:t>OCCURANCE OF MINERALS</a:t>
            </a:r>
            <a:endParaRPr lang="en-IN" sz="4000" dirty="0"/>
          </a:p>
        </p:txBody>
      </p:sp>
      <p:sp>
        <p:nvSpPr>
          <p:cNvPr id="3" name="Subtitle 2"/>
          <p:cNvSpPr>
            <a:spLocks noGrp="1"/>
          </p:cNvSpPr>
          <p:nvPr>
            <p:ph type="subTitle" idx="1"/>
          </p:nvPr>
        </p:nvSpPr>
        <p:spPr>
          <a:xfrm>
            <a:off x="755576" y="1556792"/>
            <a:ext cx="7560840" cy="4082008"/>
          </a:xfrm>
        </p:spPr>
        <p:txBody>
          <a:bodyPr>
            <a:normAutofit fontScale="92500"/>
          </a:bodyPr>
          <a:lstStyle/>
          <a:p>
            <a:pPr algn="l"/>
            <a:r>
              <a:rPr lang="en-US" sz="3800" b="1" dirty="0" smtClean="0">
                <a:solidFill>
                  <a:schemeClr val="tx1"/>
                </a:solidFill>
              </a:rPr>
              <a:t>Minerals generally occur in the form:</a:t>
            </a:r>
          </a:p>
          <a:p>
            <a:pPr marL="514350" indent="-514350" algn="l">
              <a:buAutoNum type="arabicPeriod"/>
            </a:pPr>
            <a:r>
              <a:rPr lang="en-US" sz="3800" b="1" dirty="0" smtClean="0">
                <a:solidFill>
                  <a:schemeClr val="tx1"/>
                </a:solidFill>
              </a:rPr>
              <a:t>Igneous and Metamorphic rocks</a:t>
            </a:r>
          </a:p>
          <a:p>
            <a:pPr marL="514350" indent="-514350" algn="l">
              <a:buAutoNum type="arabicPeriod"/>
            </a:pPr>
            <a:r>
              <a:rPr lang="en-US" sz="3800" b="1" dirty="0" smtClean="0">
                <a:solidFill>
                  <a:schemeClr val="tx1"/>
                </a:solidFill>
              </a:rPr>
              <a:t>Sedimentary rocks</a:t>
            </a:r>
          </a:p>
          <a:p>
            <a:pPr marL="514350" indent="-514350" algn="l">
              <a:buAutoNum type="arabicPeriod"/>
            </a:pPr>
            <a:r>
              <a:rPr lang="en-US" sz="3800" b="1" dirty="0" smtClean="0">
                <a:solidFill>
                  <a:schemeClr val="tx1"/>
                </a:solidFill>
              </a:rPr>
              <a:t>Decomposition of surface rocks</a:t>
            </a:r>
            <a:endParaRPr lang="en-IN" sz="3800" b="1" dirty="0">
              <a:solidFill>
                <a:schemeClr val="tx1"/>
              </a:solidFill>
            </a:endParaRPr>
          </a:p>
        </p:txBody>
      </p:sp>
    </p:spTree>
    <p:extLst>
      <p:ext uri="{BB962C8B-B14F-4D97-AF65-F5344CB8AC3E}">
        <p14:creationId xmlns:p14="http://schemas.microsoft.com/office/powerpoint/2010/main" val="22055204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04665"/>
            <a:ext cx="7772400" cy="864096"/>
          </a:xfrm>
        </p:spPr>
        <p:txBody>
          <a:bodyPr/>
          <a:lstStyle/>
          <a:p>
            <a:r>
              <a:rPr lang="en-US" dirty="0" smtClean="0"/>
              <a:t>IRON</a:t>
            </a:r>
            <a:endParaRPr lang="en-IN" dirty="0"/>
          </a:p>
        </p:txBody>
      </p:sp>
      <p:sp>
        <p:nvSpPr>
          <p:cNvPr id="3" name="Subtitle 2"/>
          <p:cNvSpPr>
            <a:spLocks noGrp="1"/>
          </p:cNvSpPr>
          <p:nvPr>
            <p:ph type="subTitle" idx="1"/>
          </p:nvPr>
        </p:nvSpPr>
        <p:spPr>
          <a:xfrm>
            <a:off x="755576" y="1556792"/>
            <a:ext cx="7560840" cy="4082008"/>
          </a:xfrm>
        </p:spPr>
        <p:txBody>
          <a:bodyPr/>
          <a:lstStyle/>
          <a:p>
            <a:pPr algn="l"/>
            <a:r>
              <a:rPr lang="en-US" dirty="0" smtClean="0">
                <a:solidFill>
                  <a:schemeClr val="tx1"/>
                </a:solidFill>
              </a:rPr>
              <a:t>Iron Ore is the basic mineral and is the backbone of Industrial development. Magnetite is the finest iron ore with a very high content of iron. Hematite ore is the most important industrial iron ore.</a:t>
            </a:r>
            <a:endParaRPr lang="en-IN" dirty="0">
              <a:solidFill>
                <a:schemeClr val="tx1"/>
              </a:solidFill>
            </a:endParaRPr>
          </a:p>
        </p:txBody>
      </p:sp>
      <p:pic>
        <p:nvPicPr>
          <p:cNvPr id="4098" name="Picture 2" descr="H:\pictures\iron_ore-min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501008"/>
            <a:ext cx="4680520" cy="313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4009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04665"/>
            <a:ext cx="7772400" cy="864096"/>
          </a:xfrm>
        </p:spPr>
        <p:txBody>
          <a:bodyPr/>
          <a:lstStyle/>
          <a:p>
            <a:r>
              <a:rPr lang="en-US" dirty="0"/>
              <a:t>Metallurgy of Iron</a:t>
            </a:r>
            <a:endParaRPr lang="en-IN" dirty="0"/>
          </a:p>
        </p:txBody>
      </p:sp>
      <p:sp>
        <p:nvSpPr>
          <p:cNvPr id="3" name="Subtitle 2"/>
          <p:cNvSpPr>
            <a:spLocks noGrp="1"/>
          </p:cNvSpPr>
          <p:nvPr>
            <p:ph type="subTitle" idx="1"/>
          </p:nvPr>
        </p:nvSpPr>
        <p:spPr>
          <a:xfrm>
            <a:off x="755576" y="1556792"/>
            <a:ext cx="7560840" cy="4082008"/>
          </a:xfrm>
        </p:spPr>
        <p:txBody>
          <a:bodyPr/>
          <a:lstStyle/>
          <a:p>
            <a:pPr algn="l"/>
            <a:r>
              <a:rPr lang="en-US" dirty="0" smtClean="0">
                <a:solidFill>
                  <a:schemeClr val="tx1"/>
                </a:solidFill>
              </a:rPr>
              <a:t>Iron is found in great abundance in nature. It is highly reactive and is hardly available in free state. Iron exists in the combined form in nature in various minerals among which oxide and sulphide ores of iron are vastly used.</a:t>
            </a:r>
          </a:p>
          <a:p>
            <a:pPr algn="l"/>
            <a:endParaRPr lang="en-IN" dirty="0">
              <a:solidFill>
                <a:schemeClr val="tx1"/>
              </a:solidFill>
            </a:endParaRPr>
          </a:p>
        </p:txBody>
      </p:sp>
    </p:spTree>
    <p:extLst>
      <p:ext uri="{BB962C8B-B14F-4D97-AF65-F5344CB8AC3E}">
        <p14:creationId xmlns:p14="http://schemas.microsoft.com/office/powerpoint/2010/main" val="4200272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5.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1_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2_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3_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198</TotalTime>
  <Words>332</Words>
  <Application>Microsoft Office PowerPoint</Application>
  <PresentationFormat>On-screen Show (4:3)</PresentationFormat>
  <Paragraphs>74</Paragraphs>
  <Slides>20</Slides>
  <Notes>0</Notes>
  <HiddenSlides>0</HiddenSlides>
  <MMClips>0</MMClips>
  <ScaleCrop>false</ScaleCrop>
  <HeadingPairs>
    <vt:vector size="4" baseType="variant">
      <vt:variant>
        <vt:lpstr>Theme</vt:lpstr>
      </vt:variant>
      <vt:variant>
        <vt:i4>9</vt:i4>
      </vt:variant>
      <vt:variant>
        <vt:lpstr>Slide Titles</vt:lpstr>
      </vt:variant>
      <vt:variant>
        <vt:i4>20</vt:i4>
      </vt:variant>
    </vt:vector>
  </HeadingPairs>
  <TitlesOfParts>
    <vt:vector size="29" baseType="lpstr">
      <vt:lpstr>Trek</vt:lpstr>
      <vt:lpstr>Thatch</vt:lpstr>
      <vt:lpstr>Technic</vt:lpstr>
      <vt:lpstr>Horizon</vt:lpstr>
      <vt:lpstr>Apex</vt:lpstr>
      <vt:lpstr>Perspective</vt:lpstr>
      <vt:lpstr>1_Perspective</vt:lpstr>
      <vt:lpstr>2_Perspective</vt:lpstr>
      <vt:lpstr>3_Perspective</vt:lpstr>
      <vt:lpstr>PowerPoint Presentation</vt:lpstr>
      <vt:lpstr>Classification of Minerals</vt:lpstr>
      <vt:lpstr>PowerPoint Presentation</vt:lpstr>
      <vt:lpstr>PowerPoint Presentation</vt:lpstr>
      <vt:lpstr>Ore</vt:lpstr>
      <vt:lpstr>PowerPoint Presentation</vt:lpstr>
      <vt:lpstr>OCCURANCE OF MINERALS</vt:lpstr>
      <vt:lpstr>IRON</vt:lpstr>
      <vt:lpstr>Metallurgy of Iron</vt:lpstr>
      <vt:lpstr>Most common Ores of Iron</vt:lpstr>
      <vt:lpstr>METALLURGY</vt:lpstr>
      <vt:lpstr>BLAST  FURNACE</vt:lpstr>
      <vt:lpstr>PowerPoint Presentation</vt:lpstr>
      <vt:lpstr>PowerPoint Presentation</vt:lpstr>
      <vt:lpstr>Manganese</vt:lpstr>
      <vt:lpstr>ORES OF MANGANEESE</vt:lpstr>
      <vt:lpstr>Metallurgy of manganese</vt:lpstr>
      <vt:lpstr>Thermite reaction</vt:lpstr>
      <vt:lpstr>PowerPoint Presentation</vt:lpstr>
      <vt:lpstr>PowerPoint Presentation</vt:lpstr>
    </vt:vector>
  </TitlesOfParts>
  <Company>ONGC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CAPT. P.K.PANDA</dc:creator>
  <cp:lastModifiedBy>CAPT. P.K.PANDA</cp:lastModifiedBy>
  <cp:revision>24</cp:revision>
  <dcterms:created xsi:type="dcterms:W3CDTF">2012-10-13T18:41:48Z</dcterms:created>
  <dcterms:modified xsi:type="dcterms:W3CDTF">2014-01-25T16:41:24Z</dcterms:modified>
</cp:coreProperties>
</file>