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1"/>
  </p:notesMasterIdLst>
  <p:sldIdLst>
    <p:sldId id="256" r:id="rId2"/>
    <p:sldId id="271" r:id="rId3"/>
    <p:sldId id="258" r:id="rId4"/>
    <p:sldId id="257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D4828976-D890-5A8C-4199-B6ED527346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4E39E86F-388F-330B-8D73-4938994DC2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F01515A6-6622-CB02-B830-34056F536AE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AAD2647E-BCA0-3F2D-EA9C-758B75A8C4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49B43F3E-303E-FD7C-BE04-31DD598818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79207" name="Rectangle 7">
            <a:extLst>
              <a:ext uri="{FF2B5EF4-FFF2-40B4-BE49-F238E27FC236}">
                <a16:creationId xmlns:a16="http://schemas.microsoft.com/office/drawing/2014/main" id="{12C8598B-D1E8-1A22-A809-83CC0B095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AEDA03-7984-44A0-8C0E-3F5602A7B99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836620-AFD9-D1FA-582C-2143A1D75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21A6F-5892-4876-A600-E645E1C0001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CBB4DFDF-1504-FCD9-4F0B-845A88BAD3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8D02F65C-7E16-C29F-6307-9FFC4F119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F8991A-6F04-C36E-A246-6D1334568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108C4-DD41-4F27-AED1-442024C663B1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41D9F8B0-A9C6-030F-E706-45A9DD1265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2E4056CD-75B0-C08A-3364-16EFE3144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2CED70-F3B7-8BED-3B0B-070671C47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9D136-1DC0-4E95-950E-0E191E6B8983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44688A08-3075-0FF7-1BB3-B8CDD5A462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817933B-E9E7-58D4-3965-2B467414C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E72D18-5F07-2930-333D-66C6669CA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034D3-0CB1-46CB-A9CC-59E552910C2A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6186835F-C083-5B50-8483-D8361F214F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FE34353-EC9B-296D-1987-394FB6D6E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60597F-AD3F-5D6D-FEF3-60F3C68B0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0790D-7AD2-4AB9-A3B1-62072AFD97BC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89A07BF0-43F4-F625-5CF2-62C89010CD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ED5979BB-5A35-7217-480E-D0036C381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92F80B-A713-D55D-4A70-2FE0F55C5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3089D-7B5E-4922-B145-3BB456794D36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61474F0E-07F3-C588-63C7-0125B42571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E9CDEEB4-4C7A-34BA-E025-A1821B311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50993B-848D-E0CD-7679-A85BD5B18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CAA8B-1152-48FC-9B01-75CE93BE90E4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5F350FF-217C-006E-8D5D-096622EDD0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BDEF4FC6-01C8-69C7-8DBF-685681200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84D4DB-F838-1113-06F9-835A07041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B052A-2284-4AB7-A780-DA4C5798A63B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8FD96F50-A5B8-F966-53A3-2C818F0F08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7950BD14-757E-ECCE-EF83-8197BE091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912D81-7C91-9B6B-336A-178A40612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8A7D6-F9CB-495A-B5BF-E1022BCAF02C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94ABB213-AC8D-BC9A-76C5-DC2FC2210F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90BF7830-FDFA-D683-57CB-5B0AE7ED7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C15780-44A1-06C3-48C7-71F26AECC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C4577-58BD-40F2-8ECA-DF62E63DCFF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B0C45D53-D329-FEA9-9B3A-F77DA34A3A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B935DE5F-A6B2-8891-082B-B83729F92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D9F662-655C-7202-053C-1023175AE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34F2-CDFA-4929-BF96-B4EC507E86C1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30A7FD2F-8625-FDB3-595E-4ADCB604EE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6A4C4EE9-4571-CBAA-38F0-DF9A4B646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202D20-1FF6-15F3-026C-7660E1EDC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29E9D-C100-4A05-AAD8-B20427D70B4C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EB393803-2FF0-0ABC-93C7-39D8305A04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7BB523CB-4ACF-2FE3-F771-4CDEB753A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392AA7-2CE6-4698-B7AB-1AD6E0D98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B4E9B-35EF-4C47-872A-288525D0212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020D9892-7451-6BFA-21F6-9FF219EC66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D81DFFA7-541E-B2CD-94AE-210A64234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6C7D5B-C055-FC5F-CEEC-93F5B6D5E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0C3F6-0365-4925-BD36-6DEE132BFE78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12D576AB-FA18-452D-86AD-1F00D0ACE7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3677C522-32B0-0B5E-80B2-D61D9AC95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A27975-EB41-E445-74A3-15D072D3B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B8DB8-2F12-4824-830B-94618FE13E1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FB3AA2F6-81A1-F800-BEE5-B33EA97882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C09EDE34-EBE8-7224-D77E-47E04ED05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9C1065-5C96-D5DF-17F8-F639620B0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6A6F2-7247-4EEE-AA74-EC1258E3BC12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72A9C1CE-134C-3334-350A-165DE5FB56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F8D30E0B-4DD2-293D-0367-545665E87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D6B74E-C312-0298-5A66-65E7E4AEF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252A1-C0A7-4CB2-9B0B-B7B4919ED6FC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9A0C4992-F323-0109-087D-65BECDD05E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93350D65-422E-FCC4-0558-9AD72A6CE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97A82D-7CC2-FA74-3EA8-C9A75D8F1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798B3-B7B2-4F2F-9C66-FAAEBF207BD2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701AB98E-C9BF-4AA5-9D87-2967E22B19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1DD9DB7F-52AD-ADC9-C8A3-537D397B0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3F2770-C3EC-FB74-AEFE-1CD45B06E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C41E9-A4FC-436B-B5E6-AF5663DE287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F423419D-47C6-9F92-59B0-1BB2CD3828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FC26F3B0-1233-12E9-8258-66A953CB6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>
            <a:extLst>
              <a:ext uri="{FF2B5EF4-FFF2-40B4-BE49-F238E27FC236}">
                <a16:creationId xmlns:a16="http://schemas.microsoft.com/office/drawing/2014/main" id="{3DB640C4-1F4C-7285-33E4-6EA958173450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26979" name="Freeform 3">
              <a:extLst>
                <a:ext uri="{FF2B5EF4-FFF2-40B4-BE49-F238E27FC236}">
                  <a16:creationId xmlns:a16="http://schemas.microsoft.com/office/drawing/2014/main" id="{DC23EDDE-20AD-4A3F-4673-9507F48D6A5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980" name="Freeform 4">
              <a:extLst>
                <a:ext uri="{FF2B5EF4-FFF2-40B4-BE49-F238E27FC236}">
                  <a16:creationId xmlns:a16="http://schemas.microsoft.com/office/drawing/2014/main" id="{A30D9319-F3D1-43B6-6813-2B01F8AF49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981" name="Freeform 5">
              <a:extLst>
                <a:ext uri="{FF2B5EF4-FFF2-40B4-BE49-F238E27FC236}">
                  <a16:creationId xmlns:a16="http://schemas.microsoft.com/office/drawing/2014/main" id="{39CBC5AC-B667-C1C9-5CFE-4271A8A26B0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982" name="Freeform 6">
              <a:extLst>
                <a:ext uri="{FF2B5EF4-FFF2-40B4-BE49-F238E27FC236}">
                  <a16:creationId xmlns:a16="http://schemas.microsoft.com/office/drawing/2014/main" id="{8D583190-8343-54AC-29B3-3E6A4815FB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983" name="Oval 7">
              <a:extLst>
                <a:ext uri="{FF2B5EF4-FFF2-40B4-BE49-F238E27FC236}">
                  <a16:creationId xmlns:a16="http://schemas.microsoft.com/office/drawing/2014/main" id="{9EDD09DD-5BC9-EC9D-E792-E71BA3112A1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984" name="Oval 8">
              <a:extLst>
                <a:ext uri="{FF2B5EF4-FFF2-40B4-BE49-F238E27FC236}">
                  <a16:creationId xmlns:a16="http://schemas.microsoft.com/office/drawing/2014/main" id="{36033ED7-4A3C-D74E-AA0C-27C9C8EE572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985" name="Oval 9">
              <a:extLst>
                <a:ext uri="{FF2B5EF4-FFF2-40B4-BE49-F238E27FC236}">
                  <a16:creationId xmlns:a16="http://schemas.microsoft.com/office/drawing/2014/main" id="{DB8E0292-F76B-15DF-E4A8-774B6E7B10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6986" name="Rectangle 10">
            <a:extLst>
              <a:ext uri="{FF2B5EF4-FFF2-40B4-BE49-F238E27FC236}">
                <a16:creationId xmlns:a16="http://schemas.microsoft.com/office/drawing/2014/main" id="{544BE170-1A0E-9FD8-7EA2-5AC279E2820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6987" name="Rectangle 11">
            <a:extLst>
              <a:ext uri="{FF2B5EF4-FFF2-40B4-BE49-F238E27FC236}">
                <a16:creationId xmlns:a16="http://schemas.microsoft.com/office/drawing/2014/main" id="{41C16B8B-6616-74B0-662D-96114AF56EF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6988" name="Rectangle 12">
            <a:extLst>
              <a:ext uri="{FF2B5EF4-FFF2-40B4-BE49-F238E27FC236}">
                <a16:creationId xmlns:a16="http://schemas.microsoft.com/office/drawing/2014/main" id="{74CE6189-20FF-666F-23C1-C6C9EB528DF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6989" name="Rectangle 13">
            <a:extLst>
              <a:ext uri="{FF2B5EF4-FFF2-40B4-BE49-F238E27FC236}">
                <a16:creationId xmlns:a16="http://schemas.microsoft.com/office/drawing/2014/main" id="{2E99D7E3-CD65-21CC-DD53-B2B6901B3A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6990" name="Rectangle 14">
            <a:extLst>
              <a:ext uri="{FF2B5EF4-FFF2-40B4-BE49-F238E27FC236}">
                <a16:creationId xmlns:a16="http://schemas.microsoft.com/office/drawing/2014/main" id="{A64F5EFD-BC58-D550-9CDC-4AAEE24D16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782FC-C20A-47EE-8E5B-EC71B55315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E52E-F1D6-1FA2-D356-AEA0F0CD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8EC72-7A5C-C8C4-9379-7F23BD2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BED6A-28BB-4300-7967-330E3DB8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DE72-70AA-5045-7E4B-70B35E31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BD17E-9F54-56AF-BCDB-73FDAE59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6E51-4135-4027-90A0-7CE426281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8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F301F-F87C-FEA3-8DC3-1E0F18A30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21BE1-D87E-4637-727B-CC62EC107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1748-A0AD-A24B-2B96-E818BC2A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CF692-7883-3357-4BE0-F617BC2C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AFAF2-843A-86C3-896B-B4E0478C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BD277-6C82-4CA3-A2DA-53CFCF1D8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EA24-511A-16FA-2ADB-B4AE9B18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2BC64-41B8-BDC8-271C-F08A74208E3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3D7F2-9C66-584F-13DD-4DA7D61F57E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83531-7174-66C5-FF96-22BEBD9ECAE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7EA583-DAD2-961E-1C4F-71D78314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3A9F8B-EA22-6A60-4C8C-CBC147B7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9472DD-0BDB-8A7B-1601-AC3916FF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C7D430-FDCA-4A3C-B342-F99F52A9D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36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6F53-801D-533C-052D-15E41625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083C0-2211-03C5-3F08-666FE9A4920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DFC9B-ED98-B989-505E-E8231F4AD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3A3B2-0276-C8F3-2FB5-FDF53B45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62CDA-2BC8-497B-3E6E-B187B4FE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D2743-200F-F653-D118-6625DB0F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99869E-B435-4EFB-BBB3-311BDC7F7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6813-2B12-F9D0-8572-6D3E46C5699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49CC-A990-B2C4-D2CA-AFEF23CA84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B1BE8-D263-02A0-8122-8DB9960BFA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408DDC-12D0-CECC-0FA4-0D054F3B5BB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00C79-1CA4-10D4-C1C4-84D5F6B95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5898B-689E-FC4B-FAAC-E1BC82B4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F3A08-95A3-B1B9-6946-5BB55C0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1A912-EEC0-F4E8-7E97-5357E1B3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09BFF3-B6A1-469C-B6B1-FD04458B0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0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9844-8441-2DBB-9F8F-242352D4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C492-61F1-B651-A4DB-065BD8337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9AE98-62EB-3649-A972-11769CCC84E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B1D40D-3FCE-58BD-4B57-97A29A9F27B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BC683D-F81D-6C48-9C3E-C743A62E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5B5973-6C5F-FEFA-FA31-D0585B7C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3973F7-96AE-152E-F0B9-35466640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504E90-66F8-436E-B05A-ACF3D126D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04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87DB-5294-AC1F-1D59-CEC6BB65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BDCE-E2E7-1464-77F4-3031B1F5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8559-62F4-569D-A95C-F4C82E1E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5C972-FC07-8C9F-F55E-13F3CC6B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6E9C9-FEB9-A509-040D-E2AFFC02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C5788-CAF1-4506-BDE2-A7329C2B0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9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66E3-64A4-59F1-597A-AC1A4AFF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1A79-5F45-588C-64E0-518AD8BCA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6C8F-773F-07AD-44EF-D2F64549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D64CA-CB4A-418C-F282-977B7B95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13CEB-7801-6BA5-E7E1-5022E9D9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66D7F-657C-4B76-BB6E-1E7C84D67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3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A993-1606-6DA2-FF79-B0A3C8D7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F448-7956-E688-813C-C333E6383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06C47-20B3-944B-DB11-FF6CB3A72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78DBB-D9D8-4D9A-053F-2E362836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BA3D7-06B2-5A7D-573F-B127365C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12BA6-BEB6-7B01-24C7-C1885532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D57B4-9473-443E-9C6D-8F4D73A49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72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902E-D950-9878-6D71-CF7F1C77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AD6C2-354D-CF0D-186B-D98BA10CF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C52C0-5EBB-1385-0225-897279BC8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857C2-41C2-5456-0A99-94BF9221A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E2754-9BA7-3D24-8C4C-89BB969FE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6D532-0867-2DB4-8587-F936EED1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F8A1D-6A6C-E5F0-3DAD-99FB342B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9C5E1-18E1-B2B7-C25B-F1ABD749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DD5EA-3075-46D9-B1A3-0C5175DBD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0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3FF9-764A-8E33-9310-24C10A78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DD3E1-47B9-EACE-2213-7C5EB4AB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8974F-3C6C-E62D-B397-74D6845B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AF3D4-2AB5-FA40-24AA-F1621553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6CEF3-7BCC-4965-B0D9-0A6DAD037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8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7A7D5-4CA2-C1E6-3B66-EFC3CA0E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5DA65-A406-2FD6-3761-A5F8F2CD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80F5E-184B-6384-FE3A-AA5F12FF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C9CE-E444-4412-9C55-EF85A759B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49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55EB-002F-A6E4-067E-A820AFBB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1D64-CE95-6462-34DC-337EF02A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CA405-0C82-35F3-40F3-13E3472A6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9FC89-E65B-A397-DF0A-A5A215C6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4629B-66FD-4B8B-CCF9-2181CB86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22B51-BADC-84BF-1138-8D2EDF6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383DC-9146-4444-BC71-1D5F2A4E0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05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84CE-254B-2105-3B36-8C821EA5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1404A-CA32-467D-4B9F-F0837EADE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21298-BBC6-44DF-1670-DA43887BD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40309-F85F-53F7-2E5D-8D63C633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FB1FF-CCE0-9EA6-003F-F17EB44E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69AE-8093-395A-1440-8A7F0D98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D1C2-6641-4F54-AE05-91F39C821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4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>
            <a:extLst>
              <a:ext uri="{FF2B5EF4-FFF2-40B4-BE49-F238E27FC236}">
                <a16:creationId xmlns:a16="http://schemas.microsoft.com/office/drawing/2014/main" id="{094528DF-3209-88C7-C7C9-B0190D42062B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25955" name="Freeform 3">
              <a:extLst>
                <a:ext uri="{FF2B5EF4-FFF2-40B4-BE49-F238E27FC236}">
                  <a16:creationId xmlns:a16="http://schemas.microsoft.com/office/drawing/2014/main" id="{6457B39A-F7F8-FD93-0BCC-2CF33EE5DC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956" name="Freeform 4">
              <a:extLst>
                <a:ext uri="{FF2B5EF4-FFF2-40B4-BE49-F238E27FC236}">
                  <a16:creationId xmlns:a16="http://schemas.microsoft.com/office/drawing/2014/main" id="{46FCB194-D9ED-1958-F5F5-6EB2E3903F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957" name="Freeform 5">
              <a:extLst>
                <a:ext uri="{FF2B5EF4-FFF2-40B4-BE49-F238E27FC236}">
                  <a16:creationId xmlns:a16="http://schemas.microsoft.com/office/drawing/2014/main" id="{38BBD6B6-D5C3-1FAA-1E45-E9C6F2FA6B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958" name="Freeform 6">
              <a:extLst>
                <a:ext uri="{FF2B5EF4-FFF2-40B4-BE49-F238E27FC236}">
                  <a16:creationId xmlns:a16="http://schemas.microsoft.com/office/drawing/2014/main" id="{81C3A6DD-D696-24D8-059D-AFFDFAFD5B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959" name="Oval 7">
              <a:extLst>
                <a:ext uri="{FF2B5EF4-FFF2-40B4-BE49-F238E27FC236}">
                  <a16:creationId xmlns:a16="http://schemas.microsoft.com/office/drawing/2014/main" id="{9D516412-C6D9-6078-AB50-15C728B2E49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960" name="Oval 8">
              <a:extLst>
                <a:ext uri="{FF2B5EF4-FFF2-40B4-BE49-F238E27FC236}">
                  <a16:creationId xmlns:a16="http://schemas.microsoft.com/office/drawing/2014/main" id="{217E211A-F5B9-EFBB-7A2F-3BBD4AF242D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961" name="Oval 9">
              <a:extLst>
                <a:ext uri="{FF2B5EF4-FFF2-40B4-BE49-F238E27FC236}">
                  <a16:creationId xmlns:a16="http://schemas.microsoft.com/office/drawing/2014/main" id="{12B1F933-0972-6635-8348-5C01D10DFD6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5962" name="Rectangle 10">
            <a:extLst>
              <a:ext uri="{FF2B5EF4-FFF2-40B4-BE49-F238E27FC236}">
                <a16:creationId xmlns:a16="http://schemas.microsoft.com/office/drawing/2014/main" id="{8710C236-7FCF-3641-863A-668CA5E1D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5963" name="Rectangle 11">
            <a:extLst>
              <a:ext uri="{FF2B5EF4-FFF2-40B4-BE49-F238E27FC236}">
                <a16:creationId xmlns:a16="http://schemas.microsoft.com/office/drawing/2014/main" id="{0BF837B3-148E-1B86-AB03-596BEDC20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5964" name="Rectangle 12">
            <a:extLst>
              <a:ext uri="{FF2B5EF4-FFF2-40B4-BE49-F238E27FC236}">
                <a16:creationId xmlns:a16="http://schemas.microsoft.com/office/drawing/2014/main" id="{FDDA853E-0F7F-D737-E9EC-F0131BF383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5965" name="Rectangle 13">
            <a:extLst>
              <a:ext uri="{FF2B5EF4-FFF2-40B4-BE49-F238E27FC236}">
                <a16:creationId xmlns:a16="http://schemas.microsoft.com/office/drawing/2014/main" id="{F381EF69-B4F0-6A9E-D0FC-D43AA7FC37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5966" name="Rectangle 14">
            <a:extLst>
              <a:ext uri="{FF2B5EF4-FFF2-40B4-BE49-F238E27FC236}">
                <a16:creationId xmlns:a16="http://schemas.microsoft.com/office/drawing/2014/main" id="{BBBAE852-EAEB-4EE5-4684-8554D322BE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8310ACB-A15A-4B66-A4AB-ABEF605FDB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xs.net/pub/hgr/xenia_tornado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>
            <a:extLst>
              <a:ext uri="{FF2B5EF4-FFF2-40B4-BE49-F238E27FC236}">
                <a16:creationId xmlns:a16="http://schemas.microsoft.com/office/drawing/2014/main" id="{B5E0A652-ED63-4E50-BE77-45FB27D5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WordArt 5">
            <a:extLst>
              <a:ext uri="{FF2B5EF4-FFF2-40B4-BE49-F238E27FC236}">
                <a16:creationId xmlns:a16="http://schemas.microsoft.com/office/drawing/2014/main" id="{994381C3-4913-C135-AAE1-B6AFDE0B30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752600"/>
            <a:ext cx="4800600" cy="2327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TORNADOS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E5C13840-6FC9-2051-D6A8-8E76A89FC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Strong Are Tornados?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A15938D4-E8B1-FDBA-F17B-FFAD7F5A63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696200" cy="2057400"/>
          </a:xfrm>
        </p:spPr>
        <p:txBody>
          <a:bodyPr/>
          <a:lstStyle/>
          <a:p>
            <a:r>
              <a:rPr lang="en-US" altLang="en-US" sz="2800"/>
              <a:t>Strength is measured by the Fujita Scale...</a:t>
            </a:r>
          </a:p>
          <a:p>
            <a:r>
              <a:rPr lang="en-US" altLang="en-US" sz="2800"/>
              <a:t>F0 = weakest, F5 = Strongest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145412" name="Picture 4">
            <a:extLst>
              <a:ext uri="{FF2B5EF4-FFF2-40B4-BE49-F238E27FC236}">
                <a16:creationId xmlns:a16="http://schemas.microsoft.com/office/drawing/2014/main" id="{2981226C-6E1B-3C59-ED59-B339E2075CD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667000"/>
            <a:ext cx="70866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77B0BBBF-CCDB-548F-07C0-3BE22B386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Are Most Tornados Strong?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D9727B81-ED76-0BD8-D7BE-A8E63CD29E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All tornados are potentially deadly, but most are actually relatively weak (74%)…!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Only 1% of all tornados fall in the F4 – F5 range</a:t>
            </a:r>
          </a:p>
        </p:txBody>
      </p:sp>
      <p:pic>
        <p:nvPicPr>
          <p:cNvPr id="147466" name="Picture 10">
            <a:extLst>
              <a:ext uri="{FF2B5EF4-FFF2-40B4-BE49-F238E27FC236}">
                <a16:creationId xmlns:a16="http://schemas.microsoft.com/office/drawing/2014/main" id="{0A397976-EE6F-2943-81AF-16C3E356C33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56000" contrast="-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352800"/>
            <a:ext cx="6096000" cy="33528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EB78C532-36CF-637C-BEE7-F831A0918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Up With Xenia, OH?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F972E5D0-9896-31AD-E5F7-83400AE1F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Xenia has been the target of several major tornados down through the years…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Most recent: Sept. 2000 </a:t>
            </a:r>
            <a:endParaRPr lang="en-US" altLang="en-US" b="1"/>
          </a:p>
          <a:p>
            <a:pPr>
              <a:buFont typeface="Wingdings" panose="05000000000000000000" pitchFamily="2" charset="2"/>
              <a:buNone/>
            </a:pPr>
            <a:endParaRPr lang="en-US" altLang="en-US" b="1"/>
          </a:p>
          <a:p>
            <a:r>
              <a:rPr lang="en-US" altLang="en-US"/>
              <a:t>Most Notable: April 3, 1974 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2" name="Picture 10">
            <a:extLst>
              <a:ext uri="{FF2B5EF4-FFF2-40B4-BE49-F238E27FC236}">
                <a16:creationId xmlns:a16="http://schemas.microsoft.com/office/drawing/2014/main" id="{F82C10F2-2D4C-B6FD-2FE5-52E9C173057B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733800"/>
            <a:ext cx="304800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1560" name="Picture 8">
            <a:extLst>
              <a:ext uri="{FF2B5EF4-FFF2-40B4-BE49-F238E27FC236}">
                <a16:creationId xmlns:a16="http://schemas.microsoft.com/office/drawing/2014/main" id="{6EB1A457-5701-C43A-4037-A18B0ADBC7A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733800"/>
            <a:ext cx="320040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1556" name="Picture 4">
            <a:extLst>
              <a:ext uri="{FF2B5EF4-FFF2-40B4-BE49-F238E27FC236}">
                <a16:creationId xmlns:a16="http://schemas.microsoft.com/office/drawing/2014/main" id="{D5226E25-F881-5051-2BFF-747D9F1AE116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320040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1558" name="Picture 6">
            <a:extLst>
              <a:ext uri="{FF2B5EF4-FFF2-40B4-BE49-F238E27FC236}">
                <a16:creationId xmlns:a16="http://schemas.microsoft.com/office/drawing/2014/main" id="{4E4931E4-BAE8-C39C-BAF0-000CDBCC6BF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295400"/>
            <a:ext cx="304800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4" name="Rectangle 2">
            <a:extLst>
              <a:ext uri="{FF2B5EF4-FFF2-40B4-BE49-F238E27FC236}">
                <a16:creationId xmlns:a16="http://schemas.microsoft.com/office/drawing/2014/main" id="{FB25AB27-0294-A5B2-5EA4-79BB24388DF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Sept. 2000 Damage</a:t>
            </a:r>
          </a:p>
        </p:txBody>
      </p:sp>
      <p:sp>
        <p:nvSpPr>
          <p:cNvPr id="151564" name="Text Box 12">
            <a:extLst>
              <a:ext uri="{FF2B5EF4-FFF2-40B4-BE49-F238E27FC236}">
                <a16:creationId xmlns:a16="http://schemas.microsoft.com/office/drawing/2014/main" id="{33522687-2A4E-1A3B-E976-71F2576B1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785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sz="3200"/>
          </a:p>
        </p:txBody>
      </p:sp>
      <p:sp>
        <p:nvSpPr>
          <p:cNvPr id="151566" name="Text Box 14">
            <a:extLst>
              <a:ext uri="{FF2B5EF4-FFF2-40B4-BE49-F238E27FC236}">
                <a16:creationId xmlns:a16="http://schemas.microsoft.com/office/drawing/2014/main" id="{9ED5D186-723B-79D1-27EE-6ED8CC3EC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08688"/>
            <a:ext cx="133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Where do you  think this Tornado ranked on the Fujita Scale?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>
            <a:extLst>
              <a:ext uri="{FF2B5EF4-FFF2-40B4-BE49-F238E27FC236}">
                <a16:creationId xmlns:a16="http://schemas.microsoft.com/office/drawing/2014/main" id="{E8860910-0095-1C3B-F2CB-FC1656D70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April 3, 1974 Tornado</a:t>
            </a:r>
          </a:p>
        </p:txBody>
      </p:sp>
      <p:pic>
        <p:nvPicPr>
          <p:cNvPr id="156678" name="Picture 6">
            <a:extLst>
              <a:ext uri="{FF2B5EF4-FFF2-40B4-BE49-F238E27FC236}">
                <a16:creationId xmlns:a16="http://schemas.microsoft.com/office/drawing/2014/main" id="{AC59E2A4-FD26-967E-696F-456FA356335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09800"/>
            <a:ext cx="40386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80" name="Picture 8">
            <a:extLst>
              <a:ext uri="{FF2B5EF4-FFF2-40B4-BE49-F238E27FC236}">
                <a16:creationId xmlns:a16="http://schemas.microsoft.com/office/drawing/2014/main" id="{02E89487-0172-E17D-F888-DD8729A4824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1600200"/>
            <a:ext cx="314166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82" name="Picture 10">
            <a:extLst>
              <a:ext uri="{FF2B5EF4-FFF2-40B4-BE49-F238E27FC236}">
                <a16:creationId xmlns:a16="http://schemas.microsoft.com/office/drawing/2014/main" id="{C498A305-6C87-09F0-067A-29A5401DF04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3941763"/>
            <a:ext cx="317341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54911172-94DC-E805-AB4F-7B649A0EDE2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April 3, 1974 Damage</a:t>
            </a:r>
          </a:p>
        </p:txBody>
      </p:sp>
      <p:pic>
        <p:nvPicPr>
          <p:cNvPr id="161796" name="Picture 4">
            <a:extLst>
              <a:ext uri="{FF2B5EF4-FFF2-40B4-BE49-F238E27FC236}">
                <a16:creationId xmlns:a16="http://schemas.microsoft.com/office/drawing/2014/main" id="{ED20FCA5-F113-08AB-9CEB-BDBF00C16145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219200"/>
            <a:ext cx="3024188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8" name="Picture 6">
            <a:extLst>
              <a:ext uri="{FF2B5EF4-FFF2-40B4-BE49-F238E27FC236}">
                <a16:creationId xmlns:a16="http://schemas.microsoft.com/office/drawing/2014/main" id="{60D120D9-D781-04AE-A3F2-B68AF58CE19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1188" y="1219200"/>
            <a:ext cx="3021012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0" name="Picture 8">
            <a:extLst>
              <a:ext uri="{FF2B5EF4-FFF2-40B4-BE49-F238E27FC236}">
                <a16:creationId xmlns:a16="http://schemas.microsoft.com/office/drawing/2014/main" id="{6741F099-BCAC-7E71-A6DA-9D5B4DD5012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505200"/>
            <a:ext cx="297180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5" name="Picture 13">
            <a:extLst>
              <a:ext uri="{FF2B5EF4-FFF2-40B4-BE49-F238E27FC236}">
                <a16:creationId xmlns:a16="http://schemas.microsoft.com/office/drawing/2014/main" id="{63F21DA3-7265-1C59-0F52-504E07A8F047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505200"/>
            <a:ext cx="30210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7" name="Picture 15">
            <a:extLst>
              <a:ext uri="{FF2B5EF4-FFF2-40B4-BE49-F238E27FC236}">
                <a16:creationId xmlns:a16="http://schemas.microsoft.com/office/drawing/2014/main" id="{32F90AE0-F737-52AC-CF48-0DEB60B0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38250"/>
            <a:ext cx="2895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8" name="Picture 16">
            <a:extLst>
              <a:ext uri="{FF2B5EF4-FFF2-40B4-BE49-F238E27FC236}">
                <a16:creationId xmlns:a16="http://schemas.microsoft.com/office/drawing/2014/main" id="{0F6952B6-129F-5CC4-3697-B8BDBFD2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809" name="Text Box 17">
            <a:extLst>
              <a:ext uri="{FF2B5EF4-FFF2-40B4-BE49-F238E27FC236}">
                <a16:creationId xmlns:a16="http://schemas.microsoft.com/office/drawing/2014/main" id="{FB169A18-8A4C-B0A6-4215-2CB7F398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07088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Where do you think this tornado ranked on the Fujita Scale?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14BEB512-DD38-4326-AA3B-189EAA0C0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Answers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0192ADE2-BE0B-729C-95AF-965827DBCA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Sept. 2000 = </a:t>
            </a:r>
            <a:r>
              <a:rPr lang="en-US" altLang="en-US" sz="2800" b="1" u="sng"/>
              <a:t>F3-F4</a:t>
            </a:r>
            <a:r>
              <a:rPr lang="en-US" altLang="en-US" sz="2800"/>
              <a:t> (Severe/Devastating Damage; Winds of 200-260 mph)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r>
              <a:rPr lang="en-US" altLang="en-US" sz="2800"/>
              <a:t>April 1974 = </a:t>
            </a:r>
            <a:r>
              <a:rPr lang="en-US" altLang="en-US" sz="2800" b="1" u="sng"/>
              <a:t>F5</a:t>
            </a:r>
            <a:r>
              <a:rPr lang="en-US" altLang="en-US" sz="2800"/>
              <a:t> (Incredible Damage; Winds of 260-300+ mph!!!)</a:t>
            </a:r>
          </a:p>
        </p:txBody>
      </p:sp>
      <p:pic>
        <p:nvPicPr>
          <p:cNvPr id="166916" name="Picture 4">
            <a:extLst>
              <a:ext uri="{FF2B5EF4-FFF2-40B4-BE49-F238E27FC236}">
                <a16:creationId xmlns:a16="http://schemas.microsoft.com/office/drawing/2014/main" id="{B723831C-CFBE-1A90-E269-3CFBC3FD708D}"/>
              </a:ext>
            </a:extLst>
          </p:cNvPr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525" y="2260600"/>
            <a:ext cx="1123950" cy="86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8" name="Picture 6">
            <a:extLst>
              <a:ext uri="{FF2B5EF4-FFF2-40B4-BE49-F238E27FC236}">
                <a16:creationId xmlns:a16="http://schemas.microsoft.com/office/drawing/2014/main" id="{097FBBC9-41D2-E48F-4DE6-C4654E368D76}"/>
              </a:ext>
            </a:extLst>
          </p:cNvPr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525" y="4602163"/>
            <a:ext cx="1123950" cy="86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D6896386-094B-8EC9-FE0B-EFC5FEB90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Quick Review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4DB84729-E80A-7B82-7709-C022E10F0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Are most tornados strong or weak?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Which would cause more damage, an F1 or an F5 tornado?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During which season do most tornados occur in the U.S.?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What is the nickname of the region in the U.S. where many tornados occur?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What is used to classify the intensity of tornados?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Bonus**: How do experts think tornados form?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>
            <a:extLst>
              <a:ext uri="{FF2B5EF4-FFF2-40B4-BE49-F238E27FC236}">
                <a16:creationId xmlns:a16="http://schemas.microsoft.com/office/drawing/2014/main" id="{D1D8ECEC-8165-2BB1-8E0F-6ED2AF10596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pic>
        <p:nvPicPr>
          <p:cNvPr id="172037" name="Picture 5">
            <a:extLst>
              <a:ext uri="{FF2B5EF4-FFF2-40B4-BE49-F238E27FC236}">
                <a16:creationId xmlns:a16="http://schemas.microsoft.com/office/drawing/2014/main" id="{7E602634-ABA9-2D8E-25B1-2CC2AEEDAB61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2133600" cy="287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9" name="Picture 7">
            <a:extLst>
              <a:ext uri="{FF2B5EF4-FFF2-40B4-BE49-F238E27FC236}">
                <a16:creationId xmlns:a16="http://schemas.microsoft.com/office/drawing/2014/main" id="{40088CE7-7D3A-756D-F54F-A38DF06284A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60538"/>
            <a:ext cx="4038600" cy="1868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41" name="Picture 9">
            <a:extLst>
              <a:ext uri="{FF2B5EF4-FFF2-40B4-BE49-F238E27FC236}">
                <a16:creationId xmlns:a16="http://schemas.microsoft.com/office/drawing/2014/main" id="{E30B65B4-2803-DAC2-D1FB-76B1AD7056F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19600"/>
            <a:ext cx="4038600" cy="1868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43" name="Picture 11">
            <a:extLst>
              <a:ext uri="{FF2B5EF4-FFF2-40B4-BE49-F238E27FC236}">
                <a16:creationId xmlns:a16="http://schemas.microsoft.com/office/drawing/2014/main" id="{84620C05-AF79-1989-186C-9C70AA93BDB7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2038" y="4038600"/>
            <a:ext cx="3001962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45" name="Picture 13">
            <a:extLst>
              <a:ext uri="{FF2B5EF4-FFF2-40B4-BE49-F238E27FC236}">
                <a16:creationId xmlns:a16="http://schemas.microsoft.com/office/drawing/2014/main" id="{67357C8A-3579-1B9C-EDC7-ECA5B05E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3401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6" name="Picture 14">
            <a:extLst>
              <a:ext uri="{FF2B5EF4-FFF2-40B4-BE49-F238E27FC236}">
                <a16:creationId xmlns:a16="http://schemas.microsoft.com/office/drawing/2014/main" id="{667024C0-A560-36A7-1A92-5055CFAD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2832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>
            <a:extLst>
              <a:ext uri="{FF2B5EF4-FFF2-40B4-BE49-F238E27FC236}">
                <a16:creationId xmlns:a16="http://schemas.microsoft.com/office/drawing/2014/main" id="{8779CEF8-E913-C136-32D4-10ECF618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1D13BCCF-1A6D-9DDC-13CB-7DDB75B77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Do Tornados Really Sound Like Freight Trains??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3A6B593B-8061-8A1D-E2BB-20124C0DD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hlinkClick r:id="rId3"/>
              </a:rPr>
              <a:t>http://www.interaxs.net/pub/hgr/xenia_tornado.mp3</a:t>
            </a: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What do you think after listening to the Xenia Tornado of April 3, 1974?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>
            <a:extLst>
              <a:ext uri="{FF2B5EF4-FFF2-40B4-BE49-F238E27FC236}">
                <a16:creationId xmlns:a16="http://schemas.microsoft.com/office/drawing/2014/main" id="{8036B480-BEF9-F929-E484-3FF8404A1666}"/>
              </a:ext>
            </a:extLst>
          </p:cNvPr>
          <p:cNvPicPr>
            <a:picLocks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1123950" cy="86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3" name="Picture 7">
            <a:extLst>
              <a:ext uri="{FF2B5EF4-FFF2-40B4-BE49-F238E27FC236}">
                <a16:creationId xmlns:a16="http://schemas.microsoft.com/office/drawing/2014/main" id="{BA4FA1C2-9910-32BA-C888-5ECD9C4BA390}"/>
              </a:ext>
            </a:extLst>
          </p:cNvPr>
          <p:cNvPicPr>
            <a:picLocks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8700" y="381000"/>
            <a:ext cx="1135063" cy="86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6" name="Rectangle 10">
            <a:extLst>
              <a:ext uri="{FF2B5EF4-FFF2-40B4-BE49-F238E27FC236}">
                <a16:creationId xmlns:a16="http://schemas.microsoft.com/office/drawing/2014/main" id="{2C2CB992-8E7E-675D-5C11-21E5BF6E2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Winds can exceed 300 mph!!!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Around 1,000 occur on average each year in the U.S.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Kill 80, injure 1,500 people each year on average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Can have a path up to a mile wide!!!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Can occur any time of the year, but peak during the spring (March-June)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Occur most frequently in the central U.S. in a region nicknamed “Tornado Alley”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16747" name="WordArt 11">
            <a:extLst>
              <a:ext uri="{FF2B5EF4-FFF2-40B4-BE49-F238E27FC236}">
                <a16:creationId xmlns:a16="http://schemas.microsoft.com/office/drawing/2014/main" id="{68F2FC10-86C0-8A21-C2D6-5A36D7A6A0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609600"/>
            <a:ext cx="2590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Tornado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6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2" name="Picture 12">
            <a:extLst>
              <a:ext uri="{FF2B5EF4-FFF2-40B4-BE49-F238E27FC236}">
                <a16:creationId xmlns:a16="http://schemas.microsoft.com/office/drawing/2014/main" id="{B33ECCEC-6A46-692C-8B5E-44A8772E14FD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0825" cy="701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9" name="Rectangle 9">
            <a:extLst>
              <a:ext uri="{FF2B5EF4-FFF2-40B4-BE49-F238E27FC236}">
                <a16:creationId xmlns:a16="http://schemas.microsoft.com/office/drawing/2014/main" id="{86B1C39C-02FE-9FB6-588D-D7CDC9AA0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Exactly Is A Tornado?</a:t>
            </a:r>
          </a:p>
        </p:txBody>
      </p:sp>
      <p:sp>
        <p:nvSpPr>
          <p:cNvPr id="112655" name="Rectangle 15">
            <a:extLst>
              <a:ext uri="{FF2B5EF4-FFF2-40B4-BE49-F238E27FC236}">
                <a16:creationId xmlns:a16="http://schemas.microsoft.com/office/drawing/2014/main" id="{46390202-157B-AE67-1A96-7A4EBD7D16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Violently rotating column of air (Vortex) extending from a thunderstorm to the ground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112658" name="Picture 18">
            <a:extLst>
              <a:ext uri="{FF2B5EF4-FFF2-40B4-BE49-F238E27FC236}">
                <a16:creationId xmlns:a16="http://schemas.microsoft.com/office/drawing/2014/main" id="{392EB325-BA4E-AFC4-831F-BE647B02B4E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86200"/>
            <a:ext cx="2771775" cy="192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0" name="Picture 20">
            <a:extLst>
              <a:ext uri="{FF2B5EF4-FFF2-40B4-BE49-F238E27FC236}">
                <a16:creationId xmlns:a16="http://schemas.microsoft.com/office/drawing/2014/main" id="{992C1BD2-84BC-28D1-AF66-9AF2E755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2942" r="6522" b="5882"/>
          <a:stretch>
            <a:fillRect/>
          </a:stretch>
        </p:blipFill>
        <p:spPr bwMode="auto">
          <a:xfrm>
            <a:off x="5105400" y="21336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9446C351-B569-6620-8578-9E39A0ED5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They Form?</a:t>
            </a:r>
          </a:p>
        </p:txBody>
      </p:sp>
      <p:sp>
        <p:nvSpPr>
          <p:cNvPr id="133128" name="Rectangle 8">
            <a:extLst>
              <a:ext uri="{FF2B5EF4-FFF2-40B4-BE49-F238E27FC236}">
                <a16:creationId xmlns:a16="http://schemas.microsoft.com/office/drawing/2014/main" id="{CFBB0F4F-A11B-6496-5D60-7B45D4D4C2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2133600"/>
          </a:xfrm>
        </p:spPr>
        <p:txBody>
          <a:bodyPr/>
          <a:lstStyle/>
          <a:p>
            <a:r>
              <a:rPr lang="en-US" altLang="en-US" sz="2800"/>
              <a:t>Actually, no one knows for sure!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r>
              <a:rPr lang="en-US" altLang="en-US" sz="2800"/>
              <a:t>But…We have a pretty good idea…</a:t>
            </a:r>
          </a:p>
        </p:txBody>
      </p:sp>
      <p:pic>
        <p:nvPicPr>
          <p:cNvPr id="133129" name="Picture 9">
            <a:extLst>
              <a:ext uri="{FF2B5EF4-FFF2-40B4-BE49-F238E27FC236}">
                <a16:creationId xmlns:a16="http://schemas.microsoft.com/office/drawing/2014/main" id="{A0AA677D-AD4C-6E98-38B1-2BF9C7999AB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62400"/>
            <a:ext cx="30480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4" name="Picture 4">
            <a:extLst>
              <a:ext uri="{FF2B5EF4-FFF2-40B4-BE49-F238E27FC236}">
                <a16:creationId xmlns:a16="http://schemas.microsoft.com/office/drawing/2014/main" id="{7E74EABD-A781-3C42-9556-CFE5064144CC}"/>
              </a:ext>
            </a:extLst>
          </p:cNvPr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1123950" cy="86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6" name="Picture 6">
            <a:extLst>
              <a:ext uri="{FF2B5EF4-FFF2-40B4-BE49-F238E27FC236}">
                <a16:creationId xmlns:a16="http://schemas.microsoft.com/office/drawing/2014/main" id="{BC408A82-9085-5EA3-EE31-DC8AA4E0E453}"/>
              </a:ext>
            </a:extLst>
          </p:cNvPr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304800"/>
            <a:ext cx="1123950" cy="86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1" name="Picture 11">
            <a:extLst>
              <a:ext uri="{FF2B5EF4-FFF2-40B4-BE49-F238E27FC236}">
                <a16:creationId xmlns:a16="http://schemas.microsoft.com/office/drawing/2014/main" id="{3B50A2DE-007C-F342-EE64-4DA17222A94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962400"/>
            <a:ext cx="30480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3" name="Picture 13">
            <a:extLst>
              <a:ext uri="{FF2B5EF4-FFF2-40B4-BE49-F238E27FC236}">
                <a16:creationId xmlns:a16="http://schemas.microsoft.com/office/drawing/2014/main" id="{9A96CD12-2DAD-F8AE-1C2C-3460BE29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FF53365-A5DA-282B-4585-CD6CC8936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BA20E1A-E967-4BBD-0D87-C109393F04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Before a t-storm, a change in wind direction and an increase in speed forms an invisible, horizontal spinning effect in the lower atmosphere (at the base of the storm)</a:t>
            </a:r>
          </a:p>
        </p:txBody>
      </p:sp>
      <p:pic>
        <p:nvPicPr>
          <p:cNvPr id="139268" name="Picture 4">
            <a:extLst>
              <a:ext uri="{FF2B5EF4-FFF2-40B4-BE49-F238E27FC236}">
                <a16:creationId xmlns:a16="http://schemas.microsoft.com/office/drawing/2014/main" id="{6CF2E8B2-F774-49CD-ABAA-D42637348E1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828800"/>
            <a:ext cx="47244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CFEB1934-043A-C9C7-1CCC-E07BB182E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4147EF6F-376C-A679-C597-CC62708157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Rising air within the t-storm (updrafts) tilts the rotating air from horizontal to vertical</a:t>
            </a:r>
          </a:p>
        </p:txBody>
      </p:sp>
      <p:pic>
        <p:nvPicPr>
          <p:cNvPr id="141316" name="Picture 4">
            <a:extLst>
              <a:ext uri="{FF2B5EF4-FFF2-40B4-BE49-F238E27FC236}">
                <a16:creationId xmlns:a16="http://schemas.microsoft.com/office/drawing/2014/main" id="{AD61372D-C4B1-60B6-BC6F-7B20F7B5B2C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419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F05BF08-FA3F-1602-0CC5-9DF2867DB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E0B08095-6821-2B7D-92E4-6B25745024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Vertical rotation now extends 2-6 miles up into the t-storm. Now a tornado may form and extend from this area of rotation to the ground.</a:t>
            </a:r>
          </a:p>
        </p:txBody>
      </p:sp>
      <p:pic>
        <p:nvPicPr>
          <p:cNvPr id="143364" name="Picture 4">
            <a:extLst>
              <a:ext uri="{FF2B5EF4-FFF2-40B4-BE49-F238E27FC236}">
                <a16:creationId xmlns:a16="http://schemas.microsoft.com/office/drawing/2014/main" id="{BBD47D70-2130-43C9-3813-00C7B53C879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6482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8C8260E6-0722-5AFB-3E7F-29AA00B63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Convection Demo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F091F86A-0582-53E0-2D0B-E67B8A965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Same basic principle behind a tornado vortex (funnel; column of fire in this case)</a:t>
            </a:r>
          </a:p>
          <a:p>
            <a:r>
              <a:rPr lang="en-US" altLang="en-US"/>
              <a:t>Warm air moves up the vortex </a:t>
            </a:r>
            <a:r>
              <a:rPr lang="en-US" altLang="en-US" u="sng"/>
              <a:t>(updraft)</a:t>
            </a:r>
          </a:p>
          <a:p>
            <a:r>
              <a:rPr lang="en-US" altLang="en-US"/>
              <a:t>Cools and sinks as it funnels out of the top </a:t>
            </a:r>
            <a:r>
              <a:rPr lang="en-US" altLang="en-US" u="sng"/>
              <a:t>(downdraft)</a:t>
            </a:r>
          </a:p>
          <a:p>
            <a:r>
              <a:rPr lang="en-US" altLang="en-US"/>
              <a:t>The more air drawn in = faster and tighter spin</a:t>
            </a:r>
          </a:p>
          <a:p>
            <a:r>
              <a:rPr lang="en-US" altLang="en-US"/>
              <a:t>This is called a </a:t>
            </a:r>
            <a:r>
              <a:rPr lang="en-US" altLang="en-US" u="sng"/>
              <a:t>convection cycle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1216</TotalTime>
  <Words>600</Words>
  <Application>Microsoft Office PowerPoint</Application>
  <PresentationFormat>On-screen Show (4:3)</PresentationFormat>
  <Paragraphs>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Orbit</vt:lpstr>
      <vt:lpstr>PowerPoint Presentation</vt:lpstr>
      <vt:lpstr>Do Tornados Really Sound Like Freight Trains??</vt:lpstr>
      <vt:lpstr>PowerPoint Presentation</vt:lpstr>
      <vt:lpstr>What Exactly Is A Tornado?</vt:lpstr>
      <vt:lpstr>How Do They Form?</vt:lpstr>
      <vt:lpstr>Step 1</vt:lpstr>
      <vt:lpstr>Step 2</vt:lpstr>
      <vt:lpstr>Step 3</vt:lpstr>
      <vt:lpstr>Convection Demo</vt:lpstr>
      <vt:lpstr>How Strong Are Tornados?</vt:lpstr>
      <vt:lpstr>Are Most Tornados Strong?</vt:lpstr>
      <vt:lpstr>What’s Up With Xenia, OH?</vt:lpstr>
      <vt:lpstr>Sept. 2000 Damage</vt:lpstr>
      <vt:lpstr>April 3, 1974 Tornado</vt:lpstr>
      <vt:lpstr>April 3, 1974 Damage</vt:lpstr>
      <vt:lpstr>Answers</vt:lpstr>
      <vt:lpstr>Quick Review</vt:lpstr>
      <vt:lpstr>THE END</vt:lpstr>
      <vt:lpstr>PowerPoint Presentation</vt:lpstr>
    </vt:vector>
  </TitlesOfParts>
  <Company>Cedarville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s1250620</dc:creator>
  <cp:lastModifiedBy>Nayan GRIFFITHS</cp:lastModifiedBy>
  <cp:revision>19</cp:revision>
  <cp:lastPrinted>1601-01-01T00:00:00Z</cp:lastPrinted>
  <dcterms:created xsi:type="dcterms:W3CDTF">2003-10-26T15:30:45Z</dcterms:created>
  <dcterms:modified xsi:type="dcterms:W3CDTF">2023-06-05T16:05:18Z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