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94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4" r:id="rId32"/>
    <p:sldId id="286" r:id="rId33"/>
    <p:sldId id="288" r:id="rId34"/>
    <p:sldId id="293" r:id="rId35"/>
    <p:sldId id="291" r:id="rId36"/>
    <p:sldId id="289" r:id="rId37"/>
    <p:sldId id="290" r:id="rId38"/>
    <p:sldId id="295" r:id="rId39"/>
    <p:sldId id="297" r:id="rId40"/>
    <p:sldId id="292" r:id="rId41"/>
    <p:sldId id="296" r:id="rId42"/>
    <p:sldId id="29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>
      <p:cViewPr varScale="1">
        <p:scale>
          <a:sx n="117" d="100"/>
          <a:sy n="117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19596C2-AA93-1EBA-B12D-019E96E12C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E216313-5D53-3C4A-1CA0-06B35252A9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5B800180-5FFE-004D-CF35-5EE9E358F35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56A6C76E-FAFB-E265-FA5A-F0DE759D6C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180DF58F-8CD0-7978-9DD8-0B7F834397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FBE1FF69-688A-D1A2-BB33-843C336B4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D8E29D-4DE1-4F15-9C43-B43A68BB30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0AC58B-0E63-E8A9-842E-C99822846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03D3E-7E94-444E-B245-F9698808FBF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8CFB6049-B743-73FE-C039-61F19E5087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F3B2ABC-0C60-FB10-96D1-394908869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CDFB0E-0D0E-53B2-9964-6544FA33B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5FD3A-A959-49EB-846D-765B09D44738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FCBD1D7E-4DDD-6FB3-10BC-88559EB27C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910F392-37D1-91C8-0A46-62368F77F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281DE4-F9CC-6ECC-870F-8A68133A1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49ACF-9D40-4C0E-BC61-5A5340F83EC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F5E88A1-6397-8186-2250-52D540C7B6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94F5791-F99F-F62B-4342-8A653CD9C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B0D2B9-0647-9B05-C15F-52E4A4D11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F082C-A21E-4917-A470-8E9A928946DF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4845C9B6-60DC-04EC-9679-06E557B2A3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671838D-2D8C-217C-B226-27585A974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0FF128-1E79-23F9-17EA-A06DD8216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B5A2B-906E-42F1-A262-CBF70485493B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CC810038-5248-20FE-8CAB-CC3C085334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CFFD6B9-AD7E-C9BB-9A95-83D294467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6C0095-B5ED-38D8-1753-DBBC1B55D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C208F-D3A2-41CA-855C-71CD25F69FE1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3DEA15F-FAC9-E9D0-C2F0-378BAF229F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BEBA9F7-9D2E-AAC7-0546-DF90F08A2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2B4FDC-E5EF-5266-4E2A-3E8311B3B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D7414-8BFA-4115-AEBC-54286094C650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2A70055-ADE7-B13F-1970-BD61C07719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8AA4ADD-7C0A-88A3-AADD-05A7CBC0D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E4D682-BF24-6A53-B1F5-0B2199A54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5B96B-0D84-4777-8399-ED9875C9F1C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1458A7E0-7EBF-64D4-7A4A-E4CFA4E0AF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D02A7FB-7C8C-31C4-8CB2-174E74984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7ACE25-DB8D-1E88-8F04-7F005B4A2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8BF0-7021-4772-862E-07348AEB0773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1E0ED2EB-3065-6B29-954F-12E06D33DF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9B9C31D-694C-D308-6632-0E2B1815C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C07C00-59DC-456C-2550-0956681913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5DD19-5706-495E-9B80-FBDE44B5B6C9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632FFF7-AA1C-40FF-E15D-74296F469D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DBF349B-E8B1-AFD8-6B67-46B96E3AC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42802E-483F-8E74-B224-C5FEA7594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41D76-F253-487A-9F68-46C8A18AD675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B532D8B-40CF-CC4E-021C-01C9A4A3E3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4124A776-F5A7-0B5D-368A-5B78E8DAD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EDBEB8-F8F4-BB95-1D4D-683F4ABFA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CA0CE-39D1-4C14-8367-3FD87748662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164D69B5-EA0D-D2FE-5F41-F2C63C85F0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5F1FD2F-5419-0AF9-F420-0EA125A73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1FA16B-DEA4-8991-2910-1CAB6DD58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E696-E8EE-4F2C-A3B6-F44CCE8F40B9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96E4D2BB-BD04-3C95-132E-2757515622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CC79723-F4CD-5199-0656-ABAEFADA8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0A0890-F09D-C37C-754F-C41E49061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9A5AA-07CF-442D-B2F3-CE14FDEC0F14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1A8501EA-295A-BD99-C208-20851FAE7A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5CB7489A-2864-FC15-A2D9-922A3B78C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DB8106-A512-19B0-8752-4BCC0605A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07B44-3882-4CEB-876E-DC970E8DD4DA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69B6FDC9-9409-06E2-7CBD-3C1ADB8A2E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7138764-44D1-A869-8747-DF5A106D3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C457A7-B64A-E5F3-4328-C0AC196A3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91C07-4F3F-40B1-87CC-87D782FFAF11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F98E4C1-A993-44E8-8BCD-01EBFC8BF8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914874C-3EB1-D0E1-FAFD-1070C67C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1822B35-0496-C0FA-EF43-A76AE8A46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7D21-AF6B-460B-964F-DD382534E454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D850B45F-36A0-CDD4-8B53-EF6CDB457A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298452F-9886-6DDE-6C3A-22E4576B8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53B14B-BE38-B8B2-AA63-3FF793EBE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5059C-57E6-470E-A069-1EEAFA1D9F84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FA7F7AC4-02AC-C8D3-1695-0743CEF2BF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7814F393-A6D0-4886-A9B3-6C0E3BD44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029EE2-2B16-BCFD-4F6C-514795C1E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60162-5866-43DB-A397-9E680F745774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20D91FB3-AD00-DF35-C159-F6DD53CCCC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87CAB2B-809D-A8FE-A824-4DF5C9D82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82A2F8-6FB5-A7DF-44EF-312FC19C3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CB8AC-89A2-4410-8E30-B719868C6810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DD78C0B-6632-0800-43E8-81E0D6031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FD82A05-DA3F-4F17-E1DB-0E29CBAE5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B73E8C-C907-E8D7-5163-94C0FDF2C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5DC2D-81A8-4A88-8A7F-A8F8B4E7CB2C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521FED3F-BE52-2B60-A46B-213F0A7ED6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7FFA992C-B180-B93A-61D9-1D9F47A22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D0BCFB-C12C-048B-960A-7A8E6DE59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D8638-EC68-4D1B-B9D5-656EFDC846D0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FC5967E9-00F1-00D0-59AC-5010895B46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90F06E19-760A-5187-D05D-37AB33D3A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CA3BBE-4124-0ACC-7564-FA3FB31F6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39D9D-96B0-4DC2-94EB-DFEC3496639F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FD04FB45-9986-FD60-D95E-3E3B4EEC4B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F7CBB9C-9425-3FDB-4A81-1C85428B8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DCAD87-4DDB-9FDE-FCBB-5B2F86325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5A6B2-FB96-4D47-8B16-A5EEA61529EC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252A6C3F-6BAD-F24B-1572-58E72D20D5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3E5B795-32D7-07A0-0821-ADCC2B8A5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AADA9E-8E30-1D6B-F5CF-3C84BB0FE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1A7E2-5693-49F2-A60D-A83254F4EBAA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B7E53440-D373-B06C-26C5-0FD4CFBC27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2ADBF531-8AC3-67D8-2FAD-C9329EF91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9F8B95-D71C-F2A2-8122-D4D288896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2ECEC-A263-4B10-BB94-D8AC3C32CE6B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824450D7-32B7-E00D-4861-C5E2D226FA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1F5C260-BE15-1883-8E9A-280FB1817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4D27F0-40D8-0C32-4A9A-8855C6652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B07B5-7484-4388-AA3D-A008E333E14A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C3EF5C0B-CB11-D623-0038-AF678FDB93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ACC82C0-4F26-5F0A-C91E-39E7A4F48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BF85B4-2E2F-8520-50E9-E4F05904C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2902B-7FFC-4B28-B081-7378A9D71DC2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E5E3A140-13BF-1FEB-17C4-662E9E30EB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8B5F5B2D-8141-9D05-768F-BBDC41E80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3F2081-68CA-81C4-7231-4107A27A4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71684-CEF9-422A-A8D6-9F1578BB2CE5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55B54307-FD0D-7143-2EFC-1B7F864E8D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7961BB5B-A5AA-E416-8EA7-DCD6BF857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BA5CB3-19DF-03A0-13D6-D8056CC8E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1B295-FDFA-4F77-AEB0-24530877690F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01AAFA2B-6D33-2B43-64BA-9543623180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A3FFF05-9BFB-5E23-B5A1-D42C0B2A3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3EE294-4784-D847-C409-45A92209B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E03A0-A37E-476D-8A4D-270AC00C1C61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64B3E7F3-E44B-C821-C86B-1372E7E9DC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4386FC2-FBC7-2270-BD75-C278F2DA3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EAC67F-9A42-D8BF-66D0-2DB06D8F0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ADC9D-DB2E-468A-8FB8-A58764E25C9E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BBBEB553-AF7C-63B1-3BEF-891123A922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A5860D37-7B6F-3590-0F6C-0C5F1AC0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C1DB3D-6144-AA05-C46F-50C9AB419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CB86F-0E29-4C3F-A4E5-8E4E18A74950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3EB11ABE-FDD9-934F-DCD7-03AF9F22FA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12E7DC9-6E13-E5C3-D851-93B60A771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4E7E3A-466D-5FC5-B1D8-EBC6EC60C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0645E-347C-4174-AD9B-F8DD33DE458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D389215A-6F40-B49A-8235-9B5B2BE20B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FE4CF1E-36B1-35FE-3D75-BA7BB028C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84C6FE-3B04-36C0-D650-5697E8DDA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BAE02-8C25-413C-A4C8-618739DDD536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481AD8E9-56BA-B582-D9C7-8361C9C7E6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177DAADE-33BF-8912-DA32-CC54A1D2A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A499AF-4317-2DD7-9988-46ED0ACF9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B27BF-8030-4B07-B135-56BCA774E917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8F690290-229E-78F1-6FE2-76E950ACDD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416D8453-BB77-37C0-3A4D-675519EC0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33BDB4-E4CE-8CDE-778B-1FA933777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C1685-9850-437B-B822-11ADCA19DA1A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020A470A-F070-E54E-30D8-CD54257853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D35FF1CD-4353-7507-8474-52A2676F5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30A455-D76B-5377-EB2D-3516B03A1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A4901-92B5-4B9B-82B7-4EEC7FD0A179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6910ADA8-5E5B-FFBD-E089-488C1957D2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4E816AB-6040-9AC1-90C4-ACC5B174A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751354-B8BD-BAF4-3DC2-A7ACBB05C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3594E-F820-4667-B0C6-EE75D1D423D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42C630F-BE56-5F04-4AA5-BBB11D2EFB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B4262F7-14E9-2F4F-9C1B-F53F5920D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B0D5AB-9D50-F48E-351D-482DD63A6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B56EC-1AEA-4C95-8E5F-B77C03376C3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F65F2FB-DC98-C750-9048-2230629F40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CA34B02-DA71-1E8F-C382-D03F111C8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C0D6749-12F2-F3CF-7CFE-44373F56A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6EA10-99EF-438E-B785-AA2AA70F7881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3DD11E0D-8A22-0E75-88CA-97D736B4CA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8FA5908D-FCE4-EB76-20D8-F306669C7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F12D4E-4D56-9FF3-2DF5-E058B085E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0E16D-3BDE-418D-A5CD-A7CAAF10F14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92F64EC1-C04E-C4A4-127E-DD77821603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5D0D516-3ECF-4724-506F-C01B80CC1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F87EAA-8CE6-0D55-0136-A301A3FF7F45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CB1C0A9-3E77-4910-282B-F718A93F49F3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3EC6761-8B08-845F-6C40-6ADF3BD11DE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B237F8E-9AE8-D0AD-33DD-7EB9BBE152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117D277-AC30-1F9E-F060-E698B409C0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D3D14B-91F9-4CF4-9119-1DB25D13C9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B651-4A60-8663-C66A-4CF2EBCB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F10DF-DA19-3096-C5D1-5006D845A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FD4DA-903D-FAC5-D4BC-CC77E64C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D6824-692C-2494-783D-6D542F02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BF001-023D-3625-0912-C958ACC3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EDE72-C637-4210-91CD-6BCC44D47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28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44C4E-0D80-4C2D-4CC2-8033823CC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D58BE-31FA-9B92-3C11-A4014C660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A801E-44E3-5931-1B13-DF26DCD8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9EE80-449B-C4EA-2B6D-EF306F48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8C254-49D5-F268-EF18-C528CAB0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822BF-2DA9-426F-994F-6F376EA42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29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DC3C-449E-9927-5046-F8DA95EB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09A44-A4C1-00B6-2F27-E4000267E5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38BB7-D456-7A1D-B7BD-87B37B09D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6ECA7-FFBA-B1FC-4648-D763EF28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37B36-3FEF-3C92-BDF9-885C9B31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150C8-BB7F-8267-BF35-F74120D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F5A41DA-6157-46E1-8901-EF83C6582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9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7C33-DA99-55E1-0BB9-78F25F83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5516C-A1F1-2DD2-CEA8-CF4FBE8CB5D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839A6-4CB2-9A20-D5B9-1FB54AFCFC6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6AF19F-3B8A-9232-11B9-EB3D1D44CDE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797099-3D7B-D71A-447C-0AFE5252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C8B5C3-D174-C091-C664-6498A74E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F623DD-7F57-944E-AEDD-E78E8612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91C282A7-A41C-4C21-A316-FBF41A169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38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FD90-AE8D-6EA3-3422-5F2B1C7E32C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A1A8-B317-FD28-A791-88C59CAD51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398BC-7090-F092-1C31-C4E6327D4C8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E449CF-3ADB-C686-8C18-E265B27E37C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AF918-2646-CCF4-DCE5-990D3DE0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9838B-FDC0-5CF6-AAAA-ACA56D52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CFA93-2AB8-8957-C5C8-9E24AF72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A1770-2FAC-9BAB-5CDC-D454C9D1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4D94425-0585-4CCF-9C24-9C5C12A31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8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A11A-B3FE-4996-55BF-846E4831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3F94-61D5-AE27-FABA-795E10A12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0506D-2DD2-5749-6DBB-D37F7D816BD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F5069A-B7BB-D909-C85B-0EAB786897B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4AEF39-1A81-E72B-FD76-CBD6ADED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60F677-D596-F69B-4708-17C71D80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544051-E466-0F87-F28C-C6DBFBE5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4744D77-9812-48A4-81CB-559E1900B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12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9A27A0-F4B7-208A-8778-746B361B5E7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625A6-4C4F-A053-8A65-30A87F17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5C482-1037-55CB-A2FB-8811AFF1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EAC34-4406-ED22-C19D-521E9696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CC652512-BA62-4CE3-81A2-BBDC5819C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5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59F9-92AF-695D-F9F8-758AEED9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7F98-AA47-E6EC-E8AE-0F623033F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CA46-9D3F-AD3F-8C86-69CBE2C9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28A53-8A90-D097-55E9-F9C2B0A8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162B5-34EB-7DE1-F84A-01420C68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7F35-F3A6-4844-8172-2480E7C6A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2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4FF0-2EBE-C8D6-7B1A-6ABF7049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C24BA-74E0-0113-BF62-26CDBB8F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9A712-4C09-37A6-FDD2-B78E1AE2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053C1-77B0-1104-668C-716D62C6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A7F1-9563-F418-BDF2-4AB1336E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6801-9D49-4235-8D9D-F13CB6FDB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76FB-C5AB-8AFC-0EE5-07A4D182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CB02-5F3B-DE9E-A353-9BC4A6271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922F9-FF36-5D9D-8843-4418CD323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9C499-6899-46E6-B803-6EC22831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5EB70-B450-5E98-1A6F-AF7C8933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3679B-06A8-B25D-9A31-3E68F231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8680E-7B48-4FC1-8D7D-21EBDC789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39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482C-EF10-B7DC-B690-3887967A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03769-CD82-C29A-5F8E-00453ECF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5E202-C280-2B06-172B-1BBD7E91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6840C-C289-126F-3B80-01AD88FD8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92D38-B69E-CEA9-6D9C-33A9FBB0E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E22AE-6787-41D5-B6E3-F5D464ED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6A659-A1F1-137B-4DB2-208D19C6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695E6-2A3A-5EE3-32D0-CBFAE122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0BDA2-0C15-4E74-9E6C-DD4640C4C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2CFC-80CF-3A74-D981-4664D85C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D9628-51DF-43CF-A9B3-C5A45B9D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7E7E5-79F6-947D-7FAA-39024E2B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A6D2-C05E-4502-AD40-9E7E8BF9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A2435-92FC-4B66-9FBA-82B6C305E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1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A09CD-A0C2-61DE-8C3A-46125CCF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FD292-BF8A-EFA1-BC23-7A808B95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98387-920A-6BC0-308A-62AF708F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5FF5-7F8E-4376-B635-683721AD7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3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A2DC-2F9F-5813-9684-2DE063EA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94A8-856A-64A6-6558-E90D0572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8FA91-39A1-4D33-DB1A-016DDB7C7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75C3E-6E56-9982-7B8E-FFF5DF0E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67C52-3F40-A854-F8A3-01460223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74F36-AD13-5275-57BA-2BEBA674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1AED5-44E7-4445-B48A-DBE48D164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4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451B-708F-0926-F2B6-427B9830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91E38-EE32-7204-84D5-2538AB52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9BB29-1996-27E1-4B0A-4BD9912BB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B22BB-EA63-EE73-B09D-53F4B0EF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3BA99-CB78-4399-F928-B70C95B5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079A-32C0-14BF-266D-86BEBA5E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603B8-5564-4438-9B76-4B20AF14C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942A6C-7241-251C-45C1-0748D1C58B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B580C70-FBFD-DE38-2543-E3F3B8EA5D2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F210F35-F804-76C6-BA09-A3A64B014D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0C38964-733C-31A0-A5C5-36A145ED64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CE2AB9A-C3CF-023B-9C33-DB365C4B31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2D7F27-88B4-4122-94FA-B0B7F70924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SBK920\Desktop\weather%20pp\stormy_weather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Documents%20and%20Settings\SBK920\Desktop\weather%20pp\tornado%20video.ASF" TargetMode="Externa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BK920\Desktop\weather%20pp\Hurricane%20charley.wmv" TargetMode="Externa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pa/aboutnw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3D495A5F-9942-3B7D-92C4-66C8E4AEFE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391400" cy="2905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44450" cap="rnd">
                  <a:solidFill>
                    <a:srgbClr val="000099"/>
                  </a:solidFill>
                  <a:prstDash val="sysDot"/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Jester"/>
              </a:rPr>
              <a:t>Weather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F47747-30CA-E28E-CC79-93E9FD2307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Stratus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44E608D-7B22-A844-99CB-1765E23F5E1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Strato- means “layer-like” or “sheet-like.”</a:t>
            </a:r>
          </a:p>
          <a:p>
            <a:r>
              <a:rPr lang="en-US" altLang="en-US"/>
              <a:t>Low-lying, dull-colored clouds that form in layers or sheets.</a:t>
            </a:r>
          </a:p>
          <a:p>
            <a:r>
              <a:rPr lang="en-US" altLang="en-US"/>
              <a:t>Usually bring drizzling rain or light-falling snow.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BDE243-FBBC-773F-E4E8-A9E159D072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11BBD01-C0A5-C3F5-00BA-CA009EDAF69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prefix meaning “middle range of clouds “ and used to describe clouds that lie from 6,500-18,500 ft. (1,980-5,640m).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0A0570A-69DD-C8A5-D1BF-3AF147DC9D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Nimbus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D8E8B13-ED34-DEEF-1698-ACD38EDFA0B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rain cloud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0147A44C-3EF6-0D72-2540-4A8C15B1A270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Other Cloud Types</a:t>
            </a: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70CEBECF-F2A2-C09D-ACA0-59D4A9F3547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3427413" cy="228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79A4D8D8-0DC6-ECD4-9FE5-72137B57D0D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447800"/>
            <a:ext cx="3429000" cy="226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18CA9267-B72B-2414-A2D5-29AFFCD394C6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886200"/>
            <a:ext cx="3351213" cy="228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8" name="Picture 14">
            <a:extLst>
              <a:ext uri="{FF2B5EF4-FFF2-40B4-BE49-F238E27FC236}">
                <a16:creationId xmlns:a16="http://schemas.microsoft.com/office/drawing/2014/main" id="{21597218-51E7-2C7F-6187-EFD915884F9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962400"/>
            <a:ext cx="3505200" cy="2166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9" name="Text Box 15">
            <a:extLst>
              <a:ext uri="{FF2B5EF4-FFF2-40B4-BE49-F238E27FC236}">
                <a16:creationId xmlns:a16="http://schemas.microsoft.com/office/drawing/2014/main" id="{3A1C9948-430C-4306-5AF3-6E4E8DA5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52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anose="02050604050505020204" pitchFamily="18" charset="0"/>
              </a:rPr>
              <a:t>Cirrocumulus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7A7AE781-1B8E-DD8C-69AF-0E6DE4EA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anose="02050604050505020204" pitchFamily="18" charset="0"/>
              </a:rPr>
              <a:t>Cirrostratus</a:t>
            </a: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71E6F60C-707B-65C7-71E6-79FFF36F3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anose="02050604050505020204" pitchFamily="18" charset="0"/>
              </a:rPr>
              <a:t>Stratocumulus</a:t>
            </a:r>
          </a:p>
        </p:txBody>
      </p:sp>
      <p:sp>
        <p:nvSpPr>
          <p:cNvPr id="31763" name="Text Box 19">
            <a:extLst>
              <a:ext uri="{FF2B5EF4-FFF2-40B4-BE49-F238E27FC236}">
                <a16:creationId xmlns:a16="http://schemas.microsoft.com/office/drawing/2014/main" id="{43467FC7-C930-2729-A333-7CA84153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15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anose="02050604050505020204" pitchFamily="18" charset="0"/>
              </a:rPr>
              <a:t>Cumulonimbus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0" grpId="0"/>
      <p:bldP spid="31762" grpId="0"/>
      <p:bldP spid="317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46FF425-5E8C-C308-0642-B0737BD7BA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Cloud Types</a:t>
            </a:r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id="{083B14E5-98FD-2BDE-B40F-C50EC3FA0D4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0"/>
            <a:ext cx="4194175" cy="314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>
            <a:extLst>
              <a:ext uri="{FF2B5EF4-FFF2-40B4-BE49-F238E27FC236}">
                <a16:creationId xmlns:a16="http://schemas.microsoft.com/office/drawing/2014/main" id="{F51BD4A1-9BAD-DBFE-511C-C1A9722052E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76400"/>
            <a:ext cx="3170238" cy="2135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>
            <a:extLst>
              <a:ext uri="{FF2B5EF4-FFF2-40B4-BE49-F238E27FC236}">
                <a16:creationId xmlns:a16="http://schemas.microsoft.com/office/drawing/2014/main" id="{DAD1C2B2-604E-F15A-085F-F8148072AC1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963988"/>
            <a:ext cx="4057650" cy="2135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4" name="Text Box 12">
            <a:extLst>
              <a:ext uri="{FF2B5EF4-FFF2-40B4-BE49-F238E27FC236}">
                <a16:creationId xmlns:a16="http://schemas.microsoft.com/office/drawing/2014/main" id="{2CF17717-219C-6A8F-0E79-1AEA4936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D9A07EA6-1756-B408-A66F-EDEA3E26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00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anose="02050604050505020204" pitchFamily="18" charset="0"/>
              </a:rPr>
              <a:t>Altocumulus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C6107361-C296-0E92-4E5A-7AFF91B7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76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Altostratus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779888DE-8516-E20E-8E5C-B03DDF0D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8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anose="02050604050505020204" pitchFamily="18" charset="0"/>
              </a:rPr>
              <a:t>Nimbostratus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7" grpId="0"/>
      <p:bldP spid="338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DEE0737-67D5-4F70-BDFF-20A32FFFFB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Precipitation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CCF8CF0-3901-C425-0D76-AD2B512AB07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Water that falls from the clouds</a:t>
            </a:r>
          </a:p>
          <a:p>
            <a:r>
              <a:rPr lang="en-US" altLang="en-US"/>
              <a:t>Air temperature determines the form of precipitation that falls</a:t>
            </a:r>
          </a:p>
          <a:p>
            <a:r>
              <a:rPr lang="en-US" altLang="en-US"/>
              <a:t>4 main types of Precipitation:  Rain, Sleet, Snow and Hail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>
            <a:extLst>
              <a:ext uri="{FF2B5EF4-FFF2-40B4-BE49-F238E27FC236}">
                <a16:creationId xmlns:a16="http://schemas.microsoft.com/office/drawing/2014/main" id="{EFDF54DA-596A-F68C-27AD-19ACCA9FDFBE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tx1"/>
                </a:solidFill>
                <a:latin typeface="Bazooka" pitchFamily="2" charset="0"/>
              </a:rPr>
              <a:t>Types of</a:t>
            </a:r>
            <a:r>
              <a:rPr lang="en-US" altLang="en-US" sz="5400">
                <a:solidFill>
                  <a:schemeClr val="tx1"/>
                </a:solidFill>
                <a:effectLst/>
                <a:latin typeface="Bazooka" pitchFamily="2" charset="0"/>
              </a:rPr>
              <a:t> </a:t>
            </a:r>
            <a:r>
              <a:rPr lang="en-US" altLang="en-US" sz="5400">
                <a:solidFill>
                  <a:schemeClr val="tx1"/>
                </a:solidFill>
                <a:latin typeface="Bazooka" pitchFamily="2" charset="0"/>
              </a:rPr>
              <a:t>Precipitation</a:t>
            </a:r>
          </a:p>
        </p:txBody>
      </p:sp>
      <p:pic>
        <p:nvPicPr>
          <p:cNvPr id="36877" name="Picture 13">
            <a:extLst>
              <a:ext uri="{FF2B5EF4-FFF2-40B4-BE49-F238E27FC236}">
                <a16:creationId xmlns:a16="http://schemas.microsoft.com/office/drawing/2014/main" id="{AC0438EF-BDCE-E05C-991A-9A99030EBB1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1981200" cy="1963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8" name="Text Box 14">
            <a:extLst>
              <a:ext uri="{FF2B5EF4-FFF2-40B4-BE49-F238E27FC236}">
                <a16:creationId xmlns:a16="http://schemas.microsoft.com/office/drawing/2014/main" id="{7D0798E1-C2F0-22A7-31D5-1DA5A6059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Rain</a:t>
            </a:r>
          </a:p>
        </p:txBody>
      </p:sp>
      <p:pic>
        <p:nvPicPr>
          <p:cNvPr id="36879" name="Picture 15">
            <a:extLst>
              <a:ext uri="{FF2B5EF4-FFF2-40B4-BE49-F238E27FC236}">
                <a16:creationId xmlns:a16="http://schemas.microsoft.com/office/drawing/2014/main" id="{DA0A2132-0151-8772-3CCF-7E65558D82D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192722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0" name="Text Box 16">
            <a:extLst>
              <a:ext uri="{FF2B5EF4-FFF2-40B4-BE49-F238E27FC236}">
                <a16:creationId xmlns:a16="http://schemas.microsoft.com/office/drawing/2014/main" id="{5F9EDB07-E242-0563-CAD8-2D520DB0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384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Sleet</a:t>
            </a:r>
          </a:p>
        </p:txBody>
      </p:sp>
      <p:pic>
        <p:nvPicPr>
          <p:cNvPr id="36881" name="Picture 17">
            <a:extLst>
              <a:ext uri="{FF2B5EF4-FFF2-40B4-BE49-F238E27FC236}">
                <a16:creationId xmlns:a16="http://schemas.microsoft.com/office/drawing/2014/main" id="{ECA80314-AA3B-4F97-13D3-2F7AA3784D2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191000"/>
            <a:ext cx="19812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2" name="Text Box 18">
            <a:extLst>
              <a:ext uri="{FF2B5EF4-FFF2-40B4-BE49-F238E27FC236}">
                <a16:creationId xmlns:a16="http://schemas.microsoft.com/office/drawing/2014/main" id="{7146D454-AB90-AA3E-0E31-0D3E47E0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0292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Snow</a:t>
            </a:r>
          </a:p>
        </p:txBody>
      </p:sp>
      <p:pic>
        <p:nvPicPr>
          <p:cNvPr id="36883" name="Picture 19">
            <a:extLst>
              <a:ext uri="{FF2B5EF4-FFF2-40B4-BE49-F238E27FC236}">
                <a16:creationId xmlns:a16="http://schemas.microsoft.com/office/drawing/2014/main" id="{DA98C0DB-3678-8ADA-4829-ECC5CA8627AE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191000"/>
            <a:ext cx="19812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4" name="Text Box 20">
            <a:extLst>
              <a:ext uri="{FF2B5EF4-FFF2-40B4-BE49-F238E27FC236}">
                <a16:creationId xmlns:a16="http://schemas.microsoft.com/office/drawing/2014/main" id="{C4E80150-E768-D30D-1039-4E789C43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05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Hail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80" grpId="0"/>
      <p:bldP spid="36882" grpId="0"/>
      <p:bldP spid="368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B04914F-E506-FFE6-F7AD-CD1CDBF22B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Air Masses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9554A91-53E9-750D-8AD0-C84B40D7F1D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i="1">
                <a:solidFill>
                  <a:srgbClr val="FF0000"/>
                </a:solidFill>
                <a:latin typeface="Comic Sans MS" panose="030F0702030302020204" pitchFamily="66" charset="0"/>
              </a:rPr>
              <a:t>A large body of air that has properties similar to the part of the Earth’s surface over which it develops.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D750434-F23A-ED1D-C8BA-BA0449BA8D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5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What is weather?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FE09A83-9E7B-33A5-F899-D658D6B3121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/>
              <a:t> Refers to the state of the atmosphere at a   	specific time and place.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/>
              <a:t> The one thing that you can talk to anybody 	about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/>
              <a:t> If you don’t like the weather just wait around 	it will change in Texas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/>
              <a:t> What are some of the factors that affect the 	weather?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20FE55A-5676-81EC-DA68-0A0B0ADC12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Mass Map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C79052F3-0ED9-B8E7-FF68-0F20E7C6F5E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153400" cy="522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2DD9969-005E-843D-4C6F-174D4CDA3F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4A695E7-2848-F190-FBCE-C3E7C8850ED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A boundary between two air masses of different density, moisture, or temperature.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6306532-D727-FD3F-8F17-C26FB30D05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</a:t>
            </a:r>
          </a:p>
        </p:txBody>
      </p:sp>
      <p:pic>
        <p:nvPicPr>
          <p:cNvPr id="46089" name="Picture 9">
            <a:extLst>
              <a:ext uri="{FF2B5EF4-FFF2-40B4-BE49-F238E27FC236}">
                <a16:creationId xmlns:a16="http://schemas.microsoft.com/office/drawing/2014/main" id="{7BCC3BC1-540E-1019-ACCF-EA386436D12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727200"/>
            <a:ext cx="8540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D331761-4E79-019B-F6E0-822E5BF781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 Front</a:t>
            </a: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FB81D3B5-9F0F-9F66-EE37-EA768DF1ECF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727200"/>
            <a:ext cx="8540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6CA708D-B5A1-09CB-3A2C-D164FDA490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Occluded Front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6CC47D4C-A725-C7E4-9472-307444D6C99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727200"/>
            <a:ext cx="8540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73485C9-25D4-0752-C0AE-D29638136E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Stationary Front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6B468E44-133C-17EC-4A85-B52B84409C1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7724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937BFF7-80FA-4A3C-3202-C78CDAA36F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Severe Weather</a:t>
            </a:r>
          </a:p>
        </p:txBody>
      </p:sp>
      <p:pic>
        <p:nvPicPr>
          <p:cNvPr id="54282" name="Picture 10">
            <a:extLst>
              <a:ext uri="{FF2B5EF4-FFF2-40B4-BE49-F238E27FC236}">
                <a16:creationId xmlns:a16="http://schemas.microsoft.com/office/drawing/2014/main" id="{134B0B21-D2D9-1602-CA18-68C854F1E55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2947988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5" name="Picture 13">
            <a:extLst>
              <a:ext uri="{FF2B5EF4-FFF2-40B4-BE49-F238E27FC236}">
                <a16:creationId xmlns:a16="http://schemas.microsoft.com/office/drawing/2014/main" id="{DC6F4441-521F-F119-6DB1-FC8A5F7A213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95400"/>
            <a:ext cx="32766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6" name="Picture 14">
            <a:extLst>
              <a:ext uri="{FF2B5EF4-FFF2-40B4-BE49-F238E27FC236}">
                <a16:creationId xmlns:a16="http://schemas.microsoft.com/office/drawing/2014/main" id="{54DBC321-B81F-12A3-60FF-0DC3CF768BF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886200"/>
            <a:ext cx="32766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7" name="Text Box 15">
            <a:extLst>
              <a:ext uri="{FF2B5EF4-FFF2-40B4-BE49-F238E27FC236}">
                <a16:creationId xmlns:a16="http://schemas.microsoft.com/office/drawing/2014/main" id="{2934FF01-57CA-346B-4380-1CE93926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Bazooka" pitchFamily="2" charset="0"/>
              </a:rPr>
              <a:t>Thunderstorms</a:t>
            </a:r>
          </a:p>
        </p:txBody>
      </p:sp>
      <p:sp>
        <p:nvSpPr>
          <p:cNvPr id="54288" name="Text Box 16">
            <a:extLst>
              <a:ext uri="{FF2B5EF4-FFF2-40B4-BE49-F238E27FC236}">
                <a16:creationId xmlns:a16="http://schemas.microsoft.com/office/drawing/2014/main" id="{6B0257A6-D557-23D8-6223-2EDDC867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908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Bazooka" pitchFamily="2" charset="0"/>
              </a:rPr>
              <a:t>Lightning</a:t>
            </a:r>
          </a:p>
        </p:txBody>
      </p:sp>
      <p:sp>
        <p:nvSpPr>
          <p:cNvPr id="54289" name="Text Box 17">
            <a:extLst>
              <a:ext uri="{FF2B5EF4-FFF2-40B4-BE49-F238E27FC236}">
                <a16:creationId xmlns:a16="http://schemas.microsoft.com/office/drawing/2014/main" id="{E7CC5CC8-CE59-44CF-990F-B3C9D4CA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340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Bazooka" pitchFamily="2" charset="0"/>
              </a:rPr>
              <a:t>Tornadoes</a:t>
            </a:r>
          </a:p>
        </p:txBody>
      </p:sp>
      <p:pic>
        <p:nvPicPr>
          <p:cNvPr id="54290" name="stormy_weather.mp3">
            <a:hlinkClick r:id="" action="ppaction://ole?verb=0"/>
            <a:hlinkHover r:id="" action="ppaction://ole?verb=0"/>
            <a:extLst>
              <a:ext uri="{FF2B5EF4-FFF2-40B4-BE49-F238E27FC236}">
                <a16:creationId xmlns:a16="http://schemas.microsoft.com/office/drawing/2014/main" id="{44D2EC74-D771-950B-B01C-4002A75684C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 numSld="9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90"/>
                </p:tgtEl>
              </p:cMediaNode>
            </p:audio>
          </p:childTnLst>
        </p:cTn>
      </p:par>
    </p:tnLst>
    <p:bldLst>
      <p:bldP spid="54287" grpId="0"/>
      <p:bldP spid="54288" grpId="0"/>
      <p:bldP spid="542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DF3460B-6729-2CA1-3D27-16FBF91A77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Severe Weather</a:t>
            </a:r>
          </a:p>
        </p:txBody>
      </p:sp>
      <p:pic>
        <p:nvPicPr>
          <p:cNvPr id="58377" name="Picture 9">
            <a:extLst>
              <a:ext uri="{FF2B5EF4-FFF2-40B4-BE49-F238E27FC236}">
                <a16:creationId xmlns:a16="http://schemas.microsoft.com/office/drawing/2014/main" id="{363350CC-10C7-E8F3-EFD9-5AD62A3A550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1148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8" name="Text Box 10">
            <a:extLst>
              <a:ext uri="{FF2B5EF4-FFF2-40B4-BE49-F238E27FC236}">
                <a16:creationId xmlns:a16="http://schemas.microsoft.com/office/drawing/2014/main" id="{907DE021-A34B-B5AE-E3A6-0B37C7A3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19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Bazooka" pitchFamily="2" charset="0"/>
              </a:rPr>
              <a:t>Hurricanes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CB2DF920-1232-5FC3-13FE-96406AF6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198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Bazooka" pitchFamily="2" charset="0"/>
              </a:rPr>
              <a:t>Blizzards</a:t>
            </a:r>
          </a:p>
        </p:txBody>
      </p:sp>
      <p:pic>
        <p:nvPicPr>
          <p:cNvPr id="58387" name="Picture 19">
            <a:extLst>
              <a:ext uri="{FF2B5EF4-FFF2-40B4-BE49-F238E27FC236}">
                <a16:creationId xmlns:a16="http://schemas.microsoft.com/office/drawing/2014/main" id="{A06EBDBA-2C37-67DB-DD6B-49D1B4A9A5C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4038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F4BA5E1-70B7-ABA8-3DFA-D0F059F038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Severe Weather Safety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0A8C93C-E00E-D1A4-BA88-8B6EA181267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Watches- conditions are favorable </a:t>
            </a:r>
          </a:p>
          <a:p>
            <a:r>
              <a:rPr lang="en-US" altLang="en-US"/>
              <a:t>Warnings- conditions already exist</a:t>
            </a:r>
          </a:p>
          <a:p>
            <a:r>
              <a:rPr lang="en-US" altLang="en-US"/>
              <a:t>Examples- Tornadoes, Flooding, Thunderstorms, Blizzards, Winter Mixes and Hurricanes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8EA6E6F-9B8C-424D-8BF0-4C892E0A27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5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Air Temperature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35C2248-EBB3-9633-7CFC-A2B03345D15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2514600"/>
            <a:ext cx="4194175" cy="2209800"/>
          </a:xfrm>
        </p:spPr>
        <p:txBody>
          <a:bodyPr/>
          <a:lstStyle/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800"/>
              <a:t>Temperature is the measure of the average amount of motion in particles.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A7FA38F-D0CC-3360-1F2B-F6FD9FB43BA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24000"/>
            <a:ext cx="2224088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39BB431-7950-3183-EBBC-B5BF3D2D87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Lightning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6C43F17F-086A-5595-0DCE-CD2D3FDCED8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4864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>
            <a:extLst>
              <a:ext uri="{FF2B5EF4-FFF2-40B4-BE49-F238E27FC236}">
                <a16:creationId xmlns:a16="http://schemas.microsoft.com/office/drawing/2014/main" id="{29066C36-2925-74B1-B9DF-D88BF60F50D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Tornado Alley</a:t>
            </a:r>
          </a:p>
        </p:txBody>
      </p:sp>
      <p:pic>
        <p:nvPicPr>
          <p:cNvPr id="66566" name="Picture 6">
            <a:extLst>
              <a:ext uri="{FF2B5EF4-FFF2-40B4-BE49-F238E27FC236}">
                <a16:creationId xmlns:a16="http://schemas.microsoft.com/office/drawing/2014/main" id="{DFA12FD3-6727-9946-9842-1EA7B2B4358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78486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>
            <a:extLst>
              <a:ext uri="{FF2B5EF4-FFF2-40B4-BE49-F238E27FC236}">
                <a16:creationId xmlns:a16="http://schemas.microsoft.com/office/drawing/2014/main" id="{F367157D-59C4-F9C4-157E-1B37ACE991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Fujiti Scale</a:t>
            </a:r>
          </a:p>
        </p:txBody>
      </p:sp>
      <p:pic>
        <p:nvPicPr>
          <p:cNvPr id="70662" name="Picture 6">
            <a:extLst>
              <a:ext uri="{FF2B5EF4-FFF2-40B4-BE49-F238E27FC236}">
                <a16:creationId xmlns:a16="http://schemas.microsoft.com/office/drawing/2014/main" id="{916AD93E-AD53-5CB7-6A26-10862EE0095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51038"/>
            <a:ext cx="8077200" cy="4678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tornado video.ASF">
            <a:hlinkClick r:id="" action="ppaction://media"/>
            <a:extLst>
              <a:ext uri="{FF2B5EF4-FFF2-40B4-BE49-F238E27FC236}">
                <a16:creationId xmlns:a16="http://schemas.microsoft.com/office/drawing/2014/main" id="{4CE3D389-C4CE-C1A4-AC42-55D595443D26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066800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8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>
            <a:extLst>
              <a:ext uri="{FF2B5EF4-FFF2-40B4-BE49-F238E27FC236}">
                <a16:creationId xmlns:a16="http://schemas.microsoft.com/office/drawing/2014/main" id="{3F123BC5-A692-2A42-3A9A-E4EF596D85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Weather Map</a:t>
            </a: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1D226A18-C444-C808-8401-07A7CE1F485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133600"/>
            <a:ext cx="7391400" cy="439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0.56624 C -0.48281 -0.58197 -0.44948 -0.59723 -0.43767 -0.59723 C -0.36423 -0.59723 -0.28923 -0.35306 -0.28923 -0.1089 C -0.28923 -0.23214 -0.25104 -0.35306 -0.2158 -0.35306 C -0.17812 -0.35306 -0.14201 -0.23006 -0.14201 -0.1089 C -0.14201 -0.16994 -0.12309 -0.23214 -0.10416 -0.23214 C -0.08524 -0.23214 -0.06649 -0.17156 -0.06649 -0.1089 C -0.06649 -0.14035 -0.05694 -0.16994 -0.04757 -0.16994 C -0.03819 -0.16994 -0.02864 -0.1385 -0.02864 -0.1089 C -0.02864 -0.12462 -0.02378 -0.14035 -0.01927 -0.14035 C -0.01684 -0.14035 -0.00989 -0.12462 -0.00989 -0.1089 C -0.00989 -0.11699 -0.00729 -0.12462 -0.00486 -0.12462 C -0.00486 -0.12254 -3.33333E-6 -0.11699 -3.33333E-6 -0.1089 C -3.33333E-6 -0.11306 -3.33333E-6 -0.11699 0.00243 -0.11699 C 0.00243 -0.11491 0.00486 -0.11283 0.00486 -0.1089 C 0.00486 -0.11098 0.00486 -0.11306 0.00486 -0.11491 C 0.00747 -0.11491 0.00747 -0.11283 0.00747 -0.11075 C 0.0099 -0.11075 0.0099 -0.11283 0.0099 -0.11491 C 0.0125 -0.11491 0.0125 -0.11283 0.0125 -0.1107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1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D3A2817-3BE8-845B-9612-8B87AD656D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Hurricane</a:t>
            </a:r>
          </a:p>
        </p:txBody>
      </p:sp>
      <p:pic>
        <p:nvPicPr>
          <p:cNvPr id="72715" name="Picture 11">
            <a:extLst>
              <a:ext uri="{FF2B5EF4-FFF2-40B4-BE49-F238E27FC236}">
                <a16:creationId xmlns:a16="http://schemas.microsoft.com/office/drawing/2014/main" id="{E6A350D5-D706-2B96-EF73-DB2DDE43EC3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7162800" cy="4759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BFCF2DFD-A6A6-B2CA-8B21-D8FF7903FA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chemeClr val="tx1"/>
                </a:solidFill>
                <a:latin typeface="Bazooka" pitchFamily="2" charset="0"/>
              </a:rPr>
              <a:t>Hurricane Scale</a:t>
            </a: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6268B391-6530-3F36-B4F8-2B2371827E6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77724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>
            <a:extLst>
              <a:ext uri="{FF2B5EF4-FFF2-40B4-BE49-F238E27FC236}">
                <a16:creationId xmlns:a16="http://schemas.microsoft.com/office/drawing/2014/main" id="{24D70FF9-B223-CE05-0EF5-72449BA139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Hurricane Charley</a:t>
            </a:r>
          </a:p>
        </p:txBody>
      </p:sp>
      <p:pic>
        <p:nvPicPr>
          <p:cNvPr id="83974" name="Hurricane charley.wmv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5E28786D-68DB-4EC8-E0E9-4DA9195B9A6A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05000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66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>
            <a:extLst>
              <a:ext uri="{FF2B5EF4-FFF2-40B4-BE49-F238E27FC236}">
                <a16:creationId xmlns:a16="http://schemas.microsoft.com/office/drawing/2014/main" id="{9459DB2D-9579-F3DB-9863-ECF1FEA738B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Two sources of forecasting weather</a:t>
            </a:r>
          </a:p>
          <a:p>
            <a:pPr lvl="1"/>
            <a:r>
              <a:rPr lang="en-US" altLang="en-US" sz="2400"/>
              <a:t>Data collected from upper atmosphere</a:t>
            </a:r>
          </a:p>
          <a:p>
            <a:pPr lvl="1"/>
            <a:r>
              <a:rPr lang="en-US" altLang="en-US" sz="2400"/>
              <a:t>Data collected on the Earth’s surface</a:t>
            </a:r>
          </a:p>
          <a:p>
            <a:pPr lvl="1"/>
            <a:endParaRPr lang="en-US" altLang="en-US" sz="2400"/>
          </a:p>
        </p:txBody>
      </p:sp>
      <p:pic>
        <p:nvPicPr>
          <p:cNvPr id="89096" name="Picture 8">
            <a:hlinkClick r:id="rId3"/>
            <a:extLst>
              <a:ext uri="{FF2B5EF4-FFF2-40B4-BE49-F238E27FC236}">
                <a16:creationId xmlns:a16="http://schemas.microsoft.com/office/drawing/2014/main" id="{E559CC64-1CB8-33C1-B4A9-08C696CBA59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76400"/>
            <a:ext cx="2209800" cy="21351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7" name="Picture 9">
            <a:extLst>
              <a:ext uri="{FF2B5EF4-FFF2-40B4-BE49-F238E27FC236}">
                <a16:creationId xmlns:a16="http://schemas.microsoft.com/office/drawing/2014/main" id="{88CB4384-D2FE-DD3E-F98C-CED15276647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3963988"/>
            <a:ext cx="2917825" cy="2135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8" name="WordArt 10">
            <a:extLst>
              <a:ext uri="{FF2B5EF4-FFF2-40B4-BE49-F238E27FC236}">
                <a16:creationId xmlns:a16="http://schemas.microsoft.com/office/drawing/2014/main" id="{6E7BB682-F69D-AC82-03D3-8E4572B317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705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4400" kern="10" spc="-440" normalizeH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eather"/>
              </a:rPr>
              <a:t>NWS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57BC2BA-8A82-5A18-7F06-845E4CBA11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5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Wind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C7C1F35-8B59-BEC8-EAD4-97AED9354CF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a natural movement of air of any velocity; </a:t>
            </a:r>
            <a:r>
              <a:rPr lang="en-US" altLang="en-US" sz="2800" i="1"/>
              <a:t>especially</a:t>
            </a:r>
            <a:r>
              <a:rPr lang="en-US" altLang="en-US" sz="2800"/>
              <a:t> </a:t>
            </a:r>
            <a:r>
              <a:rPr lang="en-US" altLang="en-US" sz="2800" b="1"/>
              <a:t>:</a:t>
            </a:r>
            <a:r>
              <a:rPr lang="en-US" altLang="en-US" sz="2800"/>
              <a:t> the earth's air or the gas surrounding a planet in natural motion horizontally </a:t>
            </a:r>
          </a:p>
        </p:txBody>
      </p:sp>
      <p:pic>
        <p:nvPicPr>
          <p:cNvPr id="11274" name="Picture 10">
            <a:extLst>
              <a:ext uri="{FF2B5EF4-FFF2-40B4-BE49-F238E27FC236}">
                <a16:creationId xmlns:a16="http://schemas.microsoft.com/office/drawing/2014/main" id="{59135932-C796-D556-439F-AC8CB404F004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828800"/>
            <a:ext cx="3408363" cy="299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>
                <a16:creationId xmlns:a16="http://schemas.microsoft.com/office/drawing/2014/main" id="{CEA80A33-678C-2CD1-15B3-6EC60793B3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 Station Model</a:t>
            </a: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5942BD62-691D-4F43-215C-F1879654417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66294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F0EBF26-D6FD-E19A-41BB-28C8DAF82A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Isobars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E2C9C973-C2FD-6AC9-39C0-5BCA2DDD2FB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Isobars-connect points of the “same”</a:t>
            </a:r>
          </a:p>
          <a:p>
            <a:r>
              <a:rPr lang="en-US" altLang="en-US" sz="2800"/>
              <a:t>Examples: temperature and wind speed</a:t>
            </a:r>
          </a:p>
          <a:p>
            <a:r>
              <a:rPr lang="en-US" altLang="en-US" sz="2800"/>
              <a:t>The further away the lines the lower the wind speed</a:t>
            </a: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0614E716-034A-46DF-A76B-4C05DE13800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194175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>
            <a:extLst>
              <a:ext uri="{FF2B5EF4-FFF2-40B4-BE49-F238E27FC236}">
                <a16:creationId xmlns:a16="http://schemas.microsoft.com/office/drawing/2014/main" id="{A022A7F8-7C1E-B7CA-63F7-C1EB4010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2B125A3-CFE7-B628-31E4-4CB4C672C7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Humidity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D4A82B1-9B04-0303-55CD-0BAC95FA849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/>
              <a:t>The amount of water vapor present in the air</a:t>
            </a:r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endParaRPr lang="en-US" altLang="en-US"/>
          </a:p>
          <a:p>
            <a:pP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u="sng"/>
              <a:t>Relative Humidity</a:t>
            </a:r>
            <a:r>
              <a:rPr lang="en-US" altLang="en-US"/>
              <a:t> -is a measure of the amount of water vapor present in the air compared to the amount needed for saturation at a specific temperature</a:t>
            </a:r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BCF2E33-9862-4BAE-B782-EE4EC5C4A4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5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  <a:latin typeface="Chaucer" pitchFamily="2" charset="0"/>
              </a:rPr>
              <a:t>Clouds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3454BB0-FCD2-7691-6A11-EA657D3E984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4422775"/>
          </a:xfrm>
        </p:spPr>
        <p:txBody>
          <a:bodyPr/>
          <a:lstStyle/>
          <a:p>
            <a:r>
              <a:rPr lang="en-US" altLang="en-US"/>
              <a:t>Masses of small water droplets or tiny ice crystals that float in the air.</a:t>
            </a:r>
          </a:p>
          <a:p>
            <a:r>
              <a:rPr lang="en-US" altLang="en-US"/>
              <a:t>Three main types are cirrus, cumulus, and stratus.</a:t>
            </a:r>
          </a:p>
          <a:p>
            <a:r>
              <a:rPr lang="en-US" altLang="en-US"/>
              <a:t>Other clouds are a mixture of these three main types.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>
            <a:extLst>
              <a:ext uri="{FF2B5EF4-FFF2-40B4-BE49-F238E27FC236}">
                <a16:creationId xmlns:a16="http://schemas.microsoft.com/office/drawing/2014/main" id="{7F78223F-7432-543E-F034-339C38B1FCB1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77724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WordArt 7">
            <a:extLst>
              <a:ext uri="{FF2B5EF4-FFF2-40B4-BE49-F238E27FC236}">
                <a16:creationId xmlns:a16="http://schemas.microsoft.com/office/drawing/2014/main" id="{5D0CF492-BDD8-9931-5434-A74C7A05D3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924800" cy="704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Cloud 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A61AE12-407B-E581-1B01-38EC3707CE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Cirrus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324E4F-E89B-27B5-E6C3-0DDE9F83DA0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Cirro- means “curled” or “feathery”</a:t>
            </a:r>
          </a:p>
          <a:p>
            <a:r>
              <a:rPr lang="en-US" altLang="en-US"/>
              <a:t>Form highest in the sky; are made up of ice crystals; and appear as curls, tufts, or wisps.</a:t>
            </a:r>
          </a:p>
          <a:p>
            <a:r>
              <a:rPr lang="en-US" altLang="en-US"/>
              <a:t>Usually signal the end of clear weather.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E6506610-2A24-2EF2-C664-28A0DA4308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5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  <a:latin typeface="Bazooka" pitchFamily="2" charset="0"/>
              </a:rPr>
              <a:t>Cumulus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4B22983E-39DE-E7FB-A464-D57FE337CA0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Cumulo- means “heaped” or “piled”</a:t>
            </a:r>
          </a:p>
          <a:p>
            <a:r>
              <a:rPr lang="en-US" altLang="en-US">
                <a:solidFill>
                  <a:schemeClr val="bg1"/>
                </a:solidFill>
              </a:rPr>
              <a:t>Cottony clouds with flat, usually gray bases, and puffy, bright tops.</a:t>
            </a:r>
          </a:p>
          <a:p>
            <a:r>
              <a:rPr lang="en-US" altLang="en-US">
                <a:solidFill>
                  <a:schemeClr val="bg1"/>
                </a:solidFill>
              </a:rPr>
              <a:t>Usually signal good weather, but if atmosphere is unstable, can build into towering clouds that produce showers and thunderstorms.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1651</TotalTime>
  <Words>608</Words>
  <Application>Microsoft Office PowerPoint</Application>
  <PresentationFormat>On-screen Show (4:3)</PresentationFormat>
  <Paragraphs>139</Paragraphs>
  <Slides>42</Slides>
  <Notes>42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Wingdings</vt:lpstr>
      <vt:lpstr>Chaucer</vt:lpstr>
      <vt:lpstr>Bazooka</vt:lpstr>
      <vt:lpstr>Bookman Old Style</vt:lpstr>
      <vt:lpstr>Comic Sans MS</vt:lpstr>
      <vt:lpstr>Clouds</vt:lpstr>
      <vt:lpstr>PowerPoint Presentation</vt:lpstr>
      <vt:lpstr>What is weather?</vt:lpstr>
      <vt:lpstr>Air Temperature</vt:lpstr>
      <vt:lpstr>Wind</vt:lpstr>
      <vt:lpstr>Humidity</vt:lpstr>
      <vt:lpstr>Clouds</vt:lpstr>
      <vt:lpstr>PowerPoint Presentation</vt:lpstr>
      <vt:lpstr>Cirrus</vt:lpstr>
      <vt:lpstr>Cumulus</vt:lpstr>
      <vt:lpstr>Stratus</vt:lpstr>
      <vt:lpstr>Alto</vt:lpstr>
      <vt:lpstr>Nimbus</vt:lpstr>
      <vt:lpstr>PowerPoint Presentation</vt:lpstr>
      <vt:lpstr>Other Cloud Types</vt:lpstr>
      <vt:lpstr>More Cloud Types</vt:lpstr>
      <vt:lpstr>Precipitation</vt:lpstr>
      <vt:lpstr>Types of Precipitation</vt:lpstr>
      <vt:lpstr>Air Masses</vt:lpstr>
      <vt:lpstr>PowerPoint Presentation</vt:lpstr>
      <vt:lpstr>Air Mass Map</vt:lpstr>
      <vt:lpstr>Fronts</vt:lpstr>
      <vt:lpstr>Cold Front</vt:lpstr>
      <vt:lpstr>Warm Front</vt:lpstr>
      <vt:lpstr>Occluded Front</vt:lpstr>
      <vt:lpstr>Stationary Front</vt:lpstr>
      <vt:lpstr>Severe Weather</vt:lpstr>
      <vt:lpstr>More Severe Weather</vt:lpstr>
      <vt:lpstr>Severe Weather Safety</vt:lpstr>
      <vt:lpstr>PowerPoint Presentation</vt:lpstr>
      <vt:lpstr>Lightning</vt:lpstr>
      <vt:lpstr>PowerPoint Presentation</vt:lpstr>
      <vt:lpstr>Tornado Alley</vt:lpstr>
      <vt:lpstr>Fujiti Scale</vt:lpstr>
      <vt:lpstr>PowerPoint Presentation</vt:lpstr>
      <vt:lpstr>Weather Map</vt:lpstr>
      <vt:lpstr>Hurricane</vt:lpstr>
      <vt:lpstr>Hurricane Scale</vt:lpstr>
      <vt:lpstr>Hurricane Charley</vt:lpstr>
      <vt:lpstr>PowerPoint Presentation</vt:lpstr>
      <vt:lpstr>Weather Station Model</vt:lpstr>
      <vt:lpstr>Isobars</vt:lpstr>
      <vt:lpstr>PowerPoint Presentation</vt:lpstr>
    </vt:vector>
  </TitlesOfParts>
  <Company>China Spring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subject>weather</dc:subject>
  <dc:creator>SBK920</dc:creator>
  <cp:keywords>Weather</cp:keywords>
  <dc:description>Weather</dc:description>
  <cp:lastModifiedBy>Nayan GRIFFITHS</cp:lastModifiedBy>
  <cp:revision>11</cp:revision>
  <dcterms:created xsi:type="dcterms:W3CDTF">2006-03-23T20:12:06Z</dcterms:created>
  <dcterms:modified xsi:type="dcterms:W3CDTF">2023-06-05T16:07:56Z</dcterms:modified>
  <cp:category>Weather</cp:category>
</cp:coreProperties>
</file>