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41" r:id="rId2"/>
    <p:sldId id="342" r:id="rId3"/>
    <p:sldId id="369" r:id="rId4"/>
    <p:sldId id="370" r:id="rId5"/>
    <p:sldId id="343" r:id="rId6"/>
    <p:sldId id="371" r:id="rId7"/>
    <p:sldId id="372" r:id="rId8"/>
    <p:sldId id="345" r:id="rId9"/>
    <p:sldId id="373" r:id="rId10"/>
    <p:sldId id="346" r:id="rId11"/>
    <p:sldId id="347" r:id="rId12"/>
    <p:sldId id="348" r:id="rId13"/>
    <p:sldId id="349" r:id="rId14"/>
    <p:sldId id="350" r:id="rId15"/>
    <p:sldId id="351" r:id="rId16"/>
    <p:sldId id="352" r:id="rId17"/>
    <p:sldId id="338" r:id="rId18"/>
    <p:sldId id="340" r:id="rId19"/>
    <p:sldId id="374" r:id="rId20"/>
    <p:sldId id="376" r:id="rId21"/>
    <p:sldId id="377" r:id="rId22"/>
    <p:sldId id="375" r:id="rId23"/>
    <p:sldId id="378" r:id="rId24"/>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00"/>
    <a:srgbClr val="996633"/>
    <a:srgbClr val="CC9900"/>
    <a:srgbClr val="66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5" autoAdjust="0"/>
    <p:restoredTop sz="94625" autoAdjust="0"/>
  </p:normalViewPr>
  <p:slideViewPr>
    <p:cSldViewPr>
      <p:cViewPr varScale="1">
        <p:scale>
          <a:sx n="154" d="100"/>
          <a:sy n="154" d="100"/>
        </p:scale>
        <p:origin x="1902"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A48B0A46-3993-1B7E-6786-627C0275E11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02755" name="Rectangle 3">
            <a:extLst>
              <a:ext uri="{FF2B5EF4-FFF2-40B4-BE49-F238E27FC236}">
                <a16:creationId xmlns:a16="http://schemas.microsoft.com/office/drawing/2014/main" id="{E7F6AFF3-48C3-2DEB-C5A6-84A5BC597DC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02756" name="Rectangle 4">
            <a:extLst>
              <a:ext uri="{FF2B5EF4-FFF2-40B4-BE49-F238E27FC236}">
                <a16:creationId xmlns:a16="http://schemas.microsoft.com/office/drawing/2014/main" id="{3F9C41B9-A018-D10E-DAA0-65153B2907C3}"/>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2757" name="Rectangle 5">
            <a:extLst>
              <a:ext uri="{FF2B5EF4-FFF2-40B4-BE49-F238E27FC236}">
                <a16:creationId xmlns:a16="http://schemas.microsoft.com/office/drawing/2014/main" id="{BAEA8B95-B2C3-8DFC-AB48-929FAA22C05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02758" name="Rectangle 6">
            <a:extLst>
              <a:ext uri="{FF2B5EF4-FFF2-40B4-BE49-F238E27FC236}">
                <a16:creationId xmlns:a16="http://schemas.microsoft.com/office/drawing/2014/main" id="{A85282DB-38D1-B85D-FD98-67EB87605AD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02759" name="Rectangle 7">
            <a:extLst>
              <a:ext uri="{FF2B5EF4-FFF2-40B4-BE49-F238E27FC236}">
                <a16:creationId xmlns:a16="http://schemas.microsoft.com/office/drawing/2014/main" id="{C9EEAA96-7591-A0FF-4275-558BDB1C9A6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B02648C-81BA-4532-99B4-9370975B96A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D3CCCA-C5BD-0000-17F0-1E9088EAE107}"/>
              </a:ext>
            </a:extLst>
          </p:cNvPr>
          <p:cNvSpPr>
            <a:spLocks noGrp="1" noChangeArrowheads="1"/>
          </p:cNvSpPr>
          <p:nvPr>
            <p:ph type="sldNum" sz="quarter" idx="5"/>
          </p:nvPr>
        </p:nvSpPr>
        <p:spPr>
          <a:ln/>
        </p:spPr>
        <p:txBody>
          <a:bodyPr/>
          <a:lstStyle/>
          <a:p>
            <a:fld id="{3C42839D-9A94-475E-88B8-D299B7C74A3A}" type="slidenum">
              <a:rPr lang="en-GB" altLang="en-US"/>
              <a:pPr/>
              <a:t>1</a:t>
            </a:fld>
            <a:endParaRPr lang="en-GB" altLang="en-US"/>
          </a:p>
        </p:txBody>
      </p:sp>
      <p:sp>
        <p:nvSpPr>
          <p:cNvPr id="203778" name="Rectangle 2">
            <a:extLst>
              <a:ext uri="{FF2B5EF4-FFF2-40B4-BE49-F238E27FC236}">
                <a16:creationId xmlns:a16="http://schemas.microsoft.com/office/drawing/2014/main" id="{698CF5F1-0417-E4EF-D25A-2E0C9F8B9859}"/>
              </a:ext>
            </a:extLst>
          </p:cNvPr>
          <p:cNvSpPr>
            <a:spLocks noRot="1" noChangeArrowheads="1" noTextEdit="1"/>
          </p:cNvSpPr>
          <p:nvPr>
            <p:ph type="sldImg"/>
          </p:nvPr>
        </p:nvSpPr>
        <p:spPr>
          <a:ln/>
        </p:spPr>
      </p:sp>
      <p:sp>
        <p:nvSpPr>
          <p:cNvPr id="203779" name="Rectangle 3">
            <a:extLst>
              <a:ext uri="{FF2B5EF4-FFF2-40B4-BE49-F238E27FC236}">
                <a16:creationId xmlns:a16="http://schemas.microsoft.com/office/drawing/2014/main" id="{538687D8-B895-2CC2-A742-1C9FA802B9C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D1811D-6D73-CD83-0CDE-FC4A8997C316}"/>
              </a:ext>
            </a:extLst>
          </p:cNvPr>
          <p:cNvSpPr>
            <a:spLocks noGrp="1" noChangeArrowheads="1"/>
          </p:cNvSpPr>
          <p:nvPr>
            <p:ph type="sldNum" sz="quarter" idx="5"/>
          </p:nvPr>
        </p:nvSpPr>
        <p:spPr>
          <a:ln/>
        </p:spPr>
        <p:txBody>
          <a:bodyPr/>
          <a:lstStyle/>
          <a:p>
            <a:fld id="{077A0F09-A708-43E7-96B4-925E6F715CFB}" type="slidenum">
              <a:rPr lang="en-GB" altLang="en-US"/>
              <a:pPr/>
              <a:t>10</a:t>
            </a:fld>
            <a:endParaRPr lang="en-GB" altLang="en-US"/>
          </a:p>
        </p:txBody>
      </p:sp>
      <p:sp>
        <p:nvSpPr>
          <p:cNvPr id="212994" name="Rectangle 2">
            <a:extLst>
              <a:ext uri="{FF2B5EF4-FFF2-40B4-BE49-F238E27FC236}">
                <a16:creationId xmlns:a16="http://schemas.microsoft.com/office/drawing/2014/main" id="{CBE91A41-9E4D-F49C-C996-94B8B2C5A2D2}"/>
              </a:ext>
            </a:extLst>
          </p:cNvPr>
          <p:cNvSpPr>
            <a:spLocks noRot="1" noChangeArrowheads="1" noTextEdit="1"/>
          </p:cNvSpPr>
          <p:nvPr>
            <p:ph type="sldImg"/>
          </p:nvPr>
        </p:nvSpPr>
        <p:spPr>
          <a:ln/>
        </p:spPr>
      </p:sp>
      <p:sp>
        <p:nvSpPr>
          <p:cNvPr id="212995" name="Rectangle 3">
            <a:extLst>
              <a:ext uri="{FF2B5EF4-FFF2-40B4-BE49-F238E27FC236}">
                <a16:creationId xmlns:a16="http://schemas.microsoft.com/office/drawing/2014/main" id="{7B85BC41-7A49-577F-4CF3-FC6F61D14D3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93C1BD7-1B0B-3D7D-B88A-17DF1CBAF6E8}"/>
              </a:ext>
            </a:extLst>
          </p:cNvPr>
          <p:cNvSpPr>
            <a:spLocks noGrp="1" noChangeArrowheads="1"/>
          </p:cNvSpPr>
          <p:nvPr>
            <p:ph type="sldNum" sz="quarter" idx="5"/>
          </p:nvPr>
        </p:nvSpPr>
        <p:spPr>
          <a:ln/>
        </p:spPr>
        <p:txBody>
          <a:bodyPr/>
          <a:lstStyle/>
          <a:p>
            <a:fld id="{C162D015-6977-46DE-A10B-AD50BE2F4A80}" type="slidenum">
              <a:rPr lang="en-GB" altLang="en-US"/>
              <a:pPr/>
              <a:t>11</a:t>
            </a:fld>
            <a:endParaRPr lang="en-GB" altLang="en-US"/>
          </a:p>
        </p:txBody>
      </p:sp>
      <p:sp>
        <p:nvSpPr>
          <p:cNvPr id="214018" name="Rectangle 2">
            <a:extLst>
              <a:ext uri="{FF2B5EF4-FFF2-40B4-BE49-F238E27FC236}">
                <a16:creationId xmlns:a16="http://schemas.microsoft.com/office/drawing/2014/main" id="{70306CC1-E096-EB8E-BEC0-0FD101FF347A}"/>
              </a:ext>
            </a:extLst>
          </p:cNvPr>
          <p:cNvSpPr>
            <a:spLocks noRot="1" noChangeArrowheads="1" noTextEdit="1"/>
          </p:cNvSpPr>
          <p:nvPr>
            <p:ph type="sldImg"/>
          </p:nvPr>
        </p:nvSpPr>
        <p:spPr>
          <a:ln/>
        </p:spPr>
      </p:sp>
      <p:sp>
        <p:nvSpPr>
          <p:cNvPr id="214019" name="Rectangle 3">
            <a:extLst>
              <a:ext uri="{FF2B5EF4-FFF2-40B4-BE49-F238E27FC236}">
                <a16:creationId xmlns:a16="http://schemas.microsoft.com/office/drawing/2014/main" id="{B01C6A43-01EB-2630-A039-2BD49D2E91F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53DC52-C997-AD70-20F2-68D1E41066FC}"/>
              </a:ext>
            </a:extLst>
          </p:cNvPr>
          <p:cNvSpPr>
            <a:spLocks noGrp="1" noChangeArrowheads="1"/>
          </p:cNvSpPr>
          <p:nvPr>
            <p:ph type="sldNum" sz="quarter" idx="5"/>
          </p:nvPr>
        </p:nvSpPr>
        <p:spPr>
          <a:ln/>
        </p:spPr>
        <p:txBody>
          <a:bodyPr/>
          <a:lstStyle/>
          <a:p>
            <a:fld id="{D01AC48A-413D-472F-9571-13155A43822B}" type="slidenum">
              <a:rPr lang="en-GB" altLang="en-US"/>
              <a:pPr/>
              <a:t>12</a:t>
            </a:fld>
            <a:endParaRPr lang="en-GB" altLang="en-US"/>
          </a:p>
        </p:txBody>
      </p:sp>
      <p:sp>
        <p:nvSpPr>
          <p:cNvPr id="215042" name="Rectangle 2">
            <a:extLst>
              <a:ext uri="{FF2B5EF4-FFF2-40B4-BE49-F238E27FC236}">
                <a16:creationId xmlns:a16="http://schemas.microsoft.com/office/drawing/2014/main" id="{1F9D0C69-BE56-7544-A5B3-43F4E384E1C5}"/>
              </a:ext>
            </a:extLst>
          </p:cNvPr>
          <p:cNvSpPr>
            <a:spLocks noRot="1" noChangeArrowheads="1" noTextEdit="1"/>
          </p:cNvSpPr>
          <p:nvPr>
            <p:ph type="sldImg"/>
          </p:nvPr>
        </p:nvSpPr>
        <p:spPr>
          <a:ln/>
        </p:spPr>
      </p:sp>
      <p:sp>
        <p:nvSpPr>
          <p:cNvPr id="215043" name="Rectangle 3">
            <a:extLst>
              <a:ext uri="{FF2B5EF4-FFF2-40B4-BE49-F238E27FC236}">
                <a16:creationId xmlns:a16="http://schemas.microsoft.com/office/drawing/2014/main" id="{2499877C-C815-1DD1-D795-D8D8262061D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C1BE6C-B3C1-D993-019A-1750F884AF7A}"/>
              </a:ext>
            </a:extLst>
          </p:cNvPr>
          <p:cNvSpPr>
            <a:spLocks noGrp="1" noChangeArrowheads="1"/>
          </p:cNvSpPr>
          <p:nvPr>
            <p:ph type="sldNum" sz="quarter" idx="5"/>
          </p:nvPr>
        </p:nvSpPr>
        <p:spPr>
          <a:ln/>
        </p:spPr>
        <p:txBody>
          <a:bodyPr/>
          <a:lstStyle/>
          <a:p>
            <a:fld id="{5721FDBC-F9E2-4CE7-BE69-32B89D2D0241}" type="slidenum">
              <a:rPr lang="en-GB" altLang="en-US"/>
              <a:pPr/>
              <a:t>13</a:t>
            </a:fld>
            <a:endParaRPr lang="en-GB" altLang="en-US"/>
          </a:p>
        </p:txBody>
      </p:sp>
      <p:sp>
        <p:nvSpPr>
          <p:cNvPr id="216066" name="Rectangle 2">
            <a:extLst>
              <a:ext uri="{FF2B5EF4-FFF2-40B4-BE49-F238E27FC236}">
                <a16:creationId xmlns:a16="http://schemas.microsoft.com/office/drawing/2014/main" id="{AE6CF9C5-83EB-7767-9D37-9D095459F112}"/>
              </a:ext>
            </a:extLst>
          </p:cNvPr>
          <p:cNvSpPr>
            <a:spLocks noRot="1" noChangeArrowheads="1" noTextEdit="1"/>
          </p:cNvSpPr>
          <p:nvPr>
            <p:ph type="sldImg"/>
          </p:nvPr>
        </p:nvSpPr>
        <p:spPr>
          <a:ln/>
        </p:spPr>
      </p:sp>
      <p:sp>
        <p:nvSpPr>
          <p:cNvPr id="216067" name="Rectangle 3">
            <a:extLst>
              <a:ext uri="{FF2B5EF4-FFF2-40B4-BE49-F238E27FC236}">
                <a16:creationId xmlns:a16="http://schemas.microsoft.com/office/drawing/2014/main" id="{6D2CCA8F-E1EE-B095-5E4D-09B9048913B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0EE6987-3BF9-5B76-169F-8ED45B2529B1}"/>
              </a:ext>
            </a:extLst>
          </p:cNvPr>
          <p:cNvSpPr>
            <a:spLocks noGrp="1" noChangeArrowheads="1"/>
          </p:cNvSpPr>
          <p:nvPr>
            <p:ph type="sldNum" sz="quarter" idx="5"/>
          </p:nvPr>
        </p:nvSpPr>
        <p:spPr>
          <a:ln/>
        </p:spPr>
        <p:txBody>
          <a:bodyPr/>
          <a:lstStyle/>
          <a:p>
            <a:fld id="{33FDB5EA-70EF-4231-8E39-AAF4527108AF}" type="slidenum">
              <a:rPr lang="en-GB" altLang="en-US"/>
              <a:pPr/>
              <a:t>14</a:t>
            </a:fld>
            <a:endParaRPr lang="en-GB" altLang="en-US"/>
          </a:p>
        </p:txBody>
      </p:sp>
      <p:sp>
        <p:nvSpPr>
          <p:cNvPr id="217090" name="Rectangle 2">
            <a:extLst>
              <a:ext uri="{FF2B5EF4-FFF2-40B4-BE49-F238E27FC236}">
                <a16:creationId xmlns:a16="http://schemas.microsoft.com/office/drawing/2014/main" id="{BFAAE5BB-2784-AFCA-320E-DB9ED443CE15}"/>
              </a:ext>
            </a:extLst>
          </p:cNvPr>
          <p:cNvSpPr>
            <a:spLocks noRot="1" noChangeArrowheads="1" noTextEdit="1"/>
          </p:cNvSpPr>
          <p:nvPr>
            <p:ph type="sldImg"/>
          </p:nvPr>
        </p:nvSpPr>
        <p:spPr>
          <a:ln/>
        </p:spPr>
      </p:sp>
      <p:sp>
        <p:nvSpPr>
          <p:cNvPr id="217091" name="Rectangle 3">
            <a:extLst>
              <a:ext uri="{FF2B5EF4-FFF2-40B4-BE49-F238E27FC236}">
                <a16:creationId xmlns:a16="http://schemas.microsoft.com/office/drawing/2014/main" id="{7B1D1511-4A88-856B-9799-F79F3454473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F0077A-B30A-5B28-77A6-8FC0DB8CD9FE}"/>
              </a:ext>
            </a:extLst>
          </p:cNvPr>
          <p:cNvSpPr>
            <a:spLocks noGrp="1" noChangeArrowheads="1"/>
          </p:cNvSpPr>
          <p:nvPr>
            <p:ph type="sldNum" sz="quarter" idx="5"/>
          </p:nvPr>
        </p:nvSpPr>
        <p:spPr>
          <a:ln/>
        </p:spPr>
        <p:txBody>
          <a:bodyPr/>
          <a:lstStyle/>
          <a:p>
            <a:fld id="{FD44DECD-8B21-45AD-8DB7-24D25D215F5C}" type="slidenum">
              <a:rPr lang="en-GB" altLang="en-US"/>
              <a:pPr/>
              <a:t>15</a:t>
            </a:fld>
            <a:endParaRPr lang="en-GB" altLang="en-US"/>
          </a:p>
        </p:txBody>
      </p:sp>
      <p:sp>
        <p:nvSpPr>
          <p:cNvPr id="218114" name="Rectangle 2">
            <a:extLst>
              <a:ext uri="{FF2B5EF4-FFF2-40B4-BE49-F238E27FC236}">
                <a16:creationId xmlns:a16="http://schemas.microsoft.com/office/drawing/2014/main" id="{6FCFFA3F-F25B-3EB8-FF47-BD7E13FC332C}"/>
              </a:ext>
            </a:extLst>
          </p:cNvPr>
          <p:cNvSpPr>
            <a:spLocks noRot="1" noChangeArrowheads="1" noTextEdit="1"/>
          </p:cNvSpPr>
          <p:nvPr>
            <p:ph type="sldImg"/>
          </p:nvPr>
        </p:nvSpPr>
        <p:spPr>
          <a:ln/>
        </p:spPr>
      </p:sp>
      <p:sp>
        <p:nvSpPr>
          <p:cNvPr id="218115" name="Rectangle 3">
            <a:extLst>
              <a:ext uri="{FF2B5EF4-FFF2-40B4-BE49-F238E27FC236}">
                <a16:creationId xmlns:a16="http://schemas.microsoft.com/office/drawing/2014/main" id="{C9BF278C-F6CD-43A9-BA78-CE0B9D988AA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F063B8-2B17-8054-3BEA-0707F65DCE2C}"/>
              </a:ext>
            </a:extLst>
          </p:cNvPr>
          <p:cNvSpPr>
            <a:spLocks noGrp="1" noChangeArrowheads="1"/>
          </p:cNvSpPr>
          <p:nvPr>
            <p:ph type="sldNum" sz="quarter" idx="5"/>
          </p:nvPr>
        </p:nvSpPr>
        <p:spPr>
          <a:ln/>
        </p:spPr>
        <p:txBody>
          <a:bodyPr/>
          <a:lstStyle/>
          <a:p>
            <a:fld id="{A4D2A1D1-AF58-46E5-BF31-1DF347C81062}" type="slidenum">
              <a:rPr lang="en-GB" altLang="en-US"/>
              <a:pPr/>
              <a:t>16</a:t>
            </a:fld>
            <a:endParaRPr lang="en-GB" altLang="en-US"/>
          </a:p>
        </p:txBody>
      </p:sp>
      <p:sp>
        <p:nvSpPr>
          <p:cNvPr id="219138" name="Rectangle 2">
            <a:extLst>
              <a:ext uri="{FF2B5EF4-FFF2-40B4-BE49-F238E27FC236}">
                <a16:creationId xmlns:a16="http://schemas.microsoft.com/office/drawing/2014/main" id="{BBE42FB4-BE6B-39D2-DB22-072BA52CEAFE}"/>
              </a:ext>
            </a:extLst>
          </p:cNvPr>
          <p:cNvSpPr>
            <a:spLocks noRot="1" noChangeArrowheads="1" noTextEdit="1"/>
          </p:cNvSpPr>
          <p:nvPr>
            <p:ph type="sldImg"/>
          </p:nvPr>
        </p:nvSpPr>
        <p:spPr>
          <a:ln/>
        </p:spPr>
      </p:sp>
      <p:sp>
        <p:nvSpPr>
          <p:cNvPr id="219139" name="Rectangle 3">
            <a:extLst>
              <a:ext uri="{FF2B5EF4-FFF2-40B4-BE49-F238E27FC236}">
                <a16:creationId xmlns:a16="http://schemas.microsoft.com/office/drawing/2014/main" id="{2B524CCC-3848-BFD4-96CF-72A44924F83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304BFF6-93A9-A14A-E132-C82007A5EEB3}"/>
              </a:ext>
            </a:extLst>
          </p:cNvPr>
          <p:cNvSpPr>
            <a:spLocks noGrp="1" noChangeArrowheads="1"/>
          </p:cNvSpPr>
          <p:nvPr>
            <p:ph type="sldNum" sz="quarter" idx="5"/>
          </p:nvPr>
        </p:nvSpPr>
        <p:spPr>
          <a:ln/>
        </p:spPr>
        <p:txBody>
          <a:bodyPr/>
          <a:lstStyle/>
          <a:p>
            <a:fld id="{3D0B202F-8CA7-4A15-BBE7-BDEE8AA1B214}" type="slidenum">
              <a:rPr lang="en-GB" altLang="en-US"/>
              <a:pPr/>
              <a:t>17</a:t>
            </a:fld>
            <a:endParaRPr lang="en-GB" altLang="en-US"/>
          </a:p>
        </p:txBody>
      </p:sp>
      <p:sp>
        <p:nvSpPr>
          <p:cNvPr id="220162" name="Rectangle 2">
            <a:extLst>
              <a:ext uri="{FF2B5EF4-FFF2-40B4-BE49-F238E27FC236}">
                <a16:creationId xmlns:a16="http://schemas.microsoft.com/office/drawing/2014/main" id="{4E309924-78D6-46E7-5458-200B1C6399A1}"/>
              </a:ext>
            </a:extLst>
          </p:cNvPr>
          <p:cNvSpPr>
            <a:spLocks noRot="1" noChangeArrowheads="1" noTextEdit="1"/>
          </p:cNvSpPr>
          <p:nvPr>
            <p:ph type="sldImg"/>
          </p:nvPr>
        </p:nvSpPr>
        <p:spPr>
          <a:ln/>
        </p:spPr>
      </p:sp>
      <p:sp>
        <p:nvSpPr>
          <p:cNvPr id="220163" name="Rectangle 3">
            <a:extLst>
              <a:ext uri="{FF2B5EF4-FFF2-40B4-BE49-F238E27FC236}">
                <a16:creationId xmlns:a16="http://schemas.microsoft.com/office/drawing/2014/main" id="{16D5BA42-EB9F-EBA1-5CFC-FED57015805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712540-8A83-1E1D-401C-4F48C23E2DEF}"/>
              </a:ext>
            </a:extLst>
          </p:cNvPr>
          <p:cNvSpPr>
            <a:spLocks noGrp="1" noChangeArrowheads="1"/>
          </p:cNvSpPr>
          <p:nvPr>
            <p:ph type="sldNum" sz="quarter" idx="5"/>
          </p:nvPr>
        </p:nvSpPr>
        <p:spPr>
          <a:ln/>
        </p:spPr>
        <p:txBody>
          <a:bodyPr/>
          <a:lstStyle/>
          <a:p>
            <a:fld id="{F2DC73A7-A09A-429A-B18D-C5691436CDA0}" type="slidenum">
              <a:rPr lang="en-GB" altLang="en-US"/>
              <a:pPr/>
              <a:t>18</a:t>
            </a:fld>
            <a:endParaRPr lang="en-GB" altLang="en-US"/>
          </a:p>
        </p:txBody>
      </p:sp>
      <p:sp>
        <p:nvSpPr>
          <p:cNvPr id="221186" name="Rectangle 2">
            <a:extLst>
              <a:ext uri="{FF2B5EF4-FFF2-40B4-BE49-F238E27FC236}">
                <a16:creationId xmlns:a16="http://schemas.microsoft.com/office/drawing/2014/main" id="{E7001BAB-472C-F6F5-2297-714E6659AE33}"/>
              </a:ext>
            </a:extLst>
          </p:cNvPr>
          <p:cNvSpPr>
            <a:spLocks noRot="1" noChangeArrowheads="1" noTextEdit="1"/>
          </p:cNvSpPr>
          <p:nvPr>
            <p:ph type="sldImg"/>
          </p:nvPr>
        </p:nvSpPr>
        <p:spPr>
          <a:ln/>
        </p:spPr>
      </p:sp>
      <p:sp>
        <p:nvSpPr>
          <p:cNvPr id="221187" name="Rectangle 3">
            <a:extLst>
              <a:ext uri="{FF2B5EF4-FFF2-40B4-BE49-F238E27FC236}">
                <a16:creationId xmlns:a16="http://schemas.microsoft.com/office/drawing/2014/main" id="{4496BE0B-A1D5-F019-68E0-C3E580DFB7F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681F6FB-7CDF-9DE4-C4A4-6CF28DD6135F}"/>
              </a:ext>
            </a:extLst>
          </p:cNvPr>
          <p:cNvSpPr>
            <a:spLocks noGrp="1" noChangeArrowheads="1"/>
          </p:cNvSpPr>
          <p:nvPr>
            <p:ph type="sldNum" sz="quarter" idx="5"/>
          </p:nvPr>
        </p:nvSpPr>
        <p:spPr>
          <a:ln/>
        </p:spPr>
        <p:txBody>
          <a:bodyPr/>
          <a:lstStyle/>
          <a:p>
            <a:fld id="{F9207A88-4892-4562-8BAB-3FF119E50FA3}" type="slidenum">
              <a:rPr lang="en-GB" altLang="en-US"/>
              <a:pPr/>
              <a:t>19</a:t>
            </a:fld>
            <a:endParaRPr lang="en-GB" altLang="en-US"/>
          </a:p>
        </p:txBody>
      </p:sp>
      <p:sp>
        <p:nvSpPr>
          <p:cNvPr id="222210" name="Rectangle 2">
            <a:extLst>
              <a:ext uri="{FF2B5EF4-FFF2-40B4-BE49-F238E27FC236}">
                <a16:creationId xmlns:a16="http://schemas.microsoft.com/office/drawing/2014/main" id="{4C77357F-958C-F9B7-1CC0-E4496F9A1070}"/>
              </a:ext>
            </a:extLst>
          </p:cNvPr>
          <p:cNvSpPr>
            <a:spLocks noRot="1" noChangeArrowheads="1" noTextEdit="1"/>
          </p:cNvSpPr>
          <p:nvPr>
            <p:ph type="sldImg"/>
          </p:nvPr>
        </p:nvSpPr>
        <p:spPr>
          <a:ln/>
        </p:spPr>
      </p:sp>
      <p:sp>
        <p:nvSpPr>
          <p:cNvPr id="222211" name="Rectangle 3">
            <a:extLst>
              <a:ext uri="{FF2B5EF4-FFF2-40B4-BE49-F238E27FC236}">
                <a16:creationId xmlns:a16="http://schemas.microsoft.com/office/drawing/2014/main" id="{6EDD6621-D5D3-78B9-9FE1-622EE4CA045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31B57A4-8087-AF09-E1DF-66B3753B09F9}"/>
              </a:ext>
            </a:extLst>
          </p:cNvPr>
          <p:cNvSpPr>
            <a:spLocks noGrp="1" noChangeArrowheads="1"/>
          </p:cNvSpPr>
          <p:nvPr>
            <p:ph type="sldNum" sz="quarter" idx="5"/>
          </p:nvPr>
        </p:nvSpPr>
        <p:spPr>
          <a:ln/>
        </p:spPr>
        <p:txBody>
          <a:bodyPr/>
          <a:lstStyle/>
          <a:p>
            <a:fld id="{13835B85-B6C6-4E45-9786-405E06703CBA}" type="slidenum">
              <a:rPr lang="en-GB" altLang="en-US"/>
              <a:pPr/>
              <a:t>2</a:t>
            </a:fld>
            <a:endParaRPr lang="en-GB" altLang="en-US"/>
          </a:p>
        </p:txBody>
      </p:sp>
      <p:sp>
        <p:nvSpPr>
          <p:cNvPr id="204802" name="Rectangle 2">
            <a:extLst>
              <a:ext uri="{FF2B5EF4-FFF2-40B4-BE49-F238E27FC236}">
                <a16:creationId xmlns:a16="http://schemas.microsoft.com/office/drawing/2014/main" id="{3E69FF08-DB57-56F6-EECA-D8C793AD6FA0}"/>
              </a:ext>
            </a:extLst>
          </p:cNvPr>
          <p:cNvSpPr>
            <a:spLocks noRot="1" noChangeArrowheads="1" noTextEdit="1"/>
          </p:cNvSpPr>
          <p:nvPr>
            <p:ph type="sldImg"/>
          </p:nvPr>
        </p:nvSpPr>
        <p:spPr>
          <a:ln/>
        </p:spPr>
      </p:sp>
      <p:sp>
        <p:nvSpPr>
          <p:cNvPr id="204803" name="Rectangle 3">
            <a:extLst>
              <a:ext uri="{FF2B5EF4-FFF2-40B4-BE49-F238E27FC236}">
                <a16:creationId xmlns:a16="http://schemas.microsoft.com/office/drawing/2014/main" id="{A002C400-A79A-2226-0708-15B1034D3F9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5A22766-0425-93FF-B747-C7CF40F8FA65}"/>
              </a:ext>
            </a:extLst>
          </p:cNvPr>
          <p:cNvSpPr>
            <a:spLocks noGrp="1" noChangeArrowheads="1"/>
          </p:cNvSpPr>
          <p:nvPr>
            <p:ph type="sldNum" sz="quarter" idx="5"/>
          </p:nvPr>
        </p:nvSpPr>
        <p:spPr>
          <a:ln/>
        </p:spPr>
        <p:txBody>
          <a:bodyPr/>
          <a:lstStyle/>
          <a:p>
            <a:fld id="{D25AB276-FA3F-4D49-BE86-C732ACF9F116}" type="slidenum">
              <a:rPr lang="en-GB" altLang="en-US"/>
              <a:pPr/>
              <a:t>20</a:t>
            </a:fld>
            <a:endParaRPr lang="en-GB" altLang="en-US"/>
          </a:p>
        </p:txBody>
      </p:sp>
      <p:sp>
        <p:nvSpPr>
          <p:cNvPr id="223234" name="Rectangle 2">
            <a:extLst>
              <a:ext uri="{FF2B5EF4-FFF2-40B4-BE49-F238E27FC236}">
                <a16:creationId xmlns:a16="http://schemas.microsoft.com/office/drawing/2014/main" id="{2C1E1A9C-CE65-58E0-EC99-3FBDB11DCE10}"/>
              </a:ext>
            </a:extLst>
          </p:cNvPr>
          <p:cNvSpPr>
            <a:spLocks noRot="1" noChangeArrowheads="1" noTextEdit="1"/>
          </p:cNvSpPr>
          <p:nvPr>
            <p:ph type="sldImg"/>
          </p:nvPr>
        </p:nvSpPr>
        <p:spPr>
          <a:ln/>
        </p:spPr>
      </p:sp>
      <p:sp>
        <p:nvSpPr>
          <p:cNvPr id="223235" name="Rectangle 3">
            <a:extLst>
              <a:ext uri="{FF2B5EF4-FFF2-40B4-BE49-F238E27FC236}">
                <a16:creationId xmlns:a16="http://schemas.microsoft.com/office/drawing/2014/main" id="{760EF341-493D-073D-7F5E-A458E6D1427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87A057-03A0-261E-8665-2202986BFA45}"/>
              </a:ext>
            </a:extLst>
          </p:cNvPr>
          <p:cNvSpPr>
            <a:spLocks noGrp="1" noChangeArrowheads="1"/>
          </p:cNvSpPr>
          <p:nvPr>
            <p:ph type="sldNum" sz="quarter" idx="5"/>
          </p:nvPr>
        </p:nvSpPr>
        <p:spPr>
          <a:ln/>
        </p:spPr>
        <p:txBody>
          <a:bodyPr/>
          <a:lstStyle/>
          <a:p>
            <a:fld id="{75AEA6B0-5B63-4A98-B2F6-34702A498B19}" type="slidenum">
              <a:rPr lang="en-GB" altLang="en-US"/>
              <a:pPr/>
              <a:t>21</a:t>
            </a:fld>
            <a:endParaRPr lang="en-GB" altLang="en-US"/>
          </a:p>
        </p:txBody>
      </p:sp>
      <p:sp>
        <p:nvSpPr>
          <p:cNvPr id="224258" name="Rectangle 2">
            <a:extLst>
              <a:ext uri="{FF2B5EF4-FFF2-40B4-BE49-F238E27FC236}">
                <a16:creationId xmlns:a16="http://schemas.microsoft.com/office/drawing/2014/main" id="{65A8247D-EB87-1F2D-1134-3113104AE0D6}"/>
              </a:ext>
            </a:extLst>
          </p:cNvPr>
          <p:cNvSpPr>
            <a:spLocks noRot="1" noChangeArrowheads="1" noTextEdit="1"/>
          </p:cNvSpPr>
          <p:nvPr>
            <p:ph type="sldImg"/>
          </p:nvPr>
        </p:nvSpPr>
        <p:spPr>
          <a:ln/>
        </p:spPr>
      </p:sp>
      <p:sp>
        <p:nvSpPr>
          <p:cNvPr id="224259" name="Rectangle 3">
            <a:extLst>
              <a:ext uri="{FF2B5EF4-FFF2-40B4-BE49-F238E27FC236}">
                <a16:creationId xmlns:a16="http://schemas.microsoft.com/office/drawing/2014/main" id="{804BBC27-4DD7-6510-D42E-7350EEAD063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A110A6-8680-00FF-D5A2-7C0F8870A9BB}"/>
              </a:ext>
            </a:extLst>
          </p:cNvPr>
          <p:cNvSpPr>
            <a:spLocks noGrp="1" noChangeArrowheads="1"/>
          </p:cNvSpPr>
          <p:nvPr>
            <p:ph type="sldNum" sz="quarter" idx="5"/>
          </p:nvPr>
        </p:nvSpPr>
        <p:spPr>
          <a:ln/>
        </p:spPr>
        <p:txBody>
          <a:bodyPr/>
          <a:lstStyle/>
          <a:p>
            <a:fld id="{852541ED-5A96-4DF9-BDBE-F2B08706E069}" type="slidenum">
              <a:rPr lang="en-GB" altLang="en-US"/>
              <a:pPr/>
              <a:t>22</a:t>
            </a:fld>
            <a:endParaRPr lang="en-GB" altLang="en-US"/>
          </a:p>
        </p:txBody>
      </p:sp>
      <p:sp>
        <p:nvSpPr>
          <p:cNvPr id="225282" name="Rectangle 2">
            <a:extLst>
              <a:ext uri="{FF2B5EF4-FFF2-40B4-BE49-F238E27FC236}">
                <a16:creationId xmlns:a16="http://schemas.microsoft.com/office/drawing/2014/main" id="{7A53EC64-4C66-57CD-83F5-59DAA463B8D0}"/>
              </a:ext>
            </a:extLst>
          </p:cNvPr>
          <p:cNvSpPr>
            <a:spLocks noRot="1" noChangeArrowheads="1" noTextEdit="1"/>
          </p:cNvSpPr>
          <p:nvPr>
            <p:ph type="sldImg"/>
          </p:nvPr>
        </p:nvSpPr>
        <p:spPr>
          <a:ln/>
        </p:spPr>
      </p:sp>
      <p:sp>
        <p:nvSpPr>
          <p:cNvPr id="225283" name="Rectangle 3">
            <a:extLst>
              <a:ext uri="{FF2B5EF4-FFF2-40B4-BE49-F238E27FC236}">
                <a16:creationId xmlns:a16="http://schemas.microsoft.com/office/drawing/2014/main" id="{39A8BA72-D7F5-2AE1-5759-66BFFBCF3C0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9D4CEC-2165-3CF2-538F-CA9D6AA96A7E}"/>
              </a:ext>
            </a:extLst>
          </p:cNvPr>
          <p:cNvSpPr>
            <a:spLocks noGrp="1" noChangeArrowheads="1"/>
          </p:cNvSpPr>
          <p:nvPr>
            <p:ph type="sldNum" sz="quarter" idx="5"/>
          </p:nvPr>
        </p:nvSpPr>
        <p:spPr>
          <a:ln/>
        </p:spPr>
        <p:txBody>
          <a:bodyPr/>
          <a:lstStyle/>
          <a:p>
            <a:fld id="{B6BDBCFE-F6A0-4C24-AB0C-201B5EBC09AE}" type="slidenum">
              <a:rPr lang="en-GB" altLang="en-US"/>
              <a:pPr/>
              <a:t>23</a:t>
            </a:fld>
            <a:endParaRPr lang="en-GB" altLang="en-US"/>
          </a:p>
        </p:txBody>
      </p:sp>
      <p:sp>
        <p:nvSpPr>
          <p:cNvPr id="227330" name="Rectangle 2">
            <a:extLst>
              <a:ext uri="{FF2B5EF4-FFF2-40B4-BE49-F238E27FC236}">
                <a16:creationId xmlns:a16="http://schemas.microsoft.com/office/drawing/2014/main" id="{E8BD9BC5-CD42-43FA-5558-494FAAE71B81}"/>
              </a:ext>
            </a:extLst>
          </p:cNvPr>
          <p:cNvSpPr>
            <a:spLocks noRot="1" noChangeArrowheads="1" noTextEdit="1"/>
          </p:cNvSpPr>
          <p:nvPr>
            <p:ph type="sldImg"/>
          </p:nvPr>
        </p:nvSpPr>
        <p:spPr>
          <a:xfrm>
            <a:off x="1144588" y="685800"/>
            <a:ext cx="4572000" cy="3429000"/>
          </a:xfrm>
          <a:ln/>
        </p:spPr>
      </p:sp>
      <p:sp>
        <p:nvSpPr>
          <p:cNvPr id="227331" name="Rectangle 3">
            <a:extLst>
              <a:ext uri="{FF2B5EF4-FFF2-40B4-BE49-F238E27FC236}">
                <a16:creationId xmlns:a16="http://schemas.microsoft.com/office/drawing/2014/main" id="{4FB81348-95A0-B013-76A9-4C32B2FFDADB}"/>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B80CBC-3AB8-9E68-F7D4-E3750EC90747}"/>
              </a:ext>
            </a:extLst>
          </p:cNvPr>
          <p:cNvSpPr>
            <a:spLocks noGrp="1" noChangeArrowheads="1"/>
          </p:cNvSpPr>
          <p:nvPr>
            <p:ph type="sldNum" sz="quarter" idx="5"/>
          </p:nvPr>
        </p:nvSpPr>
        <p:spPr>
          <a:ln/>
        </p:spPr>
        <p:txBody>
          <a:bodyPr/>
          <a:lstStyle/>
          <a:p>
            <a:fld id="{B6EAE227-1BFD-447C-B275-B3111FB9BDDE}" type="slidenum">
              <a:rPr lang="en-GB" altLang="en-US"/>
              <a:pPr/>
              <a:t>3</a:t>
            </a:fld>
            <a:endParaRPr lang="en-GB" altLang="en-US"/>
          </a:p>
        </p:txBody>
      </p:sp>
      <p:sp>
        <p:nvSpPr>
          <p:cNvPr id="205826" name="Rectangle 2">
            <a:extLst>
              <a:ext uri="{FF2B5EF4-FFF2-40B4-BE49-F238E27FC236}">
                <a16:creationId xmlns:a16="http://schemas.microsoft.com/office/drawing/2014/main" id="{5180C2A7-E533-F7D6-9164-25C272368331}"/>
              </a:ext>
            </a:extLst>
          </p:cNvPr>
          <p:cNvSpPr>
            <a:spLocks noRot="1" noChangeArrowheads="1" noTextEdit="1"/>
          </p:cNvSpPr>
          <p:nvPr>
            <p:ph type="sldImg"/>
          </p:nvPr>
        </p:nvSpPr>
        <p:spPr>
          <a:ln/>
        </p:spPr>
      </p:sp>
      <p:sp>
        <p:nvSpPr>
          <p:cNvPr id="205827" name="Rectangle 3">
            <a:extLst>
              <a:ext uri="{FF2B5EF4-FFF2-40B4-BE49-F238E27FC236}">
                <a16:creationId xmlns:a16="http://schemas.microsoft.com/office/drawing/2014/main" id="{41215F0A-B529-038C-AE0E-276E16F14FB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02EA8B-C2C1-DEEC-29E1-FF84C9DBA400}"/>
              </a:ext>
            </a:extLst>
          </p:cNvPr>
          <p:cNvSpPr>
            <a:spLocks noGrp="1" noChangeArrowheads="1"/>
          </p:cNvSpPr>
          <p:nvPr>
            <p:ph type="sldNum" sz="quarter" idx="5"/>
          </p:nvPr>
        </p:nvSpPr>
        <p:spPr>
          <a:ln/>
        </p:spPr>
        <p:txBody>
          <a:bodyPr/>
          <a:lstStyle/>
          <a:p>
            <a:fld id="{18D43AE0-0467-498D-8206-58C941901CC3}" type="slidenum">
              <a:rPr lang="en-GB" altLang="en-US"/>
              <a:pPr/>
              <a:t>4</a:t>
            </a:fld>
            <a:endParaRPr lang="en-GB" altLang="en-US"/>
          </a:p>
        </p:txBody>
      </p:sp>
      <p:sp>
        <p:nvSpPr>
          <p:cNvPr id="206850" name="Rectangle 2">
            <a:extLst>
              <a:ext uri="{FF2B5EF4-FFF2-40B4-BE49-F238E27FC236}">
                <a16:creationId xmlns:a16="http://schemas.microsoft.com/office/drawing/2014/main" id="{16BCEE5D-E85E-0D55-9B3E-380462A22185}"/>
              </a:ext>
            </a:extLst>
          </p:cNvPr>
          <p:cNvSpPr>
            <a:spLocks noRot="1" noChangeArrowheads="1" noTextEdit="1"/>
          </p:cNvSpPr>
          <p:nvPr>
            <p:ph type="sldImg"/>
          </p:nvPr>
        </p:nvSpPr>
        <p:spPr>
          <a:ln/>
        </p:spPr>
      </p:sp>
      <p:sp>
        <p:nvSpPr>
          <p:cNvPr id="206851" name="Rectangle 3">
            <a:extLst>
              <a:ext uri="{FF2B5EF4-FFF2-40B4-BE49-F238E27FC236}">
                <a16:creationId xmlns:a16="http://schemas.microsoft.com/office/drawing/2014/main" id="{2F89B935-17D5-C878-E95F-319E140BA3B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B83D6F3-B955-F365-B19B-0E45622A2857}"/>
              </a:ext>
            </a:extLst>
          </p:cNvPr>
          <p:cNvSpPr>
            <a:spLocks noGrp="1" noChangeArrowheads="1"/>
          </p:cNvSpPr>
          <p:nvPr>
            <p:ph type="sldNum" sz="quarter" idx="5"/>
          </p:nvPr>
        </p:nvSpPr>
        <p:spPr>
          <a:ln/>
        </p:spPr>
        <p:txBody>
          <a:bodyPr/>
          <a:lstStyle/>
          <a:p>
            <a:fld id="{FEA07E58-6A47-4C47-AAC1-8EEC2029372A}" type="slidenum">
              <a:rPr lang="en-GB" altLang="en-US"/>
              <a:pPr/>
              <a:t>5</a:t>
            </a:fld>
            <a:endParaRPr lang="en-GB" altLang="en-US"/>
          </a:p>
        </p:txBody>
      </p:sp>
      <p:sp>
        <p:nvSpPr>
          <p:cNvPr id="207874" name="Rectangle 2">
            <a:extLst>
              <a:ext uri="{FF2B5EF4-FFF2-40B4-BE49-F238E27FC236}">
                <a16:creationId xmlns:a16="http://schemas.microsoft.com/office/drawing/2014/main" id="{6644F716-4129-D89A-768D-6657AA1BA720}"/>
              </a:ext>
            </a:extLst>
          </p:cNvPr>
          <p:cNvSpPr>
            <a:spLocks noRot="1" noChangeArrowheads="1" noTextEdit="1"/>
          </p:cNvSpPr>
          <p:nvPr>
            <p:ph type="sldImg"/>
          </p:nvPr>
        </p:nvSpPr>
        <p:spPr>
          <a:ln/>
        </p:spPr>
      </p:sp>
      <p:sp>
        <p:nvSpPr>
          <p:cNvPr id="207875" name="Rectangle 3">
            <a:extLst>
              <a:ext uri="{FF2B5EF4-FFF2-40B4-BE49-F238E27FC236}">
                <a16:creationId xmlns:a16="http://schemas.microsoft.com/office/drawing/2014/main" id="{3A7C118A-F0B9-B76E-96B1-87CD532763F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2C4226-7412-BE40-D80B-B17E28BA0870}"/>
              </a:ext>
            </a:extLst>
          </p:cNvPr>
          <p:cNvSpPr>
            <a:spLocks noGrp="1" noChangeArrowheads="1"/>
          </p:cNvSpPr>
          <p:nvPr>
            <p:ph type="sldNum" sz="quarter" idx="5"/>
          </p:nvPr>
        </p:nvSpPr>
        <p:spPr>
          <a:ln/>
        </p:spPr>
        <p:txBody>
          <a:bodyPr/>
          <a:lstStyle/>
          <a:p>
            <a:fld id="{57D09FFE-208C-4441-9BE2-9EC058E7D14F}" type="slidenum">
              <a:rPr lang="en-GB" altLang="en-US"/>
              <a:pPr/>
              <a:t>6</a:t>
            </a:fld>
            <a:endParaRPr lang="en-GB" altLang="en-US"/>
          </a:p>
        </p:txBody>
      </p:sp>
      <p:sp>
        <p:nvSpPr>
          <p:cNvPr id="208898" name="Rectangle 2">
            <a:extLst>
              <a:ext uri="{FF2B5EF4-FFF2-40B4-BE49-F238E27FC236}">
                <a16:creationId xmlns:a16="http://schemas.microsoft.com/office/drawing/2014/main" id="{53040E59-318D-68D2-3DB1-A53B356F46E5}"/>
              </a:ext>
            </a:extLst>
          </p:cNvPr>
          <p:cNvSpPr>
            <a:spLocks noRot="1" noChangeArrowheads="1" noTextEdit="1"/>
          </p:cNvSpPr>
          <p:nvPr>
            <p:ph type="sldImg"/>
          </p:nvPr>
        </p:nvSpPr>
        <p:spPr>
          <a:ln/>
        </p:spPr>
      </p:sp>
      <p:sp>
        <p:nvSpPr>
          <p:cNvPr id="208899" name="Rectangle 3">
            <a:extLst>
              <a:ext uri="{FF2B5EF4-FFF2-40B4-BE49-F238E27FC236}">
                <a16:creationId xmlns:a16="http://schemas.microsoft.com/office/drawing/2014/main" id="{C0CCE6D5-FE82-6F1D-2500-9FA3E5CED90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29864C-F26A-A227-496E-0852632F9344}"/>
              </a:ext>
            </a:extLst>
          </p:cNvPr>
          <p:cNvSpPr>
            <a:spLocks noGrp="1" noChangeArrowheads="1"/>
          </p:cNvSpPr>
          <p:nvPr>
            <p:ph type="sldNum" sz="quarter" idx="5"/>
          </p:nvPr>
        </p:nvSpPr>
        <p:spPr>
          <a:ln/>
        </p:spPr>
        <p:txBody>
          <a:bodyPr/>
          <a:lstStyle/>
          <a:p>
            <a:fld id="{3F374B5F-DA90-4722-9B2D-85CFAF0B8E34}" type="slidenum">
              <a:rPr lang="en-GB" altLang="en-US"/>
              <a:pPr/>
              <a:t>7</a:t>
            </a:fld>
            <a:endParaRPr lang="en-GB" altLang="en-US"/>
          </a:p>
        </p:txBody>
      </p:sp>
      <p:sp>
        <p:nvSpPr>
          <p:cNvPr id="209922" name="Rectangle 2">
            <a:extLst>
              <a:ext uri="{FF2B5EF4-FFF2-40B4-BE49-F238E27FC236}">
                <a16:creationId xmlns:a16="http://schemas.microsoft.com/office/drawing/2014/main" id="{73D0696F-47C4-FCB1-E065-FB4154E061F5}"/>
              </a:ext>
            </a:extLst>
          </p:cNvPr>
          <p:cNvSpPr>
            <a:spLocks noRot="1" noChangeArrowheads="1" noTextEdit="1"/>
          </p:cNvSpPr>
          <p:nvPr>
            <p:ph type="sldImg"/>
          </p:nvPr>
        </p:nvSpPr>
        <p:spPr>
          <a:ln/>
        </p:spPr>
      </p:sp>
      <p:sp>
        <p:nvSpPr>
          <p:cNvPr id="209923" name="Rectangle 3">
            <a:extLst>
              <a:ext uri="{FF2B5EF4-FFF2-40B4-BE49-F238E27FC236}">
                <a16:creationId xmlns:a16="http://schemas.microsoft.com/office/drawing/2014/main" id="{F0221B43-3D15-CB4E-AA6C-7C0178EFA69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C25FE1-32E0-36C3-DA87-780ED7367C74}"/>
              </a:ext>
            </a:extLst>
          </p:cNvPr>
          <p:cNvSpPr>
            <a:spLocks noGrp="1" noChangeArrowheads="1"/>
          </p:cNvSpPr>
          <p:nvPr>
            <p:ph type="sldNum" sz="quarter" idx="5"/>
          </p:nvPr>
        </p:nvSpPr>
        <p:spPr>
          <a:ln/>
        </p:spPr>
        <p:txBody>
          <a:bodyPr/>
          <a:lstStyle/>
          <a:p>
            <a:fld id="{FE18CDA9-CC1B-4BE2-B783-C8150F59328B}" type="slidenum">
              <a:rPr lang="en-GB" altLang="en-US"/>
              <a:pPr/>
              <a:t>8</a:t>
            </a:fld>
            <a:endParaRPr lang="en-GB" altLang="en-US"/>
          </a:p>
        </p:txBody>
      </p:sp>
      <p:sp>
        <p:nvSpPr>
          <p:cNvPr id="210946" name="Rectangle 2">
            <a:extLst>
              <a:ext uri="{FF2B5EF4-FFF2-40B4-BE49-F238E27FC236}">
                <a16:creationId xmlns:a16="http://schemas.microsoft.com/office/drawing/2014/main" id="{E3482872-1423-E99A-F14E-2EF7BC0E2A80}"/>
              </a:ext>
            </a:extLst>
          </p:cNvPr>
          <p:cNvSpPr>
            <a:spLocks noRot="1" noChangeArrowheads="1" noTextEdit="1"/>
          </p:cNvSpPr>
          <p:nvPr>
            <p:ph type="sldImg"/>
          </p:nvPr>
        </p:nvSpPr>
        <p:spPr>
          <a:ln/>
        </p:spPr>
      </p:sp>
      <p:sp>
        <p:nvSpPr>
          <p:cNvPr id="210947" name="Rectangle 3">
            <a:extLst>
              <a:ext uri="{FF2B5EF4-FFF2-40B4-BE49-F238E27FC236}">
                <a16:creationId xmlns:a16="http://schemas.microsoft.com/office/drawing/2014/main" id="{4C923928-AA3E-6A13-64FF-3C209BC835C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9C0CB9-3FBB-2EC1-62D2-52D179E1B990}"/>
              </a:ext>
            </a:extLst>
          </p:cNvPr>
          <p:cNvSpPr>
            <a:spLocks noGrp="1" noChangeArrowheads="1"/>
          </p:cNvSpPr>
          <p:nvPr>
            <p:ph type="sldNum" sz="quarter" idx="5"/>
          </p:nvPr>
        </p:nvSpPr>
        <p:spPr>
          <a:ln/>
        </p:spPr>
        <p:txBody>
          <a:bodyPr/>
          <a:lstStyle/>
          <a:p>
            <a:fld id="{AA083238-7ECA-4335-B9CB-B32B7952DBF4}" type="slidenum">
              <a:rPr lang="en-GB" altLang="en-US"/>
              <a:pPr/>
              <a:t>9</a:t>
            </a:fld>
            <a:endParaRPr lang="en-GB" altLang="en-US"/>
          </a:p>
        </p:txBody>
      </p:sp>
      <p:sp>
        <p:nvSpPr>
          <p:cNvPr id="211970" name="Rectangle 2">
            <a:extLst>
              <a:ext uri="{FF2B5EF4-FFF2-40B4-BE49-F238E27FC236}">
                <a16:creationId xmlns:a16="http://schemas.microsoft.com/office/drawing/2014/main" id="{2956868B-AA88-D587-F879-93FE55A69F09}"/>
              </a:ext>
            </a:extLst>
          </p:cNvPr>
          <p:cNvSpPr>
            <a:spLocks noRot="1" noChangeArrowheads="1" noTextEdit="1"/>
          </p:cNvSpPr>
          <p:nvPr>
            <p:ph type="sldImg"/>
          </p:nvPr>
        </p:nvSpPr>
        <p:spPr>
          <a:ln/>
        </p:spPr>
      </p:sp>
      <p:sp>
        <p:nvSpPr>
          <p:cNvPr id="211971" name="Rectangle 3">
            <a:extLst>
              <a:ext uri="{FF2B5EF4-FFF2-40B4-BE49-F238E27FC236}">
                <a16:creationId xmlns:a16="http://schemas.microsoft.com/office/drawing/2014/main" id="{BA6A7453-9067-8E4A-E069-9D0D3ABD620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FB73-CD61-6E16-57A7-236FACBED6B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E7F5D1-2DBA-8A78-65F6-924CE276730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7593B8-820E-0DEC-406C-C6DD96E62D8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80C6891-5DDF-0758-2E83-42E8228AEE1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E25DD24-1616-343A-3A1B-A308EFF8DAF9}"/>
              </a:ext>
            </a:extLst>
          </p:cNvPr>
          <p:cNvSpPr>
            <a:spLocks noGrp="1"/>
          </p:cNvSpPr>
          <p:nvPr>
            <p:ph type="sldNum" sz="quarter" idx="12"/>
          </p:nvPr>
        </p:nvSpPr>
        <p:spPr/>
        <p:txBody>
          <a:bodyPr/>
          <a:lstStyle>
            <a:lvl1pPr>
              <a:defRPr/>
            </a:lvl1pPr>
          </a:lstStyle>
          <a:p>
            <a:fld id="{1617D3BF-CC5E-4CD6-816B-408B171CB6B1}" type="slidenum">
              <a:rPr lang="en-GB" altLang="en-US"/>
              <a:pPr/>
              <a:t>‹#›</a:t>
            </a:fld>
            <a:endParaRPr lang="en-GB" altLang="en-US"/>
          </a:p>
        </p:txBody>
      </p:sp>
    </p:spTree>
    <p:extLst>
      <p:ext uri="{BB962C8B-B14F-4D97-AF65-F5344CB8AC3E}">
        <p14:creationId xmlns:p14="http://schemas.microsoft.com/office/powerpoint/2010/main" val="200984680"/>
      </p:ext>
    </p:extLst>
  </p:cSld>
  <p:clrMapOvr>
    <a:masterClrMapping/>
  </p:clrMapOvr>
  <p:transition spd="slow" advClick="0" advTm="10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0FFA7-D7E7-A4DB-28EE-5E6747E03B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831233-01FC-CCD1-B378-B3B402A1F3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67D58-D955-B79B-A0D9-14D17827068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52B264F7-1C36-2D3E-BA06-57FF6F26BA2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3F653D3-6AD2-ACD4-276B-D0DDC0581996}"/>
              </a:ext>
            </a:extLst>
          </p:cNvPr>
          <p:cNvSpPr>
            <a:spLocks noGrp="1"/>
          </p:cNvSpPr>
          <p:nvPr>
            <p:ph type="sldNum" sz="quarter" idx="12"/>
          </p:nvPr>
        </p:nvSpPr>
        <p:spPr/>
        <p:txBody>
          <a:bodyPr/>
          <a:lstStyle>
            <a:lvl1pPr>
              <a:defRPr/>
            </a:lvl1pPr>
          </a:lstStyle>
          <a:p>
            <a:fld id="{A1977C76-D1D4-4E71-BEEC-DBD12B39ACB7}" type="slidenum">
              <a:rPr lang="en-GB" altLang="en-US"/>
              <a:pPr/>
              <a:t>‹#›</a:t>
            </a:fld>
            <a:endParaRPr lang="en-GB" altLang="en-US"/>
          </a:p>
        </p:txBody>
      </p:sp>
    </p:spTree>
    <p:extLst>
      <p:ext uri="{BB962C8B-B14F-4D97-AF65-F5344CB8AC3E}">
        <p14:creationId xmlns:p14="http://schemas.microsoft.com/office/powerpoint/2010/main" val="3617026663"/>
      </p:ext>
    </p:extLst>
  </p:cSld>
  <p:clrMapOvr>
    <a:masterClrMapping/>
  </p:clrMapOvr>
  <p:transition spd="slow" advClick="0" advTm="10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79A8BB-D1BF-935F-846E-8B5F4B51DB3D}"/>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77055-5137-0280-EA8F-301A171D6550}"/>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70C224-19A8-AE2E-9F4C-16716FE24E5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EA8F574-A13B-8221-24D8-288C546698A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8177953-7B1C-8530-8619-E918C4D8B18F}"/>
              </a:ext>
            </a:extLst>
          </p:cNvPr>
          <p:cNvSpPr>
            <a:spLocks noGrp="1"/>
          </p:cNvSpPr>
          <p:nvPr>
            <p:ph type="sldNum" sz="quarter" idx="12"/>
          </p:nvPr>
        </p:nvSpPr>
        <p:spPr/>
        <p:txBody>
          <a:bodyPr/>
          <a:lstStyle>
            <a:lvl1pPr>
              <a:defRPr/>
            </a:lvl1pPr>
          </a:lstStyle>
          <a:p>
            <a:fld id="{2C288871-B587-4FFD-ABB0-E38C693AA9A1}" type="slidenum">
              <a:rPr lang="en-GB" altLang="en-US"/>
              <a:pPr/>
              <a:t>‹#›</a:t>
            </a:fld>
            <a:endParaRPr lang="en-GB" altLang="en-US"/>
          </a:p>
        </p:txBody>
      </p:sp>
    </p:spTree>
    <p:extLst>
      <p:ext uri="{BB962C8B-B14F-4D97-AF65-F5344CB8AC3E}">
        <p14:creationId xmlns:p14="http://schemas.microsoft.com/office/powerpoint/2010/main" val="3393209962"/>
      </p:ext>
    </p:extLst>
  </p:cSld>
  <p:clrMapOvr>
    <a:masterClrMapping/>
  </p:clrMapOvr>
  <p:transition spd="slow" advClick="0" advTm="10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9E57-C564-BF98-24AC-5E4600FFC77D}"/>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92E0E8-9B11-515E-E6A5-A62C13550D04}"/>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F5413D-4440-9B8A-E6B5-9B6963683CE6}"/>
              </a:ext>
            </a:extLst>
          </p:cNvPr>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C02FCCBC-3B8F-F0EE-F97B-40437C79B54E}"/>
              </a:ext>
            </a:extLst>
          </p:cNvPr>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DA3A37A7-3C3D-962A-CCC0-19630D32C0C4}"/>
              </a:ext>
            </a:extLst>
          </p:cNvPr>
          <p:cNvSpPr>
            <a:spLocks noGrp="1"/>
          </p:cNvSpPr>
          <p:nvPr>
            <p:ph type="dt" sz="half" idx="10"/>
          </p:nvPr>
        </p:nvSpPr>
        <p:spPr>
          <a:xfrm>
            <a:off x="685800" y="6248400"/>
            <a:ext cx="1905000" cy="457200"/>
          </a:xfrm>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387F9104-F0CA-517F-01DE-C631FA26FB3E}"/>
              </a:ext>
            </a:extLst>
          </p:cNvPr>
          <p:cNvSpPr>
            <a:spLocks noGrp="1"/>
          </p:cNvSpPr>
          <p:nvPr>
            <p:ph type="ftr" sz="quarter" idx="11"/>
          </p:nvPr>
        </p:nvSpPr>
        <p:spPr>
          <a:xfrm>
            <a:off x="3124200" y="6248400"/>
            <a:ext cx="2895600" cy="457200"/>
          </a:xfrm>
        </p:spPr>
        <p:txBody>
          <a:bodyPr/>
          <a:lstStyle>
            <a:lvl1pPr>
              <a:defRPr/>
            </a:lvl1pPr>
          </a:lstStyle>
          <a:p>
            <a:endParaRPr lang="en-GB" altLang="en-US"/>
          </a:p>
        </p:txBody>
      </p:sp>
      <p:sp>
        <p:nvSpPr>
          <p:cNvPr id="8" name="Slide Number Placeholder 7">
            <a:extLst>
              <a:ext uri="{FF2B5EF4-FFF2-40B4-BE49-F238E27FC236}">
                <a16:creationId xmlns:a16="http://schemas.microsoft.com/office/drawing/2014/main" id="{DC8763F6-E3E9-62A5-8707-A1CE1DB5DB5B}"/>
              </a:ext>
            </a:extLst>
          </p:cNvPr>
          <p:cNvSpPr>
            <a:spLocks noGrp="1"/>
          </p:cNvSpPr>
          <p:nvPr>
            <p:ph type="sldNum" sz="quarter" idx="12"/>
          </p:nvPr>
        </p:nvSpPr>
        <p:spPr>
          <a:xfrm>
            <a:off x="6553200" y="6248400"/>
            <a:ext cx="1905000" cy="457200"/>
          </a:xfrm>
        </p:spPr>
        <p:txBody>
          <a:bodyPr/>
          <a:lstStyle>
            <a:lvl1pPr>
              <a:defRPr/>
            </a:lvl1pPr>
          </a:lstStyle>
          <a:p>
            <a:fld id="{7CC07B8D-8B35-4115-9605-E5A84B744D54}" type="slidenum">
              <a:rPr lang="en-GB" altLang="en-US"/>
              <a:pPr/>
              <a:t>‹#›</a:t>
            </a:fld>
            <a:endParaRPr lang="en-GB" altLang="en-US"/>
          </a:p>
        </p:txBody>
      </p:sp>
    </p:spTree>
    <p:extLst>
      <p:ext uri="{BB962C8B-B14F-4D97-AF65-F5344CB8AC3E}">
        <p14:creationId xmlns:p14="http://schemas.microsoft.com/office/powerpoint/2010/main" val="1288741943"/>
      </p:ext>
    </p:extLst>
  </p:cSld>
  <p:clrMapOvr>
    <a:masterClrMapping/>
  </p:clrMapOvr>
  <p:transition spd="slow" advClick="0" advTm="10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75230-8BA3-2CF8-11E7-B90743C0123A}"/>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2335AF-B8B9-71AD-BABE-54F365B30025}"/>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45C032-3138-1103-F90E-F963CC9C75EC}"/>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961045-19CD-C02D-BB41-75BA0CF6076C}"/>
              </a:ext>
            </a:extLst>
          </p:cNvPr>
          <p:cNvSpPr>
            <a:spLocks noGrp="1"/>
          </p:cNvSpPr>
          <p:nvPr>
            <p:ph type="dt" sz="half" idx="10"/>
          </p:nvPr>
        </p:nvSpPr>
        <p:spPr>
          <a:xfrm>
            <a:off x="685800" y="6248400"/>
            <a:ext cx="1905000" cy="45720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1D504B6-892B-89CB-D12D-1844A38F25AD}"/>
              </a:ext>
            </a:extLst>
          </p:cNvPr>
          <p:cNvSpPr>
            <a:spLocks noGrp="1"/>
          </p:cNvSpPr>
          <p:nvPr>
            <p:ph type="ftr" sz="quarter" idx="11"/>
          </p:nvPr>
        </p:nvSpPr>
        <p:spPr>
          <a:xfrm>
            <a:off x="3124200" y="6248400"/>
            <a:ext cx="2895600" cy="457200"/>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C0901807-9BD7-90B3-8C85-451ED51A35FC}"/>
              </a:ext>
            </a:extLst>
          </p:cNvPr>
          <p:cNvSpPr>
            <a:spLocks noGrp="1"/>
          </p:cNvSpPr>
          <p:nvPr>
            <p:ph type="sldNum" sz="quarter" idx="12"/>
          </p:nvPr>
        </p:nvSpPr>
        <p:spPr>
          <a:xfrm>
            <a:off x="6553200" y="6248400"/>
            <a:ext cx="1905000" cy="457200"/>
          </a:xfrm>
        </p:spPr>
        <p:txBody>
          <a:bodyPr/>
          <a:lstStyle>
            <a:lvl1pPr>
              <a:defRPr/>
            </a:lvl1pPr>
          </a:lstStyle>
          <a:p>
            <a:fld id="{257FAE73-6D90-4751-B242-3F0B3E8C3F44}" type="slidenum">
              <a:rPr lang="en-GB" altLang="en-US"/>
              <a:pPr/>
              <a:t>‹#›</a:t>
            </a:fld>
            <a:endParaRPr lang="en-GB" altLang="en-US"/>
          </a:p>
        </p:txBody>
      </p:sp>
    </p:spTree>
    <p:extLst>
      <p:ext uri="{BB962C8B-B14F-4D97-AF65-F5344CB8AC3E}">
        <p14:creationId xmlns:p14="http://schemas.microsoft.com/office/powerpoint/2010/main" val="3674777847"/>
      </p:ext>
    </p:extLst>
  </p:cSld>
  <p:clrMapOvr>
    <a:masterClrMapping/>
  </p:clrMapOvr>
  <p:transition spd="slow" advClick="0" advTm="10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0BB54-C82E-1E1F-F872-99739DCAB4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CE4E5E-66F9-5389-74CC-118BD61BB1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96260D-0265-C2E2-809F-E4EC36AA322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98349E4-E1CB-9777-E004-CC22F76C53F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8A6744D-35ED-E74D-86D4-FD38082DB8E1}"/>
              </a:ext>
            </a:extLst>
          </p:cNvPr>
          <p:cNvSpPr>
            <a:spLocks noGrp="1"/>
          </p:cNvSpPr>
          <p:nvPr>
            <p:ph type="sldNum" sz="quarter" idx="12"/>
          </p:nvPr>
        </p:nvSpPr>
        <p:spPr/>
        <p:txBody>
          <a:bodyPr/>
          <a:lstStyle>
            <a:lvl1pPr>
              <a:defRPr/>
            </a:lvl1pPr>
          </a:lstStyle>
          <a:p>
            <a:fld id="{AEB2E13B-83C2-4E08-9442-55BD33292A86}" type="slidenum">
              <a:rPr lang="en-GB" altLang="en-US"/>
              <a:pPr/>
              <a:t>‹#›</a:t>
            </a:fld>
            <a:endParaRPr lang="en-GB" altLang="en-US"/>
          </a:p>
        </p:txBody>
      </p:sp>
    </p:spTree>
    <p:extLst>
      <p:ext uri="{BB962C8B-B14F-4D97-AF65-F5344CB8AC3E}">
        <p14:creationId xmlns:p14="http://schemas.microsoft.com/office/powerpoint/2010/main" val="992507842"/>
      </p:ext>
    </p:extLst>
  </p:cSld>
  <p:clrMapOvr>
    <a:masterClrMapping/>
  </p:clrMapOvr>
  <p:transition spd="slow" advClick="0" advTm="10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917F1-950D-0BF5-2E38-FE4F0B08E3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FCCE0E-CA63-D801-F9C4-35C532D310F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793045A-52CA-8541-3074-A756965F27C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0F67090-8F35-6955-784D-79A23C42F46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B54B9D4-B834-218A-2B85-F5DA8DE9874D}"/>
              </a:ext>
            </a:extLst>
          </p:cNvPr>
          <p:cNvSpPr>
            <a:spLocks noGrp="1"/>
          </p:cNvSpPr>
          <p:nvPr>
            <p:ph type="sldNum" sz="quarter" idx="12"/>
          </p:nvPr>
        </p:nvSpPr>
        <p:spPr/>
        <p:txBody>
          <a:bodyPr/>
          <a:lstStyle>
            <a:lvl1pPr>
              <a:defRPr/>
            </a:lvl1pPr>
          </a:lstStyle>
          <a:p>
            <a:fld id="{CE133543-D173-4710-8F55-048DFA7A7394}" type="slidenum">
              <a:rPr lang="en-GB" altLang="en-US"/>
              <a:pPr/>
              <a:t>‹#›</a:t>
            </a:fld>
            <a:endParaRPr lang="en-GB" altLang="en-US"/>
          </a:p>
        </p:txBody>
      </p:sp>
    </p:spTree>
    <p:extLst>
      <p:ext uri="{BB962C8B-B14F-4D97-AF65-F5344CB8AC3E}">
        <p14:creationId xmlns:p14="http://schemas.microsoft.com/office/powerpoint/2010/main" val="3556651138"/>
      </p:ext>
    </p:extLst>
  </p:cSld>
  <p:clrMapOvr>
    <a:masterClrMapping/>
  </p:clrMapOvr>
  <p:transition spd="slow" advClick="0" advTm="10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06E1-1048-CEC1-AB07-17D134198D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D50FCE-D14F-A8C5-44ED-09BE0BCA947A}"/>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718190-6055-181B-C151-ED0FC5AC783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429CF08-8766-205B-C8AD-946026F8DA4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811310A-7A59-29D8-D482-D86D771C4F3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C6BC273-C73F-70E0-7690-118B30BD56D3}"/>
              </a:ext>
            </a:extLst>
          </p:cNvPr>
          <p:cNvSpPr>
            <a:spLocks noGrp="1"/>
          </p:cNvSpPr>
          <p:nvPr>
            <p:ph type="sldNum" sz="quarter" idx="12"/>
          </p:nvPr>
        </p:nvSpPr>
        <p:spPr/>
        <p:txBody>
          <a:bodyPr/>
          <a:lstStyle>
            <a:lvl1pPr>
              <a:defRPr/>
            </a:lvl1pPr>
          </a:lstStyle>
          <a:p>
            <a:fld id="{048CCDCD-684E-432E-AB36-52839BCB7038}" type="slidenum">
              <a:rPr lang="en-GB" altLang="en-US"/>
              <a:pPr/>
              <a:t>‹#›</a:t>
            </a:fld>
            <a:endParaRPr lang="en-GB" altLang="en-US"/>
          </a:p>
        </p:txBody>
      </p:sp>
    </p:spTree>
    <p:extLst>
      <p:ext uri="{BB962C8B-B14F-4D97-AF65-F5344CB8AC3E}">
        <p14:creationId xmlns:p14="http://schemas.microsoft.com/office/powerpoint/2010/main" val="472334493"/>
      </p:ext>
    </p:extLst>
  </p:cSld>
  <p:clrMapOvr>
    <a:masterClrMapping/>
  </p:clrMapOvr>
  <p:transition spd="slow" advClick="0" advTm="10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2D989-62A8-8D99-653E-3A45EAFA3C0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81866E-25B2-57EA-D810-F711A644CA9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582943-3704-FEBD-C311-D136D14A619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5ED954-8EEB-CBB3-5181-A440E19BB59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203411-B2FA-8454-F4CD-4358442764C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08C1B21-093A-305A-C1EE-15337D60A8AD}"/>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DA12695A-8950-4332-1A04-35FAAD5F0F15}"/>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F7934039-D965-F04C-D105-8F8B27FBDC09}"/>
              </a:ext>
            </a:extLst>
          </p:cNvPr>
          <p:cNvSpPr>
            <a:spLocks noGrp="1"/>
          </p:cNvSpPr>
          <p:nvPr>
            <p:ph type="sldNum" sz="quarter" idx="12"/>
          </p:nvPr>
        </p:nvSpPr>
        <p:spPr/>
        <p:txBody>
          <a:bodyPr/>
          <a:lstStyle>
            <a:lvl1pPr>
              <a:defRPr/>
            </a:lvl1pPr>
          </a:lstStyle>
          <a:p>
            <a:fld id="{E030E64B-411B-49B6-9D53-E12C1982618E}" type="slidenum">
              <a:rPr lang="en-GB" altLang="en-US"/>
              <a:pPr/>
              <a:t>‹#›</a:t>
            </a:fld>
            <a:endParaRPr lang="en-GB" altLang="en-US"/>
          </a:p>
        </p:txBody>
      </p:sp>
    </p:spTree>
    <p:extLst>
      <p:ext uri="{BB962C8B-B14F-4D97-AF65-F5344CB8AC3E}">
        <p14:creationId xmlns:p14="http://schemas.microsoft.com/office/powerpoint/2010/main" val="4011481100"/>
      </p:ext>
    </p:extLst>
  </p:cSld>
  <p:clrMapOvr>
    <a:masterClrMapping/>
  </p:clrMapOvr>
  <p:transition spd="slow" advClick="0" advTm="10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8C24B-3095-2CE7-6B89-C8FD9A0533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0FDC21-DB85-FE86-C552-D7B24263B883}"/>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96C43E00-C250-1C38-FA76-367FC84A82C0}"/>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D4C7CE09-27CD-9D57-8675-CCE5A1BC7689}"/>
              </a:ext>
            </a:extLst>
          </p:cNvPr>
          <p:cNvSpPr>
            <a:spLocks noGrp="1"/>
          </p:cNvSpPr>
          <p:nvPr>
            <p:ph type="sldNum" sz="quarter" idx="12"/>
          </p:nvPr>
        </p:nvSpPr>
        <p:spPr/>
        <p:txBody>
          <a:bodyPr/>
          <a:lstStyle>
            <a:lvl1pPr>
              <a:defRPr/>
            </a:lvl1pPr>
          </a:lstStyle>
          <a:p>
            <a:fld id="{307AAFBC-8864-4E41-9F6D-59ABA5D15166}" type="slidenum">
              <a:rPr lang="en-GB" altLang="en-US"/>
              <a:pPr/>
              <a:t>‹#›</a:t>
            </a:fld>
            <a:endParaRPr lang="en-GB" altLang="en-US"/>
          </a:p>
        </p:txBody>
      </p:sp>
    </p:spTree>
    <p:extLst>
      <p:ext uri="{BB962C8B-B14F-4D97-AF65-F5344CB8AC3E}">
        <p14:creationId xmlns:p14="http://schemas.microsoft.com/office/powerpoint/2010/main" val="3269265005"/>
      </p:ext>
    </p:extLst>
  </p:cSld>
  <p:clrMapOvr>
    <a:masterClrMapping/>
  </p:clrMapOvr>
  <p:transition spd="slow" advClick="0" advTm="10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916A53-90FC-C443-F11C-C17B628BE52F}"/>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92D78377-E8A0-6CB0-6067-BA9E0C53168D}"/>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42271EDA-65B8-9EDA-465D-D116DCECEF2A}"/>
              </a:ext>
            </a:extLst>
          </p:cNvPr>
          <p:cNvSpPr>
            <a:spLocks noGrp="1"/>
          </p:cNvSpPr>
          <p:nvPr>
            <p:ph type="sldNum" sz="quarter" idx="12"/>
          </p:nvPr>
        </p:nvSpPr>
        <p:spPr/>
        <p:txBody>
          <a:bodyPr/>
          <a:lstStyle>
            <a:lvl1pPr>
              <a:defRPr/>
            </a:lvl1pPr>
          </a:lstStyle>
          <a:p>
            <a:fld id="{19B6BA38-A117-468E-A2FF-3E6515947592}" type="slidenum">
              <a:rPr lang="en-GB" altLang="en-US"/>
              <a:pPr/>
              <a:t>‹#›</a:t>
            </a:fld>
            <a:endParaRPr lang="en-GB" altLang="en-US"/>
          </a:p>
        </p:txBody>
      </p:sp>
    </p:spTree>
    <p:extLst>
      <p:ext uri="{BB962C8B-B14F-4D97-AF65-F5344CB8AC3E}">
        <p14:creationId xmlns:p14="http://schemas.microsoft.com/office/powerpoint/2010/main" val="2346972308"/>
      </p:ext>
    </p:extLst>
  </p:cSld>
  <p:clrMapOvr>
    <a:masterClrMapping/>
  </p:clrMapOvr>
  <p:transition spd="slow" advClick="0" advTm="10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0B1AB-1581-D93F-2060-B4F4BCED423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075E77E-7845-03A4-E3AB-B247040B607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81A685-DD06-1C7E-3EE8-6C52B191C5D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385D66-27D0-5E0A-9BCB-5196E0798CDA}"/>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1C39C8B-E8E6-2302-4497-0DFE5F52BC63}"/>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CA64CC7-6597-D3AB-911F-4A30B13E29C9}"/>
              </a:ext>
            </a:extLst>
          </p:cNvPr>
          <p:cNvSpPr>
            <a:spLocks noGrp="1"/>
          </p:cNvSpPr>
          <p:nvPr>
            <p:ph type="sldNum" sz="quarter" idx="12"/>
          </p:nvPr>
        </p:nvSpPr>
        <p:spPr/>
        <p:txBody>
          <a:bodyPr/>
          <a:lstStyle>
            <a:lvl1pPr>
              <a:defRPr/>
            </a:lvl1pPr>
          </a:lstStyle>
          <a:p>
            <a:fld id="{B93DBB13-C893-49F8-B81C-0B70939F1B1F}" type="slidenum">
              <a:rPr lang="en-GB" altLang="en-US"/>
              <a:pPr/>
              <a:t>‹#›</a:t>
            </a:fld>
            <a:endParaRPr lang="en-GB" altLang="en-US"/>
          </a:p>
        </p:txBody>
      </p:sp>
    </p:spTree>
    <p:extLst>
      <p:ext uri="{BB962C8B-B14F-4D97-AF65-F5344CB8AC3E}">
        <p14:creationId xmlns:p14="http://schemas.microsoft.com/office/powerpoint/2010/main" val="3495434827"/>
      </p:ext>
    </p:extLst>
  </p:cSld>
  <p:clrMapOvr>
    <a:masterClrMapping/>
  </p:clrMapOvr>
  <p:transition spd="slow" advClick="0" advTm="10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C1A7-C0D0-37DE-94DD-2C5D633AFE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7D3DCD-5F25-561C-0D28-267B481300F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0DF93E-4C73-B09A-B590-D70C50F1A2C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078FB9-2F28-C66F-9EDB-50CB2D195F14}"/>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EEC00C9-BB5C-4255-6A22-D066461E3695}"/>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D27A4520-F203-34F8-B280-64FBDA16A031}"/>
              </a:ext>
            </a:extLst>
          </p:cNvPr>
          <p:cNvSpPr>
            <a:spLocks noGrp="1"/>
          </p:cNvSpPr>
          <p:nvPr>
            <p:ph type="sldNum" sz="quarter" idx="12"/>
          </p:nvPr>
        </p:nvSpPr>
        <p:spPr/>
        <p:txBody>
          <a:bodyPr/>
          <a:lstStyle>
            <a:lvl1pPr>
              <a:defRPr/>
            </a:lvl1pPr>
          </a:lstStyle>
          <a:p>
            <a:fld id="{691D7447-4DCE-4A88-8944-D71A7AC616A1}" type="slidenum">
              <a:rPr lang="en-GB" altLang="en-US"/>
              <a:pPr/>
              <a:t>‹#›</a:t>
            </a:fld>
            <a:endParaRPr lang="en-GB" altLang="en-US"/>
          </a:p>
        </p:txBody>
      </p:sp>
    </p:spTree>
    <p:extLst>
      <p:ext uri="{BB962C8B-B14F-4D97-AF65-F5344CB8AC3E}">
        <p14:creationId xmlns:p14="http://schemas.microsoft.com/office/powerpoint/2010/main" val="3772125394"/>
      </p:ext>
    </p:extLst>
  </p:cSld>
  <p:clrMapOvr>
    <a:masterClrMapping/>
  </p:clrMapOvr>
  <p:transition spd="slow" advClick="0" advTm="10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a:extLst>
              <a:ext uri="{FF2B5EF4-FFF2-40B4-BE49-F238E27FC236}">
                <a16:creationId xmlns:a16="http://schemas.microsoft.com/office/drawing/2014/main" id="{1CB55E58-3BE0-54AE-F5D9-434C9CDBFF0C}"/>
              </a:ext>
            </a:extLst>
          </p:cNvPr>
          <p:cNvPicPr>
            <a:picLocks noChangeAspect="1" noChangeArrowheads="1"/>
          </p:cNvPicPr>
          <p:nvPr userDrawn="1"/>
        </p:nvPicPr>
        <p:blipFill>
          <a:blip r:embed="rId15">
            <a:lum bright="70000" contrast="-80000"/>
            <a:extLst>
              <a:ext uri="{28A0092B-C50C-407E-A947-70E740481C1C}">
                <a14:useLocalDpi xmlns:a14="http://schemas.microsoft.com/office/drawing/2010/main" val="0"/>
              </a:ext>
            </a:extLst>
          </a:blip>
          <a:srcRect/>
          <a:stretch>
            <a:fillRect/>
          </a:stretch>
        </p:blipFill>
        <p:spPr bwMode="auto">
          <a:xfrm>
            <a:off x="0" y="-127000"/>
            <a:ext cx="9144000" cy="698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a:extLst>
              <a:ext uri="{FF2B5EF4-FFF2-40B4-BE49-F238E27FC236}">
                <a16:creationId xmlns:a16="http://schemas.microsoft.com/office/drawing/2014/main" id="{F52E8EF3-15C1-7C93-2C72-6AF7DCF43706}"/>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3079E1AE-8F81-CF34-A5EC-A85F29EF5B4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B797506A-CC23-5A22-E99A-D934AAC0D09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0FD7643A-D1A5-4A47-8D8A-1E335DFC6E5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48F4174F-77DC-1EEA-51A5-B222490A197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1249604-F256-4AB8-950D-989C864DEC2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advClick="0" advTm="10000">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48C297F0-9150-C14A-BC24-2C76C261C79F}"/>
              </a:ext>
            </a:extLst>
          </p:cNvPr>
          <p:cNvSpPr>
            <a:spLocks noGrp="1" noChangeArrowheads="1"/>
          </p:cNvSpPr>
          <p:nvPr>
            <p:ph type="title"/>
          </p:nvPr>
        </p:nvSpPr>
        <p:spPr>
          <a:xfrm>
            <a:off x="719138" y="0"/>
            <a:ext cx="7848600" cy="1371600"/>
          </a:xfrm>
          <a:noFill/>
          <a:ln/>
        </p:spPr>
        <p:txBody>
          <a:bodyPr/>
          <a:lstStyle/>
          <a:p>
            <a:r>
              <a:rPr lang="en-GB" altLang="en-US" sz="4800" b="1">
                <a:solidFill>
                  <a:srgbClr val="663300"/>
                </a:solidFill>
                <a:latin typeface="Book Antiqua" panose="02040602050305030304" pitchFamily="18" charset="0"/>
                <a:cs typeface="Times New Roman" panose="02020603050405020304" pitchFamily="18" charset="0"/>
              </a:rPr>
              <a:t>The Norman Yoke…</a:t>
            </a:r>
          </a:p>
        </p:txBody>
      </p:sp>
      <p:sp>
        <p:nvSpPr>
          <p:cNvPr id="97283" name="Rectangle 3">
            <a:extLst>
              <a:ext uri="{FF2B5EF4-FFF2-40B4-BE49-F238E27FC236}">
                <a16:creationId xmlns:a16="http://schemas.microsoft.com/office/drawing/2014/main" id="{877F2AD4-1BA1-0A7A-5508-837920D0CEF1}"/>
              </a:ext>
            </a:extLst>
          </p:cNvPr>
          <p:cNvSpPr>
            <a:spLocks noGrp="1" noChangeArrowheads="1"/>
          </p:cNvSpPr>
          <p:nvPr>
            <p:ph type="body" idx="1"/>
          </p:nvPr>
        </p:nvSpPr>
        <p:spPr>
          <a:xfrm>
            <a:off x="2627313" y="1268413"/>
            <a:ext cx="4165600" cy="5073650"/>
          </a:xfrm>
          <a:effectLst>
            <a:outerShdw dist="35921" dir="2700000" algn="ctr" rotWithShape="0">
              <a:schemeClr val="bg2"/>
            </a:outerShdw>
          </a:effectLst>
        </p:spPr>
        <p:txBody>
          <a:bodyPr/>
          <a:lstStyle/>
          <a:p>
            <a:pPr>
              <a:lnSpc>
                <a:spcPct val="150000"/>
              </a:lnSpc>
            </a:pPr>
            <a:r>
              <a:rPr lang="en-GB" altLang="en-US" b="1">
                <a:solidFill>
                  <a:srgbClr val="FF0000"/>
                </a:solidFill>
                <a:effectLst>
                  <a:outerShdw blurRad="38100" dist="38100" dir="2700000" algn="tl">
                    <a:srgbClr val="C0C0C0"/>
                  </a:outerShdw>
                </a:effectLst>
                <a:latin typeface="Garamond" panose="02020404030301010803" pitchFamily="18" charset="0"/>
              </a:rPr>
              <a:t>conquest</a:t>
            </a:r>
          </a:p>
          <a:p>
            <a:pPr>
              <a:lnSpc>
                <a:spcPct val="150000"/>
              </a:lnSpc>
            </a:pPr>
            <a:r>
              <a:rPr lang="en-GB" altLang="en-US" b="1">
                <a:solidFill>
                  <a:srgbClr val="FF0000"/>
                </a:solidFill>
                <a:effectLst>
                  <a:outerShdw blurRad="38100" dist="38100" dir="2700000" algn="tl">
                    <a:srgbClr val="C0C0C0"/>
                  </a:outerShdw>
                </a:effectLst>
                <a:latin typeface="Garamond" panose="02020404030301010803" pitchFamily="18" charset="0"/>
              </a:rPr>
              <a:t>castles</a:t>
            </a:r>
          </a:p>
          <a:p>
            <a:pPr>
              <a:lnSpc>
                <a:spcPct val="150000"/>
              </a:lnSpc>
            </a:pPr>
            <a:r>
              <a:rPr lang="en-GB" altLang="en-US" b="1">
                <a:solidFill>
                  <a:srgbClr val="FF0000"/>
                </a:solidFill>
                <a:effectLst>
                  <a:outerShdw blurRad="38100" dist="38100" dir="2700000" algn="tl">
                    <a:srgbClr val="C0C0C0"/>
                  </a:outerShdw>
                </a:effectLst>
                <a:latin typeface="Garamond" panose="02020404030301010803" pitchFamily="18" charset="0"/>
              </a:rPr>
              <a:t>war &amp; waste</a:t>
            </a:r>
          </a:p>
          <a:p>
            <a:pPr>
              <a:lnSpc>
                <a:spcPct val="150000"/>
              </a:lnSpc>
            </a:pPr>
            <a:r>
              <a:rPr lang="en-GB" altLang="en-US" b="1">
                <a:solidFill>
                  <a:srgbClr val="FF0000"/>
                </a:solidFill>
                <a:effectLst>
                  <a:outerShdw blurRad="38100" dist="38100" dir="2700000" algn="tl">
                    <a:srgbClr val="C0C0C0"/>
                  </a:outerShdw>
                </a:effectLst>
                <a:latin typeface="Garamond" panose="02020404030301010803" pitchFamily="18" charset="0"/>
              </a:rPr>
              <a:t>forest law</a:t>
            </a:r>
          </a:p>
          <a:p>
            <a:pPr>
              <a:lnSpc>
                <a:spcPct val="150000"/>
              </a:lnSpc>
            </a:pPr>
            <a:r>
              <a:rPr lang="en-GB" altLang="en-US" b="1">
                <a:solidFill>
                  <a:srgbClr val="FF0000"/>
                </a:solidFill>
                <a:effectLst>
                  <a:outerShdw blurRad="38100" dist="38100" dir="2700000" algn="tl">
                    <a:srgbClr val="C0C0C0"/>
                  </a:outerShdw>
                </a:effectLst>
                <a:latin typeface="Garamond" panose="02020404030301010803" pitchFamily="18" charset="0"/>
              </a:rPr>
              <a:t>rebels &amp; outlaws</a:t>
            </a:r>
          </a:p>
          <a:p>
            <a:pPr>
              <a:lnSpc>
                <a:spcPct val="150000"/>
              </a:lnSpc>
            </a:pPr>
            <a:r>
              <a:rPr lang="en-GB" altLang="en-US" b="1">
                <a:solidFill>
                  <a:srgbClr val="FF0000"/>
                </a:solidFill>
                <a:effectLst>
                  <a:outerShdw blurRad="38100" dist="38100" dir="2700000" algn="tl">
                    <a:srgbClr val="C0C0C0"/>
                  </a:outerShdw>
                </a:effectLst>
                <a:latin typeface="Garamond" panose="02020404030301010803" pitchFamily="18" charset="0"/>
              </a:rPr>
              <a:t>merrie England</a:t>
            </a:r>
          </a:p>
        </p:txBody>
      </p:sp>
    </p:spTree>
  </p:cSld>
  <p:clrMapOvr>
    <a:masterClrMapping/>
  </p:clrMapOvr>
  <p:transition spd="slow" advClick="0" advTm="12000">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50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fade">
                                      <p:cBhvr>
                                        <p:cTn id="7" dur="1000"/>
                                        <p:tgtEl>
                                          <p:spTgt spid="97283">
                                            <p:txEl>
                                              <p:pRg st="0" end="0"/>
                                            </p:txEl>
                                          </p:spTgt>
                                        </p:tgtEl>
                                      </p:cBhvr>
                                    </p:animEffect>
                                  </p:childTnLst>
                                </p:cTn>
                              </p:par>
                            </p:childTnLst>
                          </p:cTn>
                        </p:par>
                        <p:par>
                          <p:cTn id="8" fill="hold" nodeType="afterGroup">
                            <p:stCondLst>
                              <p:cond delay="1500"/>
                            </p:stCondLst>
                            <p:childTnLst>
                              <p:par>
                                <p:cTn id="9" presetID="10" presetClass="entr" presetSubtype="0" fill="hold" nodeType="afterEffect">
                                  <p:stCondLst>
                                    <p:cond delay="500"/>
                                  </p:stCondLst>
                                  <p:childTnLst>
                                    <p:set>
                                      <p:cBhvr>
                                        <p:cTn id="10" dur="1" fill="hold">
                                          <p:stCondLst>
                                            <p:cond delay="0"/>
                                          </p:stCondLst>
                                        </p:cTn>
                                        <p:tgtEl>
                                          <p:spTgt spid="97283">
                                            <p:txEl>
                                              <p:pRg st="1" end="1"/>
                                            </p:txEl>
                                          </p:spTgt>
                                        </p:tgtEl>
                                        <p:attrNameLst>
                                          <p:attrName>style.visibility</p:attrName>
                                        </p:attrNameLst>
                                      </p:cBhvr>
                                      <p:to>
                                        <p:strVal val="visible"/>
                                      </p:to>
                                    </p:set>
                                    <p:animEffect transition="in" filter="fade">
                                      <p:cBhvr>
                                        <p:cTn id="11" dur="1000"/>
                                        <p:tgtEl>
                                          <p:spTgt spid="97283">
                                            <p:txEl>
                                              <p:pRg st="1" end="1"/>
                                            </p:txEl>
                                          </p:spTgt>
                                        </p:tgtEl>
                                      </p:cBhvr>
                                    </p:animEffect>
                                  </p:childTnLst>
                                </p:cTn>
                              </p:par>
                            </p:childTnLst>
                          </p:cTn>
                        </p:par>
                        <p:par>
                          <p:cTn id="12" fill="hold" nodeType="afterGroup">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97283">
                                            <p:txEl>
                                              <p:pRg st="2" end="2"/>
                                            </p:txEl>
                                          </p:spTgt>
                                        </p:tgtEl>
                                        <p:attrNameLst>
                                          <p:attrName>style.visibility</p:attrName>
                                        </p:attrNameLst>
                                      </p:cBhvr>
                                      <p:to>
                                        <p:strVal val="visible"/>
                                      </p:to>
                                    </p:set>
                                    <p:animEffect transition="in" filter="fade">
                                      <p:cBhvr>
                                        <p:cTn id="15" dur="1000"/>
                                        <p:tgtEl>
                                          <p:spTgt spid="97283">
                                            <p:txEl>
                                              <p:pRg st="2" end="2"/>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97283">
                                            <p:txEl>
                                              <p:pRg st="3" end="3"/>
                                            </p:txEl>
                                          </p:spTgt>
                                        </p:tgtEl>
                                        <p:attrNameLst>
                                          <p:attrName>style.visibility</p:attrName>
                                        </p:attrNameLst>
                                      </p:cBhvr>
                                      <p:to>
                                        <p:strVal val="visible"/>
                                      </p:to>
                                    </p:set>
                                    <p:animEffect transition="in" filter="fade">
                                      <p:cBhvr>
                                        <p:cTn id="19" dur="1000"/>
                                        <p:tgtEl>
                                          <p:spTgt spid="97283">
                                            <p:txEl>
                                              <p:pRg st="3" end="3"/>
                                            </p:txEl>
                                          </p:spTgt>
                                        </p:tgtEl>
                                      </p:cBhvr>
                                    </p:animEffect>
                                  </p:childTnLst>
                                </p:cTn>
                              </p:par>
                            </p:childTnLst>
                          </p:cTn>
                        </p:par>
                        <p:par>
                          <p:cTn id="20" fill="hold" nodeType="afterGroup">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97283">
                                            <p:txEl>
                                              <p:pRg st="4" end="4"/>
                                            </p:txEl>
                                          </p:spTgt>
                                        </p:tgtEl>
                                        <p:attrNameLst>
                                          <p:attrName>style.visibility</p:attrName>
                                        </p:attrNameLst>
                                      </p:cBhvr>
                                      <p:to>
                                        <p:strVal val="visible"/>
                                      </p:to>
                                    </p:set>
                                    <p:animEffect transition="in" filter="fade">
                                      <p:cBhvr>
                                        <p:cTn id="23" dur="1000"/>
                                        <p:tgtEl>
                                          <p:spTgt spid="97283">
                                            <p:txEl>
                                              <p:pRg st="4" end="4"/>
                                            </p:txEl>
                                          </p:spTgt>
                                        </p:tgtEl>
                                      </p:cBhvr>
                                    </p:animEffect>
                                  </p:childTnLst>
                                </p:cTn>
                              </p:par>
                            </p:childTnLst>
                          </p:cTn>
                        </p:par>
                        <p:par>
                          <p:cTn id="24" fill="hold" nodeType="afterGroup">
                            <p:stCondLst>
                              <p:cond delay="7500"/>
                            </p:stCondLst>
                            <p:childTnLst>
                              <p:par>
                                <p:cTn id="25" presetID="10" presetClass="entr" presetSubtype="0" fill="hold" nodeType="afterEffect">
                                  <p:stCondLst>
                                    <p:cond delay="2000"/>
                                  </p:stCondLst>
                                  <p:childTnLst>
                                    <p:set>
                                      <p:cBhvr>
                                        <p:cTn id="26" dur="1" fill="hold">
                                          <p:stCondLst>
                                            <p:cond delay="0"/>
                                          </p:stCondLst>
                                        </p:cTn>
                                        <p:tgtEl>
                                          <p:spTgt spid="97283">
                                            <p:txEl>
                                              <p:pRg st="5" end="5"/>
                                            </p:txEl>
                                          </p:spTgt>
                                        </p:tgtEl>
                                        <p:attrNameLst>
                                          <p:attrName>style.visibility</p:attrName>
                                        </p:attrNameLst>
                                      </p:cBhvr>
                                      <p:to>
                                        <p:strVal val="visible"/>
                                      </p:to>
                                    </p:set>
                                    <p:animEffect transition="in" filter="fade">
                                      <p:cBhvr>
                                        <p:cTn id="27" dur="1000"/>
                                        <p:tgtEl>
                                          <p:spTgt spid="972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advAuto="2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a:extLst>
              <a:ext uri="{FF2B5EF4-FFF2-40B4-BE49-F238E27FC236}">
                <a16:creationId xmlns:a16="http://schemas.microsoft.com/office/drawing/2014/main" id="{672B6073-60C0-569A-64B5-A62A2327D6D6}"/>
              </a:ext>
            </a:extLst>
          </p:cNvPr>
          <p:cNvSpPr>
            <a:spLocks noChangeArrowheads="1"/>
          </p:cNvSpPr>
          <p:nvPr/>
        </p:nvSpPr>
        <p:spPr bwMode="auto">
          <a:xfrm>
            <a:off x="2195513" y="260350"/>
            <a:ext cx="5472112" cy="503238"/>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3600" b="1"/>
              <a:t>Genocide in Yorkshire</a:t>
            </a:r>
          </a:p>
        </p:txBody>
      </p:sp>
      <p:sp>
        <p:nvSpPr>
          <p:cNvPr id="102404" name="Rectangle 4">
            <a:extLst>
              <a:ext uri="{FF2B5EF4-FFF2-40B4-BE49-F238E27FC236}">
                <a16:creationId xmlns:a16="http://schemas.microsoft.com/office/drawing/2014/main" id="{4317E98E-8FC4-59D2-5B27-6C8E0267B4B8}"/>
              </a:ext>
            </a:extLst>
          </p:cNvPr>
          <p:cNvSpPr>
            <a:spLocks noChangeArrowheads="1"/>
          </p:cNvSpPr>
          <p:nvPr/>
        </p:nvSpPr>
        <p:spPr bwMode="auto">
          <a:xfrm>
            <a:off x="539750" y="908050"/>
            <a:ext cx="8135938" cy="86360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663300"/>
                </a:solidFill>
                <a:latin typeface="Book Antiqua" panose="02040602050305030304" pitchFamily="18" charset="0"/>
                <a:cs typeface="Times New Roman" panose="02020603050405020304" pitchFamily="18" charset="0"/>
              </a:rPr>
              <a:t>The same writer says that this act haunted the Conqueror to his dying day. On his death-bed, he repented:</a:t>
            </a:r>
          </a:p>
        </p:txBody>
      </p:sp>
      <p:sp>
        <p:nvSpPr>
          <p:cNvPr id="102405" name="Rectangle 5">
            <a:extLst>
              <a:ext uri="{FF2B5EF4-FFF2-40B4-BE49-F238E27FC236}">
                <a16:creationId xmlns:a16="http://schemas.microsoft.com/office/drawing/2014/main" id="{A998892D-79F8-2F2A-A440-73FBBE5FF1BF}"/>
              </a:ext>
            </a:extLst>
          </p:cNvPr>
          <p:cNvSpPr>
            <a:spLocks noChangeArrowheads="1"/>
          </p:cNvSpPr>
          <p:nvPr/>
        </p:nvSpPr>
        <p:spPr bwMode="auto">
          <a:xfrm>
            <a:off x="827088" y="1989138"/>
            <a:ext cx="8137525" cy="36036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Book Antiqua" panose="02040602050305030304" pitchFamily="18" charset="0"/>
                <a:cs typeface="Times New Roman" panose="02020603050405020304" pitchFamily="18" charset="0"/>
              </a:rPr>
              <a:t>‘</a:t>
            </a:r>
            <a:r>
              <a:rPr lang="en-GB" altLang="en-US" sz="2400" b="1">
                <a:solidFill>
                  <a:srgbClr val="0000FF"/>
                </a:solidFill>
                <a:latin typeface="Garamond" panose="02020404030301010803" pitchFamily="18" charset="0"/>
                <a:cs typeface="Times New Roman" panose="02020603050405020304" pitchFamily="18" charset="0"/>
              </a:rPr>
              <a:t>I ... caused the death of thousands by starvation and war,</a:t>
            </a:r>
          </a:p>
        </p:txBody>
      </p:sp>
      <p:sp>
        <p:nvSpPr>
          <p:cNvPr id="102406" name="Rectangle 6">
            <a:extLst>
              <a:ext uri="{FF2B5EF4-FFF2-40B4-BE49-F238E27FC236}">
                <a16:creationId xmlns:a16="http://schemas.microsoft.com/office/drawing/2014/main" id="{A03D0465-71AE-C191-7E48-90E7B13CBC1E}"/>
              </a:ext>
            </a:extLst>
          </p:cNvPr>
          <p:cNvSpPr>
            <a:spLocks noChangeArrowheads="1"/>
          </p:cNvSpPr>
          <p:nvPr/>
        </p:nvSpPr>
        <p:spPr bwMode="auto">
          <a:xfrm>
            <a:off x="827088" y="2420938"/>
            <a:ext cx="5616575" cy="28733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especially in Yorkshire. In a mad fury,</a:t>
            </a:r>
          </a:p>
        </p:txBody>
      </p:sp>
      <p:sp>
        <p:nvSpPr>
          <p:cNvPr id="102409" name="Rectangle 9">
            <a:extLst>
              <a:ext uri="{FF2B5EF4-FFF2-40B4-BE49-F238E27FC236}">
                <a16:creationId xmlns:a16="http://schemas.microsoft.com/office/drawing/2014/main" id="{AEBD0118-CC81-D885-9E1E-6855484E931A}"/>
              </a:ext>
            </a:extLst>
          </p:cNvPr>
          <p:cNvSpPr>
            <a:spLocks noChangeArrowheads="1"/>
          </p:cNvSpPr>
          <p:nvPr/>
        </p:nvSpPr>
        <p:spPr bwMode="auto">
          <a:xfrm>
            <a:off x="827088" y="2781300"/>
            <a:ext cx="7921625" cy="358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I descended on the English of the north like a raging lion,</a:t>
            </a:r>
          </a:p>
        </p:txBody>
      </p:sp>
      <p:sp>
        <p:nvSpPr>
          <p:cNvPr id="102410" name="Rectangle 10">
            <a:extLst>
              <a:ext uri="{FF2B5EF4-FFF2-40B4-BE49-F238E27FC236}">
                <a16:creationId xmlns:a16="http://schemas.microsoft.com/office/drawing/2014/main" id="{CAAD8856-1EEC-3502-B6AA-2900A925D556}"/>
              </a:ext>
            </a:extLst>
          </p:cNvPr>
          <p:cNvSpPr>
            <a:spLocks noChangeArrowheads="1"/>
          </p:cNvSpPr>
          <p:nvPr/>
        </p:nvSpPr>
        <p:spPr bwMode="auto">
          <a:xfrm>
            <a:off x="827088" y="3141663"/>
            <a:ext cx="5832475" cy="36036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and ordered that all their homes and crops,</a:t>
            </a:r>
          </a:p>
        </p:txBody>
      </p:sp>
      <p:sp>
        <p:nvSpPr>
          <p:cNvPr id="102411" name="Rectangle 11">
            <a:extLst>
              <a:ext uri="{FF2B5EF4-FFF2-40B4-BE49-F238E27FC236}">
                <a16:creationId xmlns:a16="http://schemas.microsoft.com/office/drawing/2014/main" id="{301B235B-3FD5-790B-6C28-C59D0C9AB85C}"/>
              </a:ext>
            </a:extLst>
          </p:cNvPr>
          <p:cNvSpPr>
            <a:spLocks noChangeArrowheads="1"/>
          </p:cNvSpPr>
          <p:nvPr/>
        </p:nvSpPr>
        <p:spPr bwMode="auto">
          <a:xfrm>
            <a:off x="827088" y="3502025"/>
            <a:ext cx="5543550" cy="360363"/>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and all their equipment and furnishings,</a:t>
            </a:r>
          </a:p>
        </p:txBody>
      </p:sp>
      <p:sp>
        <p:nvSpPr>
          <p:cNvPr id="102412" name="Rectangle 12">
            <a:extLst>
              <a:ext uri="{FF2B5EF4-FFF2-40B4-BE49-F238E27FC236}">
                <a16:creationId xmlns:a16="http://schemas.microsoft.com/office/drawing/2014/main" id="{A7BB4A9F-6C4E-0D95-55D7-028E69BB2608}"/>
              </a:ext>
            </a:extLst>
          </p:cNvPr>
          <p:cNvSpPr>
            <a:spLocks noChangeArrowheads="1"/>
          </p:cNvSpPr>
          <p:nvPr/>
        </p:nvSpPr>
        <p:spPr bwMode="auto">
          <a:xfrm>
            <a:off x="827088" y="3860800"/>
            <a:ext cx="3384550" cy="358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should be burnt at once;</a:t>
            </a:r>
          </a:p>
        </p:txBody>
      </p:sp>
      <p:sp>
        <p:nvSpPr>
          <p:cNvPr id="102413" name="Rectangle 13">
            <a:extLst>
              <a:ext uri="{FF2B5EF4-FFF2-40B4-BE49-F238E27FC236}">
                <a16:creationId xmlns:a16="http://schemas.microsoft.com/office/drawing/2014/main" id="{423093BE-2821-45AB-2D62-363D48955934}"/>
              </a:ext>
            </a:extLst>
          </p:cNvPr>
          <p:cNvSpPr>
            <a:spLocks noChangeArrowheads="1"/>
          </p:cNvSpPr>
          <p:nvPr/>
        </p:nvSpPr>
        <p:spPr bwMode="auto">
          <a:xfrm>
            <a:off x="827088" y="4292600"/>
            <a:ext cx="7200900" cy="287338"/>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and their great flocks and herds of sheep and cattle</a:t>
            </a:r>
          </a:p>
        </p:txBody>
      </p:sp>
      <p:sp>
        <p:nvSpPr>
          <p:cNvPr id="102414" name="Rectangle 14">
            <a:extLst>
              <a:ext uri="{FF2B5EF4-FFF2-40B4-BE49-F238E27FC236}">
                <a16:creationId xmlns:a16="http://schemas.microsoft.com/office/drawing/2014/main" id="{C18E7FB0-6B24-53EC-BCCA-9563561F6B12}"/>
              </a:ext>
            </a:extLst>
          </p:cNvPr>
          <p:cNvSpPr>
            <a:spLocks noChangeArrowheads="1"/>
          </p:cNvSpPr>
          <p:nvPr/>
        </p:nvSpPr>
        <p:spPr bwMode="auto">
          <a:xfrm>
            <a:off x="827088" y="4725988"/>
            <a:ext cx="3457575" cy="21590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slaughtered everywhere.</a:t>
            </a:r>
          </a:p>
        </p:txBody>
      </p:sp>
      <p:sp>
        <p:nvSpPr>
          <p:cNvPr id="102415" name="Rectangle 15">
            <a:extLst>
              <a:ext uri="{FF2B5EF4-FFF2-40B4-BE49-F238E27FC236}">
                <a16:creationId xmlns:a16="http://schemas.microsoft.com/office/drawing/2014/main" id="{633C4BB0-9079-F314-C0C7-7D0E68DCB445}"/>
              </a:ext>
            </a:extLst>
          </p:cNvPr>
          <p:cNvSpPr>
            <a:spLocks noChangeArrowheads="1"/>
          </p:cNvSpPr>
          <p:nvPr/>
        </p:nvSpPr>
        <p:spPr bwMode="auto">
          <a:xfrm>
            <a:off x="827088" y="5084763"/>
            <a:ext cx="7705725" cy="28733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So I chastised a great multitude of men and women</a:t>
            </a:r>
          </a:p>
        </p:txBody>
      </p:sp>
      <p:sp>
        <p:nvSpPr>
          <p:cNvPr id="102416" name="Rectangle 16">
            <a:extLst>
              <a:ext uri="{FF2B5EF4-FFF2-40B4-BE49-F238E27FC236}">
                <a16:creationId xmlns:a16="http://schemas.microsoft.com/office/drawing/2014/main" id="{1B87CFD5-3070-CD4F-008F-F976E5EF8B39}"/>
              </a:ext>
            </a:extLst>
          </p:cNvPr>
          <p:cNvSpPr>
            <a:spLocks noChangeArrowheads="1"/>
          </p:cNvSpPr>
          <p:nvPr/>
        </p:nvSpPr>
        <p:spPr bwMode="auto">
          <a:xfrm>
            <a:off x="827088" y="5445125"/>
            <a:ext cx="5040312" cy="287338"/>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with the lash of starvation and, alas,</a:t>
            </a:r>
          </a:p>
        </p:txBody>
      </p:sp>
      <p:sp>
        <p:nvSpPr>
          <p:cNvPr id="102417" name="Rectangle 17">
            <a:extLst>
              <a:ext uri="{FF2B5EF4-FFF2-40B4-BE49-F238E27FC236}">
                <a16:creationId xmlns:a16="http://schemas.microsoft.com/office/drawing/2014/main" id="{94883AFF-02C8-2747-A5DE-2ECAC128BBE6}"/>
              </a:ext>
            </a:extLst>
          </p:cNvPr>
          <p:cNvSpPr>
            <a:spLocks noChangeArrowheads="1"/>
          </p:cNvSpPr>
          <p:nvPr/>
        </p:nvSpPr>
        <p:spPr bwMode="auto">
          <a:xfrm>
            <a:off x="827088" y="5805488"/>
            <a:ext cx="6048375" cy="28733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Garamond" panose="02020404030301010803" pitchFamily="18" charset="0"/>
                <a:cs typeface="Times New Roman" panose="02020603050405020304" pitchFamily="18" charset="0"/>
              </a:rPr>
              <a:t>was the cruel murderer of many thousands</a:t>
            </a:r>
            <a:r>
              <a:rPr lang="en-GB" altLang="en-US" sz="2400" b="1">
                <a:solidFill>
                  <a:srgbClr val="0000FF"/>
                </a:solidFill>
                <a:latin typeface="Book Antiqua" panose="02040602050305030304" pitchFamily="18" charset="0"/>
                <a:cs typeface="Times New Roman" panose="02020603050405020304" pitchFamily="18" charset="0"/>
              </a:rPr>
              <a:t>’</a:t>
            </a:r>
            <a:endParaRPr lang="en-GB" altLang="en-US" sz="2400" b="1">
              <a:solidFill>
                <a:srgbClr val="0000FF"/>
              </a:solidFill>
              <a:latin typeface="Garamond" panose="02020404030301010803" pitchFamily="18" charset="0"/>
              <a:cs typeface="Times New Roman" panose="02020603050405020304" pitchFamily="18" charset="0"/>
            </a:endParaRPr>
          </a:p>
        </p:txBody>
      </p:sp>
    </p:spTree>
  </p:cSld>
  <p:clrMapOvr>
    <a:masterClrMapping/>
  </p:clrMapOvr>
  <p:transition spd="slow" advClick="0" advTm="30000">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097522BF-27F8-71A1-24FA-AA2E983E26E8}"/>
              </a:ext>
            </a:extLst>
          </p:cNvPr>
          <p:cNvSpPr>
            <a:spLocks noGrp="1" noChangeArrowheads="1"/>
          </p:cNvSpPr>
          <p:nvPr>
            <p:ph type="title"/>
          </p:nvPr>
        </p:nvSpPr>
        <p:spPr>
          <a:xfrm>
            <a:off x="323850" y="1052513"/>
            <a:ext cx="2663825" cy="5329237"/>
          </a:xfrm>
          <a:solidFill>
            <a:schemeClr val="bg1">
              <a:alpha val="50000"/>
            </a:schemeClr>
          </a:solidFill>
          <a:ln/>
        </p:spPr>
        <p:txBody>
          <a:bodyPr/>
          <a:lstStyle/>
          <a:p>
            <a:pPr>
              <a:lnSpc>
                <a:spcPct val="120000"/>
              </a:lnSpc>
            </a:pPr>
            <a:r>
              <a:rPr lang="en-GB" altLang="en-US" sz="2000" b="1">
                <a:solidFill>
                  <a:srgbClr val="FF0000"/>
                </a:solidFill>
                <a:latin typeface="Book Antiqua" panose="02040602050305030304" pitchFamily="18" charset="0"/>
                <a:cs typeface="Times New Roman" panose="02020603050405020304" pitchFamily="18" charset="0"/>
              </a:rPr>
              <a:t>On the basis of recorded waste in Domesday Book, it has been calculated that 15 years after the ‘harrying’ Yorkshire still had only 25% of the men and ploughs there had been on the day in 1066</a:t>
            </a:r>
            <a:r>
              <a:rPr lang="en-GB" altLang="en-US" sz="2000" b="1">
                <a:solidFill>
                  <a:srgbClr val="663300"/>
                </a:solidFill>
                <a:latin typeface="Book Antiqua" panose="02040602050305030304" pitchFamily="18" charset="0"/>
                <a:cs typeface="Times New Roman" panose="02020603050405020304" pitchFamily="18" charset="0"/>
              </a:rPr>
              <a:t> </a:t>
            </a:r>
            <a:r>
              <a:rPr lang="en-GB" altLang="en-US" sz="2000" b="1">
                <a:solidFill>
                  <a:srgbClr val="0000FF"/>
                </a:solidFill>
                <a:latin typeface="Book Antiqua" panose="02040602050305030304" pitchFamily="18" charset="0"/>
                <a:cs typeface="Times New Roman" panose="02020603050405020304" pitchFamily="18" charset="0"/>
              </a:rPr>
              <a:t>’when King Edward was alive and dead’</a:t>
            </a:r>
          </a:p>
        </p:txBody>
      </p:sp>
      <p:sp>
        <p:nvSpPr>
          <p:cNvPr id="103428" name="Rectangle 4">
            <a:extLst>
              <a:ext uri="{FF2B5EF4-FFF2-40B4-BE49-F238E27FC236}">
                <a16:creationId xmlns:a16="http://schemas.microsoft.com/office/drawing/2014/main" id="{CE36AA55-5F24-E791-FF03-4201DB029890}"/>
              </a:ext>
            </a:extLst>
          </p:cNvPr>
          <p:cNvSpPr>
            <a:spLocks noChangeArrowheads="1"/>
          </p:cNvSpPr>
          <p:nvPr/>
        </p:nvSpPr>
        <p:spPr bwMode="auto">
          <a:xfrm>
            <a:off x="1258888" y="260350"/>
            <a:ext cx="7058025" cy="792163"/>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5400" b="1"/>
              <a:t>Genocide in Yorkshire</a:t>
            </a:r>
          </a:p>
        </p:txBody>
      </p:sp>
      <p:sp>
        <p:nvSpPr>
          <p:cNvPr id="103429" name="Rectangle 5">
            <a:extLst>
              <a:ext uri="{FF2B5EF4-FFF2-40B4-BE49-F238E27FC236}">
                <a16:creationId xmlns:a16="http://schemas.microsoft.com/office/drawing/2014/main" id="{AA1C5171-7F42-C744-13C5-E240B979DECD}"/>
              </a:ext>
            </a:extLst>
          </p:cNvPr>
          <p:cNvSpPr>
            <a:spLocks noChangeArrowheads="1"/>
          </p:cNvSpPr>
          <p:nvPr/>
        </p:nvSpPr>
        <p:spPr bwMode="auto">
          <a:xfrm>
            <a:off x="3059113" y="5805488"/>
            <a:ext cx="5832475" cy="64770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FF0000"/>
                </a:solidFill>
                <a:latin typeface="Book Antiqua" panose="02040602050305030304" pitchFamily="18" charset="0"/>
                <a:cs typeface="Times New Roman" panose="02020603050405020304" pitchFamily="18" charset="0"/>
              </a:rPr>
              <a:t>recorded waste in Domesday Book</a:t>
            </a:r>
          </a:p>
        </p:txBody>
      </p:sp>
      <p:pic>
        <p:nvPicPr>
          <p:cNvPr id="103430" name="Picture 6">
            <a:extLst>
              <a:ext uri="{FF2B5EF4-FFF2-40B4-BE49-F238E27FC236}">
                <a16:creationId xmlns:a16="http://schemas.microsoft.com/office/drawing/2014/main" id="{AE2118C3-6666-B542-7DA0-BDCBB1DE2E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1268413"/>
            <a:ext cx="5976938" cy="4491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2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103429"/>
                                        </p:tgtEl>
                                        <p:attrNameLst>
                                          <p:attrName>style.visibility</p:attrName>
                                        </p:attrNameLst>
                                      </p:cBhvr>
                                      <p:to>
                                        <p:strVal val="visible"/>
                                      </p:to>
                                    </p:set>
                                    <p:anim calcmode="lin" valueType="num">
                                      <p:cBhvr additive="base">
                                        <p:cTn id="7" dur="2000" fill="hold"/>
                                        <p:tgtEl>
                                          <p:spTgt spid="103429"/>
                                        </p:tgtEl>
                                        <p:attrNameLst>
                                          <p:attrName>ppt_x</p:attrName>
                                        </p:attrNameLst>
                                      </p:cBhvr>
                                      <p:tavLst>
                                        <p:tav tm="0">
                                          <p:val>
                                            <p:strVal val="1+#ppt_w/2"/>
                                          </p:val>
                                        </p:tav>
                                        <p:tav tm="100000">
                                          <p:val>
                                            <p:strVal val="#ppt_x"/>
                                          </p:val>
                                        </p:tav>
                                      </p:tavLst>
                                    </p:anim>
                                    <p:anim calcmode="lin" valueType="num">
                                      <p:cBhvr additive="base">
                                        <p:cTn id="8" dur="2000" fill="hold"/>
                                        <p:tgtEl>
                                          <p:spTgt spid="10342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000"/>
                            </p:stCondLst>
                            <p:childTnLst>
                              <p:par>
                                <p:cTn id="10" presetID="10" presetClass="entr" presetSubtype="0" fill="hold" nodeType="afterEffect">
                                  <p:stCondLst>
                                    <p:cond delay="500"/>
                                  </p:stCondLst>
                                  <p:childTnLst>
                                    <p:set>
                                      <p:cBhvr>
                                        <p:cTn id="11" dur="1" fill="hold">
                                          <p:stCondLst>
                                            <p:cond delay="0"/>
                                          </p:stCondLst>
                                        </p:cTn>
                                        <p:tgtEl>
                                          <p:spTgt spid="103426"/>
                                        </p:tgtEl>
                                        <p:attrNameLst>
                                          <p:attrName>style.visibility</p:attrName>
                                        </p:attrNameLst>
                                      </p:cBhvr>
                                      <p:to>
                                        <p:strVal val="visible"/>
                                      </p:to>
                                    </p:set>
                                    <p:animEffect transition="in" filter="fade">
                                      <p:cBhvr>
                                        <p:cTn id="12" dur="2000"/>
                                        <p:tgtEl>
                                          <p:spTgt spid="103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nimBg="1"/>
      <p:bldP spid="1034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E729FD7B-8C51-79B9-F28A-2B8CD3D5B909}"/>
              </a:ext>
            </a:extLst>
          </p:cNvPr>
          <p:cNvSpPr>
            <a:spLocks noGrp="1" noChangeArrowheads="1"/>
          </p:cNvSpPr>
          <p:nvPr>
            <p:ph type="title"/>
          </p:nvPr>
        </p:nvSpPr>
        <p:spPr>
          <a:xfrm>
            <a:off x="266700" y="152400"/>
            <a:ext cx="8553450" cy="2628900"/>
          </a:xfrm>
          <a:solidFill>
            <a:schemeClr val="bg1">
              <a:alpha val="50000"/>
            </a:schemeClr>
          </a:solidFill>
          <a:ln/>
        </p:spPr>
        <p:txBody>
          <a:bodyPr/>
          <a:lstStyle/>
          <a:p>
            <a:pPr>
              <a:lnSpc>
                <a:spcPct val="130000"/>
              </a:lnSpc>
            </a:pPr>
            <a:r>
              <a:rPr lang="en-GB" altLang="en-US" sz="5400" b="1">
                <a:solidFill>
                  <a:srgbClr val="663300"/>
                </a:solidFill>
                <a:latin typeface="Book Antiqua" panose="02040602050305030304" pitchFamily="18" charset="0"/>
                <a:cs typeface="Times New Roman" panose="02020603050405020304" pitchFamily="18" charset="0"/>
              </a:rPr>
              <a:t>Forest Law</a:t>
            </a:r>
            <a:r>
              <a:rPr lang="en-GB" altLang="en-US" sz="2800" b="1">
                <a:solidFill>
                  <a:srgbClr val="663300"/>
                </a:solidFill>
                <a:latin typeface="Book Antiqua" panose="02040602050305030304" pitchFamily="18" charset="0"/>
                <a:cs typeface="Times New Roman" panose="02020603050405020304" pitchFamily="18" charset="0"/>
              </a:rPr>
              <a:t> </a:t>
            </a:r>
            <a:br>
              <a:rPr lang="en-GB" altLang="en-US" sz="2000" b="1">
                <a:solidFill>
                  <a:srgbClr val="663300"/>
                </a:solidFill>
                <a:latin typeface="Book Antiqua" panose="02040602050305030304" pitchFamily="18" charset="0"/>
                <a:cs typeface="Times New Roman" panose="02020603050405020304" pitchFamily="18" charset="0"/>
              </a:rPr>
            </a:br>
            <a:r>
              <a:rPr lang="en-GB" altLang="en-US" sz="2000" b="1">
                <a:solidFill>
                  <a:srgbClr val="663300"/>
                </a:solidFill>
                <a:latin typeface="Book Antiqua" panose="02040602050305030304" pitchFamily="18" charset="0"/>
                <a:cs typeface="Times New Roman" panose="02020603050405020304" pitchFamily="18" charset="0"/>
              </a:rPr>
              <a:t>Forest law was another oppressive feature of Norman rule. One chronicler, half-Norman himself, described the death of two of the Conqueror's sons in hunting accidents in the New Forest as a just punishment for his excesses committed in the name of the royal sport of hunting:</a:t>
            </a:r>
            <a:endParaRPr lang="en-GB" altLang="en-US" sz="2000" b="1">
              <a:solidFill>
                <a:srgbClr val="FF0000"/>
              </a:solidFill>
              <a:latin typeface="Garamond" panose="02020404030301010803" pitchFamily="18" charset="0"/>
              <a:cs typeface="Times New Roman" panose="02020603050405020304" pitchFamily="18" charset="0"/>
            </a:endParaRPr>
          </a:p>
        </p:txBody>
      </p:sp>
      <p:sp>
        <p:nvSpPr>
          <p:cNvPr id="104452" name="Rectangle 4">
            <a:extLst>
              <a:ext uri="{FF2B5EF4-FFF2-40B4-BE49-F238E27FC236}">
                <a16:creationId xmlns:a16="http://schemas.microsoft.com/office/drawing/2014/main" id="{B3D03441-B29B-7680-7008-E3F4D1924D51}"/>
              </a:ext>
            </a:extLst>
          </p:cNvPr>
          <p:cNvSpPr>
            <a:spLocks noChangeArrowheads="1"/>
          </p:cNvSpPr>
          <p:nvPr/>
        </p:nvSpPr>
        <p:spPr bwMode="auto">
          <a:xfrm>
            <a:off x="250825" y="3068638"/>
            <a:ext cx="8713788" cy="324008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30000"/>
              </a:lnSpc>
            </a:pPr>
            <a:r>
              <a:rPr lang="en-GB" altLang="en-US" sz="2000" b="1">
                <a:solidFill>
                  <a:srgbClr val="0000FF"/>
                </a:solidFill>
                <a:latin typeface="Book Antiqua" panose="02040602050305030304" pitchFamily="18" charset="0"/>
                <a:cs typeface="Times New Roman" panose="02020603050405020304" pitchFamily="18" charset="0"/>
              </a:rPr>
              <a:t>‘</a:t>
            </a:r>
            <a:r>
              <a:rPr lang="en-GB" altLang="en-US" sz="2000" b="1">
                <a:solidFill>
                  <a:srgbClr val="0000FF"/>
                </a:solidFill>
                <a:latin typeface="Garamond" panose="02020404030301010803" pitchFamily="18" charset="0"/>
                <a:cs typeface="Times New Roman" panose="02020603050405020304" pitchFamily="18" charset="0"/>
              </a:rPr>
              <a:t>Now, reader, let me explain why the forest ... is called 'new'. That part of the country had been populous in earlier days ... But after William I conquered the realm of England, so great was his love of woods that he laid waste more than 60 parishes, forced the peasants to move to other places, and replaced the men with beasts of the forest so that he might hunt to his heart's content. There he lost two sons, Richard and William Rufus, and his grandson Richard ... by which the Lord plainly showed his anger</a:t>
            </a:r>
            <a:r>
              <a:rPr lang="en-GB" altLang="en-US" sz="2000" b="1">
                <a:solidFill>
                  <a:srgbClr val="0000FF"/>
                </a:solidFill>
                <a:latin typeface="Book Antiqua" panose="02040602050305030304" pitchFamily="18" charset="0"/>
                <a:cs typeface="Times New Roman" panose="02020603050405020304" pitchFamily="18" charset="0"/>
              </a:rPr>
              <a:t>’</a:t>
            </a:r>
            <a:br>
              <a:rPr lang="en-GB" altLang="en-US" sz="2000" b="1">
                <a:solidFill>
                  <a:srgbClr val="0000FF"/>
                </a:solidFill>
                <a:latin typeface="Garamond" panose="02020404030301010803" pitchFamily="18" charset="0"/>
                <a:cs typeface="Times New Roman" panose="02020603050405020304" pitchFamily="18" charset="0"/>
              </a:rPr>
            </a:br>
            <a:r>
              <a:rPr lang="en-GB" altLang="en-US" sz="2000" b="1">
                <a:solidFill>
                  <a:srgbClr val="0000FF"/>
                </a:solidFill>
                <a:latin typeface="Garamond" panose="02020404030301010803" pitchFamily="18" charset="0"/>
                <a:cs typeface="Times New Roman" panose="02020603050405020304" pitchFamily="18" charset="0"/>
              </a:rPr>
              <a:t>(Ordericus Vitalis).</a:t>
            </a:r>
          </a:p>
        </p:txBody>
      </p:sp>
    </p:spTree>
  </p:cSld>
  <p:clrMapOvr>
    <a:masterClrMapping/>
  </p:clrMapOvr>
  <p:transition spd="slow" advClick="0" advTm="32400">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4500"/>
                                  </p:stCondLst>
                                  <p:childTnLst>
                                    <p:set>
                                      <p:cBhvr>
                                        <p:cTn id="6" dur="1" fill="hold">
                                          <p:stCondLst>
                                            <p:cond delay="0"/>
                                          </p:stCondLst>
                                        </p:cTn>
                                        <p:tgtEl>
                                          <p:spTgt spid="104452">
                                            <p:txEl>
                                              <p:pRg st="0" end="0"/>
                                            </p:txEl>
                                          </p:spTgt>
                                        </p:tgtEl>
                                        <p:attrNameLst>
                                          <p:attrName>style.visibility</p:attrName>
                                        </p:attrNameLst>
                                      </p:cBhvr>
                                      <p:to>
                                        <p:strVal val="visible"/>
                                      </p:to>
                                    </p:set>
                                    <p:animEffect transition="in" filter="fade">
                                      <p:cBhvr>
                                        <p:cTn id="7" dur="2000"/>
                                        <p:tgtEl>
                                          <p:spTgt spid="1044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9B4B49E7-E33B-68F4-9692-42964A33E331}"/>
              </a:ext>
            </a:extLst>
          </p:cNvPr>
          <p:cNvSpPr>
            <a:spLocks noGrp="1" noChangeArrowheads="1"/>
          </p:cNvSpPr>
          <p:nvPr>
            <p:ph type="title"/>
          </p:nvPr>
        </p:nvSpPr>
        <p:spPr>
          <a:xfrm>
            <a:off x="3348038" y="260350"/>
            <a:ext cx="4521200" cy="900113"/>
          </a:xfrm>
          <a:solidFill>
            <a:schemeClr val="bg1">
              <a:alpha val="50000"/>
            </a:schemeClr>
          </a:solidFill>
          <a:ln/>
        </p:spPr>
        <p:txBody>
          <a:bodyPr/>
          <a:lstStyle/>
          <a:p>
            <a:pPr>
              <a:lnSpc>
                <a:spcPct val="120000"/>
              </a:lnSpc>
            </a:pPr>
            <a:r>
              <a:rPr lang="en-GB" altLang="en-US" sz="5400" b="1">
                <a:solidFill>
                  <a:srgbClr val="663300"/>
                </a:solidFill>
                <a:latin typeface="Book Antiqua" panose="02040602050305030304" pitchFamily="18" charset="0"/>
                <a:cs typeface="Times New Roman" panose="02020603050405020304" pitchFamily="18" charset="0"/>
              </a:rPr>
              <a:t>Forest Law</a:t>
            </a:r>
            <a:r>
              <a:rPr lang="en-GB" altLang="en-US" sz="2800" b="1">
                <a:solidFill>
                  <a:srgbClr val="663300"/>
                </a:solidFill>
                <a:latin typeface="Book Antiqua" panose="02040602050305030304" pitchFamily="18" charset="0"/>
                <a:cs typeface="Times New Roman" panose="02020603050405020304" pitchFamily="18" charset="0"/>
              </a:rPr>
              <a:t> </a:t>
            </a:r>
            <a:endParaRPr lang="en-GB" altLang="en-US" sz="2000" b="1">
              <a:solidFill>
                <a:srgbClr val="663300"/>
              </a:solidFill>
              <a:latin typeface="Book Antiqua" panose="02040602050305030304" pitchFamily="18" charset="0"/>
              <a:cs typeface="Times New Roman" panose="02020603050405020304" pitchFamily="18" charset="0"/>
            </a:endParaRPr>
          </a:p>
        </p:txBody>
      </p:sp>
      <p:sp>
        <p:nvSpPr>
          <p:cNvPr id="105476" name="Rectangle 4">
            <a:extLst>
              <a:ext uri="{FF2B5EF4-FFF2-40B4-BE49-F238E27FC236}">
                <a16:creationId xmlns:a16="http://schemas.microsoft.com/office/drawing/2014/main" id="{79E57AE6-811E-D50C-1D7A-8155DA5D4E8D}"/>
              </a:ext>
            </a:extLst>
          </p:cNvPr>
          <p:cNvSpPr>
            <a:spLocks noChangeArrowheads="1"/>
          </p:cNvSpPr>
          <p:nvPr/>
        </p:nvSpPr>
        <p:spPr bwMode="auto">
          <a:xfrm>
            <a:off x="323850" y="260350"/>
            <a:ext cx="2519363" cy="6408738"/>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FF0000"/>
                </a:solidFill>
                <a:latin typeface="Book Antiqua" panose="02040602050305030304" pitchFamily="18" charset="0"/>
                <a:cs typeface="Times New Roman" panose="02020603050405020304" pitchFamily="18" charset="0"/>
              </a:rPr>
              <a:t>Domesday Book shows many depopulated areas in what is now the New Forest, where the ploughs and peasants of King Edward's days had been replaced with royal forest by 1086</a:t>
            </a:r>
          </a:p>
        </p:txBody>
      </p:sp>
      <p:sp>
        <p:nvSpPr>
          <p:cNvPr id="105477" name="Rectangle 5">
            <a:extLst>
              <a:ext uri="{FF2B5EF4-FFF2-40B4-BE49-F238E27FC236}">
                <a16:creationId xmlns:a16="http://schemas.microsoft.com/office/drawing/2014/main" id="{E5219343-F41F-4A22-C555-7CC896EC79DC}"/>
              </a:ext>
            </a:extLst>
          </p:cNvPr>
          <p:cNvSpPr>
            <a:spLocks noChangeArrowheads="1"/>
          </p:cNvSpPr>
          <p:nvPr/>
        </p:nvSpPr>
        <p:spPr bwMode="auto">
          <a:xfrm>
            <a:off x="4067175" y="6092825"/>
            <a:ext cx="3744913" cy="43180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FF0000"/>
                </a:solidFill>
                <a:latin typeface="Book Antiqua" panose="02040602050305030304" pitchFamily="18" charset="0"/>
                <a:cs typeface="Times New Roman" panose="02020603050405020304" pitchFamily="18" charset="0"/>
              </a:rPr>
              <a:t>the New Forest in 1086</a:t>
            </a:r>
          </a:p>
        </p:txBody>
      </p:sp>
      <p:pic>
        <p:nvPicPr>
          <p:cNvPr id="105480" name="Picture 8">
            <a:extLst>
              <a:ext uri="{FF2B5EF4-FFF2-40B4-BE49-F238E27FC236}">
                <a16:creationId xmlns:a16="http://schemas.microsoft.com/office/drawing/2014/main" id="{006CD0BE-A8A2-1B86-C533-132DACF404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1628775"/>
            <a:ext cx="5543550" cy="416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4000">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5477"/>
                                        </p:tgtEl>
                                        <p:attrNameLst>
                                          <p:attrName>style.visibility</p:attrName>
                                        </p:attrNameLst>
                                      </p:cBhvr>
                                      <p:to>
                                        <p:strVal val="visible"/>
                                      </p:to>
                                    </p:set>
                                    <p:animEffect transition="in" filter="fade">
                                      <p:cBhvr>
                                        <p:cTn id="7" dur="2000"/>
                                        <p:tgtEl>
                                          <p:spTgt spid="105477"/>
                                        </p:tgtEl>
                                      </p:cBhvr>
                                    </p:animEffect>
                                  </p:childTnLst>
                                </p:cTn>
                              </p:par>
                            </p:childTnLst>
                          </p:cTn>
                        </p:par>
                        <p:par>
                          <p:cTn id="8" fill="hold" nodeType="afterGroup">
                            <p:stCondLst>
                              <p:cond delay="2000"/>
                            </p:stCondLst>
                            <p:childTnLst>
                              <p:par>
                                <p:cTn id="9" presetID="10" presetClass="entr" presetSubtype="0" fill="hold" nodeType="afterEffect">
                                  <p:stCondLst>
                                    <p:cond delay="1000"/>
                                  </p:stCondLst>
                                  <p:childTnLst>
                                    <p:set>
                                      <p:cBhvr>
                                        <p:cTn id="10" dur="1" fill="hold">
                                          <p:stCondLst>
                                            <p:cond delay="0"/>
                                          </p:stCondLst>
                                        </p:cTn>
                                        <p:tgtEl>
                                          <p:spTgt spid="105476"/>
                                        </p:tgtEl>
                                        <p:attrNameLst>
                                          <p:attrName>style.visibility</p:attrName>
                                        </p:attrNameLst>
                                      </p:cBhvr>
                                      <p:to>
                                        <p:strVal val="visible"/>
                                      </p:to>
                                    </p:set>
                                    <p:animEffect transition="in" filter="fade">
                                      <p:cBhvr>
                                        <p:cTn id="11" dur="20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animBg="1"/>
      <p:bldP spid="10547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2D413D56-8815-7FE2-519E-0B0021E3C8AB}"/>
              </a:ext>
            </a:extLst>
          </p:cNvPr>
          <p:cNvSpPr>
            <a:spLocks noGrp="1" noChangeArrowheads="1"/>
          </p:cNvSpPr>
          <p:nvPr>
            <p:ph type="title"/>
          </p:nvPr>
        </p:nvSpPr>
        <p:spPr>
          <a:xfrm>
            <a:off x="468313" y="4149725"/>
            <a:ext cx="8064500" cy="2044700"/>
          </a:xfrm>
          <a:solidFill>
            <a:schemeClr val="bg1">
              <a:alpha val="50000"/>
            </a:schemeClr>
          </a:solidFill>
          <a:ln/>
        </p:spPr>
        <p:txBody>
          <a:bodyPr/>
          <a:lstStyle/>
          <a:p>
            <a:pPr>
              <a:lnSpc>
                <a:spcPct val="120000"/>
              </a:lnSpc>
            </a:pPr>
            <a:r>
              <a:rPr lang="en-GB" altLang="en-US" sz="2800" b="1">
                <a:solidFill>
                  <a:srgbClr val="FF0000"/>
                </a:solidFill>
                <a:latin typeface="Book Antiqua" panose="02040602050305030304" pitchFamily="18" charset="0"/>
                <a:cs typeface="Times New Roman" panose="02020603050405020304" pitchFamily="18" charset="0"/>
              </a:rPr>
              <a:t>These and other disinherited native nobles fought back against Norman tyranny from the shelter of the forests the Normans had created</a:t>
            </a:r>
          </a:p>
        </p:txBody>
      </p:sp>
      <p:sp>
        <p:nvSpPr>
          <p:cNvPr id="106500" name="Rectangle 4">
            <a:extLst>
              <a:ext uri="{FF2B5EF4-FFF2-40B4-BE49-F238E27FC236}">
                <a16:creationId xmlns:a16="http://schemas.microsoft.com/office/drawing/2014/main" id="{3A4FDD7E-800D-F4D6-2E4D-2DBB805381F7}"/>
              </a:ext>
            </a:extLst>
          </p:cNvPr>
          <p:cNvSpPr>
            <a:spLocks noChangeArrowheads="1"/>
          </p:cNvSpPr>
          <p:nvPr/>
        </p:nvSpPr>
        <p:spPr bwMode="auto">
          <a:xfrm>
            <a:off x="1619250" y="333375"/>
            <a:ext cx="6337300" cy="935038"/>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5400" b="1">
                <a:solidFill>
                  <a:srgbClr val="663300"/>
                </a:solidFill>
                <a:latin typeface="Book Antiqua" panose="02040602050305030304" pitchFamily="18" charset="0"/>
                <a:cs typeface="Times New Roman" panose="02020603050405020304" pitchFamily="18" charset="0"/>
              </a:rPr>
              <a:t>Rebels and outlaws</a:t>
            </a:r>
            <a:endParaRPr lang="en-GB" altLang="en-US" sz="2800" b="1">
              <a:solidFill>
                <a:srgbClr val="663300"/>
              </a:solidFill>
              <a:latin typeface="Book Antiqua" panose="02040602050305030304" pitchFamily="18" charset="0"/>
              <a:cs typeface="Times New Roman" panose="02020603050405020304" pitchFamily="18" charset="0"/>
            </a:endParaRPr>
          </a:p>
        </p:txBody>
      </p:sp>
      <p:sp>
        <p:nvSpPr>
          <p:cNvPr id="106501" name="Rectangle 5">
            <a:extLst>
              <a:ext uri="{FF2B5EF4-FFF2-40B4-BE49-F238E27FC236}">
                <a16:creationId xmlns:a16="http://schemas.microsoft.com/office/drawing/2014/main" id="{96478FE2-B1C4-2493-C814-2F414BF4D755}"/>
              </a:ext>
            </a:extLst>
          </p:cNvPr>
          <p:cNvSpPr>
            <a:spLocks noChangeArrowheads="1"/>
          </p:cNvSpPr>
          <p:nvPr/>
        </p:nvSpPr>
        <p:spPr bwMode="auto">
          <a:xfrm>
            <a:off x="684213" y="1412875"/>
            <a:ext cx="7991475" cy="252095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3200" b="1">
                <a:solidFill>
                  <a:srgbClr val="663300"/>
                </a:solidFill>
                <a:latin typeface="Book Antiqua" panose="02040602050305030304" pitchFamily="18" charset="0"/>
                <a:cs typeface="Times New Roman" panose="02020603050405020304" pitchFamily="18" charset="0"/>
              </a:rPr>
              <a:t>Small wonder then that the forest features largely in myths of the Norman Yoke from the days of Hereward the Wake and Edric the Wild to Robin Hood</a:t>
            </a:r>
          </a:p>
        </p:txBody>
      </p:sp>
    </p:spTree>
  </p:cSld>
  <p:clrMapOvr>
    <a:masterClrMapping/>
  </p:clrMapOvr>
  <p:transition spd="slow" advClick="0" advTm="12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200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931E209D-42A5-3237-8A57-C90974D5E6A5}"/>
              </a:ext>
            </a:extLst>
          </p:cNvPr>
          <p:cNvSpPr>
            <a:spLocks noGrp="1" noChangeArrowheads="1"/>
          </p:cNvSpPr>
          <p:nvPr>
            <p:ph type="title"/>
          </p:nvPr>
        </p:nvSpPr>
        <p:spPr>
          <a:xfrm>
            <a:off x="827088" y="188913"/>
            <a:ext cx="7561262" cy="823912"/>
          </a:xfrm>
          <a:solidFill>
            <a:schemeClr val="bg1">
              <a:alpha val="50000"/>
            </a:schemeClr>
          </a:solidFill>
          <a:ln/>
        </p:spPr>
        <p:txBody>
          <a:bodyPr/>
          <a:lstStyle/>
          <a:p>
            <a:pPr>
              <a:lnSpc>
                <a:spcPct val="120000"/>
              </a:lnSpc>
            </a:pPr>
            <a:r>
              <a:rPr lang="en-GB" altLang="en-US" sz="5400" b="1">
                <a:solidFill>
                  <a:srgbClr val="663300"/>
                </a:solidFill>
                <a:latin typeface="Book Antiqua" panose="02040602050305030304" pitchFamily="18" charset="0"/>
                <a:cs typeface="Times New Roman" panose="02020603050405020304" pitchFamily="18" charset="0"/>
              </a:rPr>
              <a:t>Rebels and outlaws</a:t>
            </a:r>
            <a:endParaRPr lang="en-GB" altLang="en-US" sz="2400" b="1">
              <a:solidFill>
                <a:srgbClr val="663300"/>
              </a:solidFill>
              <a:latin typeface="Book Antiqua" panose="02040602050305030304" pitchFamily="18" charset="0"/>
              <a:cs typeface="Times New Roman" panose="02020603050405020304" pitchFamily="18" charset="0"/>
            </a:endParaRPr>
          </a:p>
        </p:txBody>
      </p:sp>
      <p:sp>
        <p:nvSpPr>
          <p:cNvPr id="107524" name="Rectangle 4">
            <a:extLst>
              <a:ext uri="{FF2B5EF4-FFF2-40B4-BE49-F238E27FC236}">
                <a16:creationId xmlns:a16="http://schemas.microsoft.com/office/drawing/2014/main" id="{DC6A8161-7BFA-4F13-69F2-0EFCD7C950F9}"/>
              </a:ext>
            </a:extLst>
          </p:cNvPr>
          <p:cNvSpPr>
            <a:spLocks noChangeArrowheads="1"/>
          </p:cNvSpPr>
          <p:nvPr/>
        </p:nvSpPr>
        <p:spPr bwMode="auto">
          <a:xfrm>
            <a:off x="3059113" y="5661025"/>
            <a:ext cx="5832475" cy="8921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FF0000"/>
                </a:solidFill>
                <a:latin typeface="Book Antiqua" panose="02040602050305030304" pitchFamily="18" charset="0"/>
                <a:cs typeface="Times New Roman" panose="02020603050405020304" pitchFamily="18" charset="0"/>
              </a:rPr>
              <a:t>Edric the Wild features in many Domesday entries</a:t>
            </a:r>
          </a:p>
        </p:txBody>
      </p:sp>
      <p:sp>
        <p:nvSpPr>
          <p:cNvPr id="107525" name="Rectangle 5">
            <a:extLst>
              <a:ext uri="{FF2B5EF4-FFF2-40B4-BE49-F238E27FC236}">
                <a16:creationId xmlns:a16="http://schemas.microsoft.com/office/drawing/2014/main" id="{97E614B2-8D50-942F-2914-F8BCF6FFE108}"/>
              </a:ext>
            </a:extLst>
          </p:cNvPr>
          <p:cNvSpPr>
            <a:spLocks noChangeArrowheads="1"/>
          </p:cNvSpPr>
          <p:nvPr/>
        </p:nvSpPr>
        <p:spPr bwMode="auto">
          <a:xfrm>
            <a:off x="395288" y="1196975"/>
            <a:ext cx="2376487" cy="547370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663300"/>
                </a:solidFill>
                <a:latin typeface="Book Antiqua" panose="02040602050305030304" pitchFamily="18" charset="0"/>
                <a:cs typeface="Times New Roman" panose="02020603050405020304" pitchFamily="18" charset="0"/>
              </a:rPr>
              <a:t>Edric the Wild  - or Edric of the Woods – was, like Robin Hood after him, a disinherited nobleman who took to the forest to fight Norman tyranny</a:t>
            </a:r>
          </a:p>
        </p:txBody>
      </p:sp>
      <p:pic>
        <p:nvPicPr>
          <p:cNvPr id="107528" name="Picture 8">
            <a:extLst>
              <a:ext uri="{FF2B5EF4-FFF2-40B4-BE49-F238E27FC236}">
                <a16:creationId xmlns:a16="http://schemas.microsoft.com/office/drawing/2014/main" id="{9B26903D-B31F-215F-6001-BA102E06CB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1341438"/>
            <a:ext cx="5473700" cy="4108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6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107524"/>
                                        </p:tgtEl>
                                        <p:attrNameLst>
                                          <p:attrName>style.visibility</p:attrName>
                                        </p:attrNameLst>
                                      </p:cBhvr>
                                      <p:to>
                                        <p:strVal val="visible"/>
                                      </p:to>
                                    </p:set>
                                    <p:anim calcmode="lin" valueType="num">
                                      <p:cBhvr>
                                        <p:cTn id="7" dur="5000" fill="hold"/>
                                        <p:tgtEl>
                                          <p:spTgt spid="107524"/>
                                        </p:tgtEl>
                                        <p:attrNameLst>
                                          <p:attrName>ppt_w</p:attrName>
                                        </p:attrNameLst>
                                      </p:cBhvr>
                                      <p:tavLst>
                                        <p:tav tm="0">
                                          <p:val>
                                            <p:fltVal val="0"/>
                                          </p:val>
                                        </p:tav>
                                        <p:tav tm="100000">
                                          <p:val>
                                            <p:strVal val="#ppt_w"/>
                                          </p:val>
                                        </p:tav>
                                      </p:tavLst>
                                    </p:anim>
                                    <p:anim calcmode="lin" valueType="num">
                                      <p:cBhvr>
                                        <p:cTn id="8" dur="5000" fill="hold"/>
                                        <p:tgtEl>
                                          <p:spTgt spid="107524"/>
                                        </p:tgtEl>
                                        <p:attrNameLst>
                                          <p:attrName>ppt_h</p:attrName>
                                        </p:attrNameLst>
                                      </p:cBhvr>
                                      <p:tavLst>
                                        <p:tav tm="0">
                                          <p:val>
                                            <p:fltVal val="0"/>
                                          </p:val>
                                        </p:tav>
                                        <p:tav tm="100000">
                                          <p:val>
                                            <p:strVal val="#ppt_h"/>
                                          </p:val>
                                        </p:tav>
                                      </p:tavLst>
                                    </p:anim>
                                    <p:animEffect transition="in" filter="fade">
                                      <p:cBhvr>
                                        <p:cTn id="9" dur="5000"/>
                                        <p:tgtEl>
                                          <p:spTgt spid="107524"/>
                                        </p:tgtEl>
                                      </p:cBhvr>
                                    </p:animEffect>
                                  </p:childTnLst>
                                </p:cTn>
                              </p:par>
                            </p:childTnLst>
                          </p:cTn>
                        </p:par>
                        <p:par>
                          <p:cTn id="10" fill="hold" nodeType="afterGroup">
                            <p:stCondLst>
                              <p:cond delay="5000"/>
                            </p:stCondLst>
                            <p:childTnLst>
                              <p:par>
                                <p:cTn id="11" presetID="53" presetClass="entr" presetSubtype="0" fill="hold" nodeType="afterEffect">
                                  <p:stCondLst>
                                    <p:cond delay="0"/>
                                  </p:stCondLst>
                                  <p:childTnLst>
                                    <p:set>
                                      <p:cBhvr>
                                        <p:cTn id="12" dur="1" fill="hold">
                                          <p:stCondLst>
                                            <p:cond delay="0"/>
                                          </p:stCondLst>
                                        </p:cTn>
                                        <p:tgtEl>
                                          <p:spTgt spid="107525"/>
                                        </p:tgtEl>
                                        <p:attrNameLst>
                                          <p:attrName>style.visibility</p:attrName>
                                        </p:attrNameLst>
                                      </p:cBhvr>
                                      <p:to>
                                        <p:strVal val="visible"/>
                                      </p:to>
                                    </p:set>
                                    <p:anim calcmode="lin" valueType="num">
                                      <p:cBhvr>
                                        <p:cTn id="13" dur="5000" fill="hold"/>
                                        <p:tgtEl>
                                          <p:spTgt spid="107525"/>
                                        </p:tgtEl>
                                        <p:attrNameLst>
                                          <p:attrName>ppt_w</p:attrName>
                                        </p:attrNameLst>
                                      </p:cBhvr>
                                      <p:tavLst>
                                        <p:tav tm="0">
                                          <p:val>
                                            <p:fltVal val="0"/>
                                          </p:val>
                                        </p:tav>
                                        <p:tav tm="100000">
                                          <p:val>
                                            <p:strVal val="#ppt_w"/>
                                          </p:val>
                                        </p:tav>
                                      </p:tavLst>
                                    </p:anim>
                                    <p:anim calcmode="lin" valueType="num">
                                      <p:cBhvr>
                                        <p:cTn id="14" dur="5000" fill="hold"/>
                                        <p:tgtEl>
                                          <p:spTgt spid="107525"/>
                                        </p:tgtEl>
                                        <p:attrNameLst>
                                          <p:attrName>ppt_h</p:attrName>
                                        </p:attrNameLst>
                                      </p:cBhvr>
                                      <p:tavLst>
                                        <p:tav tm="0">
                                          <p:val>
                                            <p:fltVal val="0"/>
                                          </p:val>
                                        </p:tav>
                                        <p:tav tm="100000">
                                          <p:val>
                                            <p:strVal val="#ppt_h"/>
                                          </p:val>
                                        </p:tav>
                                      </p:tavLst>
                                    </p:anim>
                                    <p:animEffect transition="in" filter="fade">
                                      <p:cBhvr>
                                        <p:cTn id="15" dur="5000"/>
                                        <p:tgtEl>
                                          <p:spTgt spid="107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animBg="1"/>
      <p:bldP spid="1075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7CD92BB7-BE67-3FDD-AC4F-94B382D570C7}"/>
              </a:ext>
            </a:extLst>
          </p:cNvPr>
          <p:cNvSpPr>
            <a:spLocks noGrp="1" noChangeArrowheads="1"/>
          </p:cNvSpPr>
          <p:nvPr>
            <p:ph type="title"/>
          </p:nvPr>
        </p:nvSpPr>
        <p:spPr>
          <a:xfrm>
            <a:off x="1331913" y="260350"/>
            <a:ext cx="6911975" cy="679450"/>
          </a:xfrm>
          <a:solidFill>
            <a:schemeClr val="bg1">
              <a:alpha val="50000"/>
            </a:schemeClr>
          </a:solidFill>
          <a:ln/>
        </p:spPr>
        <p:txBody>
          <a:bodyPr/>
          <a:lstStyle/>
          <a:p>
            <a:pPr>
              <a:lnSpc>
                <a:spcPct val="120000"/>
              </a:lnSpc>
            </a:pPr>
            <a:r>
              <a:rPr lang="en-GB" altLang="en-US" sz="5400" b="1">
                <a:solidFill>
                  <a:srgbClr val="663300"/>
                </a:solidFill>
                <a:latin typeface="Book Antiqua" panose="02040602050305030304" pitchFamily="18" charset="0"/>
                <a:cs typeface="Times New Roman" panose="02020603050405020304" pitchFamily="18" charset="0"/>
              </a:rPr>
              <a:t>Rebels and outlaws</a:t>
            </a:r>
            <a:r>
              <a:rPr lang="en-GB" altLang="en-US" sz="2800" b="1">
                <a:solidFill>
                  <a:srgbClr val="663300"/>
                </a:solidFill>
                <a:latin typeface="Book Antiqua" panose="02040602050305030304" pitchFamily="18" charset="0"/>
                <a:cs typeface="Times New Roman" panose="02020603050405020304" pitchFamily="18" charset="0"/>
              </a:rPr>
              <a:t> </a:t>
            </a:r>
            <a:endParaRPr lang="en-GB" altLang="en-US" sz="2000" b="1">
              <a:solidFill>
                <a:srgbClr val="663300"/>
              </a:solidFill>
              <a:latin typeface="Book Antiqua" panose="02040602050305030304" pitchFamily="18" charset="0"/>
              <a:cs typeface="Times New Roman" panose="02020603050405020304" pitchFamily="18" charset="0"/>
            </a:endParaRPr>
          </a:p>
        </p:txBody>
      </p:sp>
      <p:sp>
        <p:nvSpPr>
          <p:cNvPr id="108549" name="Rectangle 5">
            <a:extLst>
              <a:ext uri="{FF2B5EF4-FFF2-40B4-BE49-F238E27FC236}">
                <a16:creationId xmlns:a16="http://schemas.microsoft.com/office/drawing/2014/main" id="{E017A3B9-D362-769E-1715-6AD9E35EB638}"/>
              </a:ext>
            </a:extLst>
          </p:cNvPr>
          <p:cNvSpPr>
            <a:spLocks noChangeArrowheads="1"/>
          </p:cNvSpPr>
          <p:nvPr/>
        </p:nvSpPr>
        <p:spPr bwMode="auto">
          <a:xfrm>
            <a:off x="755650" y="1916113"/>
            <a:ext cx="4824413" cy="41052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663300"/>
                </a:solidFill>
                <a:latin typeface="Book Antiqua" panose="02040602050305030304" pitchFamily="18" charset="0"/>
                <a:cs typeface="Times New Roman" panose="02020603050405020304" pitchFamily="18" charset="0"/>
              </a:rPr>
              <a:t> </a:t>
            </a:r>
            <a:r>
              <a:rPr lang="en-GB" altLang="en-US" sz="3200" b="1">
                <a:solidFill>
                  <a:srgbClr val="FF0000"/>
                </a:solidFill>
                <a:latin typeface="Book Antiqua" panose="02040602050305030304" pitchFamily="18" charset="0"/>
                <a:cs typeface="Times New Roman" panose="02020603050405020304" pitchFamily="18" charset="0"/>
              </a:rPr>
              <a:t>The origins of the legend of Robin Hood are unknown; but the Norman Conquest would provide the perfect setting</a:t>
            </a:r>
          </a:p>
        </p:txBody>
      </p:sp>
      <p:pic>
        <p:nvPicPr>
          <p:cNvPr id="108550" name="Picture 6">
            <a:extLst>
              <a:ext uri="{FF2B5EF4-FFF2-40B4-BE49-F238E27FC236}">
                <a16:creationId xmlns:a16="http://schemas.microsoft.com/office/drawing/2014/main" id="{C2052FAA-1794-F19E-1067-F5DC396BDE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1125538"/>
            <a:ext cx="2047875" cy="5472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7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000"/>
                                  </p:stCondLst>
                                  <p:childTnLst>
                                    <p:set>
                                      <p:cBhvr>
                                        <p:cTn id="6" dur="1" fill="hold">
                                          <p:stCondLst>
                                            <p:cond delay="0"/>
                                          </p:stCondLst>
                                        </p:cTn>
                                        <p:tgtEl>
                                          <p:spTgt spid="108549"/>
                                        </p:tgtEl>
                                        <p:attrNameLst>
                                          <p:attrName>style.visibility</p:attrName>
                                        </p:attrNameLst>
                                      </p:cBhvr>
                                      <p:to>
                                        <p:strVal val="visible"/>
                                      </p:to>
                                    </p:set>
                                    <p:animEffect transition="in" filter="fade">
                                      <p:cBhvr>
                                        <p:cTn id="7" dur="2000"/>
                                        <p:tgtEl>
                                          <p:spTgt spid="108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14B1702A-3CEC-5EA2-76BE-26D0DF4BEDB0}"/>
              </a:ext>
            </a:extLst>
          </p:cNvPr>
          <p:cNvSpPr>
            <a:spLocks noGrp="1" noChangeArrowheads="1"/>
          </p:cNvSpPr>
          <p:nvPr>
            <p:ph type="title"/>
          </p:nvPr>
        </p:nvSpPr>
        <p:spPr>
          <a:xfrm>
            <a:off x="395288" y="333375"/>
            <a:ext cx="3024187" cy="1655763"/>
          </a:xfrm>
          <a:noFill/>
          <a:ln/>
          <a:extLst>
            <a:ext uri="{909E8E84-426E-40DD-AFC4-6F175D3DCCD1}">
              <a14:hiddenFill xmlns:a14="http://schemas.microsoft.com/office/drawing/2010/main">
                <a:solidFill>
                  <a:schemeClr val="bg1">
                    <a:alpha val="50000"/>
                  </a:schemeClr>
                </a:solidFill>
              </a14:hiddenFill>
            </a:ext>
          </a:extLst>
        </p:spPr>
        <p:txBody>
          <a:bodyPr/>
          <a:lstStyle/>
          <a:p>
            <a:pPr>
              <a:lnSpc>
                <a:spcPct val="120000"/>
              </a:lnSpc>
            </a:pPr>
            <a:r>
              <a:rPr lang="en-GB" altLang="en-US" sz="2000" b="1">
                <a:solidFill>
                  <a:srgbClr val="663300"/>
                </a:solidFill>
                <a:latin typeface="Book Antiqua" panose="02040602050305030304" pitchFamily="18" charset="0"/>
                <a:cs typeface="Times New Roman" panose="02020603050405020304" pitchFamily="18" charset="0"/>
              </a:rPr>
              <a:t>Unsurprisingly, nostalgia for the Good Old Days can be detected in Domesday</a:t>
            </a:r>
          </a:p>
        </p:txBody>
      </p:sp>
      <p:sp>
        <p:nvSpPr>
          <p:cNvPr id="94215" name="Rectangle 7">
            <a:extLst>
              <a:ext uri="{FF2B5EF4-FFF2-40B4-BE49-F238E27FC236}">
                <a16:creationId xmlns:a16="http://schemas.microsoft.com/office/drawing/2014/main" id="{27F85CCE-DE19-3851-CABF-6BAD93016748}"/>
              </a:ext>
            </a:extLst>
          </p:cNvPr>
          <p:cNvSpPr>
            <a:spLocks noChangeArrowheads="1"/>
          </p:cNvSpPr>
          <p:nvPr/>
        </p:nvSpPr>
        <p:spPr bwMode="auto">
          <a:xfrm>
            <a:off x="395288" y="2205038"/>
            <a:ext cx="3024187" cy="165576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FF0000"/>
                </a:solidFill>
                <a:latin typeface="Book Antiqua" panose="02040602050305030304" pitchFamily="18" charset="0"/>
                <a:cs typeface="Times New Roman" panose="02020603050405020304" pitchFamily="18" charset="0"/>
              </a:rPr>
              <a:t>as in this custom which made the Lady of the Manor ‘happy’</a:t>
            </a:r>
          </a:p>
        </p:txBody>
      </p:sp>
      <p:pic>
        <p:nvPicPr>
          <p:cNvPr id="94218" name="Picture 10">
            <a:extLst>
              <a:ext uri="{FF2B5EF4-FFF2-40B4-BE49-F238E27FC236}">
                <a16:creationId xmlns:a16="http://schemas.microsoft.com/office/drawing/2014/main" id="{0C017809-AC24-58C4-CA19-391DA0C935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4221163"/>
            <a:ext cx="7200900" cy="2322512"/>
          </a:xfrm>
          <a:prstGeom prst="rect">
            <a:avLst/>
          </a:prstGeom>
          <a:noFill/>
          <a:extLst>
            <a:ext uri="{909E8E84-426E-40DD-AFC4-6F175D3DCCD1}">
              <a14:hiddenFill xmlns:a14="http://schemas.microsoft.com/office/drawing/2010/main">
                <a:solidFill>
                  <a:srgbClr val="FFFFFF"/>
                </a:solidFill>
              </a14:hiddenFill>
            </a:ext>
          </a:extLst>
        </p:spPr>
      </p:pic>
      <p:pic>
        <p:nvPicPr>
          <p:cNvPr id="94220" name="Picture 12">
            <a:extLst>
              <a:ext uri="{FF2B5EF4-FFF2-40B4-BE49-F238E27FC236}">
                <a16:creationId xmlns:a16="http://schemas.microsoft.com/office/drawing/2014/main" id="{478E352F-60FA-7C55-C1F7-638A5C7B86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188913"/>
            <a:ext cx="5184775" cy="3890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2000">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0"/>
                                          </p:stCondLst>
                                        </p:cTn>
                                        <p:tgtEl>
                                          <p:spTgt spid="94210"/>
                                        </p:tgtEl>
                                        <p:attrNameLst>
                                          <p:attrName>style.visibility</p:attrName>
                                        </p:attrNameLst>
                                      </p:cBhvr>
                                      <p:to>
                                        <p:strVal val="visible"/>
                                      </p:to>
                                    </p:set>
                                  </p:childTnLst>
                                </p:cTn>
                              </p:par>
                            </p:childTnLst>
                          </p:cTn>
                        </p:par>
                        <p:par>
                          <p:cTn id="7" fill="hold" nodeType="afterGroup">
                            <p:stCondLst>
                              <p:cond delay="1000"/>
                            </p:stCondLst>
                            <p:childTnLst>
                              <p:par>
                                <p:cTn id="8" presetID="10" presetClass="entr" presetSubtype="0" fill="hold" nodeType="afterEffect">
                                  <p:stCondLst>
                                    <p:cond delay="2000"/>
                                  </p:stCondLst>
                                  <p:childTnLst>
                                    <p:set>
                                      <p:cBhvr>
                                        <p:cTn id="9" dur="1" fill="hold">
                                          <p:stCondLst>
                                            <p:cond delay="0"/>
                                          </p:stCondLst>
                                        </p:cTn>
                                        <p:tgtEl>
                                          <p:spTgt spid="94215"/>
                                        </p:tgtEl>
                                        <p:attrNameLst>
                                          <p:attrName>style.visibility</p:attrName>
                                        </p:attrNameLst>
                                      </p:cBhvr>
                                      <p:to>
                                        <p:strVal val="visible"/>
                                      </p:to>
                                    </p:set>
                                    <p:animEffect transition="in" filter="fade">
                                      <p:cBhvr>
                                        <p:cTn id="10" dur="2000"/>
                                        <p:tgtEl>
                                          <p:spTgt spid="94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1"/>
      <p:bldP spid="942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71912BE0-18A6-532F-865D-D7393609E0FE}"/>
              </a:ext>
            </a:extLst>
          </p:cNvPr>
          <p:cNvSpPr>
            <a:spLocks noGrp="1" noChangeArrowheads="1"/>
          </p:cNvSpPr>
          <p:nvPr>
            <p:ph type="title"/>
          </p:nvPr>
        </p:nvSpPr>
        <p:spPr>
          <a:xfrm>
            <a:off x="1763713" y="0"/>
            <a:ext cx="5729287" cy="892175"/>
          </a:xfrm>
          <a:noFill/>
          <a:ln/>
          <a:extLst>
            <a:ext uri="{909E8E84-426E-40DD-AFC4-6F175D3DCCD1}">
              <a14:hiddenFill xmlns:a14="http://schemas.microsoft.com/office/drawing/2010/main">
                <a:solidFill>
                  <a:schemeClr val="bg1">
                    <a:alpha val="50000"/>
                  </a:schemeClr>
                </a:solidFill>
              </a14:hiddenFill>
            </a:ext>
          </a:extLst>
        </p:spPr>
        <p:txBody>
          <a:bodyPr/>
          <a:lstStyle/>
          <a:p>
            <a:pPr>
              <a:lnSpc>
                <a:spcPct val="120000"/>
              </a:lnSpc>
            </a:pPr>
            <a:r>
              <a:rPr lang="en-GB" altLang="en-US" sz="4800" b="1">
                <a:solidFill>
                  <a:srgbClr val="663300"/>
                </a:solidFill>
                <a:latin typeface="Book Antiqua" panose="02040602050305030304" pitchFamily="18" charset="0"/>
                <a:cs typeface="Times New Roman" panose="02020603050405020304" pitchFamily="18" charset="0"/>
              </a:rPr>
              <a:t>Fools and jesters</a:t>
            </a:r>
          </a:p>
        </p:txBody>
      </p:sp>
      <p:sp>
        <p:nvSpPr>
          <p:cNvPr id="96261" name="Rectangle 5">
            <a:extLst>
              <a:ext uri="{FF2B5EF4-FFF2-40B4-BE49-F238E27FC236}">
                <a16:creationId xmlns:a16="http://schemas.microsoft.com/office/drawing/2014/main" id="{190D1F61-C84C-FDCE-3081-18A91F44B236}"/>
              </a:ext>
            </a:extLst>
          </p:cNvPr>
          <p:cNvSpPr>
            <a:spLocks noChangeArrowheads="1"/>
          </p:cNvSpPr>
          <p:nvPr/>
        </p:nvSpPr>
        <p:spPr bwMode="auto">
          <a:xfrm>
            <a:off x="250825" y="5876925"/>
            <a:ext cx="8424863" cy="72072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400" b="1">
                <a:solidFill>
                  <a:srgbClr val="FF0000"/>
                </a:solidFill>
                <a:latin typeface="Book Antiqua" panose="02040602050305030304" pitchFamily="18" charset="0"/>
                <a:cs typeface="Times New Roman" panose="02020603050405020304" pitchFamily="18" charset="0"/>
              </a:rPr>
              <a:t>one of two jesters named in Domesday (whose quips may have had a bitter edge)</a:t>
            </a:r>
          </a:p>
        </p:txBody>
      </p:sp>
      <p:pic>
        <p:nvPicPr>
          <p:cNvPr id="96264" name="Picture 8">
            <a:extLst>
              <a:ext uri="{FF2B5EF4-FFF2-40B4-BE49-F238E27FC236}">
                <a16:creationId xmlns:a16="http://schemas.microsoft.com/office/drawing/2014/main" id="{C471C9BA-41B2-8989-E86D-1759D034BC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981075"/>
            <a:ext cx="6242050" cy="4684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2000">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000"/>
                                  </p:stCondLst>
                                  <p:childTnLst>
                                    <p:set>
                                      <p:cBhvr>
                                        <p:cTn id="6" dur="1" fill="hold">
                                          <p:stCondLst>
                                            <p:cond delay="0"/>
                                          </p:stCondLst>
                                        </p:cTn>
                                        <p:tgtEl>
                                          <p:spTgt spid="96261"/>
                                        </p:tgtEl>
                                        <p:attrNameLst>
                                          <p:attrName>style.visibility</p:attrName>
                                        </p:attrNameLst>
                                      </p:cBhvr>
                                      <p:to>
                                        <p:strVal val="visible"/>
                                      </p:to>
                                    </p:set>
                                    <p:animEffect transition="in" filter="fade">
                                      <p:cBhvr>
                                        <p:cTn id="7" dur="1000"/>
                                        <p:tgtEl>
                                          <p:spTgt spid="96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03620FA-A917-CD0B-7493-FA3CDDF51760}"/>
              </a:ext>
            </a:extLst>
          </p:cNvPr>
          <p:cNvSpPr>
            <a:spLocks noGrp="1" noChangeArrowheads="1"/>
          </p:cNvSpPr>
          <p:nvPr>
            <p:ph type="title"/>
          </p:nvPr>
        </p:nvSpPr>
        <p:spPr/>
        <p:txBody>
          <a:bodyPr/>
          <a:lstStyle/>
          <a:p>
            <a:r>
              <a:rPr lang="en-GB" altLang="en-US" sz="6600" b="1">
                <a:solidFill>
                  <a:srgbClr val="663300"/>
                </a:solidFill>
                <a:latin typeface="Book Antiqua" panose="02040602050305030304" pitchFamily="18" charset="0"/>
              </a:rPr>
              <a:t>Domesday Book</a:t>
            </a:r>
          </a:p>
        </p:txBody>
      </p:sp>
      <p:sp>
        <p:nvSpPr>
          <p:cNvPr id="155651" name="Rectangle 3">
            <a:extLst>
              <a:ext uri="{FF2B5EF4-FFF2-40B4-BE49-F238E27FC236}">
                <a16:creationId xmlns:a16="http://schemas.microsoft.com/office/drawing/2014/main" id="{2C110100-6A51-B712-1CF8-B538D1A728E3}"/>
              </a:ext>
            </a:extLst>
          </p:cNvPr>
          <p:cNvSpPr>
            <a:spLocks noGrp="1" noChangeArrowheads="1"/>
          </p:cNvSpPr>
          <p:nvPr>
            <p:ph type="body" sz="half" idx="1"/>
          </p:nvPr>
        </p:nvSpPr>
        <p:spPr>
          <a:xfrm>
            <a:off x="468313" y="1700213"/>
            <a:ext cx="3810000" cy="4114800"/>
          </a:xfrm>
        </p:spPr>
        <p:txBody>
          <a:bodyPr/>
          <a:lstStyle/>
          <a:p>
            <a:pPr>
              <a:buFontTx/>
              <a:buNone/>
            </a:pPr>
            <a:r>
              <a:rPr lang="en-GB" altLang="en-US" sz="3400" b="1">
                <a:solidFill>
                  <a:srgbClr val="FF0000"/>
                </a:solidFill>
                <a:latin typeface="Garamond" panose="02020404030301010803" pitchFamily="18" charset="0"/>
              </a:rPr>
              <a:t>All this, and much more, is recorded in Domesday Book, the single most valuable source for early medieval history</a:t>
            </a:r>
          </a:p>
          <a:p>
            <a:pPr>
              <a:buFontTx/>
              <a:buNone/>
            </a:pPr>
            <a:r>
              <a:rPr lang="en-GB" altLang="en-US" sz="3400" b="1">
                <a:solidFill>
                  <a:srgbClr val="FF0000"/>
                </a:solidFill>
                <a:latin typeface="Garamond" panose="02020404030301010803" pitchFamily="18" charset="0"/>
              </a:rPr>
              <a:t>   …......</a:t>
            </a:r>
          </a:p>
        </p:txBody>
      </p:sp>
      <p:sp>
        <p:nvSpPr>
          <p:cNvPr id="155664" name="Rectangle 16">
            <a:extLst>
              <a:ext uri="{FF2B5EF4-FFF2-40B4-BE49-F238E27FC236}">
                <a16:creationId xmlns:a16="http://schemas.microsoft.com/office/drawing/2014/main" id="{7707145B-6E62-422A-A813-84837C5B5685}"/>
              </a:ext>
            </a:extLst>
          </p:cNvPr>
          <p:cNvSpPr>
            <a:spLocks noChangeArrowheads="1"/>
          </p:cNvSpPr>
          <p:nvPr/>
        </p:nvSpPr>
        <p:spPr bwMode="auto">
          <a:xfrm>
            <a:off x="6877050" y="1916113"/>
            <a:ext cx="1798638"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pPr>
              <a:buFontTx/>
              <a:buNone/>
            </a:pPr>
            <a:r>
              <a:rPr lang="en-GB" altLang="en-US" b="1">
                <a:latin typeface="Garamond" panose="02020404030301010803" pitchFamily="18" charset="0"/>
              </a:rPr>
              <a:t>Domesday 1086</a:t>
            </a:r>
          </a:p>
        </p:txBody>
      </p:sp>
      <p:sp>
        <p:nvSpPr>
          <p:cNvPr id="155665" name="Rectangle 17">
            <a:extLst>
              <a:ext uri="{FF2B5EF4-FFF2-40B4-BE49-F238E27FC236}">
                <a16:creationId xmlns:a16="http://schemas.microsoft.com/office/drawing/2014/main" id="{5AD6C3AC-E3C6-FA9C-9819-F8F5EBAE6676}"/>
              </a:ext>
            </a:extLst>
          </p:cNvPr>
          <p:cNvSpPr>
            <a:spLocks noChangeArrowheads="1"/>
          </p:cNvSpPr>
          <p:nvPr/>
        </p:nvSpPr>
        <p:spPr bwMode="auto">
          <a:xfrm>
            <a:off x="4284663" y="5589588"/>
            <a:ext cx="18002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pPr>
              <a:buFontTx/>
              <a:buNone/>
            </a:pPr>
            <a:r>
              <a:rPr lang="en-GB" altLang="en-US" b="1">
                <a:latin typeface="Garamond" panose="02020404030301010803" pitchFamily="18" charset="0"/>
              </a:rPr>
              <a:t>Domesday 2000</a:t>
            </a:r>
          </a:p>
        </p:txBody>
      </p:sp>
      <p:pic>
        <p:nvPicPr>
          <p:cNvPr id="155667" name="Picture 19">
            <a:extLst>
              <a:ext uri="{FF2B5EF4-FFF2-40B4-BE49-F238E27FC236}">
                <a16:creationId xmlns:a16="http://schemas.microsoft.com/office/drawing/2014/main" id="{8ACDACCD-4C6C-30E0-0FA4-79765D8F87C2}"/>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427538" y="1844675"/>
            <a:ext cx="2233612" cy="2447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5669" name="Picture 21">
            <a:extLst>
              <a:ext uri="{FF2B5EF4-FFF2-40B4-BE49-F238E27FC236}">
                <a16:creationId xmlns:a16="http://schemas.microsoft.com/office/drawing/2014/main" id="{FB19AD71-5E76-0F1C-C222-6290CA8526DA}"/>
              </a:ext>
            </a:extLst>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6372225" y="4221163"/>
            <a:ext cx="2425700" cy="2447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advClick="0" advTm="10000">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p:cTn id="7" dur="2000" fill="hold"/>
                                        <p:tgtEl>
                                          <p:spTgt spid="155651">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55651">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55651">
                                            <p:txEl>
                                              <p:pRg st="0" end="0"/>
                                            </p:txEl>
                                          </p:spTgt>
                                        </p:tgtEl>
                                      </p:cBhvr>
                                    </p:animEffect>
                                  </p:childTnLst>
                                </p:cTn>
                              </p:par>
                            </p:childTnLst>
                          </p:cTn>
                        </p:par>
                        <p:par>
                          <p:cTn id="10" fill="hold" nodeType="afterGroup">
                            <p:stCondLst>
                              <p:cond delay="2000"/>
                            </p:stCondLst>
                            <p:childTnLst>
                              <p:par>
                                <p:cTn id="11" presetID="53" presetClass="entr" presetSubtype="0" fill="hold" nodeType="afterEffect">
                                  <p:stCondLst>
                                    <p:cond delay="0"/>
                                  </p:stCondLst>
                                  <p:childTnLst>
                                    <p:set>
                                      <p:cBhvr>
                                        <p:cTn id="12" dur="1" fill="hold">
                                          <p:stCondLst>
                                            <p:cond delay="0"/>
                                          </p:stCondLst>
                                        </p:cTn>
                                        <p:tgtEl>
                                          <p:spTgt spid="155651">
                                            <p:txEl>
                                              <p:pRg st="1" end="1"/>
                                            </p:txEl>
                                          </p:spTgt>
                                        </p:tgtEl>
                                        <p:attrNameLst>
                                          <p:attrName>style.visibility</p:attrName>
                                        </p:attrNameLst>
                                      </p:cBhvr>
                                      <p:to>
                                        <p:strVal val="visible"/>
                                      </p:to>
                                    </p:set>
                                    <p:anim calcmode="lin" valueType="num">
                                      <p:cBhvr>
                                        <p:cTn id="13" dur="2000" fill="hold"/>
                                        <p:tgtEl>
                                          <p:spTgt spid="155651">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155651">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155651">
                                            <p:txEl>
                                              <p:pRg st="1" end="1"/>
                                            </p:txEl>
                                          </p:spTgt>
                                        </p:tgtEl>
                                      </p:cBhvr>
                                    </p:animEffect>
                                  </p:childTnLst>
                                </p:cTn>
                              </p:par>
                            </p:childTnLst>
                          </p:cTn>
                        </p:par>
                        <p:par>
                          <p:cTn id="16" fill="hold" nodeType="afterGroup">
                            <p:stCondLst>
                              <p:cond delay="4000"/>
                            </p:stCondLst>
                            <p:childTnLst>
                              <p:par>
                                <p:cTn id="17" presetID="10" presetClass="entr" presetSubtype="0" fill="hold" nodeType="afterEffect">
                                  <p:stCondLst>
                                    <p:cond delay="1000"/>
                                  </p:stCondLst>
                                  <p:childTnLst>
                                    <p:set>
                                      <p:cBhvr>
                                        <p:cTn id="18" dur="1" fill="hold">
                                          <p:stCondLst>
                                            <p:cond delay="0"/>
                                          </p:stCondLst>
                                        </p:cTn>
                                        <p:tgtEl>
                                          <p:spTgt spid="155664">
                                            <p:txEl>
                                              <p:pRg st="0" end="0"/>
                                            </p:txEl>
                                          </p:spTgt>
                                        </p:tgtEl>
                                        <p:attrNameLst>
                                          <p:attrName>style.visibility</p:attrName>
                                        </p:attrNameLst>
                                      </p:cBhvr>
                                      <p:to>
                                        <p:strVal val="visible"/>
                                      </p:to>
                                    </p:set>
                                    <p:animEffect transition="in" filter="fade">
                                      <p:cBhvr>
                                        <p:cTn id="19" dur="2000"/>
                                        <p:tgtEl>
                                          <p:spTgt spid="155664">
                                            <p:txEl>
                                              <p:pRg st="0" end="0"/>
                                            </p:txEl>
                                          </p:spTgt>
                                        </p:tgtEl>
                                      </p:cBhvr>
                                    </p:animEffect>
                                  </p:childTnLst>
                                </p:cTn>
                              </p:par>
                            </p:childTnLst>
                          </p:cTn>
                        </p:par>
                        <p:par>
                          <p:cTn id="20" fill="hold" nodeType="afterGroup">
                            <p:stCondLst>
                              <p:cond delay="7000"/>
                            </p:stCondLst>
                            <p:childTnLst>
                              <p:par>
                                <p:cTn id="21" presetID="10" presetClass="entr" presetSubtype="0" fill="hold" nodeType="afterEffect">
                                  <p:stCondLst>
                                    <p:cond delay="500"/>
                                  </p:stCondLst>
                                  <p:childTnLst>
                                    <p:set>
                                      <p:cBhvr>
                                        <p:cTn id="22" dur="1" fill="hold">
                                          <p:stCondLst>
                                            <p:cond delay="0"/>
                                          </p:stCondLst>
                                        </p:cTn>
                                        <p:tgtEl>
                                          <p:spTgt spid="155665">
                                            <p:txEl>
                                              <p:pRg st="0" end="0"/>
                                            </p:txEl>
                                          </p:spTgt>
                                        </p:tgtEl>
                                        <p:attrNameLst>
                                          <p:attrName>style.visibility</p:attrName>
                                        </p:attrNameLst>
                                      </p:cBhvr>
                                      <p:to>
                                        <p:strVal val="visible"/>
                                      </p:to>
                                    </p:set>
                                    <p:animEffect transition="in" filter="fade">
                                      <p:cBhvr>
                                        <p:cTn id="23" dur="2000"/>
                                        <p:tgtEl>
                                          <p:spTgt spid="1556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P spid="155665"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11569502-0DB1-6D87-BA5E-5737EEBD9E7F}"/>
              </a:ext>
            </a:extLst>
          </p:cNvPr>
          <p:cNvSpPr>
            <a:spLocks noGrp="1" noChangeArrowheads="1"/>
          </p:cNvSpPr>
          <p:nvPr>
            <p:ph type="title"/>
          </p:nvPr>
        </p:nvSpPr>
        <p:spPr>
          <a:xfrm>
            <a:off x="5292725" y="4149725"/>
            <a:ext cx="3311525" cy="2303463"/>
          </a:xfrm>
          <a:noFill/>
          <a:ln/>
          <a:extLst>
            <a:ext uri="{909E8E84-426E-40DD-AFC4-6F175D3DCCD1}">
              <a14:hiddenFill xmlns:a14="http://schemas.microsoft.com/office/drawing/2010/main">
                <a:solidFill>
                  <a:schemeClr val="bg1">
                    <a:alpha val="50000"/>
                  </a:schemeClr>
                </a:solidFill>
              </a14:hiddenFill>
            </a:ext>
          </a:extLst>
        </p:spPr>
        <p:txBody>
          <a:bodyPr/>
          <a:lstStyle/>
          <a:p>
            <a:pPr>
              <a:lnSpc>
                <a:spcPct val="120000"/>
              </a:lnSpc>
            </a:pPr>
            <a:r>
              <a:rPr lang="en-GB" altLang="en-US" sz="2400" b="1">
                <a:solidFill>
                  <a:srgbClr val="FF0000"/>
                </a:solidFill>
                <a:latin typeface="Garamond" panose="02020404030301010803" pitchFamily="18" charset="0"/>
                <a:cs typeface="Times New Roman" panose="02020603050405020304" pitchFamily="18" charset="0"/>
              </a:rPr>
              <a:t>The day England acquired a new royal dynasty, a new aristocracy, a new Church, a new language,  a new …</a:t>
            </a:r>
          </a:p>
        </p:txBody>
      </p:sp>
      <p:sp>
        <p:nvSpPr>
          <p:cNvPr id="98317" name="Rectangle 13">
            <a:extLst>
              <a:ext uri="{FF2B5EF4-FFF2-40B4-BE49-F238E27FC236}">
                <a16:creationId xmlns:a16="http://schemas.microsoft.com/office/drawing/2014/main" id="{246AC0D4-F85F-9E5A-761F-B926156A85C9}"/>
              </a:ext>
            </a:extLst>
          </p:cNvPr>
          <p:cNvSpPr>
            <a:spLocks noChangeArrowheads="1"/>
          </p:cNvSpPr>
          <p:nvPr/>
        </p:nvSpPr>
        <p:spPr bwMode="auto">
          <a:xfrm>
            <a:off x="466725" y="908050"/>
            <a:ext cx="4033838" cy="16573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4000" b="1">
                <a:solidFill>
                  <a:srgbClr val="663300"/>
                </a:solidFill>
                <a:latin typeface="Book Antiqua" panose="02040602050305030304" pitchFamily="18" charset="0"/>
                <a:cs typeface="Times New Roman" panose="02020603050405020304" pitchFamily="18" charset="0"/>
              </a:rPr>
              <a:t>Hastings,</a:t>
            </a:r>
            <a:br>
              <a:rPr lang="en-GB" altLang="en-US" sz="4000" b="1">
                <a:solidFill>
                  <a:srgbClr val="663300"/>
                </a:solidFill>
                <a:latin typeface="Book Antiqua" panose="02040602050305030304" pitchFamily="18" charset="0"/>
                <a:cs typeface="Times New Roman" panose="02020603050405020304" pitchFamily="18" charset="0"/>
              </a:rPr>
            </a:br>
            <a:r>
              <a:rPr lang="en-GB" altLang="en-US" sz="4000" b="1">
                <a:solidFill>
                  <a:srgbClr val="663300"/>
                </a:solidFill>
                <a:latin typeface="Book Antiqua" panose="02040602050305030304" pitchFamily="18" charset="0"/>
                <a:cs typeface="Times New Roman" panose="02020603050405020304" pitchFamily="18" charset="0"/>
              </a:rPr>
              <a:t>13 October 1066</a:t>
            </a:r>
          </a:p>
        </p:txBody>
      </p:sp>
      <p:pic>
        <p:nvPicPr>
          <p:cNvPr id="98321" name="Picture 17">
            <a:extLst>
              <a:ext uri="{FF2B5EF4-FFF2-40B4-BE49-F238E27FC236}">
                <a16:creationId xmlns:a16="http://schemas.microsoft.com/office/drawing/2014/main" id="{56EC73A8-E1F7-EC19-5444-9A737BEBBDD8}"/>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2636838"/>
            <a:ext cx="4608513" cy="3995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8322" name="Picture 18">
            <a:extLst>
              <a:ext uri="{FF2B5EF4-FFF2-40B4-BE49-F238E27FC236}">
                <a16:creationId xmlns:a16="http://schemas.microsoft.com/office/drawing/2014/main" id="{E3A218C1-37AF-9E9A-C99A-FC0AE61804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0"/>
            <a:ext cx="4176713" cy="3870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0000">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000"/>
                                  </p:stCondLst>
                                  <p:childTnLst>
                                    <p:set>
                                      <p:cBhvr>
                                        <p:cTn id="6" dur="1" fill="hold">
                                          <p:stCondLst>
                                            <p:cond delay="0"/>
                                          </p:stCondLst>
                                        </p:cTn>
                                        <p:tgtEl>
                                          <p:spTgt spid="98306"/>
                                        </p:tgtEl>
                                        <p:attrNameLst>
                                          <p:attrName>style.visibility</p:attrName>
                                        </p:attrNameLst>
                                      </p:cBhvr>
                                      <p:to>
                                        <p:strVal val="visible"/>
                                      </p:to>
                                    </p:set>
                                    <p:animEffect transition="in" filter="fade">
                                      <p:cBhvr>
                                        <p:cTn id="7" dur="2000"/>
                                        <p:tgtEl>
                                          <p:spTgt spid="98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1B99FCB5-8E33-62FB-57DF-9898F22ADC57}"/>
              </a:ext>
            </a:extLst>
          </p:cNvPr>
          <p:cNvSpPr>
            <a:spLocks noGrp="1" noChangeArrowheads="1"/>
          </p:cNvSpPr>
          <p:nvPr>
            <p:ph type="title"/>
          </p:nvPr>
        </p:nvSpPr>
        <p:spPr>
          <a:xfrm>
            <a:off x="684213" y="0"/>
            <a:ext cx="7772400" cy="1143000"/>
          </a:xfrm>
        </p:spPr>
        <p:txBody>
          <a:bodyPr/>
          <a:lstStyle/>
          <a:p>
            <a:r>
              <a:rPr lang="en-GB" altLang="en-US" sz="6600" b="1">
                <a:solidFill>
                  <a:srgbClr val="663300"/>
                </a:solidFill>
                <a:latin typeface="Book Antiqua" panose="02040602050305030304" pitchFamily="18" charset="0"/>
              </a:rPr>
              <a:t>Domesday Book</a:t>
            </a:r>
          </a:p>
        </p:txBody>
      </p:sp>
      <p:sp>
        <p:nvSpPr>
          <p:cNvPr id="175107" name="Rectangle 3">
            <a:extLst>
              <a:ext uri="{FF2B5EF4-FFF2-40B4-BE49-F238E27FC236}">
                <a16:creationId xmlns:a16="http://schemas.microsoft.com/office/drawing/2014/main" id="{B9F6A5E3-314A-A987-64D6-9F12F517289D}"/>
              </a:ext>
            </a:extLst>
          </p:cNvPr>
          <p:cNvSpPr>
            <a:spLocks noGrp="1" noChangeArrowheads="1"/>
          </p:cNvSpPr>
          <p:nvPr>
            <p:ph type="body" sz="half" idx="1"/>
          </p:nvPr>
        </p:nvSpPr>
        <p:spPr>
          <a:xfrm>
            <a:off x="323850" y="1268413"/>
            <a:ext cx="8569325" cy="719137"/>
          </a:xfrm>
        </p:spPr>
        <p:txBody>
          <a:bodyPr/>
          <a:lstStyle/>
          <a:p>
            <a:pPr>
              <a:buFontTx/>
              <a:buNone/>
            </a:pPr>
            <a:r>
              <a:rPr lang="en-GB" altLang="en-US" sz="2800" b="1">
                <a:solidFill>
                  <a:schemeClr val="tx2"/>
                </a:solidFill>
                <a:latin typeface="Garamond" panose="02020404030301010803" pitchFamily="18" charset="0"/>
              </a:rPr>
              <a:t>Domesday Book is a major source for the disciplines of:</a:t>
            </a:r>
          </a:p>
          <a:p>
            <a:endParaRPr lang="en-GB" altLang="en-US" sz="2800" b="1">
              <a:solidFill>
                <a:srgbClr val="FF0000"/>
              </a:solidFill>
              <a:latin typeface="Garamond" panose="02020404030301010803" pitchFamily="18" charset="0"/>
            </a:endParaRPr>
          </a:p>
        </p:txBody>
      </p:sp>
      <p:sp>
        <p:nvSpPr>
          <p:cNvPr id="175110" name="Rectangle 6">
            <a:extLst>
              <a:ext uri="{FF2B5EF4-FFF2-40B4-BE49-F238E27FC236}">
                <a16:creationId xmlns:a16="http://schemas.microsoft.com/office/drawing/2014/main" id="{14A2225E-2A08-E0FD-AA9D-92B786F57AAC}"/>
              </a:ext>
            </a:extLst>
          </p:cNvPr>
          <p:cNvSpPr>
            <a:spLocks noChangeArrowheads="1"/>
          </p:cNvSpPr>
          <p:nvPr/>
        </p:nvSpPr>
        <p:spPr bwMode="auto">
          <a:xfrm>
            <a:off x="900113" y="2060575"/>
            <a:ext cx="2663825"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r>
              <a:rPr lang="en-GB" altLang="en-US" sz="2400" b="1">
                <a:solidFill>
                  <a:srgbClr val="FF0000"/>
                </a:solidFill>
                <a:latin typeface="Garamond" panose="02020404030301010803" pitchFamily="18" charset="0"/>
              </a:rPr>
              <a:t>Archaeology</a:t>
            </a:r>
          </a:p>
          <a:p>
            <a:r>
              <a:rPr lang="en-GB" altLang="en-US" sz="2400" b="1">
                <a:solidFill>
                  <a:srgbClr val="FF0000"/>
                </a:solidFill>
                <a:latin typeface="Garamond" panose="02020404030301010803" pitchFamily="18" charset="0"/>
              </a:rPr>
              <a:t>Geography</a:t>
            </a:r>
          </a:p>
          <a:p>
            <a:r>
              <a:rPr lang="en-GB" altLang="en-US" sz="2400" b="1">
                <a:solidFill>
                  <a:srgbClr val="FF0000"/>
                </a:solidFill>
                <a:latin typeface="Garamond" panose="02020404030301010803" pitchFamily="18" charset="0"/>
              </a:rPr>
              <a:t>Genealogy</a:t>
            </a:r>
          </a:p>
          <a:p>
            <a:r>
              <a:rPr lang="en-GB" altLang="en-US" sz="2400" b="1">
                <a:solidFill>
                  <a:srgbClr val="FF0000"/>
                </a:solidFill>
                <a:latin typeface="Garamond" panose="02020404030301010803" pitchFamily="18" charset="0"/>
              </a:rPr>
              <a:t>Law</a:t>
            </a:r>
          </a:p>
          <a:p>
            <a:r>
              <a:rPr lang="en-GB" altLang="en-US" sz="2400" b="1">
                <a:solidFill>
                  <a:srgbClr val="FF0000"/>
                </a:solidFill>
                <a:latin typeface="Garamond" panose="02020404030301010803" pitchFamily="18" charset="0"/>
              </a:rPr>
              <a:t>Linguistics</a:t>
            </a:r>
          </a:p>
          <a:p>
            <a:r>
              <a:rPr lang="en-GB" altLang="en-US" sz="2400" b="1">
                <a:solidFill>
                  <a:srgbClr val="FF0000"/>
                </a:solidFill>
                <a:latin typeface="Garamond" panose="02020404030301010803" pitchFamily="18" charset="0"/>
              </a:rPr>
              <a:t>Onomastics</a:t>
            </a:r>
          </a:p>
          <a:p>
            <a:r>
              <a:rPr lang="en-GB" altLang="en-US" sz="2400" b="1">
                <a:solidFill>
                  <a:srgbClr val="FF0000"/>
                </a:solidFill>
                <a:latin typeface="Garamond" panose="02020404030301010803" pitchFamily="18" charset="0"/>
              </a:rPr>
              <a:t>Palaeography</a:t>
            </a:r>
          </a:p>
          <a:p>
            <a:r>
              <a:rPr lang="en-GB" altLang="en-US" sz="2400" b="1">
                <a:solidFill>
                  <a:srgbClr val="FF0000"/>
                </a:solidFill>
                <a:latin typeface="Garamond" panose="02020404030301010803" pitchFamily="18" charset="0"/>
              </a:rPr>
              <a:t>Philology</a:t>
            </a:r>
          </a:p>
          <a:p>
            <a:r>
              <a:rPr lang="en-GB" altLang="en-US" sz="2400" b="1">
                <a:solidFill>
                  <a:srgbClr val="FF0000"/>
                </a:solidFill>
                <a:latin typeface="Garamond" panose="02020404030301010803" pitchFamily="18" charset="0"/>
              </a:rPr>
              <a:t>Prosopography</a:t>
            </a:r>
          </a:p>
          <a:p>
            <a:r>
              <a:rPr lang="en-GB" altLang="en-US" sz="2400" b="1">
                <a:solidFill>
                  <a:srgbClr val="FF0000"/>
                </a:solidFill>
                <a:latin typeface="Garamond" panose="02020404030301010803" pitchFamily="18" charset="0"/>
              </a:rPr>
              <a:t>Topography</a:t>
            </a:r>
          </a:p>
          <a:p>
            <a:endParaRPr lang="en-GB" altLang="en-US" sz="2400" b="1">
              <a:solidFill>
                <a:srgbClr val="FF0000"/>
              </a:solidFill>
              <a:latin typeface="Garamond" panose="02020404030301010803" pitchFamily="18" charset="0"/>
            </a:endParaRPr>
          </a:p>
          <a:p>
            <a:endParaRPr lang="en-GB" altLang="en-US" sz="2000" b="1">
              <a:solidFill>
                <a:srgbClr val="FF0000"/>
              </a:solidFill>
              <a:latin typeface="Garamond" panose="02020404030301010803" pitchFamily="18" charset="0"/>
            </a:endParaRPr>
          </a:p>
        </p:txBody>
      </p:sp>
      <p:pic>
        <p:nvPicPr>
          <p:cNvPr id="175112" name="Picture 8">
            <a:extLst>
              <a:ext uri="{FF2B5EF4-FFF2-40B4-BE49-F238E27FC236}">
                <a16:creationId xmlns:a16="http://schemas.microsoft.com/office/drawing/2014/main" id="{544E3638-C6CA-EDC3-3ABE-1C99CE355EA6}"/>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95738" y="1989138"/>
            <a:ext cx="442595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advClick="0" advTm="24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p:cTn id="7" dur="2000" fill="hold"/>
                                        <p:tgtEl>
                                          <p:spTgt spid="175107">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75107">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75107">
                                            <p:txEl>
                                              <p:pRg st="0" end="0"/>
                                            </p:txEl>
                                          </p:spTgt>
                                        </p:tgtEl>
                                      </p:cBhvr>
                                    </p:animEffect>
                                  </p:childTnLst>
                                </p:cTn>
                              </p:par>
                            </p:childTnLst>
                          </p:cTn>
                        </p:par>
                        <p:par>
                          <p:cTn id="10" fill="hold" nodeType="afterGroup">
                            <p:stCondLst>
                              <p:cond delay="2000"/>
                            </p:stCondLst>
                            <p:childTnLst>
                              <p:par>
                                <p:cTn id="11" presetID="10" presetClass="entr" presetSubtype="0" fill="hold" nodeType="afterEffect">
                                  <p:stCondLst>
                                    <p:cond delay="500"/>
                                  </p:stCondLst>
                                  <p:childTnLst>
                                    <p:set>
                                      <p:cBhvr>
                                        <p:cTn id="12" dur="1" fill="hold">
                                          <p:stCondLst>
                                            <p:cond delay="0"/>
                                          </p:stCondLst>
                                        </p:cTn>
                                        <p:tgtEl>
                                          <p:spTgt spid="175110">
                                            <p:txEl>
                                              <p:pRg st="0" end="0"/>
                                            </p:txEl>
                                          </p:spTgt>
                                        </p:tgtEl>
                                        <p:attrNameLst>
                                          <p:attrName>style.visibility</p:attrName>
                                        </p:attrNameLst>
                                      </p:cBhvr>
                                      <p:to>
                                        <p:strVal val="visible"/>
                                      </p:to>
                                    </p:set>
                                    <p:animEffect transition="in" filter="fade">
                                      <p:cBhvr>
                                        <p:cTn id="13" dur="1000"/>
                                        <p:tgtEl>
                                          <p:spTgt spid="175110">
                                            <p:txEl>
                                              <p:pRg st="0" end="0"/>
                                            </p:txEl>
                                          </p:spTgt>
                                        </p:tgtEl>
                                      </p:cBhvr>
                                    </p:animEffect>
                                  </p:childTnLst>
                                </p:cTn>
                              </p:par>
                            </p:childTnLst>
                          </p:cTn>
                        </p:par>
                        <p:par>
                          <p:cTn id="14" fill="hold" nodeType="afterGroup">
                            <p:stCondLst>
                              <p:cond delay="3500"/>
                            </p:stCondLst>
                            <p:childTnLst>
                              <p:par>
                                <p:cTn id="15" presetID="10" presetClass="entr" presetSubtype="0" fill="hold" nodeType="afterEffect">
                                  <p:stCondLst>
                                    <p:cond delay="500"/>
                                  </p:stCondLst>
                                  <p:childTnLst>
                                    <p:set>
                                      <p:cBhvr>
                                        <p:cTn id="16" dur="1" fill="hold">
                                          <p:stCondLst>
                                            <p:cond delay="0"/>
                                          </p:stCondLst>
                                        </p:cTn>
                                        <p:tgtEl>
                                          <p:spTgt spid="175110">
                                            <p:txEl>
                                              <p:pRg st="1" end="1"/>
                                            </p:txEl>
                                          </p:spTgt>
                                        </p:tgtEl>
                                        <p:attrNameLst>
                                          <p:attrName>style.visibility</p:attrName>
                                        </p:attrNameLst>
                                      </p:cBhvr>
                                      <p:to>
                                        <p:strVal val="visible"/>
                                      </p:to>
                                    </p:set>
                                    <p:animEffect transition="in" filter="fade">
                                      <p:cBhvr>
                                        <p:cTn id="17" dur="1000"/>
                                        <p:tgtEl>
                                          <p:spTgt spid="175110">
                                            <p:txEl>
                                              <p:pRg st="1" end="1"/>
                                            </p:txEl>
                                          </p:spTgt>
                                        </p:tgtEl>
                                      </p:cBhvr>
                                    </p:animEffect>
                                  </p:childTnLst>
                                </p:cTn>
                              </p:par>
                            </p:childTnLst>
                          </p:cTn>
                        </p:par>
                        <p:par>
                          <p:cTn id="18" fill="hold" nodeType="afterGroup">
                            <p:stCondLst>
                              <p:cond delay="5000"/>
                            </p:stCondLst>
                            <p:childTnLst>
                              <p:par>
                                <p:cTn id="19" presetID="10" presetClass="entr" presetSubtype="0" fill="hold" nodeType="afterEffect">
                                  <p:stCondLst>
                                    <p:cond delay="500"/>
                                  </p:stCondLst>
                                  <p:childTnLst>
                                    <p:set>
                                      <p:cBhvr>
                                        <p:cTn id="20" dur="1" fill="hold">
                                          <p:stCondLst>
                                            <p:cond delay="0"/>
                                          </p:stCondLst>
                                        </p:cTn>
                                        <p:tgtEl>
                                          <p:spTgt spid="175110">
                                            <p:txEl>
                                              <p:pRg st="2" end="2"/>
                                            </p:txEl>
                                          </p:spTgt>
                                        </p:tgtEl>
                                        <p:attrNameLst>
                                          <p:attrName>style.visibility</p:attrName>
                                        </p:attrNameLst>
                                      </p:cBhvr>
                                      <p:to>
                                        <p:strVal val="visible"/>
                                      </p:to>
                                    </p:set>
                                    <p:animEffect transition="in" filter="fade">
                                      <p:cBhvr>
                                        <p:cTn id="21" dur="1000"/>
                                        <p:tgtEl>
                                          <p:spTgt spid="175110">
                                            <p:txEl>
                                              <p:pRg st="2" end="2"/>
                                            </p:txEl>
                                          </p:spTgt>
                                        </p:tgtEl>
                                      </p:cBhvr>
                                    </p:animEffect>
                                  </p:childTnLst>
                                </p:cTn>
                              </p:par>
                            </p:childTnLst>
                          </p:cTn>
                        </p:par>
                        <p:par>
                          <p:cTn id="22" fill="hold" nodeType="afterGroup">
                            <p:stCondLst>
                              <p:cond delay="6500"/>
                            </p:stCondLst>
                            <p:childTnLst>
                              <p:par>
                                <p:cTn id="23" presetID="10" presetClass="entr" presetSubtype="0" fill="hold" nodeType="afterEffect">
                                  <p:stCondLst>
                                    <p:cond delay="500"/>
                                  </p:stCondLst>
                                  <p:childTnLst>
                                    <p:set>
                                      <p:cBhvr>
                                        <p:cTn id="24" dur="1" fill="hold">
                                          <p:stCondLst>
                                            <p:cond delay="0"/>
                                          </p:stCondLst>
                                        </p:cTn>
                                        <p:tgtEl>
                                          <p:spTgt spid="175110">
                                            <p:txEl>
                                              <p:pRg st="3" end="3"/>
                                            </p:txEl>
                                          </p:spTgt>
                                        </p:tgtEl>
                                        <p:attrNameLst>
                                          <p:attrName>style.visibility</p:attrName>
                                        </p:attrNameLst>
                                      </p:cBhvr>
                                      <p:to>
                                        <p:strVal val="visible"/>
                                      </p:to>
                                    </p:set>
                                    <p:animEffect transition="in" filter="fade">
                                      <p:cBhvr>
                                        <p:cTn id="25" dur="1000"/>
                                        <p:tgtEl>
                                          <p:spTgt spid="175110">
                                            <p:txEl>
                                              <p:pRg st="3" end="3"/>
                                            </p:txEl>
                                          </p:spTgt>
                                        </p:tgtEl>
                                      </p:cBhvr>
                                    </p:animEffect>
                                  </p:childTnLst>
                                </p:cTn>
                              </p:par>
                            </p:childTnLst>
                          </p:cTn>
                        </p:par>
                        <p:par>
                          <p:cTn id="26" fill="hold" nodeType="afterGroup">
                            <p:stCondLst>
                              <p:cond delay="8000"/>
                            </p:stCondLst>
                            <p:childTnLst>
                              <p:par>
                                <p:cTn id="27" presetID="10" presetClass="entr" presetSubtype="0" fill="hold" nodeType="afterEffect">
                                  <p:stCondLst>
                                    <p:cond delay="500"/>
                                  </p:stCondLst>
                                  <p:childTnLst>
                                    <p:set>
                                      <p:cBhvr>
                                        <p:cTn id="28" dur="1" fill="hold">
                                          <p:stCondLst>
                                            <p:cond delay="0"/>
                                          </p:stCondLst>
                                        </p:cTn>
                                        <p:tgtEl>
                                          <p:spTgt spid="175110">
                                            <p:txEl>
                                              <p:pRg st="4" end="4"/>
                                            </p:txEl>
                                          </p:spTgt>
                                        </p:tgtEl>
                                        <p:attrNameLst>
                                          <p:attrName>style.visibility</p:attrName>
                                        </p:attrNameLst>
                                      </p:cBhvr>
                                      <p:to>
                                        <p:strVal val="visible"/>
                                      </p:to>
                                    </p:set>
                                    <p:animEffect transition="in" filter="fade">
                                      <p:cBhvr>
                                        <p:cTn id="29" dur="1000"/>
                                        <p:tgtEl>
                                          <p:spTgt spid="175110">
                                            <p:txEl>
                                              <p:pRg st="4" end="4"/>
                                            </p:txEl>
                                          </p:spTgt>
                                        </p:tgtEl>
                                      </p:cBhvr>
                                    </p:animEffect>
                                  </p:childTnLst>
                                </p:cTn>
                              </p:par>
                            </p:childTnLst>
                          </p:cTn>
                        </p:par>
                        <p:par>
                          <p:cTn id="30" fill="hold" nodeType="afterGroup">
                            <p:stCondLst>
                              <p:cond delay="9500"/>
                            </p:stCondLst>
                            <p:childTnLst>
                              <p:par>
                                <p:cTn id="31" presetID="10" presetClass="entr" presetSubtype="0" fill="hold" nodeType="afterEffect">
                                  <p:stCondLst>
                                    <p:cond delay="500"/>
                                  </p:stCondLst>
                                  <p:childTnLst>
                                    <p:set>
                                      <p:cBhvr>
                                        <p:cTn id="32" dur="1" fill="hold">
                                          <p:stCondLst>
                                            <p:cond delay="0"/>
                                          </p:stCondLst>
                                        </p:cTn>
                                        <p:tgtEl>
                                          <p:spTgt spid="175110">
                                            <p:txEl>
                                              <p:pRg st="5" end="5"/>
                                            </p:txEl>
                                          </p:spTgt>
                                        </p:tgtEl>
                                        <p:attrNameLst>
                                          <p:attrName>style.visibility</p:attrName>
                                        </p:attrNameLst>
                                      </p:cBhvr>
                                      <p:to>
                                        <p:strVal val="visible"/>
                                      </p:to>
                                    </p:set>
                                    <p:animEffect transition="in" filter="fade">
                                      <p:cBhvr>
                                        <p:cTn id="33" dur="1000"/>
                                        <p:tgtEl>
                                          <p:spTgt spid="175110">
                                            <p:txEl>
                                              <p:pRg st="5" end="5"/>
                                            </p:txEl>
                                          </p:spTgt>
                                        </p:tgtEl>
                                      </p:cBhvr>
                                    </p:animEffect>
                                  </p:childTnLst>
                                </p:cTn>
                              </p:par>
                            </p:childTnLst>
                          </p:cTn>
                        </p:par>
                        <p:par>
                          <p:cTn id="34" fill="hold" nodeType="afterGroup">
                            <p:stCondLst>
                              <p:cond delay="11000"/>
                            </p:stCondLst>
                            <p:childTnLst>
                              <p:par>
                                <p:cTn id="35" presetID="10" presetClass="entr" presetSubtype="0" fill="hold" nodeType="afterEffect">
                                  <p:stCondLst>
                                    <p:cond delay="500"/>
                                  </p:stCondLst>
                                  <p:childTnLst>
                                    <p:set>
                                      <p:cBhvr>
                                        <p:cTn id="36" dur="1" fill="hold">
                                          <p:stCondLst>
                                            <p:cond delay="0"/>
                                          </p:stCondLst>
                                        </p:cTn>
                                        <p:tgtEl>
                                          <p:spTgt spid="175110">
                                            <p:txEl>
                                              <p:pRg st="6" end="6"/>
                                            </p:txEl>
                                          </p:spTgt>
                                        </p:tgtEl>
                                        <p:attrNameLst>
                                          <p:attrName>style.visibility</p:attrName>
                                        </p:attrNameLst>
                                      </p:cBhvr>
                                      <p:to>
                                        <p:strVal val="visible"/>
                                      </p:to>
                                    </p:set>
                                    <p:animEffect transition="in" filter="fade">
                                      <p:cBhvr>
                                        <p:cTn id="37" dur="1000"/>
                                        <p:tgtEl>
                                          <p:spTgt spid="175110">
                                            <p:txEl>
                                              <p:pRg st="6" end="6"/>
                                            </p:txEl>
                                          </p:spTgt>
                                        </p:tgtEl>
                                      </p:cBhvr>
                                    </p:animEffect>
                                  </p:childTnLst>
                                </p:cTn>
                              </p:par>
                            </p:childTnLst>
                          </p:cTn>
                        </p:par>
                        <p:par>
                          <p:cTn id="38" fill="hold" nodeType="afterGroup">
                            <p:stCondLst>
                              <p:cond delay="12500"/>
                            </p:stCondLst>
                            <p:childTnLst>
                              <p:par>
                                <p:cTn id="39" presetID="10" presetClass="entr" presetSubtype="0" fill="hold" nodeType="afterEffect">
                                  <p:stCondLst>
                                    <p:cond delay="500"/>
                                  </p:stCondLst>
                                  <p:childTnLst>
                                    <p:set>
                                      <p:cBhvr>
                                        <p:cTn id="40" dur="1" fill="hold">
                                          <p:stCondLst>
                                            <p:cond delay="0"/>
                                          </p:stCondLst>
                                        </p:cTn>
                                        <p:tgtEl>
                                          <p:spTgt spid="175110">
                                            <p:txEl>
                                              <p:pRg st="7" end="7"/>
                                            </p:txEl>
                                          </p:spTgt>
                                        </p:tgtEl>
                                        <p:attrNameLst>
                                          <p:attrName>style.visibility</p:attrName>
                                        </p:attrNameLst>
                                      </p:cBhvr>
                                      <p:to>
                                        <p:strVal val="visible"/>
                                      </p:to>
                                    </p:set>
                                    <p:animEffect transition="in" filter="fade">
                                      <p:cBhvr>
                                        <p:cTn id="41" dur="1000"/>
                                        <p:tgtEl>
                                          <p:spTgt spid="175110">
                                            <p:txEl>
                                              <p:pRg st="7" end="7"/>
                                            </p:txEl>
                                          </p:spTgt>
                                        </p:tgtEl>
                                      </p:cBhvr>
                                    </p:animEffect>
                                  </p:childTnLst>
                                </p:cTn>
                              </p:par>
                            </p:childTnLst>
                          </p:cTn>
                        </p:par>
                        <p:par>
                          <p:cTn id="42" fill="hold" nodeType="afterGroup">
                            <p:stCondLst>
                              <p:cond delay="14000"/>
                            </p:stCondLst>
                            <p:childTnLst>
                              <p:par>
                                <p:cTn id="43" presetID="10" presetClass="entr" presetSubtype="0" fill="hold" nodeType="afterEffect">
                                  <p:stCondLst>
                                    <p:cond delay="500"/>
                                  </p:stCondLst>
                                  <p:childTnLst>
                                    <p:set>
                                      <p:cBhvr>
                                        <p:cTn id="44" dur="1" fill="hold">
                                          <p:stCondLst>
                                            <p:cond delay="0"/>
                                          </p:stCondLst>
                                        </p:cTn>
                                        <p:tgtEl>
                                          <p:spTgt spid="175110">
                                            <p:txEl>
                                              <p:pRg st="8" end="8"/>
                                            </p:txEl>
                                          </p:spTgt>
                                        </p:tgtEl>
                                        <p:attrNameLst>
                                          <p:attrName>style.visibility</p:attrName>
                                        </p:attrNameLst>
                                      </p:cBhvr>
                                      <p:to>
                                        <p:strVal val="visible"/>
                                      </p:to>
                                    </p:set>
                                    <p:animEffect transition="in" filter="fade">
                                      <p:cBhvr>
                                        <p:cTn id="45" dur="1000"/>
                                        <p:tgtEl>
                                          <p:spTgt spid="175110">
                                            <p:txEl>
                                              <p:pRg st="8" end="8"/>
                                            </p:txEl>
                                          </p:spTgt>
                                        </p:tgtEl>
                                      </p:cBhvr>
                                    </p:animEffect>
                                  </p:childTnLst>
                                </p:cTn>
                              </p:par>
                            </p:childTnLst>
                          </p:cTn>
                        </p:par>
                        <p:par>
                          <p:cTn id="46" fill="hold" nodeType="afterGroup">
                            <p:stCondLst>
                              <p:cond delay="15500"/>
                            </p:stCondLst>
                            <p:childTnLst>
                              <p:par>
                                <p:cTn id="47" presetID="10" presetClass="entr" presetSubtype="0" fill="hold" nodeType="afterEffect">
                                  <p:stCondLst>
                                    <p:cond delay="500"/>
                                  </p:stCondLst>
                                  <p:childTnLst>
                                    <p:set>
                                      <p:cBhvr>
                                        <p:cTn id="48" dur="1" fill="hold">
                                          <p:stCondLst>
                                            <p:cond delay="0"/>
                                          </p:stCondLst>
                                        </p:cTn>
                                        <p:tgtEl>
                                          <p:spTgt spid="175110">
                                            <p:txEl>
                                              <p:pRg st="9" end="9"/>
                                            </p:txEl>
                                          </p:spTgt>
                                        </p:tgtEl>
                                        <p:attrNameLst>
                                          <p:attrName>style.visibility</p:attrName>
                                        </p:attrNameLst>
                                      </p:cBhvr>
                                      <p:to>
                                        <p:strVal val="visible"/>
                                      </p:to>
                                    </p:set>
                                    <p:animEffect transition="in" filter="fade">
                                      <p:cBhvr>
                                        <p:cTn id="49" dur="1000"/>
                                        <p:tgtEl>
                                          <p:spTgt spid="1751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P spid="17511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9C6FF9EF-F523-F2A5-16D5-7579E933AA29}"/>
              </a:ext>
            </a:extLst>
          </p:cNvPr>
          <p:cNvSpPr>
            <a:spLocks noGrp="1" noChangeArrowheads="1"/>
          </p:cNvSpPr>
          <p:nvPr>
            <p:ph type="title"/>
          </p:nvPr>
        </p:nvSpPr>
        <p:spPr>
          <a:xfrm>
            <a:off x="684213" y="260350"/>
            <a:ext cx="7772400" cy="1143000"/>
          </a:xfrm>
        </p:spPr>
        <p:txBody>
          <a:bodyPr/>
          <a:lstStyle/>
          <a:p>
            <a:r>
              <a:rPr lang="en-GB" altLang="en-US" sz="6600" b="1">
                <a:solidFill>
                  <a:srgbClr val="663300"/>
                </a:solidFill>
                <a:latin typeface="Book Antiqua" panose="02040602050305030304" pitchFamily="18" charset="0"/>
              </a:rPr>
              <a:t>Domesday Book</a:t>
            </a:r>
          </a:p>
        </p:txBody>
      </p:sp>
      <p:sp>
        <p:nvSpPr>
          <p:cNvPr id="177155" name="Rectangle 3">
            <a:extLst>
              <a:ext uri="{FF2B5EF4-FFF2-40B4-BE49-F238E27FC236}">
                <a16:creationId xmlns:a16="http://schemas.microsoft.com/office/drawing/2014/main" id="{AE2C7F4C-55CE-DFFB-A190-832C5255FEC9}"/>
              </a:ext>
            </a:extLst>
          </p:cNvPr>
          <p:cNvSpPr>
            <a:spLocks noGrp="1" noChangeArrowheads="1"/>
          </p:cNvSpPr>
          <p:nvPr>
            <p:ph type="body" sz="half" idx="1"/>
          </p:nvPr>
        </p:nvSpPr>
        <p:spPr>
          <a:xfrm>
            <a:off x="323850" y="1341438"/>
            <a:ext cx="8496300" cy="1223962"/>
          </a:xfrm>
        </p:spPr>
        <p:txBody>
          <a:bodyPr/>
          <a:lstStyle/>
          <a:p>
            <a:pPr marL="0" indent="0">
              <a:lnSpc>
                <a:spcPct val="90000"/>
              </a:lnSpc>
              <a:buFontTx/>
              <a:buNone/>
            </a:pPr>
            <a:r>
              <a:rPr lang="en-GB" altLang="en-US" sz="2800" b="1">
                <a:latin typeface="Garamond" panose="02020404030301010803" pitchFamily="18" charset="0"/>
              </a:rPr>
              <a:t>Domesday Book is known and studied world-wide. Scholars from the following countries have published significant work on Domesday Book:</a:t>
            </a:r>
          </a:p>
        </p:txBody>
      </p:sp>
      <p:sp>
        <p:nvSpPr>
          <p:cNvPr id="177157" name="Rectangle 5">
            <a:extLst>
              <a:ext uri="{FF2B5EF4-FFF2-40B4-BE49-F238E27FC236}">
                <a16:creationId xmlns:a16="http://schemas.microsoft.com/office/drawing/2014/main" id="{6833E1A2-571A-B13D-5225-581CC9962C1C}"/>
              </a:ext>
            </a:extLst>
          </p:cNvPr>
          <p:cNvSpPr>
            <a:spLocks noChangeArrowheads="1"/>
          </p:cNvSpPr>
          <p:nvPr/>
        </p:nvSpPr>
        <p:spPr bwMode="auto">
          <a:xfrm>
            <a:off x="1042988" y="2565400"/>
            <a:ext cx="2449512"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r>
              <a:rPr lang="en-GB" altLang="en-US" sz="2400" b="1">
                <a:solidFill>
                  <a:srgbClr val="FF0000"/>
                </a:solidFill>
                <a:latin typeface="Garamond" panose="02020404030301010803" pitchFamily="18" charset="0"/>
              </a:rPr>
              <a:t>Australia</a:t>
            </a:r>
          </a:p>
          <a:p>
            <a:r>
              <a:rPr lang="en-GB" altLang="en-US" sz="2400" b="1">
                <a:solidFill>
                  <a:srgbClr val="FF0000"/>
                </a:solidFill>
                <a:latin typeface="Garamond" panose="02020404030301010803" pitchFamily="18" charset="0"/>
              </a:rPr>
              <a:t>Belgium</a:t>
            </a:r>
          </a:p>
          <a:p>
            <a:r>
              <a:rPr lang="en-GB" altLang="en-US" sz="2400" b="1">
                <a:solidFill>
                  <a:srgbClr val="FF0000"/>
                </a:solidFill>
                <a:latin typeface="Garamond" panose="02020404030301010803" pitchFamily="18" charset="0"/>
              </a:rPr>
              <a:t>Canada</a:t>
            </a:r>
          </a:p>
          <a:p>
            <a:r>
              <a:rPr lang="en-GB" altLang="en-US" sz="2400" b="1">
                <a:solidFill>
                  <a:srgbClr val="FF0000"/>
                </a:solidFill>
                <a:latin typeface="Garamond" panose="02020404030301010803" pitchFamily="18" charset="0"/>
              </a:rPr>
              <a:t>Denmark</a:t>
            </a:r>
          </a:p>
          <a:p>
            <a:r>
              <a:rPr lang="en-GB" altLang="en-US" sz="2400" b="1">
                <a:solidFill>
                  <a:srgbClr val="FF0000"/>
                </a:solidFill>
                <a:latin typeface="Garamond" panose="02020404030301010803" pitchFamily="18" charset="0"/>
              </a:rPr>
              <a:t>France</a:t>
            </a:r>
          </a:p>
          <a:p>
            <a:r>
              <a:rPr lang="en-GB" altLang="en-US" sz="2400" b="1">
                <a:solidFill>
                  <a:srgbClr val="FF0000"/>
                </a:solidFill>
                <a:latin typeface="Garamond" panose="02020404030301010803" pitchFamily="18" charset="0"/>
              </a:rPr>
              <a:t>Germany</a:t>
            </a:r>
          </a:p>
          <a:p>
            <a:endParaRPr lang="en-GB" altLang="en-US" sz="2400" b="1">
              <a:solidFill>
                <a:srgbClr val="FF0000"/>
              </a:solidFill>
              <a:latin typeface="Garamond" panose="02020404030301010803" pitchFamily="18" charset="0"/>
            </a:endParaRPr>
          </a:p>
          <a:p>
            <a:endParaRPr lang="en-GB" altLang="en-US" sz="2000" b="1">
              <a:solidFill>
                <a:srgbClr val="FF0000"/>
              </a:solidFill>
              <a:latin typeface="Garamond" panose="02020404030301010803" pitchFamily="18" charset="0"/>
            </a:endParaRPr>
          </a:p>
        </p:txBody>
      </p:sp>
      <p:sp>
        <p:nvSpPr>
          <p:cNvPr id="177159" name="Rectangle 7">
            <a:extLst>
              <a:ext uri="{FF2B5EF4-FFF2-40B4-BE49-F238E27FC236}">
                <a16:creationId xmlns:a16="http://schemas.microsoft.com/office/drawing/2014/main" id="{14AB2246-6061-6D10-4FA7-7F7124173784}"/>
              </a:ext>
            </a:extLst>
          </p:cNvPr>
          <p:cNvSpPr>
            <a:spLocks noChangeArrowheads="1"/>
          </p:cNvSpPr>
          <p:nvPr/>
        </p:nvSpPr>
        <p:spPr bwMode="auto">
          <a:xfrm>
            <a:off x="5003800" y="2565400"/>
            <a:ext cx="2376488"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r>
              <a:rPr lang="en-GB" altLang="en-US" sz="2400" b="1">
                <a:solidFill>
                  <a:srgbClr val="FF0000"/>
                </a:solidFill>
                <a:latin typeface="Garamond" panose="02020404030301010803" pitchFamily="18" charset="0"/>
              </a:rPr>
              <a:t>Holland</a:t>
            </a:r>
          </a:p>
          <a:p>
            <a:r>
              <a:rPr lang="en-GB" altLang="en-US" sz="2400" b="1">
                <a:solidFill>
                  <a:srgbClr val="FF0000"/>
                </a:solidFill>
                <a:latin typeface="Garamond" panose="02020404030301010803" pitchFamily="18" charset="0"/>
              </a:rPr>
              <a:t>Japan</a:t>
            </a:r>
          </a:p>
          <a:p>
            <a:r>
              <a:rPr lang="en-GB" altLang="en-US" sz="2400" b="1">
                <a:solidFill>
                  <a:srgbClr val="FF0000"/>
                </a:solidFill>
                <a:latin typeface="Garamond" panose="02020404030301010803" pitchFamily="18" charset="0"/>
              </a:rPr>
              <a:t>Norway</a:t>
            </a:r>
          </a:p>
          <a:p>
            <a:r>
              <a:rPr lang="en-GB" altLang="en-US" sz="2400" b="1">
                <a:solidFill>
                  <a:srgbClr val="FF0000"/>
                </a:solidFill>
                <a:latin typeface="Garamond" panose="02020404030301010803" pitchFamily="18" charset="0"/>
              </a:rPr>
              <a:t>Russia</a:t>
            </a:r>
          </a:p>
          <a:p>
            <a:r>
              <a:rPr lang="en-GB" altLang="en-US" sz="2400" b="1">
                <a:solidFill>
                  <a:srgbClr val="FF0000"/>
                </a:solidFill>
                <a:latin typeface="Garamond" panose="02020404030301010803" pitchFamily="18" charset="0"/>
              </a:rPr>
              <a:t>Sweden</a:t>
            </a:r>
          </a:p>
          <a:p>
            <a:r>
              <a:rPr lang="en-GB" altLang="en-US" sz="2400" b="1">
                <a:solidFill>
                  <a:srgbClr val="FF0000"/>
                </a:solidFill>
                <a:latin typeface="Garamond" panose="02020404030301010803" pitchFamily="18" charset="0"/>
              </a:rPr>
              <a:t>U.S.A.</a:t>
            </a:r>
          </a:p>
          <a:p>
            <a:endParaRPr lang="en-GB" altLang="en-US" sz="2400" b="1">
              <a:solidFill>
                <a:srgbClr val="FF0000"/>
              </a:solidFill>
              <a:latin typeface="Garamond" panose="02020404030301010803" pitchFamily="18" charset="0"/>
            </a:endParaRPr>
          </a:p>
          <a:p>
            <a:endParaRPr lang="en-GB" altLang="en-US" sz="2000" b="1">
              <a:solidFill>
                <a:srgbClr val="FF0000"/>
              </a:solidFill>
              <a:latin typeface="Garamond" panose="02020404030301010803" pitchFamily="18" charset="0"/>
            </a:endParaRPr>
          </a:p>
        </p:txBody>
      </p:sp>
      <p:sp>
        <p:nvSpPr>
          <p:cNvPr id="177160" name="Rectangle 8">
            <a:extLst>
              <a:ext uri="{FF2B5EF4-FFF2-40B4-BE49-F238E27FC236}">
                <a16:creationId xmlns:a16="http://schemas.microsoft.com/office/drawing/2014/main" id="{A4FB2245-11EF-958F-344C-87AE617E33D6}"/>
              </a:ext>
            </a:extLst>
          </p:cNvPr>
          <p:cNvSpPr>
            <a:spLocks noChangeArrowheads="1"/>
          </p:cNvSpPr>
          <p:nvPr/>
        </p:nvSpPr>
        <p:spPr bwMode="auto">
          <a:xfrm>
            <a:off x="323850" y="5876925"/>
            <a:ext cx="84963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pPr algn="ctr">
              <a:buFontTx/>
              <a:buNone/>
            </a:pPr>
            <a:r>
              <a:rPr lang="en-GB" altLang="en-US" sz="2400" b="1">
                <a:latin typeface="Garamond" panose="02020404030301010803" pitchFamily="18" charset="0"/>
              </a:rPr>
              <a:t>A complete bibliography of Domesday Book would probably number 10,000 publications</a:t>
            </a:r>
          </a:p>
          <a:p>
            <a:pPr algn="ctr"/>
            <a:endParaRPr lang="en-GB" altLang="en-US" b="1">
              <a:latin typeface="Garamond" panose="02020404030301010803" pitchFamily="18" charset="0"/>
            </a:endParaRPr>
          </a:p>
          <a:p>
            <a:pPr algn="ctr"/>
            <a:endParaRPr lang="en-GB" altLang="en-US" sz="2000" b="1">
              <a:solidFill>
                <a:srgbClr val="FF0000"/>
              </a:solidFill>
              <a:latin typeface="Garamond" panose="02020404030301010803" pitchFamily="18" charset="0"/>
            </a:endParaRPr>
          </a:p>
        </p:txBody>
      </p:sp>
      <p:sp>
        <p:nvSpPr>
          <p:cNvPr id="177161" name="Rectangle 9">
            <a:extLst>
              <a:ext uri="{FF2B5EF4-FFF2-40B4-BE49-F238E27FC236}">
                <a16:creationId xmlns:a16="http://schemas.microsoft.com/office/drawing/2014/main" id="{5DF28117-A0E6-EEB9-896B-22C7B8950541}"/>
              </a:ext>
            </a:extLst>
          </p:cNvPr>
          <p:cNvSpPr>
            <a:spLocks noChangeArrowheads="1"/>
          </p:cNvSpPr>
          <p:nvPr/>
        </p:nvSpPr>
        <p:spPr bwMode="auto">
          <a:xfrm>
            <a:off x="2268538" y="5229225"/>
            <a:ext cx="3529012"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r>
              <a:rPr lang="en-GB" altLang="en-US" b="1">
                <a:solidFill>
                  <a:srgbClr val="FF0000"/>
                </a:solidFill>
                <a:latin typeface="Garamond" panose="02020404030301010803" pitchFamily="18" charset="0"/>
              </a:rPr>
              <a:t>as well as the U.K.</a:t>
            </a:r>
          </a:p>
          <a:p>
            <a:endParaRPr lang="en-GB" altLang="en-US" sz="2400" b="1">
              <a:solidFill>
                <a:srgbClr val="FF0000"/>
              </a:solidFill>
              <a:latin typeface="Garamond" panose="02020404030301010803" pitchFamily="18" charset="0"/>
            </a:endParaRPr>
          </a:p>
          <a:p>
            <a:endParaRPr lang="en-GB" altLang="en-US" sz="2000" b="1">
              <a:solidFill>
                <a:srgbClr val="FF0000"/>
              </a:solidFill>
              <a:latin typeface="Garamond" panose="02020404030301010803" pitchFamily="18" charset="0"/>
            </a:endParaRPr>
          </a:p>
        </p:txBody>
      </p:sp>
    </p:spTree>
  </p:cSld>
  <p:clrMapOvr>
    <a:masterClrMapping/>
  </p:clrMapOvr>
  <p:transition spd="slow" advClick="0" advTm="28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nodeType="afterEffect">
                                  <p:stCondLst>
                                    <p:cond delay="500"/>
                                  </p:stCondLst>
                                  <p:childTnLst>
                                    <p:set>
                                      <p:cBhvr>
                                        <p:cTn id="9" dur="1" fill="hold">
                                          <p:stCondLst>
                                            <p:cond delay="0"/>
                                          </p:stCondLst>
                                        </p:cTn>
                                        <p:tgtEl>
                                          <p:spTgt spid="177157">
                                            <p:txEl>
                                              <p:pRg st="0" end="0"/>
                                            </p:txEl>
                                          </p:spTgt>
                                        </p:tgtEl>
                                        <p:attrNameLst>
                                          <p:attrName>style.visibility</p:attrName>
                                        </p:attrNameLst>
                                      </p:cBhvr>
                                      <p:to>
                                        <p:strVal val="visible"/>
                                      </p:to>
                                    </p:set>
                                    <p:animEffect transition="in" filter="fade">
                                      <p:cBhvr>
                                        <p:cTn id="10" dur="1000"/>
                                        <p:tgtEl>
                                          <p:spTgt spid="177157">
                                            <p:txEl>
                                              <p:pRg st="0" end="0"/>
                                            </p:txEl>
                                          </p:spTgt>
                                        </p:tgtEl>
                                      </p:cBhvr>
                                    </p:animEffect>
                                  </p:childTnLst>
                                </p:cTn>
                              </p:par>
                            </p:childTnLst>
                          </p:cTn>
                        </p:par>
                        <p:par>
                          <p:cTn id="11" fill="hold" nodeType="afterGroup">
                            <p:stCondLst>
                              <p:cond delay="1500"/>
                            </p:stCondLst>
                            <p:childTnLst>
                              <p:par>
                                <p:cTn id="12" presetID="10" presetClass="entr" presetSubtype="0" fill="hold" nodeType="afterEffect">
                                  <p:stCondLst>
                                    <p:cond delay="500"/>
                                  </p:stCondLst>
                                  <p:childTnLst>
                                    <p:set>
                                      <p:cBhvr>
                                        <p:cTn id="13" dur="1" fill="hold">
                                          <p:stCondLst>
                                            <p:cond delay="0"/>
                                          </p:stCondLst>
                                        </p:cTn>
                                        <p:tgtEl>
                                          <p:spTgt spid="177157">
                                            <p:txEl>
                                              <p:pRg st="1" end="1"/>
                                            </p:txEl>
                                          </p:spTgt>
                                        </p:tgtEl>
                                        <p:attrNameLst>
                                          <p:attrName>style.visibility</p:attrName>
                                        </p:attrNameLst>
                                      </p:cBhvr>
                                      <p:to>
                                        <p:strVal val="visible"/>
                                      </p:to>
                                    </p:set>
                                    <p:animEffect transition="in" filter="fade">
                                      <p:cBhvr>
                                        <p:cTn id="14" dur="1000"/>
                                        <p:tgtEl>
                                          <p:spTgt spid="177157">
                                            <p:txEl>
                                              <p:pRg st="1" end="1"/>
                                            </p:txEl>
                                          </p:spTgt>
                                        </p:tgtEl>
                                      </p:cBhvr>
                                    </p:animEffect>
                                  </p:childTnLst>
                                </p:cTn>
                              </p:par>
                            </p:childTnLst>
                          </p:cTn>
                        </p:par>
                        <p:par>
                          <p:cTn id="15" fill="hold" nodeType="afterGroup">
                            <p:stCondLst>
                              <p:cond delay="3000"/>
                            </p:stCondLst>
                            <p:childTnLst>
                              <p:par>
                                <p:cTn id="16" presetID="10" presetClass="entr" presetSubtype="0" fill="hold" nodeType="afterEffect">
                                  <p:stCondLst>
                                    <p:cond delay="500"/>
                                  </p:stCondLst>
                                  <p:childTnLst>
                                    <p:set>
                                      <p:cBhvr>
                                        <p:cTn id="17" dur="1" fill="hold">
                                          <p:stCondLst>
                                            <p:cond delay="0"/>
                                          </p:stCondLst>
                                        </p:cTn>
                                        <p:tgtEl>
                                          <p:spTgt spid="177157">
                                            <p:txEl>
                                              <p:pRg st="2" end="2"/>
                                            </p:txEl>
                                          </p:spTgt>
                                        </p:tgtEl>
                                        <p:attrNameLst>
                                          <p:attrName>style.visibility</p:attrName>
                                        </p:attrNameLst>
                                      </p:cBhvr>
                                      <p:to>
                                        <p:strVal val="visible"/>
                                      </p:to>
                                    </p:set>
                                    <p:animEffect transition="in" filter="fade">
                                      <p:cBhvr>
                                        <p:cTn id="18" dur="1000"/>
                                        <p:tgtEl>
                                          <p:spTgt spid="177157">
                                            <p:txEl>
                                              <p:pRg st="2" end="2"/>
                                            </p:txEl>
                                          </p:spTgt>
                                        </p:tgtEl>
                                      </p:cBhvr>
                                    </p:animEffect>
                                  </p:childTnLst>
                                </p:cTn>
                              </p:par>
                            </p:childTnLst>
                          </p:cTn>
                        </p:par>
                        <p:par>
                          <p:cTn id="19" fill="hold" nodeType="afterGroup">
                            <p:stCondLst>
                              <p:cond delay="4500"/>
                            </p:stCondLst>
                            <p:childTnLst>
                              <p:par>
                                <p:cTn id="20" presetID="10" presetClass="entr" presetSubtype="0" fill="hold" nodeType="afterEffect">
                                  <p:stCondLst>
                                    <p:cond delay="500"/>
                                  </p:stCondLst>
                                  <p:childTnLst>
                                    <p:set>
                                      <p:cBhvr>
                                        <p:cTn id="21" dur="1" fill="hold">
                                          <p:stCondLst>
                                            <p:cond delay="0"/>
                                          </p:stCondLst>
                                        </p:cTn>
                                        <p:tgtEl>
                                          <p:spTgt spid="177157">
                                            <p:txEl>
                                              <p:pRg st="3" end="3"/>
                                            </p:txEl>
                                          </p:spTgt>
                                        </p:tgtEl>
                                        <p:attrNameLst>
                                          <p:attrName>style.visibility</p:attrName>
                                        </p:attrNameLst>
                                      </p:cBhvr>
                                      <p:to>
                                        <p:strVal val="visible"/>
                                      </p:to>
                                    </p:set>
                                    <p:animEffect transition="in" filter="fade">
                                      <p:cBhvr>
                                        <p:cTn id="22" dur="1000"/>
                                        <p:tgtEl>
                                          <p:spTgt spid="177157">
                                            <p:txEl>
                                              <p:pRg st="3" end="3"/>
                                            </p:txEl>
                                          </p:spTgt>
                                        </p:tgtEl>
                                      </p:cBhvr>
                                    </p:animEffect>
                                  </p:childTnLst>
                                </p:cTn>
                              </p:par>
                            </p:childTnLst>
                          </p:cTn>
                        </p:par>
                        <p:par>
                          <p:cTn id="23" fill="hold" nodeType="afterGroup">
                            <p:stCondLst>
                              <p:cond delay="6000"/>
                            </p:stCondLst>
                            <p:childTnLst>
                              <p:par>
                                <p:cTn id="24" presetID="10" presetClass="entr" presetSubtype="0" fill="hold" nodeType="afterEffect">
                                  <p:stCondLst>
                                    <p:cond delay="500"/>
                                  </p:stCondLst>
                                  <p:childTnLst>
                                    <p:set>
                                      <p:cBhvr>
                                        <p:cTn id="25" dur="1" fill="hold">
                                          <p:stCondLst>
                                            <p:cond delay="0"/>
                                          </p:stCondLst>
                                        </p:cTn>
                                        <p:tgtEl>
                                          <p:spTgt spid="177157">
                                            <p:txEl>
                                              <p:pRg st="4" end="4"/>
                                            </p:txEl>
                                          </p:spTgt>
                                        </p:tgtEl>
                                        <p:attrNameLst>
                                          <p:attrName>style.visibility</p:attrName>
                                        </p:attrNameLst>
                                      </p:cBhvr>
                                      <p:to>
                                        <p:strVal val="visible"/>
                                      </p:to>
                                    </p:set>
                                    <p:animEffect transition="in" filter="fade">
                                      <p:cBhvr>
                                        <p:cTn id="26" dur="1000"/>
                                        <p:tgtEl>
                                          <p:spTgt spid="177157">
                                            <p:txEl>
                                              <p:pRg st="4" end="4"/>
                                            </p:txEl>
                                          </p:spTgt>
                                        </p:tgtEl>
                                      </p:cBhvr>
                                    </p:animEffect>
                                  </p:childTnLst>
                                </p:cTn>
                              </p:par>
                            </p:childTnLst>
                          </p:cTn>
                        </p:par>
                        <p:par>
                          <p:cTn id="27" fill="hold" nodeType="afterGroup">
                            <p:stCondLst>
                              <p:cond delay="7500"/>
                            </p:stCondLst>
                            <p:childTnLst>
                              <p:par>
                                <p:cTn id="28" presetID="10" presetClass="entr" presetSubtype="0" fill="hold" nodeType="afterEffect">
                                  <p:stCondLst>
                                    <p:cond delay="500"/>
                                  </p:stCondLst>
                                  <p:childTnLst>
                                    <p:set>
                                      <p:cBhvr>
                                        <p:cTn id="29" dur="1" fill="hold">
                                          <p:stCondLst>
                                            <p:cond delay="0"/>
                                          </p:stCondLst>
                                        </p:cTn>
                                        <p:tgtEl>
                                          <p:spTgt spid="177157">
                                            <p:txEl>
                                              <p:pRg st="5" end="5"/>
                                            </p:txEl>
                                          </p:spTgt>
                                        </p:tgtEl>
                                        <p:attrNameLst>
                                          <p:attrName>style.visibility</p:attrName>
                                        </p:attrNameLst>
                                      </p:cBhvr>
                                      <p:to>
                                        <p:strVal val="visible"/>
                                      </p:to>
                                    </p:set>
                                    <p:animEffect transition="in" filter="fade">
                                      <p:cBhvr>
                                        <p:cTn id="30" dur="1000"/>
                                        <p:tgtEl>
                                          <p:spTgt spid="177157">
                                            <p:txEl>
                                              <p:pRg st="5" end="5"/>
                                            </p:txEl>
                                          </p:spTgt>
                                        </p:tgtEl>
                                      </p:cBhvr>
                                    </p:animEffect>
                                  </p:childTnLst>
                                </p:cTn>
                              </p:par>
                            </p:childTnLst>
                          </p:cTn>
                        </p:par>
                        <p:par>
                          <p:cTn id="31" fill="hold" nodeType="afterGroup">
                            <p:stCondLst>
                              <p:cond delay="9000"/>
                            </p:stCondLst>
                            <p:childTnLst>
                              <p:par>
                                <p:cTn id="32" presetID="10" presetClass="entr" presetSubtype="0" fill="hold" nodeType="afterEffect">
                                  <p:stCondLst>
                                    <p:cond delay="500"/>
                                  </p:stCondLst>
                                  <p:childTnLst>
                                    <p:set>
                                      <p:cBhvr>
                                        <p:cTn id="33" dur="1" fill="hold">
                                          <p:stCondLst>
                                            <p:cond delay="0"/>
                                          </p:stCondLst>
                                        </p:cTn>
                                        <p:tgtEl>
                                          <p:spTgt spid="177159">
                                            <p:txEl>
                                              <p:pRg st="0" end="0"/>
                                            </p:txEl>
                                          </p:spTgt>
                                        </p:tgtEl>
                                        <p:attrNameLst>
                                          <p:attrName>style.visibility</p:attrName>
                                        </p:attrNameLst>
                                      </p:cBhvr>
                                      <p:to>
                                        <p:strVal val="visible"/>
                                      </p:to>
                                    </p:set>
                                    <p:animEffect transition="in" filter="fade">
                                      <p:cBhvr>
                                        <p:cTn id="34" dur="1000"/>
                                        <p:tgtEl>
                                          <p:spTgt spid="177159">
                                            <p:txEl>
                                              <p:pRg st="0" end="0"/>
                                            </p:txEl>
                                          </p:spTgt>
                                        </p:tgtEl>
                                      </p:cBhvr>
                                    </p:animEffect>
                                  </p:childTnLst>
                                </p:cTn>
                              </p:par>
                            </p:childTnLst>
                          </p:cTn>
                        </p:par>
                        <p:par>
                          <p:cTn id="35" fill="hold" nodeType="afterGroup">
                            <p:stCondLst>
                              <p:cond delay="10500"/>
                            </p:stCondLst>
                            <p:childTnLst>
                              <p:par>
                                <p:cTn id="36" presetID="10" presetClass="entr" presetSubtype="0" fill="hold" nodeType="afterEffect">
                                  <p:stCondLst>
                                    <p:cond delay="500"/>
                                  </p:stCondLst>
                                  <p:childTnLst>
                                    <p:set>
                                      <p:cBhvr>
                                        <p:cTn id="37" dur="1" fill="hold">
                                          <p:stCondLst>
                                            <p:cond delay="0"/>
                                          </p:stCondLst>
                                        </p:cTn>
                                        <p:tgtEl>
                                          <p:spTgt spid="177159">
                                            <p:txEl>
                                              <p:pRg st="1" end="1"/>
                                            </p:txEl>
                                          </p:spTgt>
                                        </p:tgtEl>
                                        <p:attrNameLst>
                                          <p:attrName>style.visibility</p:attrName>
                                        </p:attrNameLst>
                                      </p:cBhvr>
                                      <p:to>
                                        <p:strVal val="visible"/>
                                      </p:to>
                                    </p:set>
                                    <p:animEffect transition="in" filter="fade">
                                      <p:cBhvr>
                                        <p:cTn id="38" dur="1000"/>
                                        <p:tgtEl>
                                          <p:spTgt spid="177159">
                                            <p:txEl>
                                              <p:pRg st="1" end="1"/>
                                            </p:txEl>
                                          </p:spTgt>
                                        </p:tgtEl>
                                      </p:cBhvr>
                                    </p:animEffect>
                                  </p:childTnLst>
                                </p:cTn>
                              </p:par>
                            </p:childTnLst>
                          </p:cTn>
                        </p:par>
                        <p:par>
                          <p:cTn id="39" fill="hold" nodeType="afterGroup">
                            <p:stCondLst>
                              <p:cond delay="12000"/>
                            </p:stCondLst>
                            <p:childTnLst>
                              <p:par>
                                <p:cTn id="40" presetID="10" presetClass="entr" presetSubtype="0" fill="hold" nodeType="afterEffect">
                                  <p:stCondLst>
                                    <p:cond delay="500"/>
                                  </p:stCondLst>
                                  <p:childTnLst>
                                    <p:set>
                                      <p:cBhvr>
                                        <p:cTn id="41" dur="1" fill="hold">
                                          <p:stCondLst>
                                            <p:cond delay="0"/>
                                          </p:stCondLst>
                                        </p:cTn>
                                        <p:tgtEl>
                                          <p:spTgt spid="177159">
                                            <p:txEl>
                                              <p:pRg st="2" end="2"/>
                                            </p:txEl>
                                          </p:spTgt>
                                        </p:tgtEl>
                                        <p:attrNameLst>
                                          <p:attrName>style.visibility</p:attrName>
                                        </p:attrNameLst>
                                      </p:cBhvr>
                                      <p:to>
                                        <p:strVal val="visible"/>
                                      </p:to>
                                    </p:set>
                                    <p:animEffect transition="in" filter="fade">
                                      <p:cBhvr>
                                        <p:cTn id="42" dur="1000"/>
                                        <p:tgtEl>
                                          <p:spTgt spid="177159">
                                            <p:txEl>
                                              <p:pRg st="2" end="2"/>
                                            </p:txEl>
                                          </p:spTgt>
                                        </p:tgtEl>
                                      </p:cBhvr>
                                    </p:animEffect>
                                  </p:childTnLst>
                                </p:cTn>
                              </p:par>
                            </p:childTnLst>
                          </p:cTn>
                        </p:par>
                        <p:par>
                          <p:cTn id="43" fill="hold" nodeType="afterGroup">
                            <p:stCondLst>
                              <p:cond delay="13500"/>
                            </p:stCondLst>
                            <p:childTnLst>
                              <p:par>
                                <p:cTn id="44" presetID="10" presetClass="entr" presetSubtype="0" fill="hold" nodeType="afterEffect">
                                  <p:stCondLst>
                                    <p:cond delay="500"/>
                                  </p:stCondLst>
                                  <p:childTnLst>
                                    <p:set>
                                      <p:cBhvr>
                                        <p:cTn id="45" dur="1" fill="hold">
                                          <p:stCondLst>
                                            <p:cond delay="0"/>
                                          </p:stCondLst>
                                        </p:cTn>
                                        <p:tgtEl>
                                          <p:spTgt spid="177159">
                                            <p:txEl>
                                              <p:pRg st="3" end="3"/>
                                            </p:txEl>
                                          </p:spTgt>
                                        </p:tgtEl>
                                        <p:attrNameLst>
                                          <p:attrName>style.visibility</p:attrName>
                                        </p:attrNameLst>
                                      </p:cBhvr>
                                      <p:to>
                                        <p:strVal val="visible"/>
                                      </p:to>
                                    </p:set>
                                    <p:animEffect transition="in" filter="fade">
                                      <p:cBhvr>
                                        <p:cTn id="46" dur="1000"/>
                                        <p:tgtEl>
                                          <p:spTgt spid="177159">
                                            <p:txEl>
                                              <p:pRg st="3" end="3"/>
                                            </p:txEl>
                                          </p:spTgt>
                                        </p:tgtEl>
                                      </p:cBhvr>
                                    </p:animEffect>
                                  </p:childTnLst>
                                </p:cTn>
                              </p:par>
                            </p:childTnLst>
                          </p:cTn>
                        </p:par>
                        <p:par>
                          <p:cTn id="47" fill="hold" nodeType="afterGroup">
                            <p:stCondLst>
                              <p:cond delay="15000"/>
                            </p:stCondLst>
                            <p:childTnLst>
                              <p:par>
                                <p:cTn id="48" presetID="10" presetClass="entr" presetSubtype="0" fill="hold" nodeType="afterEffect">
                                  <p:stCondLst>
                                    <p:cond delay="500"/>
                                  </p:stCondLst>
                                  <p:childTnLst>
                                    <p:set>
                                      <p:cBhvr>
                                        <p:cTn id="49" dur="1" fill="hold">
                                          <p:stCondLst>
                                            <p:cond delay="0"/>
                                          </p:stCondLst>
                                        </p:cTn>
                                        <p:tgtEl>
                                          <p:spTgt spid="177159">
                                            <p:txEl>
                                              <p:pRg st="4" end="4"/>
                                            </p:txEl>
                                          </p:spTgt>
                                        </p:tgtEl>
                                        <p:attrNameLst>
                                          <p:attrName>style.visibility</p:attrName>
                                        </p:attrNameLst>
                                      </p:cBhvr>
                                      <p:to>
                                        <p:strVal val="visible"/>
                                      </p:to>
                                    </p:set>
                                    <p:animEffect transition="in" filter="fade">
                                      <p:cBhvr>
                                        <p:cTn id="50" dur="1000"/>
                                        <p:tgtEl>
                                          <p:spTgt spid="177159">
                                            <p:txEl>
                                              <p:pRg st="4" end="4"/>
                                            </p:txEl>
                                          </p:spTgt>
                                        </p:tgtEl>
                                      </p:cBhvr>
                                    </p:animEffect>
                                  </p:childTnLst>
                                </p:cTn>
                              </p:par>
                            </p:childTnLst>
                          </p:cTn>
                        </p:par>
                        <p:par>
                          <p:cTn id="51" fill="hold" nodeType="afterGroup">
                            <p:stCondLst>
                              <p:cond delay="16500"/>
                            </p:stCondLst>
                            <p:childTnLst>
                              <p:par>
                                <p:cTn id="52" presetID="10" presetClass="entr" presetSubtype="0" fill="hold" nodeType="afterEffect">
                                  <p:stCondLst>
                                    <p:cond delay="500"/>
                                  </p:stCondLst>
                                  <p:childTnLst>
                                    <p:set>
                                      <p:cBhvr>
                                        <p:cTn id="53" dur="1" fill="hold">
                                          <p:stCondLst>
                                            <p:cond delay="0"/>
                                          </p:stCondLst>
                                        </p:cTn>
                                        <p:tgtEl>
                                          <p:spTgt spid="177159">
                                            <p:txEl>
                                              <p:pRg st="5" end="5"/>
                                            </p:txEl>
                                          </p:spTgt>
                                        </p:tgtEl>
                                        <p:attrNameLst>
                                          <p:attrName>style.visibility</p:attrName>
                                        </p:attrNameLst>
                                      </p:cBhvr>
                                      <p:to>
                                        <p:strVal val="visible"/>
                                      </p:to>
                                    </p:set>
                                    <p:animEffect transition="in" filter="fade">
                                      <p:cBhvr>
                                        <p:cTn id="54" dur="1000"/>
                                        <p:tgtEl>
                                          <p:spTgt spid="177159">
                                            <p:txEl>
                                              <p:pRg st="5" end="5"/>
                                            </p:txEl>
                                          </p:spTgt>
                                        </p:tgtEl>
                                      </p:cBhvr>
                                    </p:animEffect>
                                  </p:childTnLst>
                                </p:cTn>
                              </p:par>
                            </p:childTnLst>
                          </p:cTn>
                        </p:par>
                        <p:par>
                          <p:cTn id="55" fill="hold" nodeType="afterGroup">
                            <p:stCondLst>
                              <p:cond delay="18000"/>
                            </p:stCondLst>
                            <p:childTnLst>
                              <p:par>
                                <p:cTn id="56" presetID="10" presetClass="entr" presetSubtype="0" fill="hold" nodeType="afterEffect">
                                  <p:stCondLst>
                                    <p:cond delay="500"/>
                                  </p:stCondLst>
                                  <p:childTnLst>
                                    <p:set>
                                      <p:cBhvr>
                                        <p:cTn id="57" dur="1" fill="hold">
                                          <p:stCondLst>
                                            <p:cond delay="0"/>
                                          </p:stCondLst>
                                        </p:cTn>
                                        <p:tgtEl>
                                          <p:spTgt spid="177161">
                                            <p:txEl>
                                              <p:pRg st="0" end="0"/>
                                            </p:txEl>
                                          </p:spTgt>
                                        </p:tgtEl>
                                        <p:attrNameLst>
                                          <p:attrName>style.visibility</p:attrName>
                                        </p:attrNameLst>
                                      </p:cBhvr>
                                      <p:to>
                                        <p:strVal val="visible"/>
                                      </p:to>
                                    </p:set>
                                    <p:animEffect transition="in" filter="fade">
                                      <p:cBhvr>
                                        <p:cTn id="58" dur="1000"/>
                                        <p:tgtEl>
                                          <p:spTgt spid="177161">
                                            <p:txEl>
                                              <p:pRg st="0" end="0"/>
                                            </p:txEl>
                                          </p:spTgt>
                                        </p:tgtEl>
                                      </p:cBhvr>
                                    </p:animEffect>
                                  </p:childTnLst>
                                </p:cTn>
                              </p:par>
                            </p:childTnLst>
                          </p:cTn>
                        </p:par>
                        <p:par>
                          <p:cTn id="59" fill="hold" nodeType="afterGroup">
                            <p:stCondLst>
                              <p:cond delay="19500"/>
                            </p:stCondLst>
                            <p:childTnLst>
                              <p:par>
                                <p:cTn id="60" presetID="10" presetClass="entr" presetSubtype="0" fill="hold" nodeType="afterEffect">
                                  <p:stCondLst>
                                    <p:cond delay="1000"/>
                                  </p:stCondLst>
                                  <p:childTnLst>
                                    <p:set>
                                      <p:cBhvr>
                                        <p:cTn id="61" dur="1" fill="hold">
                                          <p:stCondLst>
                                            <p:cond delay="0"/>
                                          </p:stCondLst>
                                        </p:cTn>
                                        <p:tgtEl>
                                          <p:spTgt spid="177160">
                                            <p:txEl>
                                              <p:pRg st="0" end="0"/>
                                            </p:txEl>
                                          </p:spTgt>
                                        </p:tgtEl>
                                        <p:attrNameLst>
                                          <p:attrName>style.visibility</p:attrName>
                                        </p:attrNameLst>
                                      </p:cBhvr>
                                      <p:to>
                                        <p:strVal val="visible"/>
                                      </p:to>
                                    </p:set>
                                    <p:animEffect transition="in" filter="fade">
                                      <p:cBhvr>
                                        <p:cTn id="62" dur="2000"/>
                                        <p:tgtEl>
                                          <p:spTgt spid="1771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P spid="177157" grpId="0" uiExpand="1" build="p"/>
      <p:bldP spid="177159" grpId="0" uiExpand="1" build="p"/>
      <p:bldP spid="177160" grpId="0" build="p"/>
      <p:bldP spid="17716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E83DEE0A-9528-BFB4-0C6B-7248491A5DE8}"/>
              </a:ext>
            </a:extLst>
          </p:cNvPr>
          <p:cNvSpPr>
            <a:spLocks noGrp="1" noChangeArrowheads="1"/>
          </p:cNvSpPr>
          <p:nvPr>
            <p:ph type="title"/>
          </p:nvPr>
        </p:nvSpPr>
        <p:spPr>
          <a:xfrm>
            <a:off x="6804025" y="404813"/>
            <a:ext cx="1655763" cy="865187"/>
          </a:xfrm>
          <a:solidFill>
            <a:schemeClr val="bg1">
              <a:alpha val="50000"/>
            </a:schemeClr>
          </a:solidFill>
          <a:ln/>
        </p:spPr>
        <p:txBody>
          <a:bodyPr/>
          <a:lstStyle/>
          <a:p>
            <a:pPr>
              <a:lnSpc>
                <a:spcPct val="120000"/>
              </a:lnSpc>
            </a:pPr>
            <a:r>
              <a:rPr lang="en-GB" altLang="en-US" sz="3600" b="1">
                <a:solidFill>
                  <a:srgbClr val="FF0000"/>
                </a:solidFill>
                <a:effectLst>
                  <a:outerShdw blurRad="38100" dist="38100" dir="2700000" algn="tl">
                    <a:srgbClr val="C0C0C0"/>
                  </a:outerShdw>
                </a:effectLst>
                <a:latin typeface="Garamond" panose="02020404030301010803" pitchFamily="18" charset="0"/>
                <a:cs typeface="Times New Roman" panose="02020603050405020304" pitchFamily="18" charset="0"/>
              </a:rPr>
              <a:t>Thank</a:t>
            </a:r>
          </a:p>
        </p:txBody>
      </p:sp>
      <p:sp>
        <p:nvSpPr>
          <p:cNvPr id="174084" name="Rectangle 4">
            <a:extLst>
              <a:ext uri="{FF2B5EF4-FFF2-40B4-BE49-F238E27FC236}">
                <a16:creationId xmlns:a16="http://schemas.microsoft.com/office/drawing/2014/main" id="{EA9F01C0-0219-5DB8-52C1-FA6CC66065C0}"/>
              </a:ext>
            </a:extLst>
          </p:cNvPr>
          <p:cNvSpPr>
            <a:spLocks noChangeArrowheads="1"/>
          </p:cNvSpPr>
          <p:nvPr/>
        </p:nvSpPr>
        <p:spPr bwMode="auto">
          <a:xfrm>
            <a:off x="6804025" y="1484313"/>
            <a:ext cx="1584325" cy="100806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3600" b="1">
                <a:solidFill>
                  <a:srgbClr val="FF0000"/>
                </a:solidFill>
                <a:effectLst>
                  <a:outerShdw blurRad="38100" dist="38100" dir="2700000" algn="tl">
                    <a:srgbClr val="C0C0C0"/>
                  </a:outerShdw>
                </a:effectLst>
                <a:latin typeface="Garamond" panose="02020404030301010803" pitchFamily="18" charset="0"/>
                <a:cs typeface="Times New Roman" panose="02020603050405020304" pitchFamily="18" charset="0"/>
              </a:rPr>
              <a:t>you</a:t>
            </a:r>
          </a:p>
        </p:txBody>
      </p:sp>
      <p:sp>
        <p:nvSpPr>
          <p:cNvPr id="174085" name="Rectangle 5">
            <a:extLst>
              <a:ext uri="{FF2B5EF4-FFF2-40B4-BE49-F238E27FC236}">
                <a16:creationId xmlns:a16="http://schemas.microsoft.com/office/drawing/2014/main" id="{6F98E58F-3291-539E-9B58-E6B2E1AFE3C7}"/>
              </a:ext>
            </a:extLst>
          </p:cNvPr>
          <p:cNvSpPr>
            <a:spLocks noChangeArrowheads="1"/>
          </p:cNvSpPr>
          <p:nvPr/>
        </p:nvSpPr>
        <p:spPr bwMode="auto">
          <a:xfrm>
            <a:off x="6804025" y="2924175"/>
            <a:ext cx="1584325" cy="1008063"/>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3600" b="1">
                <a:solidFill>
                  <a:srgbClr val="FF0000"/>
                </a:solidFill>
                <a:effectLst>
                  <a:outerShdw blurRad="38100" dist="38100" dir="2700000" algn="tl">
                    <a:srgbClr val="C0C0C0"/>
                  </a:outerShdw>
                </a:effectLst>
                <a:latin typeface="Garamond" panose="02020404030301010803" pitchFamily="18" charset="0"/>
                <a:cs typeface="Times New Roman" panose="02020603050405020304" pitchFamily="18" charset="0"/>
              </a:rPr>
              <a:t>for</a:t>
            </a:r>
          </a:p>
        </p:txBody>
      </p:sp>
      <p:sp>
        <p:nvSpPr>
          <p:cNvPr id="174086" name="Rectangle 6">
            <a:extLst>
              <a:ext uri="{FF2B5EF4-FFF2-40B4-BE49-F238E27FC236}">
                <a16:creationId xmlns:a16="http://schemas.microsoft.com/office/drawing/2014/main" id="{14A00F03-E49A-11A4-3518-C80873158825}"/>
              </a:ext>
            </a:extLst>
          </p:cNvPr>
          <p:cNvSpPr>
            <a:spLocks noChangeArrowheads="1"/>
          </p:cNvSpPr>
          <p:nvPr/>
        </p:nvSpPr>
        <p:spPr bwMode="auto">
          <a:xfrm>
            <a:off x="6659563" y="4149725"/>
            <a:ext cx="2266950" cy="129540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3600" b="1">
                <a:solidFill>
                  <a:srgbClr val="FF0000"/>
                </a:solidFill>
                <a:effectLst>
                  <a:outerShdw blurRad="38100" dist="38100" dir="2700000" algn="tl">
                    <a:srgbClr val="C0C0C0"/>
                  </a:outerShdw>
                </a:effectLst>
                <a:latin typeface="Garamond" panose="02020404030301010803" pitchFamily="18" charset="0"/>
                <a:cs typeface="Times New Roman" panose="02020603050405020304" pitchFamily="18" charset="0"/>
              </a:rPr>
              <a:t>watching</a:t>
            </a:r>
          </a:p>
        </p:txBody>
      </p:sp>
      <p:pic>
        <p:nvPicPr>
          <p:cNvPr id="174088" name="Picture 8">
            <a:extLst>
              <a:ext uri="{FF2B5EF4-FFF2-40B4-BE49-F238E27FC236}">
                <a16:creationId xmlns:a16="http://schemas.microsoft.com/office/drawing/2014/main" id="{C9A8B669-DC85-EAB6-E42B-F90F1F2B6F24}"/>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42988" y="476250"/>
            <a:ext cx="5497512" cy="583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advClick="0" advTm="15000">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174082"/>
                                        </p:tgtEl>
                                        <p:attrNameLst>
                                          <p:attrName>style.visibility</p:attrName>
                                        </p:attrNameLst>
                                      </p:cBhvr>
                                      <p:to>
                                        <p:strVal val="visible"/>
                                      </p:to>
                                    </p:set>
                                    <p:anim calcmode="lin" valueType="num">
                                      <p:cBhvr additive="base">
                                        <p:cTn id="7" dur="2000" fill="hold"/>
                                        <p:tgtEl>
                                          <p:spTgt spid="174082"/>
                                        </p:tgtEl>
                                        <p:attrNameLst>
                                          <p:attrName>ppt_x</p:attrName>
                                        </p:attrNameLst>
                                      </p:cBhvr>
                                      <p:tavLst>
                                        <p:tav tm="0">
                                          <p:val>
                                            <p:strVal val="1+#ppt_w/2"/>
                                          </p:val>
                                        </p:tav>
                                        <p:tav tm="100000">
                                          <p:val>
                                            <p:strVal val="#ppt_x"/>
                                          </p:val>
                                        </p:tav>
                                      </p:tavLst>
                                    </p:anim>
                                    <p:anim calcmode="lin" valueType="num">
                                      <p:cBhvr additive="base">
                                        <p:cTn id="8" dur="2000" fill="hold"/>
                                        <p:tgtEl>
                                          <p:spTgt spid="17408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000"/>
                            </p:stCondLst>
                            <p:childTnLst>
                              <p:par>
                                <p:cTn id="10" presetID="7" presetClass="entr" presetSubtype="2" fill="hold" nodeType="afterEffect">
                                  <p:stCondLst>
                                    <p:cond delay="0"/>
                                  </p:stCondLst>
                                  <p:childTnLst>
                                    <p:set>
                                      <p:cBhvr>
                                        <p:cTn id="11" dur="1" fill="hold">
                                          <p:stCondLst>
                                            <p:cond delay="0"/>
                                          </p:stCondLst>
                                        </p:cTn>
                                        <p:tgtEl>
                                          <p:spTgt spid="174084"/>
                                        </p:tgtEl>
                                        <p:attrNameLst>
                                          <p:attrName>style.visibility</p:attrName>
                                        </p:attrNameLst>
                                      </p:cBhvr>
                                      <p:to>
                                        <p:strVal val="visible"/>
                                      </p:to>
                                    </p:set>
                                    <p:anim calcmode="lin" valueType="num">
                                      <p:cBhvr additive="base">
                                        <p:cTn id="12" dur="1000" fill="hold"/>
                                        <p:tgtEl>
                                          <p:spTgt spid="174084"/>
                                        </p:tgtEl>
                                        <p:attrNameLst>
                                          <p:attrName>ppt_x</p:attrName>
                                        </p:attrNameLst>
                                      </p:cBhvr>
                                      <p:tavLst>
                                        <p:tav tm="0">
                                          <p:val>
                                            <p:strVal val="1+#ppt_w/2"/>
                                          </p:val>
                                        </p:tav>
                                        <p:tav tm="100000">
                                          <p:val>
                                            <p:strVal val="#ppt_x"/>
                                          </p:val>
                                        </p:tav>
                                      </p:tavLst>
                                    </p:anim>
                                    <p:anim calcmode="lin" valueType="num">
                                      <p:cBhvr additive="base">
                                        <p:cTn id="13" dur="1000" fill="hold"/>
                                        <p:tgtEl>
                                          <p:spTgt spid="17408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7" presetClass="entr" presetSubtype="2" fill="hold" nodeType="afterEffect">
                                  <p:stCondLst>
                                    <p:cond delay="0"/>
                                  </p:stCondLst>
                                  <p:childTnLst>
                                    <p:set>
                                      <p:cBhvr>
                                        <p:cTn id="16" dur="1" fill="hold">
                                          <p:stCondLst>
                                            <p:cond delay="0"/>
                                          </p:stCondLst>
                                        </p:cTn>
                                        <p:tgtEl>
                                          <p:spTgt spid="174085"/>
                                        </p:tgtEl>
                                        <p:attrNameLst>
                                          <p:attrName>style.visibility</p:attrName>
                                        </p:attrNameLst>
                                      </p:cBhvr>
                                      <p:to>
                                        <p:strVal val="visible"/>
                                      </p:to>
                                    </p:set>
                                    <p:anim calcmode="lin" valueType="num">
                                      <p:cBhvr additive="base">
                                        <p:cTn id="17" dur="1000" fill="hold"/>
                                        <p:tgtEl>
                                          <p:spTgt spid="174085"/>
                                        </p:tgtEl>
                                        <p:attrNameLst>
                                          <p:attrName>ppt_x</p:attrName>
                                        </p:attrNameLst>
                                      </p:cBhvr>
                                      <p:tavLst>
                                        <p:tav tm="0">
                                          <p:val>
                                            <p:strVal val="1+#ppt_w/2"/>
                                          </p:val>
                                        </p:tav>
                                        <p:tav tm="100000">
                                          <p:val>
                                            <p:strVal val="#ppt_x"/>
                                          </p:val>
                                        </p:tav>
                                      </p:tavLst>
                                    </p:anim>
                                    <p:anim calcmode="lin" valueType="num">
                                      <p:cBhvr additive="base">
                                        <p:cTn id="18" dur="1000" fill="hold"/>
                                        <p:tgtEl>
                                          <p:spTgt spid="174085"/>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4000"/>
                            </p:stCondLst>
                            <p:childTnLst>
                              <p:par>
                                <p:cTn id="20" presetID="7" presetClass="entr" presetSubtype="2" fill="hold" nodeType="afterEffect">
                                  <p:stCondLst>
                                    <p:cond delay="0"/>
                                  </p:stCondLst>
                                  <p:childTnLst>
                                    <p:set>
                                      <p:cBhvr>
                                        <p:cTn id="21" dur="1" fill="hold">
                                          <p:stCondLst>
                                            <p:cond delay="0"/>
                                          </p:stCondLst>
                                        </p:cTn>
                                        <p:tgtEl>
                                          <p:spTgt spid="174086"/>
                                        </p:tgtEl>
                                        <p:attrNameLst>
                                          <p:attrName>style.visibility</p:attrName>
                                        </p:attrNameLst>
                                      </p:cBhvr>
                                      <p:to>
                                        <p:strVal val="visible"/>
                                      </p:to>
                                    </p:set>
                                    <p:anim calcmode="lin" valueType="num">
                                      <p:cBhvr additive="base">
                                        <p:cTn id="22" dur="1000" fill="hold"/>
                                        <p:tgtEl>
                                          <p:spTgt spid="174086"/>
                                        </p:tgtEl>
                                        <p:attrNameLst>
                                          <p:attrName>ppt_x</p:attrName>
                                        </p:attrNameLst>
                                      </p:cBhvr>
                                      <p:tavLst>
                                        <p:tav tm="0">
                                          <p:val>
                                            <p:strVal val="1+#ppt_w/2"/>
                                          </p:val>
                                        </p:tav>
                                        <p:tav tm="100000">
                                          <p:val>
                                            <p:strVal val="#ppt_x"/>
                                          </p:val>
                                        </p:tav>
                                      </p:tavLst>
                                    </p:anim>
                                    <p:anim calcmode="lin" valueType="num">
                                      <p:cBhvr additive="base">
                                        <p:cTn id="23" dur="1000" fill="hold"/>
                                        <p:tgtEl>
                                          <p:spTgt spid="174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animBg="1"/>
      <p:bldP spid="174084" grpId="0" animBg="1"/>
      <p:bldP spid="174085" grpId="0" animBg="1"/>
      <p:bldP spid="1740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26306" name="Text Box 2">
            <a:extLst>
              <a:ext uri="{FF2B5EF4-FFF2-40B4-BE49-F238E27FC236}">
                <a16:creationId xmlns:a16="http://schemas.microsoft.com/office/drawing/2014/main" id="{3E7BE8E7-A00C-EF68-10B4-E9E2FE1E63B7}"/>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0B9B953-0977-E12A-032C-0AC94D51B048}"/>
              </a:ext>
            </a:extLst>
          </p:cNvPr>
          <p:cNvSpPr>
            <a:spLocks noGrp="1" noChangeArrowheads="1"/>
          </p:cNvSpPr>
          <p:nvPr>
            <p:ph type="title"/>
          </p:nvPr>
        </p:nvSpPr>
        <p:spPr>
          <a:xfrm>
            <a:off x="4643438" y="1844675"/>
            <a:ext cx="4105275" cy="647700"/>
          </a:xfrm>
          <a:noFill/>
          <a:ln/>
          <a:extLst>
            <a:ext uri="{909E8E84-426E-40DD-AFC4-6F175D3DCCD1}">
              <a14:hiddenFill xmlns:a14="http://schemas.microsoft.com/office/drawing/2010/main">
                <a:solidFill>
                  <a:schemeClr val="bg1">
                    <a:alpha val="50000"/>
                  </a:schemeClr>
                </a:solidFill>
              </a14:hiddenFill>
            </a:ext>
          </a:extLst>
        </p:spPr>
        <p:txBody>
          <a:bodyPr/>
          <a:lstStyle/>
          <a:p>
            <a:pPr>
              <a:lnSpc>
                <a:spcPct val="120000"/>
              </a:lnSpc>
            </a:pPr>
            <a:r>
              <a:rPr lang="en-GB" altLang="en-US" b="1">
                <a:solidFill>
                  <a:srgbClr val="663300"/>
                </a:solidFill>
                <a:latin typeface="Book Antiqua" panose="02040602050305030304" pitchFamily="18" charset="0"/>
                <a:cs typeface="Times New Roman" panose="02020603050405020304" pitchFamily="18" charset="0"/>
              </a:rPr>
              <a:t>Dover burnt</a:t>
            </a:r>
          </a:p>
        </p:txBody>
      </p:sp>
      <p:sp>
        <p:nvSpPr>
          <p:cNvPr id="147465" name="Rectangle 9">
            <a:extLst>
              <a:ext uri="{FF2B5EF4-FFF2-40B4-BE49-F238E27FC236}">
                <a16:creationId xmlns:a16="http://schemas.microsoft.com/office/drawing/2014/main" id="{130A9CB9-E65E-1343-6896-15BD75D705A0}"/>
              </a:ext>
            </a:extLst>
          </p:cNvPr>
          <p:cNvSpPr>
            <a:spLocks noChangeArrowheads="1"/>
          </p:cNvSpPr>
          <p:nvPr/>
        </p:nvSpPr>
        <p:spPr bwMode="auto">
          <a:xfrm>
            <a:off x="684213" y="404813"/>
            <a:ext cx="3455987" cy="57626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4000" b="1">
                <a:solidFill>
                  <a:srgbClr val="663300"/>
                </a:solidFill>
                <a:latin typeface="Book Antiqua" panose="02040602050305030304" pitchFamily="18" charset="0"/>
                <a:cs typeface="Times New Roman" panose="02020603050405020304" pitchFamily="18" charset="0"/>
              </a:rPr>
              <a:t>Harold killed</a:t>
            </a:r>
          </a:p>
        </p:txBody>
      </p:sp>
      <p:pic>
        <p:nvPicPr>
          <p:cNvPr id="147466" name="Picture 10">
            <a:extLst>
              <a:ext uri="{FF2B5EF4-FFF2-40B4-BE49-F238E27FC236}">
                <a16:creationId xmlns:a16="http://schemas.microsoft.com/office/drawing/2014/main" id="{58AEB328-8209-3009-6F0E-C1D8E7E979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2636838"/>
            <a:ext cx="5292725" cy="3829050"/>
          </a:xfrm>
          <a:prstGeom prst="rect">
            <a:avLst/>
          </a:prstGeom>
          <a:noFill/>
          <a:extLst>
            <a:ext uri="{909E8E84-426E-40DD-AFC4-6F175D3DCCD1}">
              <a14:hiddenFill xmlns:a14="http://schemas.microsoft.com/office/drawing/2010/main">
                <a:solidFill>
                  <a:srgbClr val="FFFFFF"/>
                </a:solidFill>
              </a14:hiddenFill>
            </a:ext>
          </a:extLst>
        </p:spPr>
      </p:pic>
      <p:pic>
        <p:nvPicPr>
          <p:cNvPr id="147468" name="Picture 12">
            <a:extLst>
              <a:ext uri="{FF2B5EF4-FFF2-40B4-BE49-F238E27FC236}">
                <a16:creationId xmlns:a16="http://schemas.microsoft.com/office/drawing/2014/main" id="{F881C0FE-A58B-EF20-8CF4-67E862C05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0"/>
            <a:ext cx="2808288" cy="1709738"/>
          </a:xfrm>
          <a:prstGeom prst="rect">
            <a:avLst/>
          </a:prstGeom>
          <a:noFill/>
          <a:extLst>
            <a:ext uri="{909E8E84-426E-40DD-AFC4-6F175D3DCCD1}">
              <a14:hiddenFill xmlns:a14="http://schemas.microsoft.com/office/drawing/2010/main">
                <a:solidFill>
                  <a:srgbClr val="FFFFFF"/>
                </a:solidFill>
              </a14:hiddenFill>
            </a:ext>
          </a:extLst>
        </p:spPr>
      </p:pic>
      <p:pic>
        <p:nvPicPr>
          <p:cNvPr id="147471" name="Picture 15">
            <a:extLst>
              <a:ext uri="{FF2B5EF4-FFF2-40B4-BE49-F238E27FC236}">
                <a16:creationId xmlns:a16="http://schemas.microsoft.com/office/drawing/2014/main" id="{A3915E2D-DF5F-4D36-CE17-63C2C41B8A00}"/>
              </a:ext>
            </a:extLst>
          </p:cNvPr>
          <p:cNvPicPr>
            <a:picLocks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468313" y="1125538"/>
            <a:ext cx="3929062" cy="4824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advClick="0" advTm="1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0"/>
                                          </p:stCondLst>
                                        </p:cTn>
                                        <p:tgtEl>
                                          <p:spTgt spid="147465"/>
                                        </p:tgtEl>
                                        <p:attrNameLst>
                                          <p:attrName>style.visibility</p:attrName>
                                        </p:attrNameLst>
                                      </p:cBhvr>
                                      <p:to>
                                        <p:strVal val="visible"/>
                                      </p:to>
                                    </p:set>
                                  </p:childTnLst>
                                </p:cTn>
                              </p:par>
                            </p:childTnLst>
                          </p:cTn>
                        </p:par>
                        <p:par>
                          <p:cTn id="7" fill="hold" nodeType="afterGroup">
                            <p:stCondLst>
                              <p:cond delay="1000"/>
                            </p:stCondLst>
                            <p:childTnLst>
                              <p:par>
                                <p:cTn id="8" presetID="1" presetClass="entr" presetSubtype="0" fill="hold" nodeType="afterEffect">
                                  <p:stCondLst>
                                    <p:cond delay="1000"/>
                                  </p:stCondLst>
                                  <p:childTnLst>
                                    <p:set>
                                      <p:cBhvr>
                                        <p:cTn id="9" dur="1" fill="hold">
                                          <p:stCondLst>
                                            <p:cond delay="0"/>
                                          </p:stCondLst>
                                        </p:cTn>
                                        <p:tgtEl>
                                          <p:spTgt spid="147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AAF528ED-695C-C6C2-B7C4-3A24AC3DBF90}"/>
              </a:ext>
            </a:extLst>
          </p:cNvPr>
          <p:cNvSpPr>
            <a:spLocks noGrp="1" noChangeArrowheads="1"/>
          </p:cNvSpPr>
          <p:nvPr>
            <p:ph type="title"/>
          </p:nvPr>
        </p:nvSpPr>
        <p:spPr>
          <a:xfrm>
            <a:off x="684213" y="404813"/>
            <a:ext cx="7772400" cy="1143000"/>
          </a:xfrm>
        </p:spPr>
        <p:txBody>
          <a:bodyPr/>
          <a:lstStyle/>
          <a:p>
            <a:r>
              <a:rPr lang="en-GB" altLang="en-US" b="1">
                <a:solidFill>
                  <a:srgbClr val="663300"/>
                </a:solidFill>
                <a:latin typeface="Book Antiqua" panose="02040602050305030304" pitchFamily="18" charset="0"/>
              </a:rPr>
              <a:t>The Conqueror’s footprints</a:t>
            </a:r>
          </a:p>
        </p:txBody>
      </p:sp>
      <p:sp>
        <p:nvSpPr>
          <p:cNvPr id="150534" name="Rectangle 6">
            <a:extLst>
              <a:ext uri="{FF2B5EF4-FFF2-40B4-BE49-F238E27FC236}">
                <a16:creationId xmlns:a16="http://schemas.microsoft.com/office/drawing/2014/main" id="{9823A475-3219-0868-DD9C-BF8CE00106AB}"/>
              </a:ext>
            </a:extLst>
          </p:cNvPr>
          <p:cNvSpPr>
            <a:spLocks noChangeArrowheads="1"/>
          </p:cNvSpPr>
          <p:nvPr/>
        </p:nvSpPr>
        <p:spPr bwMode="auto">
          <a:xfrm>
            <a:off x="539750" y="6165850"/>
            <a:ext cx="79930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r>
              <a:rPr lang="en-GB" altLang="en-US" sz="2400" b="1">
                <a:solidFill>
                  <a:srgbClr val="FF0000"/>
                </a:solidFill>
                <a:latin typeface="Garamond" panose="02020404030301010803" pitchFamily="18" charset="0"/>
              </a:rPr>
              <a:t>Plotted by the destruction recorded in Domesday Book</a:t>
            </a:r>
          </a:p>
        </p:txBody>
      </p:sp>
      <p:pic>
        <p:nvPicPr>
          <p:cNvPr id="150536" name="Picture 8">
            <a:extLst>
              <a:ext uri="{FF2B5EF4-FFF2-40B4-BE49-F238E27FC236}">
                <a16:creationId xmlns:a16="http://schemas.microsoft.com/office/drawing/2014/main" id="{326526FB-5E31-0C63-3683-38D401839E72}"/>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92275" y="1268413"/>
            <a:ext cx="6049963"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advClick="0" advTm="12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500"/>
                                  </p:stCondLst>
                                  <p:childTnLst>
                                    <p:set>
                                      <p:cBhvr>
                                        <p:cTn id="6" dur="1" fill="hold">
                                          <p:stCondLst>
                                            <p:cond delay="0"/>
                                          </p:stCondLst>
                                        </p:cTn>
                                        <p:tgtEl>
                                          <p:spTgt spid="150534"/>
                                        </p:tgtEl>
                                        <p:attrNameLst>
                                          <p:attrName>style.visibility</p:attrName>
                                        </p:attrNameLst>
                                      </p:cBhvr>
                                      <p:to>
                                        <p:strVal val="visible"/>
                                      </p:to>
                                    </p:set>
                                    <p:animEffect transition="in" filter="fade">
                                      <p:cBhvr>
                                        <p:cTn id="7" dur="2000"/>
                                        <p:tgtEl>
                                          <p:spTgt spid="150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286373C9-4583-C946-7E25-62F47B5D3EA6}"/>
              </a:ext>
            </a:extLst>
          </p:cNvPr>
          <p:cNvSpPr>
            <a:spLocks noGrp="1" noChangeArrowheads="1"/>
          </p:cNvSpPr>
          <p:nvPr>
            <p:ph type="title"/>
          </p:nvPr>
        </p:nvSpPr>
        <p:spPr>
          <a:xfrm>
            <a:off x="971550" y="404813"/>
            <a:ext cx="7705725" cy="1008062"/>
          </a:xfrm>
          <a:noFill/>
          <a:ln/>
          <a:extLst>
            <a:ext uri="{909E8E84-426E-40DD-AFC4-6F175D3DCCD1}">
              <a14:hiddenFill xmlns:a14="http://schemas.microsoft.com/office/drawing/2010/main">
                <a:solidFill>
                  <a:schemeClr val="bg1">
                    <a:alpha val="50000"/>
                  </a:schemeClr>
                </a:solidFill>
              </a14:hiddenFill>
            </a:ext>
          </a:extLst>
        </p:spPr>
        <p:txBody>
          <a:bodyPr/>
          <a:lstStyle/>
          <a:p>
            <a:pPr>
              <a:lnSpc>
                <a:spcPct val="120000"/>
              </a:lnSpc>
            </a:pPr>
            <a:r>
              <a:rPr lang="en-GB" altLang="en-US" sz="5400" b="1">
                <a:solidFill>
                  <a:srgbClr val="663300"/>
                </a:solidFill>
                <a:latin typeface="Book Antiqua" panose="02040602050305030304" pitchFamily="18" charset="0"/>
                <a:cs typeface="Times New Roman" panose="02020603050405020304" pitchFamily="18" charset="0"/>
              </a:rPr>
              <a:t>Castles of the Conquest</a:t>
            </a:r>
            <a:endParaRPr lang="en-GB" altLang="en-US" sz="2800" b="1">
              <a:solidFill>
                <a:srgbClr val="FF0000"/>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p:txBody>
      </p:sp>
      <p:sp>
        <p:nvSpPr>
          <p:cNvPr id="99335" name="Rectangle 7">
            <a:extLst>
              <a:ext uri="{FF2B5EF4-FFF2-40B4-BE49-F238E27FC236}">
                <a16:creationId xmlns:a16="http://schemas.microsoft.com/office/drawing/2014/main" id="{6B73771A-BAAE-DCDA-0590-5F8BF869FD3E}"/>
              </a:ext>
            </a:extLst>
          </p:cNvPr>
          <p:cNvSpPr>
            <a:spLocks noChangeArrowheads="1"/>
          </p:cNvSpPr>
          <p:nvPr/>
        </p:nvSpPr>
        <p:spPr bwMode="auto">
          <a:xfrm>
            <a:off x="684213" y="5876925"/>
            <a:ext cx="7902575" cy="606742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5400" b="1">
                <a:solidFill>
                  <a:srgbClr val="663300"/>
                </a:solidFill>
                <a:latin typeface="Book Antiqua" panose="02040602050305030304" pitchFamily="18" charset="0"/>
                <a:cs typeface="Times New Roman" panose="02020603050405020304" pitchFamily="18" charset="0"/>
              </a:rPr>
              <a:t>Castles of the Conquest</a:t>
            </a:r>
            <a:br>
              <a:rPr lang="en-GB" altLang="en-US" sz="5400" b="1">
                <a:solidFill>
                  <a:srgbClr val="663300"/>
                </a:solidFill>
                <a:latin typeface="Book Antiqua" panose="02040602050305030304" pitchFamily="18" charset="0"/>
                <a:cs typeface="Times New Roman" panose="02020603050405020304" pitchFamily="18" charset="0"/>
              </a:rPr>
            </a:br>
            <a:endParaRPr lang="en-GB" altLang="en-US" sz="2800" b="1">
              <a:solidFill>
                <a:srgbClr val="FF0000"/>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p:txBody>
      </p:sp>
      <p:sp>
        <p:nvSpPr>
          <p:cNvPr id="99336" name="Rectangle 8">
            <a:extLst>
              <a:ext uri="{FF2B5EF4-FFF2-40B4-BE49-F238E27FC236}">
                <a16:creationId xmlns:a16="http://schemas.microsoft.com/office/drawing/2014/main" id="{DD7D363D-7A09-9BD6-1ECE-0B6B747680BB}"/>
              </a:ext>
            </a:extLst>
          </p:cNvPr>
          <p:cNvSpPr>
            <a:spLocks noChangeArrowheads="1"/>
          </p:cNvSpPr>
          <p:nvPr/>
        </p:nvSpPr>
        <p:spPr bwMode="auto">
          <a:xfrm>
            <a:off x="684213" y="1628775"/>
            <a:ext cx="82089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b="1">
                <a:solidFill>
                  <a:srgbClr val="663300"/>
                </a:solidFill>
                <a:effectLst>
                  <a:outerShdw blurRad="38100" dist="38100" dir="2700000" algn="tl">
                    <a:srgbClr val="C0C0C0"/>
                  </a:outerShdw>
                </a:effectLst>
              </a:rPr>
              <a:t>The castle was introduced into England by the Normans, who built them:</a:t>
            </a:r>
            <a:endParaRPr lang="en-US" altLang="en-US" sz="2800" b="1">
              <a:solidFill>
                <a:srgbClr val="FF0000"/>
              </a:solidFill>
              <a:effectLst>
                <a:outerShdw blurRad="38100" dist="38100" dir="2700000" algn="tl">
                  <a:srgbClr val="C0C0C0"/>
                </a:outerShdw>
              </a:effectLst>
            </a:endParaRPr>
          </a:p>
        </p:txBody>
      </p:sp>
      <p:sp>
        <p:nvSpPr>
          <p:cNvPr id="99340" name="Rectangle 12">
            <a:extLst>
              <a:ext uri="{FF2B5EF4-FFF2-40B4-BE49-F238E27FC236}">
                <a16:creationId xmlns:a16="http://schemas.microsoft.com/office/drawing/2014/main" id="{FD6834BD-7D4F-035A-F8BB-FCDB6BA70E64}"/>
              </a:ext>
            </a:extLst>
          </p:cNvPr>
          <p:cNvSpPr>
            <a:spLocks noChangeArrowheads="1"/>
          </p:cNvSpPr>
          <p:nvPr/>
        </p:nvSpPr>
        <p:spPr bwMode="auto">
          <a:xfrm>
            <a:off x="684213" y="5157788"/>
            <a:ext cx="81359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b="1">
                <a:solidFill>
                  <a:srgbClr val="FF0000"/>
                </a:solidFill>
                <a:effectLst>
                  <a:outerShdw blurRad="38100" dist="38100" dir="2700000" algn="tl">
                    <a:srgbClr val="C0C0C0"/>
                  </a:outerShdw>
                </a:effectLst>
              </a:rPr>
              <a:t>It has been estimated that possibly 500 castles were built by the end of the eleventh century, an enormous capital investment; but fewer than 100 can be securely documented</a:t>
            </a:r>
            <a:endParaRPr lang="en-US" altLang="en-US" b="1">
              <a:solidFill>
                <a:srgbClr val="FF0000"/>
              </a:solidFill>
              <a:effectLst>
                <a:outerShdw blurRad="38100" dist="38100" dir="2700000" algn="tl">
                  <a:srgbClr val="C0C0C0"/>
                </a:outerShdw>
              </a:effectLst>
            </a:endParaRPr>
          </a:p>
        </p:txBody>
      </p:sp>
      <p:sp>
        <p:nvSpPr>
          <p:cNvPr id="99341" name="Rectangle 13">
            <a:extLst>
              <a:ext uri="{FF2B5EF4-FFF2-40B4-BE49-F238E27FC236}">
                <a16:creationId xmlns:a16="http://schemas.microsoft.com/office/drawing/2014/main" id="{0BB20B2D-488C-FB73-0FE9-878280A57942}"/>
              </a:ext>
            </a:extLst>
          </p:cNvPr>
          <p:cNvSpPr>
            <a:spLocks noChangeArrowheads="1"/>
          </p:cNvSpPr>
          <p:nvPr/>
        </p:nvSpPr>
        <p:spPr bwMode="auto">
          <a:xfrm>
            <a:off x="2411413" y="2997200"/>
            <a:ext cx="3816350"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b="1">
                <a:solidFill>
                  <a:srgbClr val="0000FF"/>
                </a:solidFill>
                <a:effectLst>
                  <a:outerShdw blurRad="38100" dist="38100" dir="2700000" algn="tl">
                    <a:srgbClr val="C0C0C0"/>
                  </a:outerShdw>
                </a:effectLst>
              </a:rPr>
              <a:t>‘far and wide throughout the country, and oppressed the wretched people’</a:t>
            </a:r>
            <a:br>
              <a:rPr lang="en-GB" altLang="en-US" b="1">
                <a:solidFill>
                  <a:srgbClr val="0000FF"/>
                </a:solidFill>
                <a:effectLst>
                  <a:outerShdw blurRad="38100" dist="38100" dir="2700000" algn="tl">
                    <a:srgbClr val="C0C0C0"/>
                  </a:outerShdw>
                </a:effectLst>
              </a:rPr>
            </a:br>
            <a:endParaRPr lang="en-GB" altLang="en-US" sz="1000" b="1">
              <a:solidFill>
                <a:srgbClr val="0000FF"/>
              </a:solidFill>
              <a:effectLst>
                <a:outerShdw blurRad="38100" dist="38100" dir="2700000" algn="tl">
                  <a:srgbClr val="C0C0C0"/>
                </a:outerShdw>
              </a:effectLst>
            </a:endParaRPr>
          </a:p>
          <a:p>
            <a:r>
              <a:rPr lang="en-GB" altLang="en-US" b="1">
                <a:solidFill>
                  <a:srgbClr val="663300"/>
                </a:solidFill>
                <a:effectLst>
                  <a:outerShdw blurRad="38100" dist="38100" dir="2700000" algn="tl">
                    <a:srgbClr val="C0C0C0"/>
                  </a:outerShdw>
                </a:effectLst>
              </a:rPr>
              <a:t>(</a:t>
            </a:r>
            <a:r>
              <a:rPr lang="en-GB" altLang="en-US" b="1" i="1">
                <a:solidFill>
                  <a:srgbClr val="663300"/>
                </a:solidFill>
                <a:effectLst>
                  <a:outerShdw blurRad="38100" dist="38100" dir="2700000" algn="tl">
                    <a:srgbClr val="C0C0C0"/>
                  </a:outerShdw>
                </a:effectLst>
              </a:rPr>
              <a:t>Anglo-Saxon Chronicle</a:t>
            </a:r>
            <a:r>
              <a:rPr lang="en-GB" altLang="en-US" b="1">
                <a:solidFill>
                  <a:srgbClr val="663300"/>
                </a:solidFill>
                <a:effectLst>
                  <a:outerShdw blurRad="38100" dist="38100" dir="2700000" algn="tl">
                    <a:srgbClr val="C0C0C0"/>
                  </a:outerShdw>
                </a:effectLst>
              </a:rPr>
              <a:t>)</a:t>
            </a:r>
            <a:endParaRPr lang="en-GB" altLang="en-US" b="1">
              <a:solidFill>
                <a:srgbClr val="FF0000"/>
              </a:solidFill>
              <a:effectLst>
                <a:outerShdw blurRad="38100" dist="38100" dir="2700000" algn="tl">
                  <a:srgbClr val="C0C0C0"/>
                </a:outerShdw>
              </a:effectLst>
            </a:endParaRPr>
          </a:p>
        </p:txBody>
      </p:sp>
    </p:spTree>
  </p:cSld>
  <p:clrMapOvr>
    <a:masterClrMapping/>
  </p:clrMapOvr>
  <p:transition spd="slow" advClick="0" advTm="12000">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000"/>
                                  </p:stCondLst>
                                  <p:childTnLst>
                                    <p:set>
                                      <p:cBhvr>
                                        <p:cTn id="6" dur="1" fill="hold">
                                          <p:stCondLst>
                                            <p:cond delay="0"/>
                                          </p:stCondLst>
                                        </p:cTn>
                                        <p:tgtEl>
                                          <p:spTgt spid="99341"/>
                                        </p:tgtEl>
                                        <p:attrNameLst>
                                          <p:attrName>style.visibility</p:attrName>
                                        </p:attrNameLst>
                                      </p:cBhvr>
                                      <p:to>
                                        <p:strVal val="visible"/>
                                      </p:to>
                                    </p:set>
                                    <p:animEffect transition="in" filter="fade">
                                      <p:cBhvr>
                                        <p:cTn id="7" dur="1000"/>
                                        <p:tgtEl>
                                          <p:spTgt spid="99341"/>
                                        </p:tgtEl>
                                      </p:cBhvr>
                                    </p:animEffect>
                                  </p:childTnLst>
                                </p:cTn>
                              </p:par>
                            </p:childTnLst>
                          </p:cTn>
                        </p:par>
                        <p:par>
                          <p:cTn id="8" fill="hold" nodeType="afterGroup">
                            <p:stCondLst>
                              <p:cond delay="2000"/>
                            </p:stCondLst>
                            <p:childTnLst>
                              <p:par>
                                <p:cTn id="9" presetID="10" presetClass="entr" presetSubtype="0" fill="hold" nodeType="afterEffect">
                                  <p:stCondLst>
                                    <p:cond delay="2000"/>
                                  </p:stCondLst>
                                  <p:childTnLst>
                                    <p:set>
                                      <p:cBhvr>
                                        <p:cTn id="10" dur="1" fill="hold">
                                          <p:stCondLst>
                                            <p:cond delay="0"/>
                                          </p:stCondLst>
                                        </p:cTn>
                                        <p:tgtEl>
                                          <p:spTgt spid="99340"/>
                                        </p:tgtEl>
                                        <p:attrNameLst>
                                          <p:attrName>style.visibility</p:attrName>
                                        </p:attrNameLst>
                                      </p:cBhvr>
                                      <p:to>
                                        <p:strVal val="visible"/>
                                      </p:to>
                                    </p:set>
                                    <p:animEffect transition="in" filter="fade">
                                      <p:cBhvr>
                                        <p:cTn id="11" dur="1000"/>
                                        <p:tgtEl>
                                          <p:spTgt spid="99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0" grpId="0"/>
      <p:bldP spid="993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7" name="Rectangle 11">
            <a:extLst>
              <a:ext uri="{FF2B5EF4-FFF2-40B4-BE49-F238E27FC236}">
                <a16:creationId xmlns:a16="http://schemas.microsoft.com/office/drawing/2014/main" id="{03BEC4B5-2CC7-C296-D58E-136222D4DA61}"/>
              </a:ext>
            </a:extLst>
          </p:cNvPr>
          <p:cNvSpPr>
            <a:spLocks noChangeArrowheads="1"/>
          </p:cNvSpPr>
          <p:nvPr/>
        </p:nvSpPr>
        <p:spPr bwMode="auto">
          <a:xfrm>
            <a:off x="250825" y="476250"/>
            <a:ext cx="8497888" cy="865188"/>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b="1">
                <a:solidFill>
                  <a:srgbClr val="663300"/>
                </a:solidFill>
                <a:latin typeface="Book Antiqua" panose="02040602050305030304" pitchFamily="18" charset="0"/>
                <a:cs typeface="Times New Roman" panose="02020603050405020304" pitchFamily="18" charset="0"/>
              </a:rPr>
              <a:t>Castles of the Conquest </a:t>
            </a:r>
          </a:p>
        </p:txBody>
      </p:sp>
      <p:sp>
        <p:nvSpPr>
          <p:cNvPr id="152588" name="Rectangle 12">
            <a:extLst>
              <a:ext uri="{FF2B5EF4-FFF2-40B4-BE49-F238E27FC236}">
                <a16:creationId xmlns:a16="http://schemas.microsoft.com/office/drawing/2014/main" id="{D8A5CB45-7BA3-A4D6-6C8B-E12D7B250440}"/>
              </a:ext>
            </a:extLst>
          </p:cNvPr>
          <p:cNvSpPr>
            <a:spLocks noChangeArrowheads="1"/>
          </p:cNvSpPr>
          <p:nvPr/>
        </p:nvSpPr>
        <p:spPr bwMode="auto">
          <a:xfrm>
            <a:off x="323850" y="1341438"/>
            <a:ext cx="1871663" cy="525621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sz="2600" b="1">
                <a:solidFill>
                  <a:srgbClr val="FF0000"/>
                </a:solidFill>
                <a:latin typeface="Garamond" panose="02020404030301010803" pitchFamily="18" charset="0"/>
                <a:cs typeface="Times New Roman" panose="02020603050405020304" pitchFamily="18" charset="0"/>
              </a:rPr>
              <a:t>Domesday Book names the majority of those castles known to have existed by 1086</a:t>
            </a:r>
          </a:p>
        </p:txBody>
      </p:sp>
      <p:pic>
        <p:nvPicPr>
          <p:cNvPr id="152589" name="Picture 13">
            <a:extLst>
              <a:ext uri="{FF2B5EF4-FFF2-40B4-BE49-F238E27FC236}">
                <a16:creationId xmlns:a16="http://schemas.microsoft.com/office/drawing/2014/main" id="{046C35AE-5604-39A1-5CDA-063963D336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557338"/>
            <a:ext cx="6481762" cy="4867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10000">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000"/>
                                  </p:stCondLst>
                                  <p:childTnLst>
                                    <p:set>
                                      <p:cBhvr>
                                        <p:cTn id="6" dur="1" fill="hold">
                                          <p:stCondLst>
                                            <p:cond delay="0"/>
                                          </p:stCondLst>
                                        </p:cTn>
                                        <p:tgtEl>
                                          <p:spTgt spid="152588"/>
                                        </p:tgtEl>
                                        <p:attrNameLst>
                                          <p:attrName>style.visibility</p:attrName>
                                        </p:attrNameLst>
                                      </p:cBhvr>
                                      <p:to>
                                        <p:strVal val="visible"/>
                                      </p:to>
                                    </p:set>
                                    <p:animEffect transition="in" filter="fade">
                                      <p:cBhvr>
                                        <p:cTn id="7" dur="2000"/>
                                        <p:tgtEl>
                                          <p:spTgt spid="152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0" name="Rectangle 10">
            <a:extLst>
              <a:ext uri="{FF2B5EF4-FFF2-40B4-BE49-F238E27FC236}">
                <a16:creationId xmlns:a16="http://schemas.microsoft.com/office/drawing/2014/main" id="{7DBA2196-03BE-21DD-70C6-965CD26C555B}"/>
              </a:ext>
            </a:extLst>
          </p:cNvPr>
          <p:cNvSpPr>
            <a:spLocks noChangeArrowheads="1"/>
          </p:cNvSpPr>
          <p:nvPr/>
        </p:nvSpPr>
        <p:spPr bwMode="auto">
          <a:xfrm>
            <a:off x="539750" y="0"/>
            <a:ext cx="8066088" cy="72072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nSpc>
                <a:spcPct val="120000"/>
              </a:lnSpc>
            </a:pPr>
            <a:r>
              <a:rPr lang="en-GB" altLang="en-US" b="1">
                <a:solidFill>
                  <a:srgbClr val="663300"/>
                </a:solidFill>
                <a:latin typeface="Book Antiqua" panose="02040602050305030304" pitchFamily="18" charset="0"/>
                <a:cs typeface="Times New Roman" panose="02020603050405020304" pitchFamily="18" charset="0"/>
              </a:rPr>
              <a:t>Castles of the Conquest </a:t>
            </a:r>
          </a:p>
        </p:txBody>
      </p:sp>
      <p:pic>
        <p:nvPicPr>
          <p:cNvPr id="153617" name="Picture 17">
            <a:extLst>
              <a:ext uri="{FF2B5EF4-FFF2-40B4-BE49-F238E27FC236}">
                <a16:creationId xmlns:a16="http://schemas.microsoft.com/office/drawing/2014/main" id="{8EE550CD-9463-828B-B9A0-98D2A40934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3429000"/>
            <a:ext cx="1919288" cy="3240088"/>
          </a:xfrm>
          <a:prstGeom prst="rect">
            <a:avLst/>
          </a:prstGeom>
          <a:noFill/>
          <a:extLst>
            <a:ext uri="{909E8E84-426E-40DD-AFC4-6F175D3DCCD1}">
              <a14:hiddenFill xmlns:a14="http://schemas.microsoft.com/office/drawing/2010/main">
                <a:solidFill>
                  <a:srgbClr val="FFFFFF"/>
                </a:solidFill>
              </a14:hiddenFill>
            </a:ext>
          </a:extLst>
        </p:spPr>
      </p:pic>
      <p:sp>
        <p:nvSpPr>
          <p:cNvPr id="153619" name="Rectangle 19">
            <a:extLst>
              <a:ext uri="{FF2B5EF4-FFF2-40B4-BE49-F238E27FC236}">
                <a16:creationId xmlns:a16="http://schemas.microsoft.com/office/drawing/2014/main" id="{858CCD62-EA90-56BE-11F1-D80EA7C7821B}"/>
              </a:ext>
            </a:extLst>
          </p:cNvPr>
          <p:cNvSpPr>
            <a:spLocks noChangeArrowheads="1"/>
          </p:cNvSpPr>
          <p:nvPr/>
        </p:nvSpPr>
        <p:spPr bwMode="auto">
          <a:xfrm>
            <a:off x="1116013" y="3429000"/>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a:solidFill>
                  <a:srgbClr val="FF0000"/>
                </a:solidFill>
                <a:effectLst>
                  <a:outerShdw blurRad="38100" dist="38100" dir="2700000" algn="tl">
                    <a:srgbClr val="C0C0C0"/>
                  </a:outerShdw>
                </a:effectLst>
                <a:latin typeface="Garamond" panose="02020404030301010803" pitchFamily="18" charset="0"/>
              </a:rPr>
              <a:t>Ludlow</a:t>
            </a:r>
            <a:endParaRPr lang="en-US" altLang="en-US" sz="2000" b="1">
              <a:solidFill>
                <a:srgbClr val="FF0000"/>
              </a:solidFill>
              <a:effectLst>
                <a:outerShdw blurRad="38100" dist="38100" dir="2700000" algn="tl">
                  <a:srgbClr val="C0C0C0"/>
                </a:outerShdw>
              </a:effectLst>
              <a:latin typeface="Garamond" panose="02020404030301010803" pitchFamily="18" charset="0"/>
            </a:endParaRPr>
          </a:p>
        </p:txBody>
      </p:sp>
      <p:pic>
        <p:nvPicPr>
          <p:cNvPr id="153620" name="Picture 20">
            <a:extLst>
              <a:ext uri="{FF2B5EF4-FFF2-40B4-BE49-F238E27FC236}">
                <a16:creationId xmlns:a16="http://schemas.microsoft.com/office/drawing/2014/main" id="{2CA7F1F5-6CD6-26EF-A6CD-8811A58AFA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4005263"/>
            <a:ext cx="4105275" cy="2617787"/>
          </a:xfrm>
          <a:prstGeom prst="rect">
            <a:avLst/>
          </a:prstGeom>
          <a:noFill/>
          <a:extLst>
            <a:ext uri="{909E8E84-426E-40DD-AFC4-6F175D3DCCD1}">
              <a14:hiddenFill xmlns:a14="http://schemas.microsoft.com/office/drawing/2010/main">
                <a:solidFill>
                  <a:srgbClr val="FFFFFF"/>
                </a:solidFill>
              </a14:hiddenFill>
            </a:ext>
          </a:extLst>
        </p:spPr>
      </p:pic>
      <p:sp>
        <p:nvSpPr>
          <p:cNvPr id="153622" name="Rectangle 22">
            <a:extLst>
              <a:ext uri="{FF2B5EF4-FFF2-40B4-BE49-F238E27FC236}">
                <a16:creationId xmlns:a16="http://schemas.microsoft.com/office/drawing/2014/main" id="{21713230-D4C7-B1ED-60C1-BC963F3B734A}"/>
              </a:ext>
            </a:extLst>
          </p:cNvPr>
          <p:cNvSpPr>
            <a:spLocks noChangeArrowheads="1"/>
          </p:cNvSpPr>
          <p:nvPr/>
        </p:nvSpPr>
        <p:spPr bwMode="auto">
          <a:xfrm>
            <a:off x="7235825" y="6092825"/>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a:solidFill>
                  <a:srgbClr val="FF0000"/>
                </a:solidFill>
                <a:effectLst>
                  <a:outerShdw blurRad="38100" dist="38100" dir="2700000" algn="tl">
                    <a:srgbClr val="C0C0C0"/>
                  </a:outerShdw>
                </a:effectLst>
                <a:latin typeface="Garamond" panose="02020404030301010803" pitchFamily="18" charset="0"/>
              </a:rPr>
              <a:t>Chepstow</a:t>
            </a:r>
            <a:endParaRPr lang="en-US" altLang="en-US" sz="2000" b="1">
              <a:solidFill>
                <a:srgbClr val="FF0000"/>
              </a:solidFill>
              <a:effectLst>
                <a:outerShdw blurRad="38100" dist="38100" dir="2700000" algn="tl">
                  <a:srgbClr val="C0C0C0"/>
                </a:outerShdw>
              </a:effectLst>
              <a:latin typeface="Garamond" panose="02020404030301010803" pitchFamily="18" charset="0"/>
            </a:endParaRPr>
          </a:p>
        </p:txBody>
      </p:sp>
      <p:pic>
        <p:nvPicPr>
          <p:cNvPr id="153623" name="Picture 23">
            <a:extLst>
              <a:ext uri="{FF2B5EF4-FFF2-40B4-BE49-F238E27FC236}">
                <a16:creationId xmlns:a16="http://schemas.microsoft.com/office/drawing/2014/main" id="{D0F245F3-B98C-3D22-61D8-4072E299C7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425" y="1341438"/>
            <a:ext cx="3024188" cy="2717800"/>
          </a:xfrm>
          <a:prstGeom prst="rect">
            <a:avLst/>
          </a:prstGeom>
          <a:noFill/>
          <a:extLst>
            <a:ext uri="{909E8E84-426E-40DD-AFC4-6F175D3DCCD1}">
              <a14:hiddenFill xmlns:a14="http://schemas.microsoft.com/office/drawing/2010/main">
                <a:solidFill>
                  <a:srgbClr val="FFFFFF"/>
                </a:solidFill>
              </a14:hiddenFill>
            </a:ext>
          </a:extLst>
        </p:spPr>
      </p:pic>
      <p:sp>
        <p:nvSpPr>
          <p:cNvPr id="153625" name="Rectangle 25">
            <a:extLst>
              <a:ext uri="{FF2B5EF4-FFF2-40B4-BE49-F238E27FC236}">
                <a16:creationId xmlns:a16="http://schemas.microsoft.com/office/drawing/2014/main" id="{DE3BD87F-3BD8-02E3-C2CB-2C460F8DB8DC}"/>
              </a:ext>
            </a:extLst>
          </p:cNvPr>
          <p:cNvSpPr>
            <a:spLocks noChangeArrowheads="1"/>
          </p:cNvSpPr>
          <p:nvPr/>
        </p:nvSpPr>
        <p:spPr bwMode="auto">
          <a:xfrm>
            <a:off x="6084888" y="1412875"/>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a:solidFill>
                  <a:srgbClr val="FF0000"/>
                </a:solidFill>
                <a:effectLst>
                  <a:outerShdw blurRad="38100" dist="38100" dir="2700000" algn="tl">
                    <a:srgbClr val="C0C0C0"/>
                  </a:outerShdw>
                </a:effectLst>
                <a:latin typeface="Garamond" panose="02020404030301010803" pitchFamily="18" charset="0"/>
              </a:rPr>
              <a:t>Chepstow</a:t>
            </a:r>
            <a:endParaRPr lang="en-US" altLang="en-US" sz="2000" b="1">
              <a:solidFill>
                <a:srgbClr val="FF0000"/>
              </a:solidFill>
              <a:effectLst>
                <a:outerShdw blurRad="38100" dist="38100" dir="2700000" algn="tl">
                  <a:srgbClr val="C0C0C0"/>
                </a:outerShdw>
              </a:effectLst>
              <a:latin typeface="Garamond" panose="02020404030301010803" pitchFamily="18" charset="0"/>
            </a:endParaRPr>
          </a:p>
        </p:txBody>
      </p:sp>
      <p:pic>
        <p:nvPicPr>
          <p:cNvPr id="153626" name="Picture 26">
            <a:extLst>
              <a:ext uri="{FF2B5EF4-FFF2-40B4-BE49-F238E27FC236}">
                <a16:creationId xmlns:a16="http://schemas.microsoft.com/office/drawing/2014/main" id="{3A88D354-3185-7DF0-D641-4925FEFDD6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765175"/>
            <a:ext cx="4248150" cy="2608263"/>
          </a:xfrm>
          <a:prstGeom prst="rect">
            <a:avLst/>
          </a:prstGeom>
          <a:noFill/>
          <a:extLst>
            <a:ext uri="{909E8E84-426E-40DD-AFC4-6F175D3DCCD1}">
              <a14:hiddenFill xmlns:a14="http://schemas.microsoft.com/office/drawing/2010/main">
                <a:solidFill>
                  <a:srgbClr val="FFFFFF"/>
                </a:solidFill>
              </a14:hiddenFill>
            </a:ext>
          </a:extLst>
        </p:spPr>
      </p:pic>
      <p:sp>
        <p:nvSpPr>
          <p:cNvPr id="153628" name="Rectangle 28">
            <a:extLst>
              <a:ext uri="{FF2B5EF4-FFF2-40B4-BE49-F238E27FC236}">
                <a16:creationId xmlns:a16="http://schemas.microsoft.com/office/drawing/2014/main" id="{0DCDBFEF-A468-E269-5ABF-F6F2BF01FE0D}"/>
              </a:ext>
            </a:extLst>
          </p:cNvPr>
          <p:cNvSpPr>
            <a:spLocks noChangeArrowheads="1"/>
          </p:cNvSpPr>
          <p:nvPr/>
        </p:nvSpPr>
        <p:spPr bwMode="auto">
          <a:xfrm>
            <a:off x="1908175" y="1268413"/>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a:solidFill>
                  <a:srgbClr val="FF0000"/>
                </a:solidFill>
                <a:effectLst>
                  <a:outerShdw blurRad="38100" dist="38100" dir="2700000" algn="tl">
                    <a:srgbClr val="C0C0C0"/>
                  </a:outerShdw>
                </a:effectLst>
                <a:latin typeface="Garamond" panose="02020404030301010803" pitchFamily="18" charset="0"/>
              </a:rPr>
              <a:t>Hastings</a:t>
            </a:r>
            <a:endParaRPr lang="en-US" altLang="en-US" sz="2000" b="1">
              <a:solidFill>
                <a:srgbClr val="FF0000"/>
              </a:solidFill>
              <a:effectLst>
                <a:outerShdw blurRad="38100" dist="38100" dir="2700000" algn="tl">
                  <a:srgbClr val="C0C0C0"/>
                </a:outerShdw>
              </a:effectLst>
              <a:latin typeface="Garamond" panose="02020404030301010803" pitchFamily="18" charset="0"/>
            </a:endParaRPr>
          </a:p>
        </p:txBody>
      </p:sp>
      <p:pic>
        <p:nvPicPr>
          <p:cNvPr id="153629" name="Picture 29">
            <a:extLst>
              <a:ext uri="{FF2B5EF4-FFF2-40B4-BE49-F238E27FC236}">
                <a16:creationId xmlns:a16="http://schemas.microsoft.com/office/drawing/2014/main" id="{B14A9A26-9210-9A3F-FCDF-E58881BEBF0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7313" y="2781300"/>
            <a:ext cx="3384550" cy="2457450"/>
          </a:xfrm>
          <a:prstGeom prst="rect">
            <a:avLst/>
          </a:prstGeom>
          <a:noFill/>
          <a:extLst>
            <a:ext uri="{909E8E84-426E-40DD-AFC4-6F175D3DCCD1}">
              <a14:hiddenFill xmlns:a14="http://schemas.microsoft.com/office/drawing/2010/main">
                <a:solidFill>
                  <a:srgbClr val="FFFFFF"/>
                </a:solidFill>
              </a14:hiddenFill>
            </a:ext>
          </a:extLst>
        </p:spPr>
      </p:pic>
      <p:sp>
        <p:nvSpPr>
          <p:cNvPr id="153631" name="Rectangle 31">
            <a:extLst>
              <a:ext uri="{FF2B5EF4-FFF2-40B4-BE49-F238E27FC236}">
                <a16:creationId xmlns:a16="http://schemas.microsoft.com/office/drawing/2014/main" id="{48087E85-3C59-36DF-9081-E9C4DADB1A16}"/>
              </a:ext>
            </a:extLst>
          </p:cNvPr>
          <p:cNvSpPr>
            <a:spLocks noChangeArrowheads="1"/>
          </p:cNvSpPr>
          <p:nvPr/>
        </p:nvSpPr>
        <p:spPr bwMode="auto">
          <a:xfrm>
            <a:off x="2771775" y="5229225"/>
            <a:ext cx="2016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1">
                <a:solidFill>
                  <a:srgbClr val="FF0000"/>
                </a:solidFill>
                <a:effectLst>
                  <a:outerShdw blurRad="38100" dist="38100" dir="2700000" algn="tl">
                    <a:srgbClr val="C0C0C0"/>
                  </a:outerShdw>
                </a:effectLst>
                <a:latin typeface="Garamond" panose="02020404030301010803" pitchFamily="18" charset="0"/>
              </a:rPr>
              <a:t>Shrewsbury</a:t>
            </a:r>
            <a:endParaRPr lang="en-US" altLang="en-US" sz="2000" b="1">
              <a:solidFill>
                <a:srgbClr val="FF0000"/>
              </a:solidFill>
              <a:effectLst>
                <a:outerShdw blurRad="38100" dist="38100" dir="2700000" algn="tl">
                  <a:srgbClr val="C0C0C0"/>
                </a:outerShdw>
              </a:effectLst>
              <a:latin typeface="Garamond" panose="02020404030301010803" pitchFamily="18" charset="0"/>
            </a:endParaRPr>
          </a:p>
        </p:txBody>
      </p:sp>
    </p:spTree>
  </p:cSld>
  <p:clrMapOvr>
    <a:masterClrMapping/>
  </p:clrMapOvr>
  <p:transition spd="slow" advClick="0" advTm="24000">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500"/>
                                  </p:stCondLst>
                                  <p:childTnLst>
                                    <p:set>
                                      <p:cBhvr>
                                        <p:cTn id="6" dur="1" fill="hold">
                                          <p:stCondLst>
                                            <p:cond delay="0"/>
                                          </p:stCondLst>
                                        </p:cTn>
                                        <p:tgtEl>
                                          <p:spTgt spid="153619"/>
                                        </p:tgtEl>
                                        <p:attrNameLst>
                                          <p:attrName>style.visibility</p:attrName>
                                        </p:attrNameLst>
                                      </p:cBhvr>
                                      <p:to>
                                        <p:strVal val="visible"/>
                                      </p:to>
                                    </p:set>
                                    <p:animEffect transition="in" filter="fade">
                                      <p:cBhvr>
                                        <p:cTn id="7" dur="1000"/>
                                        <p:tgtEl>
                                          <p:spTgt spid="153619"/>
                                        </p:tgtEl>
                                      </p:cBhvr>
                                    </p:animEffect>
                                  </p:childTnLst>
                                </p:cTn>
                              </p:par>
                            </p:childTnLst>
                          </p:cTn>
                        </p:par>
                        <p:par>
                          <p:cTn id="8" fill="hold" nodeType="afterGroup">
                            <p:stCondLst>
                              <p:cond delay="1500"/>
                            </p:stCondLst>
                            <p:childTnLst>
                              <p:par>
                                <p:cTn id="9" presetID="10" presetClass="entr" presetSubtype="0" fill="hold" nodeType="afterEffect">
                                  <p:stCondLst>
                                    <p:cond delay="500"/>
                                  </p:stCondLst>
                                  <p:childTnLst>
                                    <p:set>
                                      <p:cBhvr>
                                        <p:cTn id="10" dur="1" fill="hold">
                                          <p:stCondLst>
                                            <p:cond delay="0"/>
                                          </p:stCondLst>
                                        </p:cTn>
                                        <p:tgtEl>
                                          <p:spTgt spid="153622"/>
                                        </p:tgtEl>
                                        <p:attrNameLst>
                                          <p:attrName>style.visibility</p:attrName>
                                        </p:attrNameLst>
                                      </p:cBhvr>
                                      <p:to>
                                        <p:strVal val="visible"/>
                                      </p:to>
                                    </p:set>
                                    <p:animEffect transition="in" filter="fade">
                                      <p:cBhvr>
                                        <p:cTn id="11" dur="1000"/>
                                        <p:tgtEl>
                                          <p:spTgt spid="153622"/>
                                        </p:tgtEl>
                                      </p:cBhvr>
                                    </p:animEffect>
                                  </p:childTnLst>
                                </p:cTn>
                              </p:par>
                            </p:childTnLst>
                          </p:cTn>
                        </p:par>
                        <p:par>
                          <p:cTn id="12" fill="hold" nodeType="afterGroup">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153625"/>
                                        </p:tgtEl>
                                        <p:attrNameLst>
                                          <p:attrName>style.visibility</p:attrName>
                                        </p:attrNameLst>
                                      </p:cBhvr>
                                      <p:to>
                                        <p:strVal val="visible"/>
                                      </p:to>
                                    </p:set>
                                    <p:animEffect transition="in" filter="fade">
                                      <p:cBhvr>
                                        <p:cTn id="15" dur="1000"/>
                                        <p:tgtEl>
                                          <p:spTgt spid="153625"/>
                                        </p:tgtEl>
                                      </p:cBhvr>
                                    </p:animEffect>
                                  </p:childTnLst>
                                </p:cTn>
                              </p:par>
                            </p:childTnLst>
                          </p:cTn>
                        </p:par>
                        <p:par>
                          <p:cTn id="16" fill="hold" nodeType="afterGroup">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153628"/>
                                        </p:tgtEl>
                                        <p:attrNameLst>
                                          <p:attrName>style.visibility</p:attrName>
                                        </p:attrNameLst>
                                      </p:cBhvr>
                                      <p:to>
                                        <p:strVal val="visible"/>
                                      </p:to>
                                    </p:set>
                                    <p:animEffect transition="in" filter="fade">
                                      <p:cBhvr>
                                        <p:cTn id="19" dur="1000"/>
                                        <p:tgtEl>
                                          <p:spTgt spid="153628"/>
                                        </p:tgtEl>
                                      </p:cBhvr>
                                    </p:animEffect>
                                  </p:childTnLst>
                                </p:cTn>
                              </p:par>
                            </p:childTnLst>
                          </p:cTn>
                        </p:par>
                        <p:par>
                          <p:cTn id="20" fill="hold" nodeType="afterGroup">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153631"/>
                                        </p:tgtEl>
                                        <p:attrNameLst>
                                          <p:attrName>style.visibility</p:attrName>
                                        </p:attrNameLst>
                                      </p:cBhvr>
                                      <p:to>
                                        <p:strVal val="visible"/>
                                      </p:to>
                                    </p:set>
                                    <p:animEffect transition="in" filter="fade">
                                      <p:cBhvr>
                                        <p:cTn id="23" dur="1000"/>
                                        <p:tgtEl>
                                          <p:spTgt spid="153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9" grpId="0"/>
      <p:bldP spid="153622" grpId="0"/>
      <p:bldP spid="153625" grpId="0"/>
      <p:bldP spid="153628" grpId="0"/>
      <p:bldP spid="1536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3D3A6853-B58B-DD57-485A-F27EBD60C4A3}"/>
              </a:ext>
            </a:extLst>
          </p:cNvPr>
          <p:cNvSpPr>
            <a:spLocks noGrp="1" noChangeArrowheads="1"/>
          </p:cNvSpPr>
          <p:nvPr>
            <p:ph type="title"/>
          </p:nvPr>
        </p:nvSpPr>
        <p:spPr>
          <a:xfrm>
            <a:off x="539750" y="404813"/>
            <a:ext cx="8280400" cy="1511300"/>
          </a:xfrm>
          <a:solidFill>
            <a:schemeClr val="bg1">
              <a:alpha val="50000"/>
            </a:schemeClr>
          </a:solidFill>
          <a:ln/>
        </p:spPr>
        <p:txBody>
          <a:bodyPr/>
          <a:lstStyle/>
          <a:p>
            <a:pPr>
              <a:lnSpc>
                <a:spcPct val="120000"/>
              </a:lnSpc>
            </a:pPr>
            <a:r>
              <a:rPr lang="en-GB" altLang="en-US" sz="5400" b="1">
                <a:solidFill>
                  <a:srgbClr val="663300"/>
                </a:solidFill>
                <a:latin typeface="Book Antiqua" panose="02040602050305030304" pitchFamily="18" charset="0"/>
                <a:cs typeface="Times New Roman" panose="02020603050405020304" pitchFamily="18" charset="0"/>
              </a:rPr>
              <a:t>Genocide in Yorkshire</a:t>
            </a:r>
          </a:p>
        </p:txBody>
      </p:sp>
      <p:sp>
        <p:nvSpPr>
          <p:cNvPr id="101379" name="Rectangle 3">
            <a:extLst>
              <a:ext uri="{FF2B5EF4-FFF2-40B4-BE49-F238E27FC236}">
                <a16:creationId xmlns:a16="http://schemas.microsoft.com/office/drawing/2014/main" id="{481C06EC-C8EA-4A60-2435-81EB0E0E8694}"/>
              </a:ext>
            </a:extLst>
          </p:cNvPr>
          <p:cNvSpPr>
            <a:spLocks noChangeArrowheads="1"/>
          </p:cNvSpPr>
          <p:nvPr/>
        </p:nvSpPr>
        <p:spPr bwMode="auto">
          <a:xfrm>
            <a:off x="250825" y="1412875"/>
            <a:ext cx="8569325" cy="47529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663300"/>
                </a:solidFill>
                <a:latin typeface="Book Antiqua" panose="02040602050305030304" pitchFamily="18" charset="0"/>
                <a:cs typeface="Times New Roman" panose="02020603050405020304" pitchFamily="18" charset="0"/>
              </a:rPr>
              <a:t>The Conquest, the rebellions which followed the Conqueror's coronation, and the ferocity with which some were suppressed, laid waste large areas of England.</a:t>
            </a:r>
            <a:br>
              <a:rPr lang="en-GB" altLang="en-US" sz="2400" b="1">
                <a:solidFill>
                  <a:srgbClr val="663300"/>
                </a:solidFill>
                <a:latin typeface="Book Antiqua" panose="02040602050305030304" pitchFamily="18" charset="0"/>
                <a:cs typeface="Times New Roman" panose="02020603050405020304" pitchFamily="18" charset="0"/>
              </a:rPr>
            </a:br>
            <a:br>
              <a:rPr lang="en-GB" altLang="en-US" sz="2400" b="1">
                <a:solidFill>
                  <a:srgbClr val="663300"/>
                </a:solidFill>
                <a:latin typeface="Book Antiqua" panose="02040602050305030304" pitchFamily="18" charset="0"/>
                <a:cs typeface="Times New Roman" panose="02020603050405020304" pitchFamily="18" charset="0"/>
              </a:rPr>
            </a:br>
            <a:r>
              <a:rPr lang="en-GB" altLang="en-US" sz="2400" b="1">
                <a:solidFill>
                  <a:srgbClr val="663300"/>
                </a:solidFill>
                <a:latin typeface="Book Antiqua" panose="02040602050305030304" pitchFamily="18" charset="0"/>
                <a:cs typeface="Times New Roman" panose="02020603050405020304" pitchFamily="18" charset="0"/>
              </a:rPr>
              <a:t>The infamous </a:t>
            </a:r>
            <a:r>
              <a:rPr lang="en-GB" altLang="en-US" sz="2400" b="1">
                <a:solidFill>
                  <a:srgbClr val="0000FF"/>
                </a:solidFill>
                <a:latin typeface="Book Antiqua" panose="02040602050305030304" pitchFamily="18" charset="0"/>
                <a:cs typeface="Times New Roman" panose="02020603050405020304" pitchFamily="18" charset="0"/>
              </a:rPr>
              <a:t>‘harrying of the north’</a:t>
            </a:r>
            <a:r>
              <a:rPr lang="en-GB" altLang="en-US" sz="2400" b="1">
                <a:solidFill>
                  <a:srgbClr val="663300"/>
                </a:solidFill>
                <a:latin typeface="Book Antiqua" panose="02040602050305030304" pitchFamily="18" charset="0"/>
                <a:cs typeface="Times New Roman" panose="02020603050405020304" pitchFamily="18" charset="0"/>
              </a:rPr>
              <a:t> between 1069 and 1070 was an act of genocide which left much of northern England uninhabited for a generation.</a:t>
            </a:r>
            <a:br>
              <a:rPr lang="en-GB" altLang="en-US" sz="2400" b="1">
                <a:solidFill>
                  <a:srgbClr val="663300"/>
                </a:solidFill>
                <a:latin typeface="Book Antiqua" panose="02040602050305030304" pitchFamily="18" charset="0"/>
                <a:cs typeface="Times New Roman" panose="02020603050405020304" pitchFamily="18" charset="0"/>
              </a:rPr>
            </a:br>
            <a:br>
              <a:rPr lang="en-GB" altLang="en-US" sz="2400" b="1">
                <a:solidFill>
                  <a:srgbClr val="663300"/>
                </a:solidFill>
                <a:latin typeface="Book Antiqua" panose="02040602050305030304" pitchFamily="18" charset="0"/>
                <a:cs typeface="Times New Roman" panose="02020603050405020304" pitchFamily="18" charset="0"/>
              </a:rPr>
            </a:br>
            <a:r>
              <a:rPr lang="en-GB" altLang="en-US" sz="2400" b="1">
                <a:solidFill>
                  <a:srgbClr val="663300"/>
                </a:solidFill>
                <a:latin typeface="Book Antiqua" panose="02040602050305030304" pitchFamily="18" charset="0"/>
                <a:cs typeface="Times New Roman" panose="02020603050405020304" pitchFamily="18" charset="0"/>
              </a:rPr>
              <a:t>One chronicler, Ordericus Vitalis, wrote of this ‘harrying’:</a:t>
            </a:r>
          </a:p>
        </p:txBody>
      </p:sp>
    </p:spTree>
  </p:cSld>
  <p:clrMapOvr>
    <a:masterClrMapping/>
  </p:clrMapOvr>
  <p:transition spd="slow" advClick="0" advTm="12000">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a:extLst>
              <a:ext uri="{FF2B5EF4-FFF2-40B4-BE49-F238E27FC236}">
                <a16:creationId xmlns:a16="http://schemas.microsoft.com/office/drawing/2014/main" id="{4B678975-086D-03F0-6033-87047CFC8F77}"/>
              </a:ext>
            </a:extLst>
          </p:cNvPr>
          <p:cNvSpPr>
            <a:spLocks noChangeArrowheads="1"/>
          </p:cNvSpPr>
          <p:nvPr/>
        </p:nvSpPr>
        <p:spPr bwMode="auto">
          <a:xfrm>
            <a:off x="827088" y="908050"/>
            <a:ext cx="7993062" cy="56165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lnSpc>
                <a:spcPct val="120000"/>
              </a:lnSpc>
            </a:pPr>
            <a:r>
              <a:rPr lang="en-GB" altLang="en-US" sz="2400" b="1">
                <a:solidFill>
                  <a:srgbClr val="0000FF"/>
                </a:solidFill>
                <a:latin typeface="Book Antiqua" panose="02040602050305030304" pitchFamily="18" charset="0"/>
                <a:cs typeface="Times New Roman" panose="02020603050405020304" pitchFamily="18" charset="0"/>
              </a:rPr>
              <a:t>‘</a:t>
            </a:r>
            <a:r>
              <a:rPr lang="en-GB" altLang="en-US" sz="2400" b="1">
                <a:solidFill>
                  <a:srgbClr val="0000FF"/>
                </a:solidFill>
                <a:latin typeface="Garamond" panose="02020404030301010803" pitchFamily="18" charset="0"/>
                <a:cs typeface="Times New Roman" panose="02020603050405020304" pitchFamily="18" charset="0"/>
              </a:rPr>
              <a:t>He [the Conqueror] harried the land and burnt homes to ashes.  Nowhere else had William shown such cruelty.  In his anger he commanded that all crops and herds, chattels and food of every kind, should be brought together and burned to ashes with consuming fire, so that the whole region north of the Humber might be stripped of all means of sustenance. </a:t>
            </a:r>
            <a:br>
              <a:rPr lang="en-GB" altLang="en-US" sz="2400" b="1">
                <a:solidFill>
                  <a:srgbClr val="0000FF"/>
                </a:solidFill>
                <a:latin typeface="Garamond" panose="02020404030301010803" pitchFamily="18" charset="0"/>
                <a:cs typeface="Times New Roman" panose="02020603050405020304" pitchFamily="18" charset="0"/>
              </a:rPr>
            </a:br>
            <a:br>
              <a:rPr lang="en-GB" altLang="en-US" sz="2400" b="1">
                <a:solidFill>
                  <a:srgbClr val="0000FF"/>
                </a:solidFill>
                <a:latin typeface="Garamond" panose="02020404030301010803" pitchFamily="18" charset="0"/>
                <a:cs typeface="Times New Roman" panose="02020603050405020304" pitchFamily="18" charset="0"/>
              </a:rPr>
            </a:br>
            <a:r>
              <a:rPr lang="en-GB" altLang="en-US" sz="2400" b="1">
                <a:solidFill>
                  <a:srgbClr val="0000FF"/>
                </a:solidFill>
                <a:latin typeface="Garamond" panose="02020404030301010803" pitchFamily="18" charset="0"/>
                <a:cs typeface="Times New Roman" panose="02020603050405020304" pitchFamily="18" charset="0"/>
              </a:rPr>
              <a:t>In consequence, so serious a scarcity was felt in England, and so terrible a famine fell upon the humble and defenceless populace, that more than 100,000 Christian folk of both sexes, young and old, perished of hunger</a:t>
            </a:r>
            <a:r>
              <a:rPr lang="en-GB" altLang="en-US" sz="2400" b="1">
                <a:solidFill>
                  <a:srgbClr val="0000FF"/>
                </a:solidFill>
                <a:latin typeface="Book Antiqua" panose="02040602050305030304" pitchFamily="18" charset="0"/>
                <a:cs typeface="Times New Roman" panose="02020603050405020304" pitchFamily="18" charset="0"/>
              </a:rPr>
              <a:t>’</a:t>
            </a:r>
            <a:endParaRPr lang="en-GB" altLang="en-US" sz="2400" b="1">
              <a:solidFill>
                <a:srgbClr val="0000FF"/>
              </a:solidFill>
              <a:latin typeface="Garamond" panose="02020404030301010803" pitchFamily="18" charset="0"/>
              <a:cs typeface="Times New Roman" panose="02020603050405020304" pitchFamily="18" charset="0"/>
            </a:endParaRPr>
          </a:p>
        </p:txBody>
      </p:sp>
      <p:sp>
        <p:nvSpPr>
          <p:cNvPr id="154644" name="Rectangle 20">
            <a:extLst>
              <a:ext uri="{FF2B5EF4-FFF2-40B4-BE49-F238E27FC236}">
                <a16:creationId xmlns:a16="http://schemas.microsoft.com/office/drawing/2014/main" id="{EF5C1A98-34F3-DBD4-61C6-736CEC01E419}"/>
              </a:ext>
            </a:extLst>
          </p:cNvPr>
          <p:cNvSpPr>
            <a:spLocks noGrp="1" noChangeArrowheads="1"/>
          </p:cNvSpPr>
          <p:nvPr>
            <p:ph type="title"/>
          </p:nvPr>
        </p:nvSpPr>
        <p:spPr>
          <a:xfrm>
            <a:off x="2339975" y="188913"/>
            <a:ext cx="5472113" cy="503237"/>
          </a:xfrm>
          <a:solidFill>
            <a:schemeClr val="bg1">
              <a:alpha val="50000"/>
            </a:schemeClr>
          </a:solidFill>
          <a:ln/>
        </p:spPr>
        <p:txBody>
          <a:bodyPr/>
          <a:lstStyle/>
          <a:p>
            <a:pPr>
              <a:lnSpc>
                <a:spcPct val="120000"/>
              </a:lnSpc>
            </a:pPr>
            <a:r>
              <a:rPr lang="en-GB" altLang="en-US" sz="3600" b="1"/>
              <a:t>Genocide in Yorkshire</a:t>
            </a:r>
          </a:p>
        </p:txBody>
      </p:sp>
    </p:spTree>
  </p:cSld>
  <p:clrMapOvr>
    <a:masterClrMapping/>
  </p:clrMapOvr>
  <p:transition spd="slow" advClick="0" advTm="24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1000"/>
                                  </p:stCondLst>
                                  <p:childTnLst>
                                    <p:set>
                                      <p:cBhvr>
                                        <p:cTn id="6" dur="1" fill="hold">
                                          <p:stCondLst>
                                            <p:cond delay="0"/>
                                          </p:stCondLst>
                                        </p:cTn>
                                        <p:tgtEl>
                                          <p:spTgt spid="154628"/>
                                        </p:tgtEl>
                                        <p:attrNameLst>
                                          <p:attrName>style.visibility</p:attrName>
                                        </p:attrNameLst>
                                      </p:cBhvr>
                                      <p:to>
                                        <p:strVal val="visible"/>
                                      </p:to>
                                    </p:set>
                                    <p:animEffect transition="in" filter="fade">
                                      <p:cBhvr>
                                        <p:cTn id="7" dur="2000"/>
                                        <p:tgtEl>
                                          <p:spTgt spid="154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3784</TotalTime>
  <Words>1091</Words>
  <Application>Microsoft Office PowerPoint</Application>
  <PresentationFormat>On-screen Show (4:3)</PresentationFormat>
  <Paragraphs>130</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Times New Roman</vt:lpstr>
      <vt:lpstr>Book Antiqua</vt:lpstr>
      <vt:lpstr>Garamond</vt:lpstr>
      <vt:lpstr>Arial</vt:lpstr>
      <vt:lpstr>Default Design</vt:lpstr>
      <vt:lpstr>The Norman Yoke…</vt:lpstr>
      <vt:lpstr>The day England acquired a new royal dynasty, a new aristocracy, a new Church, a new language,  a new …</vt:lpstr>
      <vt:lpstr>Dover burnt</vt:lpstr>
      <vt:lpstr>The Conqueror’s footprints</vt:lpstr>
      <vt:lpstr>Castles of the Conquest</vt:lpstr>
      <vt:lpstr>PowerPoint Presentation</vt:lpstr>
      <vt:lpstr>PowerPoint Presentation</vt:lpstr>
      <vt:lpstr>Genocide in Yorkshire</vt:lpstr>
      <vt:lpstr>Genocide in Yorkshire</vt:lpstr>
      <vt:lpstr>PowerPoint Presentation</vt:lpstr>
      <vt:lpstr>On the basis of recorded waste in Domesday Book, it has been calculated that 15 years after the ‘harrying’ Yorkshire still had only 25% of the men and ploughs there had been on the day in 1066 ’when King Edward was alive and dead’</vt:lpstr>
      <vt:lpstr>Forest Law  Forest law was another oppressive feature of Norman rule. One chronicler, half-Norman himself, described the death of two of the Conqueror's sons in hunting accidents in the New Forest as a just punishment for his excesses committed in the name of the royal sport of hunting:</vt:lpstr>
      <vt:lpstr>Forest Law </vt:lpstr>
      <vt:lpstr>These and other disinherited native nobles fought back against Norman tyranny from the shelter of the forests the Normans had created</vt:lpstr>
      <vt:lpstr>Rebels and outlaws</vt:lpstr>
      <vt:lpstr>Rebels and outlaws </vt:lpstr>
      <vt:lpstr>Unsurprisingly, nostalgia for the Good Old Days can be detected in Domesday</vt:lpstr>
      <vt:lpstr>Fools and jesters</vt:lpstr>
      <vt:lpstr>Domesday Book</vt:lpstr>
      <vt:lpstr>Domesday Book</vt:lpstr>
      <vt:lpstr>Domesday Book</vt:lpstr>
      <vt:lpstr>Thank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Domesday Explorer Presentation</dc:title>
  <dc:creator>Neil Goforth, Dr J Palmer</dc:creator>
  <cp:lastModifiedBy>Nayan GRIFFITHS</cp:lastModifiedBy>
  <cp:revision>173</cp:revision>
  <dcterms:created xsi:type="dcterms:W3CDTF">2002-04-04T14:54:44Z</dcterms:created>
  <dcterms:modified xsi:type="dcterms:W3CDTF">2023-06-06T10:48:42Z</dcterms:modified>
</cp:coreProperties>
</file>