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1"/>
  </p:notesMasterIdLst>
  <p:sldIdLst>
    <p:sldId id="256" r:id="rId2"/>
    <p:sldId id="271" r:id="rId3"/>
    <p:sldId id="259" r:id="rId4"/>
    <p:sldId id="266" r:id="rId5"/>
    <p:sldId id="265" r:id="rId6"/>
    <p:sldId id="260" r:id="rId7"/>
    <p:sldId id="273" r:id="rId8"/>
    <p:sldId id="257" r:id="rId9"/>
    <p:sldId id="261" r:id="rId10"/>
    <p:sldId id="262" r:id="rId11"/>
    <p:sldId id="263" r:id="rId12"/>
    <p:sldId id="264" r:id="rId13"/>
    <p:sldId id="267" r:id="rId14"/>
    <p:sldId id="268" r:id="rId15"/>
    <p:sldId id="269" r:id="rId16"/>
    <p:sldId id="270" r:id="rId17"/>
    <p:sldId id="272" r:id="rId18"/>
    <p:sldId id="294" r:id="rId19"/>
    <p:sldId id="279" r:id="rId20"/>
    <p:sldId id="274" r:id="rId21"/>
    <p:sldId id="289" r:id="rId22"/>
    <p:sldId id="275" r:id="rId23"/>
    <p:sldId id="276" r:id="rId24"/>
    <p:sldId id="277" r:id="rId25"/>
    <p:sldId id="290" r:id="rId26"/>
    <p:sldId id="280" r:id="rId27"/>
    <p:sldId id="293" r:id="rId28"/>
    <p:sldId id="281" r:id="rId29"/>
    <p:sldId id="283" r:id="rId30"/>
    <p:sldId id="291" r:id="rId31"/>
    <p:sldId id="284" r:id="rId32"/>
    <p:sldId id="285" r:id="rId33"/>
    <p:sldId id="286" r:id="rId34"/>
    <p:sldId id="292" r:id="rId35"/>
    <p:sldId id="287" r:id="rId36"/>
    <p:sldId id="258" r:id="rId37"/>
    <p:sldId id="282" r:id="rId38"/>
    <p:sldId id="278" r:id="rId39"/>
    <p:sldId id="29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678" autoAdjust="0"/>
  </p:normalViewPr>
  <p:slideViewPr>
    <p:cSldViewPr>
      <p:cViewPr varScale="1">
        <p:scale>
          <a:sx n="147" d="100"/>
          <a:sy n="147" d="100"/>
        </p:scale>
        <p:origin x="208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52AC8C-6F9D-17F8-C113-562458BE37A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9FAAF84-3406-CAA7-E288-69E237976EB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B3BB4AF-9990-43D3-B8ED-65928C735C2F}" type="datetimeFigureOut">
              <a:rPr lang="en-US"/>
              <a:pPr>
                <a:defRPr/>
              </a:pPr>
              <a:t>6/6/2023</a:t>
            </a:fld>
            <a:endParaRPr lang="en-US"/>
          </a:p>
        </p:txBody>
      </p:sp>
      <p:sp>
        <p:nvSpPr>
          <p:cNvPr id="4" name="Slide Image Placeholder 3">
            <a:extLst>
              <a:ext uri="{FF2B5EF4-FFF2-40B4-BE49-F238E27FC236}">
                <a16:creationId xmlns:a16="http://schemas.microsoft.com/office/drawing/2014/main" id="{1AF4F6E8-90A8-2027-4BC8-8E6DA2949F0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E96A3B7-6BCF-1116-0CB6-49210577D43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B52A829-8432-8FC4-7182-C2D6AE1EB4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885262E-A845-EA65-1336-5EF6167F78D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4F83933-8264-43F4-AAF0-DBC96216225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United_Stat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en.wikipedia.org/wiki/National_deb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D9FA475-C4AC-BE48-3EAD-D5575D485C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0CDA170-A26F-801D-C40C-6C2663FC79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1988" name="Slide Number Placeholder 3">
            <a:extLst>
              <a:ext uri="{FF2B5EF4-FFF2-40B4-BE49-F238E27FC236}">
                <a16:creationId xmlns:a16="http://schemas.microsoft.com/office/drawing/2014/main" id="{8573A338-E386-62AC-EE77-81440D3534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5023A3A1-BC7D-4D51-AD81-F425E28D8133}"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212A127-DD79-047F-3668-498C47407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E1BB94E-5BFF-FA14-8F7C-982CDDFC8E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1204" name="Slide Number Placeholder 3">
            <a:extLst>
              <a:ext uri="{FF2B5EF4-FFF2-40B4-BE49-F238E27FC236}">
                <a16:creationId xmlns:a16="http://schemas.microsoft.com/office/drawing/2014/main" id="{088465CF-F413-F986-0F17-78170CDBE3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88FA3A66-80A1-4694-87FC-D1EC586A7EE9}"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37598671-DB3C-7E19-C189-91A6A7F124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3D6A1C60-B5E6-89B6-AF30-1F97DCD07B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2228" name="Slide Number Placeholder 3">
            <a:extLst>
              <a:ext uri="{FF2B5EF4-FFF2-40B4-BE49-F238E27FC236}">
                <a16:creationId xmlns:a16="http://schemas.microsoft.com/office/drawing/2014/main" id="{7C5506F3-595A-A3BD-BBBA-A204ADDA29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D554A161-5E1C-4227-BF7D-CF719E08450E}"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5FC72F7-C006-28E2-9070-1893280301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6FA49A3-21C4-FA55-2047-2856446B3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order cover new federal budget deficits, </a:t>
            </a:r>
            <a:r>
              <a:rPr lang="en-US" altLang="en-US">
                <a:hlinkClick r:id="rId3" action="ppaction://hlinkfile" tooltip="United States"/>
              </a:rPr>
              <a:t>United States</a:t>
            </a:r>
            <a:r>
              <a:rPr lang="en-US" altLang="en-US"/>
              <a:t> borrowed heavily both domestically and abroad raising </a:t>
            </a:r>
            <a:r>
              <a:rPr lang="en-US" altLang="en-US">
                <a:hlinkClick r:id="rId4" action="ppaction://hlinkfile" tooltip="National debt"/>
              </a:rPr>
              <a:t>national debt</a:t>
            </a:r>
            <a:r>
              <a:rPr lang="en-US" altLang="en-US"/>
              <a:t> $700 billion to $3 trillion; Reagan described the new debt as the "greatest disappointment" of his presidency</a:t>
            </a:r>
          </a:p>
        </p:txBody>
      </p:sp>
      <p:sp>
        <p:nvSpPr>
          <p:cNvPr id="53252" name="Slide Number Placeholder 3">
            <a:extLst>
              <a:ext uri="{FF2B5EF4-FFF2-40B4-BE49-F238E27FC236}">
                <a16:creationId xmlns:a16="http://schemas.microsoft.com/office/drawing/2014/main" id="{025B78FA-DA33-3673-914B-42CE3727D1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9B5AA91-DBD1-4354-910C-99B99281BAE5}"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9F32497-9571-6225-BBEC-FD95AFB92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E9BE3EF-644D-7D04-BEFB-4230EDC9E3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major tax bills enacted under Reagan reduced government tax receipts.</a:t>
            </a:r>
          </a:p>
        </p:txBody>
      </p:sp>
      <p:sp>
        <p:nvSpPr>
          <p:cNvPr id="54276" name="Slide Number Placeholder 3">
            <a:extLst>
              <a:ext uri="{FF2B5EF4-FFF2-40B4-BE49-F238E27FC236}">
                <a16:creationId xmlns:a16="http://schemas.microsoft.com/office/drawing/2014/main" id="{9A41AB74-07A4-6833-E2C9-D980F1E8DA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938CE924-F39C-463C-97C7-686616B15520}"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9F736AD-9362-3679-CC5E-C98AD28367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12F62E6F-4FEB-A676-3D1E-4F5E3D1A36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a:extLst>
              <a:ext uri="{FF2B5EF4-FFF2-40B4-BE49-F238E27FC236}">
                <a16:creationId xmlns:a16="http://schemas.microsoft.com/office/drawing/2014/main" id="{28AACE66-D1C6-E94B-2E46-7721C618C6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650635E2-BDF2-4B7C-8E81-3FA8BFED090A}"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5A29BC6-917F-0360-5275-79D91C9CC0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D53DE21-5A4D-F4D1-D3C2-542BB77BDA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EB7FE651-64F8-EFB2-266C-61D5169073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48A62B5E-010C-4CDD-A750-E3FD687719EC}"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F5304D64-4C7A-BE73-52F9-7252E310C2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29BC96B9-DA96-3534-62D5-4E3AF5E88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a:extLst>
              <a:ext uri="{FF2B5EF4-FFF2-40B4-BE49-F238E27FC236}">
                <a16:creationId xmlns:a16="http://schemas.microsoft.com/office/drawing/2014/main" id="{093BD78C-0DFF-3461-6CF4-3C099E23F5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999332C8-8A72-4048-8E8B-206EEBE96806}"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AE661FB-EEB2-9F22-684D-15CD729CBA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6D4FE11-BE91-D139-0515-197F13B6F2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seen in the previous videos, Reagan feels that Reaganomics are essential to helping the American People move forward and grow economically as Reaganomics allows for a decrease in interest rates, inflation, and unemployment.  Reagan feels that with Reaganomics, America’s beliefs will grow in time as the promises of prosperity  will become true as some have in his first term in office.  Opportunity was also something Reagan believed would come out of Reaganomics, which a lot of people didn’t have during this time period.  And opportunity  would be achieved through Reaganomics for the everyday American as  the  economic increase would provide the people with items that they would not normally have.  He also  felt that  education increased in people, as  well as  children,  began to grow in their education, and the opportunities education provides.  (Better jobs=more family income to spend.)  The Faith in the people however made the ideas of Reaganomics come true, in Reagan’s eyes, as the people began to feel the success of the tax cuts and benefits from the Reaganomic Plan.</a:t>
            </a:r>
          </a:p>
          <a:p>
            <a:endParaRPr lang="en-US" altLang="en-US"/>
          </a:p>
        </p:txBody>
      </p:sp>
      <p:sp>
        <p:nvSpPr>
          <p:cNvPr id="58372" name="Slide Number Placeholder 3">
            <a:extLst>
              <a:ext uri="{FF2B5EF4-FFF2-40B4-BE49-F238E27FC236}">
                <a16:creationId xmlns:a16="http://schemas.microsoft.com/office/drawing/2014/main" id="{598E7A5F-D9F0-42A0-65E3-16D03BFB9E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E079ADB6-0894-4E59-BAE4-C51EC106AAF0}"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A27BC99-C31C-136F-652A-B995BEF88A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AE470A16-31CC-6757-F313-436B8C7816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9396" name="Slide Number Placeholder 3">
            <a:extLst>
              <a:ext uri="{FF2B5EF4-FFF2-40B4-BE49-F238E27FC236}">
                <a16:creationId xmlns:a16="http://schemas.microsoft.com/office/drawing/2014/main" id="{341A2A3A-5507-F916-D9C1-DFD963D85A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0AFEC8CD-05F2-4B35-9F19-9783DB4FDBF1}"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D2D4553-F32D-A88A-B1EB-2E1D440400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9CFD11E3-C943-8143-F9AF-326B1B1D2A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a:extLst>
              <a:ext uri="{FF2B5EF4-FFF2-40B4-BE49-F238E27FC236}">
                <a16:creationId xmlns:a16="http://schemas.microsoft.com/office/drawing/2014/main" id="{A5C9022D-DC2A-7A9B-CFAE-2D263AC3B2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E6E87CDF-B668-4ACA-ACB5-AB5DE6B7E684}"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6870564-D474-62D1-9DBC-2CBF81E87D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7A67604-16D3-7347-FCA0-41A344E094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0EE18992-5E93-4B7C-EA91-545B6C74AD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9F502E7B-B3E1-4840-AB17-02D63AF558C4}"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C9308AE-74EE-093C-04E9-B0713CA11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30BFD4E8-D34B-5514-8DE3-1B2DA52846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a:extLst>
              <a:ext uri="{FF2B5EF4-FFF2-40B4-BE49-F238E27FC236}">
                <a16:creationId xmlns:a16="http://schemas.microsoft.com/office/drawing/2014/main" id="{4BF0A819-75A6-0CB9-5DC0-49E95E1FE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3FAAFFFF-AC35-4969-8D4D-2DA4E38B8508}"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3F2579F-E418-4ED5-6352-1EE9011F2F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1967BF3-C08B-0930-4779-2D74C17D70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a:extLst>
              <a:ext uri="{FF2B5EF4-FFF2-40B4-BE49-F238E27FC236}">
                <a16:creationId xmlns:a16="http://schemas.microsoft.com/office/drawing/2014/main" id="{A7A19E71-D868-BC89-4C2A-C8375225C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21DBC692-A342-4151-AF81-33F622225E6B}"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ED2F7E1-F1F9-A410-B8CB-25C8A0C09E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DC54ACB4-CD47-7293-3380-377F0A86D3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a:extLst>
              <a:ext uri="{FF2B5EF4-FFF2-40B4-BE49-F238E27FC236}">
                <a16:creationId xmlns:a16="http://schemas.microsoft.com/office/drawing/2014/main" id="{54A457F5-6391-F9F2-FB6C-2434BCF697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0DECEE85-44A6-4213-9C92-E4E7367655BB}"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3442E52A-6523-DA0A-B904-50DFB4CC97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0CAFC200-AF79-E08E-9C8D-30ABD43AB8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a:extLst>
              <a:ext uri="{FF2B5EF4-FFF2-40B4-BE49-F238E27FC236}">
                <a16:creationId xmlns:a16="http://schemas.microsoft.com/office/drawing/2014/main" id="{6BF5B812-FB6E-8FC5-44D6-4470821CBA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8BDC7376-A649-4746-BB12-AB07B943FF1F}"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9DD8550-6F41-CF75-16F7-F47A0DF5A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52CE903C-20FD-A567-9A4C-397D28CF2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a:extLst>
              <a:ext uri="{FF2B5EF4-FFF2-40B4-BE49-F238E27FC236}">
                <a16:creationId xmlns:a16="http://schemas.microsoft.com/office/drawing/2014/main" id="{D9A66358-D7ED-8BE4-F8BD-9F7CC78FB6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C9928256-ADFA-4DCB-BD43-AF0C617D08E8}"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9E92E7C1-CF87-54CE-9FC6-833436878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43CCBBBC-09AE-8D79-964D-7B2826F99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a:extLst>
              <a:ext uri="{FF2B5EF4-FFF2-40B4-BE49-F238E27FC236}">
                <a16:creationId xmlns:a16="http://schemas.microsoft.com/office/drawing/2014/main" id="{8D6D36F1-7BB7-B412-9C4A-43C2732D1A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ADCECACE-7650-410A-A002-DB1136AA5A52}"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3CE4771-0A0C-CE3B-7854-340C8799A6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0F01B1CA-2FFD-EDC5-E51C-B5CF6B37A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a:extLst>
              <a:ext uri="{FF2B5EF4-FFF2-40B4-BE49-F238E27FC236}">
                <a16:creationId xmlns:a16="http://schemas.microsoft.com/office/drawing/2014/main" id="{F20A95A5-E4D0-A059-6993-393E5B5909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0ADB2BB2-94B5-4BBD-880D-0DFD2F931405}"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B4D90F8-2A46-8EEC-80D8-856498A80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B69D2CE-A1EB-6822-E717-344A90F556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8612" name="Slide Number Placeholder 3">
            <a:extLst>
              <a:ext uri="{FF2B5EF4-FFF2-40B4-BE49-F238E27FC236}">
                <a16:creationId xmlns:a16="http://schemas.microsoft.com/office/drawing/2014/main" id="{F74DC868-A1FE-135F-02D6-6C985F4948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EADDC13-1931-4EC0-BD53-AAEA312C5B46}"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5FDB2879-A324-A895-21C4-93D471B5E4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BC6B614-4EAD-2114-8C19-69ED9F5DF8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a:extLst>
              <a:ext uri="{FF2B5EF4-FFF2-40B4-BE49-F238E27FC236}">
                <a16:creationId xmlns:a16="http://schemas.microsoft.com/office/drawing/2014/main" id="{40BCAEB8-39BB-EC08-DCEE-FD5640116F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5556F91-35CD-491E-81F5-7822EDBB27C5}"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D3B8C76C-09D2-5E44-60FC-F9A59DF184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F16DEEFB-0FA2-D757-A9B6-054FE46718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a:extLst>
              <a:ext uri="{FF2B5EF4-FFF2-40B4-BE49-F238E27FC236}">
                <a16:creationId xmlns:a16="http://schemas.microsoft.com/office/drawing/2014/main" id="{2E823BA0-7437-0022-16D7-D40DE8FCD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5BABC631-978D-4587-9263-554B5CDA2C88}"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F32DFFA-53B6-956C-3FC1-F226106C77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4C9063FE-CAD9-0F7E-8B40-9BE9C4F65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4036" name="Slide Number Placeholder 3">
            <a:extLst>
              <a:ext uri="{FF2B5EF4-FFF2-40B4-BE49-F238E27FC236}">
                <a16:creationId xmlns:a16="http://schemas.microsoft.com/office/drawing/2014/main" id="{262D5491-B0BF-9516-C2AE-4E7BC263CC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C9094E4F-EBF8-449C-A744-101D8D1EB9D5}"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2ACC31D9-6C64-6E23-1A42-CA16FCFDAA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605B2BA7-2EDB-46CF-A312-9AA19C3739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684" name="Slide Number Placeholder 3">
            <a:extLst>
              <a:ext uri="{FF2B5EF4-FFF2-40B4-BE49-F238E27FC236}">
                <a16:creationId xmlns:a16="http://schemas.microsoft.com/office/drawing/2014/main" id="{12B2C6DB-EC05-146C-EE01-DF04F4E7F9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9A00523B-B7BF-4567-BFDC-F32AA3CA68A6}" type="slidenum">
              <a:rPr lang="en-US" altLang="en-US" sz="120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96EEC6AE-73DA-ED1A-4684-3FCC7D6D4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A67B9B76-C5D7-85BF-AC9F-BF8141D792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a:extLst>
              <a:ext uri="{FF2B5EF4-FFF2-40B4-BE49-F238E27FC236}">
                <a16:creationId xmlns:a16="http://schemas.microsoft.com/office/drawing/2014/main" id="{B20D856B-6F08-A600-D40C-ED7D26C2BF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26DB7CC4-B893-4FDE-82CA-88EE082560FC}"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1A97F2F-1452-49E4-C82E-6264CE5AB7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B09FC134-F9AA-4208-CC4C-0D102F413B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a:extLst>
              <a:ext uri="{FF2B5EF4-FFF2-40B4-BE49-F238E27FC236}">
                <a16:creationId xmlns:a16="http://schemas.microsoft.com/office/drawing/2014/main" id="{91A0B370-AEC2-7D6E-0D4E-F797164E72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7D46FA8-6F88-444D-BD33-C07EC5232655}"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A6F4D8B3-2E09-94E8-313C-7EBE60BCA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8ADD1EEA-23A8-386C-63A8-BEDC2819B0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a:extLst>
              <a:ext uri="{FF2B5EF4-FFF2-40B4-BE49-F238E27FC236}">
                <a16:creationId xmlns:a16="http://schemas.microsoft.com/office/drawing/2014/main" id="{BA372B1B-7FDA-3993-5338-3AF87A8E71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45A92903-B8AA-418C-AA2B-53F4E7CB00DD}"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10EF9F6-F9E8-FDBA-D3C3-F062EFBB3F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8448A4C2-B871-3F9F-5614-6A2833ACE9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a:extLst>
              <a:ext uri="{FF2B5EF4-FFF2-40B4-BE49-F238E27FC236}">
                <a16:creationId xmlns:a16="http://schemas.microsoft.com/office/drawing/2014/main" id="{883C645A-5235-6557-6190-B8798BC5A7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D447511D-5C89-4612-BD57-2504C8EA8E0C}"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0F2561F3-4DF8-15E9-AF24-473FF10D5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4DC32F9-09F2-9275-714A-C13DE42DE7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6804" name="Slide Number Placeholder 3">
            <a:extLst>
              <a:ext uri="{FF2B5EF4-FFF2-40B4-BE49-F238E27FC236}">
                <a16:creationId xmlns:a16="http://schemas.microsoft.com/office/drawing/2014/main" id="{FD3AD6ED-B11E-B505-6776-C7A76EF081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C8EB852D-94AA-4A87-92B7-6DF22560C0CC}"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F180DBC-136F-7D0F-70FE-343D95F0C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BB36BFF7-366D-0075-5F55-A36B111212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77828" name="Slide Number Placeholder 3">
            <a:extLst>
              <a:ext uri="{FF2B5EF4-FFF2-40B4-BE49-F238E27FC236}">
                <a16:creationId xmlns:a16="http://schemas.microsoft.com/office/drawing/2014/main" id="{1FDC7A4A-E3EB-3758-F54A-CFC878AA43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D8E15DCA-8BFF-493A-8FFC-9C1AEFF8D92C}" type="slidenum">
              <a:rPr lang="en-US" altLang="en-US" sz="120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25C099E-F76A-B274-C886-751501C617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2672FA7-1B21-4639-A91F-300E3290D8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8852" name="Slide Number Placeholder 3">
            <a:extLst>
              <a:ext uri="{FF2B5EF4-FFF2-40B4-BE49-F238E27FC236}">
                <a16:creationId xmlns:a16="http://schemas.microsoft.com/office/drawing/2014/main" id="{D32A5524-7877-5197-2B74-ADD4ABBE25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CFAB6A81-E08C-4BBF-B90E-AB3318674517}" type="slidenum">
              <a:rPr lang="en-US" altLang="en-US" sz="120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CC9914B-4DD6-D47A-10D8-DCD1C6940A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56EFF284-A63D-561F-4A5D-387C0A056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a:extLst>
              <a:ext uri="{FF2B5EF4-FFF2-40B4-BE49-F238E27FC236}">
                <a16:creationId xmlns:a16="http://schemas.microsoft.com/office/drawing/2014/main" id="{362C4FFD-6E9B-85EC-DF73-4CE72045C8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C6D40F14-2047-454B-BF56-F6845CA4496E}" type="slidenum">
              <a:rPr lang="en-US" altLang="en-US" sz="120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0932DA72-47EF-7263-9D3D-38C1BC814D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82989DA-8D76-F44A-3085-04DB4277D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a:p>
        </p:txBody>
      </p:sp>
      <p:sp>
        <p:nvSpPr>
          <p:cNvPr id="93188" name="Slide Number Placeholder 3">
            <a:extLst>
              <a:ext uri="{FF2B5EF4-FFF2-40B4-BE49-F238E27FC236}">
                <a16:creationId xmlns:a16="http://schemas.microsoft.com/office/drawing/2014/main" id="{2B2AD710-740A-D80A-5368-46C29ED76C2A}"/>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pPr algn="r" eaLnBrk="1" hangingPunct="1"/>
            <a:fld id="{3A60D5DC-D4E2-4228-BBE4-784ACDF870E9}" type="slidenum">
              <a:rPr lang="en-GB" altLang="en-US" sz="1200">
                <a:latin typeface="Calibri" panose="020F0502020204030204" pitchFamily="34" charset="0"/>
              </a:rPr>
              <a:pPr algn="r" eaLnBrk="1" hangingPunct="1"/>
              <a:t>39</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F80A9E1-47DB-40B8-C0E0-9E78CC2C2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AF4050A7-1D01-44D4-D7A2-9DB1570211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5060" name="Slide Number Placeholder 3">
            <a:extLst>
              <a:ext uri="{FF2B5EF4-FFF2-40B4-BE49-F238E27FC236}">
                <a16:creationId xmlns:a16="http://schemas.microsoft.com/office/drawing/2014/main" id="{9C0CD94A-C004-F8D0-6BA6-2FAD63576E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1EEBA6A5-B919-4076-9837-8EA4DE3559A1}"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A17F9F23-BAD2-6252-BFA4-D3C572B7A0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14365F0-5C75-1BFE-C652-3C6B463F53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6084" name="Slide Number Placeholder 3">
            <a:extLst>
              <a:ext uri="{FF2B5EF4-FFF2-40B4-BE49-F238E27FC236}">
                <a16:creationId xmlns:a16="http://schemas.microsoft.com/office/drawing/2014/main" id="{E7646508-CE12-B98E-4F8C-AD77AEF99F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E5E2178A-A4AC-4B0E-8E11-BECF1C3F61FA}"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A8CCF84-45D0-E68D-72C1-15B5C4353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F458AE3-9AC5-2A64-B25B-C85E07A4B3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a:extLst>
              <a:ext uri="{FF2B5EF4-FFF2-40B4-BE49-F238E27FC236}">
                <a16:creationId xmlns:a16="http://schemas.microsoft.com/office/drawing/2014/main" id="{85013765-AA4C-2B84-A43A-0BAC0F9FC5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21C4A11A-5DEC-46CD-AC94-44364EA902DF}"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A024BAA-BCA7-1298-AAB3-0D7901BA43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B4323A3-C1CB-D100-FCAC-851A6A156A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8132" name="Slide Number Placeholder 3">
            <a:extLst>
              <a:ext uri="{FF2B5EF4-FFF2-40B4-BE49-F238E27FC236}">
                <a16:creationId xmlns:a16="http://schemas.microsoft.com/office/drawing/2014/main" id="{C575BC27-6D62-DB2B-26FF-2B18720800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B8EFDA8A-2289-4793-BD33-74F29C4E88CC}"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F6B025F-2A25-ACEB-956B-1EED556336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E92C5BB-9BC5-79BB-8DFB-CB21972F79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9156" name="Slide Number Placeholder 3">
            <a:extLst>
              <a:ext uri="{FF2B5EF4-FFF2-40B4-BE49-F238E27FC236}">
                <a16:creationId xmlns:a16="http://schemas.microsoft.com/office/drawing/2014/main" id="{D0E3BAE7-20A5-D901-2CD1-1B16BA0052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6C7AA27F-5177-4346-9799-5FF2001C799F}"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CF4DC94-740C-0F0B-29CC-B4F1C64AD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35129DF6-3BCF-A3C0-2800-A9C24647AE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0180" name="Slide Number Placeholder 3">
            <a:extLst>
              <a:ext uri="{FF2B5EF4-FFF2-40B4-BE49-F238E27FC236}">
                <a16:creationId xmlns:a16="http://schemas.microsoft.com/office/drawing/2014/main" id="{31849782-93C0-986C-E79E-A4BFC1B10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fld id="{212F30DA-C76B-43FE-9524-FE918FE07F00}"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2286000"/>
            <a:ext cx="7467600" cy="1143000"/>
          </a:xfrm>
        </p:spPr>
        <p:txBody>
          <a:bodyPr/>
          <a:lstStyle>
            <a:lvl1pPr algn="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r">
              <a:buFont typeface="Wingdings" pitchFamily="-88" charset="2"/>
              <a:buNone/>
              <a:defRPr/>
            </a:lvl1pPr>
          </a:lstStyle>
          <a:p>
            <a:r>
              <a:rPr lang="en-US"/>
              <a:t>Click to edit Master subtitle style</a:t>
            </a:r>
          </a:p>
        </p:txBody>
      </p:sp>
      <p:sp>
        <p:nvSpPr>
          <p:cNvPr id="2" name="Rectangle 4">
            <a:extLst>
              <a:ext uri="{FF2B5EF4-FFF2-40B4-BE49-F238E27FC236}">
                <a16:creationId xmlns:a16="http://schemas.microsoft.com/office/drawing/2014/main" id="{AC44933D-294C-8D3E-4671-4F46CAFB1A8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68B8952-8E67-B689-62A7-A2C83AB8B7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ACE8618-F9F4-9A5F-8A4A-B9ACFD4F1C3F}"/>
              </a:ext>
            </a:extLst>
          </p:cNvPr>
          <p:cNvSpPr>
            <a:spLocks noGrp="1" noChangeArrowheads="1"/>
          </p:cNvSpPr>
          <p:nvPr>
            <p:ph type="sldNum" sz="quarter" idx="12"/>
          </p:nvPr>
        </p:nvSpPr>
        <p:spPr>
          <a:ln/>
        </p:spPr>
        <p:txBody>
          <a:bodyPr/>
          <a:lstStyle>
            <a:lvl1pPr>
              <a:defRPr/>
            </a:lvl1pPr>
          </a:lstStyle>
          <a:p>
            <a:fld id="{8F1B4504-38D2-4AF6-BC12-7570A4731009}" type="slidenum">
              <a:rPr lang="en-US" altLang="en-US"/>
              <a:pPr/>
              <a:t>‹#›</a:t>
            </a:fld>
            <a:endParaRPr lang="en-US" altLang="en-US"/>
          </a:p>
        </p:txBody>
      </p:sp>
    </p:spTree>
    <p:extLst>
      <p:ext uri="{BB962C8B-B14F-4D97-AF65-F5344CB8AC3E}">
        <p14:creationId xmlns:p14="http://schemas.microsoft.com/office/powerpoint/2010/main" val="336548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B4A3D1-0BC1-F399-7010-71810E1D4F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8FC924-99E5-E857-87C6-FD872225D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A9C131-8D36-DC00-5FF9-A9B15DBEE978}"/>
              </a:ext>
            </a:extLst>
          </p:cNvPr>
          <p:cNvSpPr>
            <a:spLocks noGrp="1" noChangeArrowheads="1"/>
          </p:cNvSpPr>
          <p:nvPr>
            <p:ph type="sldNum" sz="quarter" idx="12"/>
          </p:nvPr>
        </p:nvSpPr>
        <p:spPr>
          <a:ln/>
        </p:spPr>
        <p:txBody>
          <a:bodyPr/>
          <a:lstStyle>
            <a:lvl1pPr>
              <a:defRPr/>
            </a:lvl1pPr>
          </a:lstStyle>
          <a:p>
            <a:fld id="{E213BD7D-5B72-4F83-9D80-0DF64C260E46}" type="slidenum">
              <a:rPr lang="en-US" altLang="en-US"/>
              <a:pPr/>
              <a:t>‹#›</a:t>
            </a:fld>
            <a:endParaRPr lang="en-US" altLang="en-US"/>
          </a:p>
        </p:txBody>
      </p:sp>
    </p:spTree>
    <p:extLst>
      <p:ext uri="{BB962C8B-B14F-4D97-AF65-F5344CB8AC3E}">
        <p14:creationId xmlns:p14="http://schemas.microsoft.com/office/powerpoint/2010/main" val="384349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2650" y="609600"/>
            <a:ext cx="18859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9600"/>
            <a:ext cx="55054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CF6BAC-FC5A-15ED-B075-707D887C27D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6DD2A9E-394A-184F-0EC4-B276A66E70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5BCD41-F4AA-3C55-ACEC-0259A9725725}"/>
              </a:ext>
            </a:extLst>
          </p:cNvPr>
          <p:cNvSpPr>
            <a:spLocks noGrp="1" noChangeArrowheads="1"/>
          </p:cNvSpPr>
          <p:nvPr>
            <p:ph type="sldNum" sz="quarter" idx="12"/>
          </p:nvPr>
        </p:nvSpPr>
        <p:spPr>
          <a:ln/>
        </p:spPr>
        <p:txBody>
          <a:bodyPr/>
          <a:lstStyle>
            <a:lvl1pPr>
              <a:defRPr/>
            </a:lvl1pPr>
          </a:lstStyle>
          <a:p>
            <a:fld id="{EA6A5F83-0AD7-4934-BE5B-9C664E5938F8}" type="slidenum">
              <a:rPr lang="en-US" altLang="en-US"/>
              <a:pPr/>
              <a:t>‹#›</a:t>
            </a:fld>
            <a:endParaRPr lang="en-US" altLang="en-US"/>
          </a:p>
        </p:txBody>
      </p:sp>
    </p:spTree>
    <p:extLst>
      <p:ext uri="{BB962C8B-B14F-4D97-AF65-F5344CB8AC3E}">
        <p14:creationId xmlns:p14="http://schemas.microsoft.com/office/powerpoint/2010/main" val="77078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6303E82-5843-BE65-75D7-46F10CB79C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87CC7A1-4226-3358-D03B-1FFCB42BD1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D22DE4-AAB3-2D25-ECFF-9A26010A51EC}"/>
              </a:ext>
            </a:extLst>
          </p:cNvPr>
          <p:cNvSpPr>
            <a:spLocks noGrp="1" noChangeArrowheads="1"/>
          </p:cNvSpPr>
          <p:nvPr>
            <p:ph type="sldNum" sz="quarter" idx="12"/>
          </p:nvPr>
        </p:nvSpPr>
        <p:spPr>
          <a:ln/>
        </p:spPr>
        <p:txBody>
          <a:bodyPr/>
          <a:lstStyle>
            <a:lvl1pPr>
              <a:defRPr/>
            </a:lvl1pPr>
          </a:lstStyle>
          <a:p>
            <a:fld id="{8A5B9F29-8806-4DCD-95E2-33050F9E6755}" type="slidenum">
              <a:rPr lang="en-US" altLang="en-US"/>
              <a:pPr/>
              <a:t>‹#›</a:t>
            </a:fld>
            <a:endParaRPr lang="en-US" altLang="en-US"/>
          </a:p>
        </p:txBody>
      </p:sp>
    </p:spTree>
    <p:extLst>
      <p:ext uri="{BB962C8B-B14F-4D97-AF65-F5344CB8AC3E}">
        <p14:creationId xmlns:p14="http://schemas.microsoft.com/office/powerpoint/2010/main" val="22974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8AF00A7-DB7A-2715-1587-B85FC6D4EC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5EAE46-0D81-21B9-B25A-9F81A85709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11CFE3-EAEC-79B2-A5AF-B31891C9F8D3}"/>
              </a:ext>
            </a:extLst>
          </p:cNvPr>
          <p:cNvSpPr>
            <a:spLocks noGrp="1" noChangeArrowheads="1"/>
          </p:cNvSpPr>
          <p:nvPr>
            <p:ph type="sldNum" sz="quarter" idx="12"/>
          </p:nvPr>
        </p:nvSpPr>
        <p:spPr>
          <a:ln/>
        </p:spPr>
        <p:txBody>
          <a:bodyPr/>
          <a:lstStyle>
            <a:lvl1pPr>
              <a:defRPr/>
            </a:lvl1pPr>
          </a:lstStyle>
          <a:p>
            <a:fld id="{FA3D9B26-7899-417A-A6B6-D4A497DBA79B}" type="slidenum">
              <a:rPr lang="en-US" altLang="en-US"/>
              <a:pPr/>
              <a:t>‹#›</a:t>
            </a:fld>
            <a:endParaRPr lang="en-US" altLang="en-US"/>
          </a:p>
        </p:txBody>
      </p:sp>
    </p:spTree>
    <p:extLst>
      <p:ext uri="{BB962C8B-B14F-4D97-AF65-F5344CB8AC3E}">
        <p14:creationId xmlns:p14="http://schemas.microsoft.com/office/powerpoint/2010/main" val="384773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52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FAA724-4857-503E-E69B-ABB8701B62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DE17AC-98A8-DBEC-8A7C-89092E7FBD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1FEF2E4-2523-C387-3BC6-E0F44F0B3FB7}"/>
              </a:ext>
            </a:extLst>
          </p:cNvPr>
          <p:cNvSpPr>
            <a:spLocks noGrp="1" noChangeArrowheads="1"/>
          </p:cNvSpPr>
          <p:nvPr>
            <p:ph type="sldNum" sz="quarter" idx="12"/>
          </p:nvPr>
        </p:nvSpPr>
        <p:spPr>
          <a:ln/>
        </p:spPr>
        <p:txBody>
          <a:bodyPr/>
          <a:lstStyle>
            <a:lvl1pPr>
              <a:defRPr/>
            </a:lvl1pPr>
          </a:lstStyle>
          <a:p>
            <a:fld id="{B5FD02AA-6A4F-450B-970E-02FA843F609A}" type="slidenum">
              <a:rPr lang="en-US" altLang="en-US"/>
              <a:pPr/>
              <a:t>‹#›</a:t>
            </a:fld>
            <a:endParaRPr lang="en-US" altLang="en-US"/>
          </a:p>
        </p:txBody>
      </p:sp>
    </p:spTree>
    <p:extLst>
      <p:ext uri="{BB962C8B-B14F-4D97-AF65-F5344CB8AC3E}">
        <p14:creationId xmlns:p14="http://schemas.microsoft.com/office/powerpoint/2010/main" val="3044112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AEF7924-1CAF-05E1-FAC1-DC15288F13C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48CF37F-526E-E201-0A3A-FF3AB056A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099F315-CDB8-EECF-21C7-9D2DA079E91B}"/>
              </a:ext>
            </a:extLst>
          </p:cNvPr>
          <p:cNvSpPr>
            <a:spLocks noGrp="1" noChangeArrowheads="1"/>
          </p:cNvSpPr>
          <p:nvPr>
            <p:ph type="sldNum" sz="quarter" idx="12"/>
          </p:nvPr>
        </p:nvSpPr>
        <p:spPr>
          <a:ln/>
        </p:spPr>
        <p:txBody>
          <a:bodyPr/>
          <a:lstStyle>
            <a:lvl1pPr>
              <a:defRPr/>
            </a:lvl1pPr>
          </a:lstStyle>
          <a:p>
            <a:fld id="{647A3780-DA51-420D-A46C-4C3DECF7EBFF}" type="slidenum">
              <a:rPr lang="en-US" altLang="en-US"/>
              <a:pPr/>
              <a:t>‹#›</a:t>
            </a:fld>
            <a:endParaRPr lang="en-US" altLang="en-US"/>
          </a:p>
        </p:txBody>
      </p:sp>
    </p:spTree>
    <p:extLst>
      <p:ext uri="{BB962C8B-B14F-4D97-AF65-F5344CB8AC3E}">
        <p14:creationId xmlns:p14="http://schemas.microsoft.com/office/powerpoint/2010/main" val="31533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705605D-506B-C102-07B7-D94DD7BAE32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BDEEEF2-60F3-FD7C-C45A-B39C547D3C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BDCFEAC-31B3-0B48-D6E8-F9B7F9715739}"/>
              </a:ext>
            </a:extLst>
          </p:cNvPr>
          <p:cNvSpPr>
            <a:spLocks noGrp="1" noChangeArrowheads="1"/>
          </p:cNvSpPr>
          <p:nvPr>
            <p:ph type="sldNum" sz="quarter" idx="12"/>
          </p:nvPr>
        </p:nvSpPr>
        <p:spPr>
          <a:ln/>
        </p:spPr>
        <p:txBody>
          <a:bodyPr/>
          <a:lstStyle>
            <a:lvl1pPr>
              <a:defRPr/>
            </a:lvl1pPr>
          </a:lstStyle>
          <a:p>
            <a:fld id="{5D069FC2-2486-405B-849B-2931B5F4E7F8}" type="slidenum">
              <a:rPr lang="en-US" altLang="en-US"/>
              <a:pPr/>
              <a:t>‹#›</a:t>
            </a:fld>
            <a:endParaRPr lang="en-US" altLang="en-US"/>
          </a:p>
        </p:txBody>
      </p:sp>
    </p:spTree>
    <p:extLst>
      <p:ext uri="{BB962C8B-B14F-4D97-AF65-F5344CB8AC3E}">
        <p14:creationId xmlns:p14="http://schemas.microsoft.com/office/powerpoint/2010/main" val="116415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CB17BF-0B9B-5446-6F0A-992403C574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FACD084-F459-CF4C-DC37-59A74FF6B1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859870-60A8-2767-BC48-1DCAF378FAA0}"/>
              </a:ext>
            </a:extLst>
          </p:cNvPr>
          <p:cNvSpPr>
            <a:spLocks noGrp="1" noChangeArrowheads="1"/>
          </p:cNvSpPr>
          <p:nvPr>
            <p:ph type="sldNum" sz="quarter" idx="12"/>
          </p:nvPr>
        </p:nvSpPr>
        <p:spPr>
          <a:ln/>
        </p:spPr>
        <p:txBody>
          <a:bodyPr/>
          <a:lstStyle>
            <a:lvl1pPr>
              <a:defRPr/>
            </a:lvl1pPr>
          </a:lstStyle>
          <a:p>
            <a:fld id="{5E959CF1-62B3-4DD7-9748-014A8DAA3C04}" type="slidenum">
              <a:rPr lang="en-US" altLang="en-US"/>
              <a:pPr/>
              <a:t>‹#›</a:t>
            </a:fld>
            <a:endParaRPr lang="en-US" altLang="en-US"/>
          </a:p>
        </p:txBody>
      </p:sp>
    </p:spTree>
    <p:extLst>
      <p:ext uri="{BB962C8B-B14F-4D97-AF65-F5344CB8AC3E}">
        <p14:creationId xmlns:p14="http://schemas.microsoft.com/office/powerpoint/2010/main" val="398329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4A0FAD-55C7-E2E0-BC04-B9C1F1B8F7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411212D-1EEE-D57B-9726-5CA1CDB224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882AF8-1359-F875-94C2-786BE80825E1}"/>
              </a:ext>
            </a:extLst>
          </p:cNvPr>
          <p:cNvSpPr>
            <a:spLocks noGrp="1" noChangeArrowheads="1"/>
          </p:cNvSpPr>
          <p:nvPr>
            <p:ph type="sldNum" sz="quarter" idx="12"/>
          </p:nvPr>
        </p:nvSpPr>
        <p:spPr>
          <a:ln/>
        </p:spPr>
        <p:txBody>
          <a:bodyPr/>
          <a:lstStyle>
            <a:lvl1pPr>
              <a:defRPr/>
            </a:lvl1pPr>
          </a:lstStyle>
          <a:p>
            <a:fld id="{1CA94BC1-21D1-41A6-9634-DAEC55AD2E23}" type="slidenum">
              <a:rPr lang="en-US" altLang="en-US"/>
              <a:pPr/>
              <a:t>‹#›</a:t>
            </a:fld>
            <a:endParaRPr lang="en-US" altLang="en-US"/>
          </a:p>
        </p:txBody>
      </p:sp>
    </p:spTree>
    <p:extLst>
      <p:ext uri="{BB962C8B-B14F-4D97-AF65-F5344CB8AC3E}">
        <p14:creationId xmlns:p14="http://schemas.microsoft.com/office/powerpoint/2010/main" val="1293196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AE6854-3172-7DFB-A90A-2A0F4F8BF1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141253-D4E2-14C4-6F6A-8F763B7996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2958AA-8FF9-1EC8-340D-2BF8611F0C67}"/>
              </a:ext>
            </a:extLst>
          </p:cNvPr>
          <p:cNvSpPr>
            <a:spLocks noGrp="1" noChangeArrowheads="1"/>
          </p:cNvSpPr>
          <p:nvPr>
            <p:ph type="sldNum" sz="quarter" idx="12"/>
          </p:nvPr>
        </p:nvSpPr>
        <p:spPr>
          <a:ln/>
        </p:spPr>
        <p:txBody>
          <a:bodyPr/>
          <a:lstStyle>
            <a:lvl1pPr>
              <a:defRPr/>
            </a:lvl1pPr>
          </a:lstStyle>
          <a:p>
            <a:fld id="{7E6CF4FD-230C-4FA3-BA54-08B31CCB9E67}" type="slidenum">
              <a:rPr lang="en-US" altLang="en-US"/>
              <a:pPr/>
              <a:t>‹#›</a:t>
            </a:fld>
            <a:endParaRPr lang="en-US" altLang="en-US"/>
          </a:p>
        </p:txBody>
      </p:sp>
    </p:spTree>
    <p:extLst>
      <p:ext uri="{BB962C8B-B14F-4D97-AF65-F5344CB8AC3E}">
        <p14:creationId xmlns:p14="http://schemas.microsoft.com/office/powerpoint/2010/main" val="209261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4EEE5F-F482-0B0E-37B4-1EC951222F49}"/>
              </a:ext>
            </a:extLst>
          </p:cNvPr>
          <p:cNvSpPr>
            <a:spLocks noGrp="1" noChangeArrowheads="1"/>
          </p:cNvSpPr>
          <p:nvPr>
            <p:ph type="title"/>
          </p:nvPr>
        </p:nvSpPr>
        <p:spPr bwMode="auto">
          <a:xfrm>
            <a:off x="304800" y="609600"/>
            <a:ext cx="7543800" cy="1143000"/>
          </a:xfrm>
          <a:prstGeom prst="rect">
            <a:avLst/>
          </a:prstGeom>
          <a:noFill/>
          <a:ln w="9525">
            <a:noFill/>
            <a:miter lim="800000"/>
            <a:headEnd/>
            <a:tailEnd/>
          </a:ln>
          <a:effectLst>
            <a:outerShdw dist="25399"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a:extLst>
              <a:ext uri="{FF2B5EF4-FFF2-40B4-BE49-F238E27FC236}">
                <a16:creationId xmlns:a16="http://schemas.microsoft.com/office/drawing/2014/main" id="{8DB6EB62-FE6F-40F7-DE29-D1E911D1B3B4}"/>
              </a:ext>
            </a:extLst>
          </p:cNvPr>
          <p:cNvSpPr>
            <a:spLocks noGrp="1" noChangeArrowheads="1"/>
          </p:cNvSpPr>
          <p:nvPr>
            <p:ph type="body" idx="1"/>
          </p:nvPr>
        </p:nvSpPr>
        <p:spPr bwMode="auto">
          <a:xfrm>
            <a:off x="304800" y="1981200"/>
            <a:ext cx="7543800" cy="4114800"/>
          </a:xfrm>
          <a:prstGeom prst="rect">
            <a:avLst/>
          </a:prstGeom>
          <a:noFill/>
          <a:ln w="9525">
            <a:noFill/>
            <a:miter lim="800000"/>
            <a:headEnd/>
            <a:tailEnd/>
          </a:ln>
          <a:effectLst>
            <a:outerShdw dist="25399" dir="2700000" algn="ctr" rotWithShape="0">
              <a:srgbClr val="FFFFFF"/>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a:extLst>
              <a:ext uri="{FF2B5EF4-FFF2-40B4-BE49-F238E27FC236}">
                <a16:creationId xmlns:a16="http://schemas.microsoft.com/office/drawing/2014/main" id="{453E1FB1-1CC0-E42B-E8BE-CED531CAA860}"/>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defRPr sz="1400">
                <a:latin typeface="Arial" charset="0"/>
                <a:ea typeface="+mn-ea"/>
              </a:defRPr>
            </a:lvl1pPr>
          </a:lstStyle>
          <a:p>
            <a:pPr>
              <a:defRPr/>
            </a:pPr>
            <a:endParaRPr lang="en-US"/>
          </a:p>
        </p:txBody>
      </p:sp>
      <p:sp>
        <p:nvSpPr>
          <p:cNvPr id="5125" name="Rectangle 5">
            <a:extLst>
              <a:ext uri="{FF2B5EF4-FFF2-40B4-BE49-F238E27FC236}">
                <a16:creationId xmlns:a16="http://schemas.microsoft.com/office/drawing/2014/main" id="{5C19D9D6-CE97-2035-E8D1-82C5294FD575}"/>
              </a:ext>
            </a:extLst>
          </p:cNvPr>
          <p:cNvSpPr>
            <a:spLocks noGrp="1" noChangeArrowheads="1"/>
          </p:cNvSpPr>
          <p:nvPr>
            <p:ph type="ftr" sz="quarter" idx="3"/>
          </p:nvPr>
        </p:nvSpPr>
        <p:spPr bwMode="auto">
          <a:xfrm>
            <a:off x="2667000" y="6248400"/>
            <a:ext cx="28956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ctr">
              <a:defRPr sz="1400">
                <a:latin typeface="Arial" charset="0"/>
                <a:ea typeface="+mn-ea"/>
              </a:defRPr>
            </a:lvl1pPr>
          </a:lstStyle>
          <a:p>
            <a:pPr>
              <a:defRPr/>
            </a:pPr>
            <a:endParaRPr lang="en-US"/>
          </a:p>
        </p:txBody>
      </p:sp>
      <p:sp>
        <p:nvSpPr>
          <p:cNvPr id="5126" name="Rectangle 6">
            <a:extLst>
              <a:ext uri="{FF2B5EF4-FFF2-40B4-BE49-F238E27FC236}">
                <a16:creationId xmlns:a16="http://schemas.microsoft.com/office/drawing/2014/main" id="{7B1D6B77-CE40-2FAB-B5C9-0305859BD7E5}"/>
              </a:ext>
            </a:extLst>
          </p:cNvPr>
          <p:cNvSpPr>
            <a:spLocks noGrp="1" noChangeArrowheads="1"/>
          </p:cNvSpPr>
          <p:nvPr>
            <p:ph type="sldNum" sz="quarter" idx="4"/>
          </p:nvPr>
        </p:nvSpPr>
        <p:spPr bwMode="auto">
          <a:xfrm>
            <a:off x="5943600" y="6248400"/>
            <a:ext cx="1905000" cy="457200"/>
          </a:xfrm>
          <a:prstGeom prst="rect">
            <a:avLst/>
          </a:prstGeom>
          <a:noFill/>
          <a:ln w="9525">
            <a:noFill/>
            <a:miter lim="800000"/>
            <a:headEnd/>
            <a:tailEnd/>
          </a:ln>
          <a:effectLst>
            <a:outerShdw dist="12700" dir="2700000" algn="ctr" rotWithShape="0">
              <a:srgbClr val="FFFFFF"/>
            </a:outerShdw>
          </a:effectLst>
        </p:spPr>
        <p:txBody>
          <a:bodyPr vert="horz" wrap="square" lIns="91440" tIns="45720" rIns="91440" bIns="45720" numCol="1" anchor="t" anchorCtr="0" compatLnSpc="1">
            <a:prstTxWarp prst="textNoShape">
              <a:avLst/>
            </a:prstTxWarp>
          </a:bodyPr>
          <a:lstStyle>
            <a:lvl1pPr algn="r">
              <a:defRPr sz="1400">
                <a:ea typeface="MS PGothic" panose="020B0600070205080204" pitchFamily="34" charset="-128"/>
              </a:defRPr>
            </a:lvl1pPr>
          </a:lstStyle>
          <a:p>
            <a:fld id="{12DD61D3-7C47-4AED-8941-3492205127F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sldNum="0" hdr="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Impact" pitchFamily="80"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Impact" pitchFamily="80"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Impact" pitchFamily="80"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Impact" pitchFamily="80" charset="0"/>
          <a:ea typeface="MS PGothic" panose="020B0600070205080204" pitchFamily="34" charset="-128"/>
        </a:defRPr>
      </a:lvl5pPr>
      <a:lvl6pPr marL="457200" algn="ctr" rtl="0" fontAlgn="base">
        <a:spcBef>
          <a:spcPct val="0"/>
        </a:spcBef>
        <a:spcAft>
          <a:spcPct val="0"/>
        </a:spcAft>
        <a:defRPr sz="4400">
          <a:solidFill>
            <a:schemeClr val="tx2"/>
          </a:solidFill>
          <a:latin typeface="Impact" pitchFamily="80" charset="0"/>
          <a:ea typeface="ＭＳ Ｐゴシック" pitchFamily="-88" charset="-128"/>
        </a:defRPr>
      </a:lvl6pPr>
      <a:lvl7pPr marL="914400" algn="ctr" rtl="0" fontAlgn="base">
        <a:spcBef>
          <a:spcPct val="0"/>
        </a:spcBef>
        <a:spcAft>
          <a:spcPct val="0"/>
        </a:spcAft>
        <a:defRPr sz="4400">
          <a:solidFill>
            <a:schemeClr val="tx2"/>
          </a:solidFill>
          <a:latin typeface="Impact" pitchFamily="80" charset="0"/>
          <a:ea typeface="ＭＳ Ｐゴシック" pitchFamily="-88" charset="-128"/>
        </a:defRPr>
      </a:lvl7pPr>
      <a:lvl8pPr marL="1371600" algn="ctr" rtl="0" fontAlgn="base">
        <a:spcBef>
          <a:spcPct val="0"/>
        </a:spcBef>
        <a:spcAft>
          <a:spcPct val="0"/>
        </a:spcAft>
        <a:defRPr sz="4400">
          <a:solidFill>
            <a:schemeClr val="tx2"/>
          </a:solidFill>
          <a:latin typeface="Impact" pitchFamily="80" charset="0"/>
          <a:ea typeface="ＭＳ Ｐゴシック" pitchFamily="-88" charset="-128"/>
        </a:defRPr>
      </a:lvl8pPr>
      <a:lvl9pPr marL="1828800" algn="ctr" rtl="0" fontAlgn="base">
        <a:spcBef>
          <a:spcPct val="0"/>
        </a:spcBef>
        <a:spcAft>
          <a:spcPct val="0"/>
        </a:spcAft>
        <a:defRPr sz="4400">
          <a:solidFill>
            <a:schemeClr val="tx2"/>
          </a:solidFill>
          <a:latin typeface="Impact" pitchFamily="80" charset="0"/>
          <a:ea typeface="ＭＳ Ｐゴシック" pitchFamily="-88" charset="-128"/>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Font typeface="Wingdings" pitchFamily="-88"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88"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88"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8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Tax_Reform_Act_of_1986" TargetMode="External"/><Relationship Id="rId3" Type="http://schemas.openxmlformats.org/officeDocument/2006/relationships/hyperlink" Target="http://en.wikipedia.org/wiki/January_28" TargetMode="External"/><Relationship Id="rId7" Type="http://schemas.openxmlformats.org/officeDocument/2006/relationships/hyperlink" Target="http://en.wikipedia.org/wiki/1980s_oil_glu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en.wikipedia.org/wiki/1979_energy_crisis" TargetMode="External"/><Relationship Id="rId5" Type="http://schemas.openxmlformats.org/officeDocument/2006/relationships/hyperlink" Target="http://en.wikipedia.org/wiki/Windfall_profits_tax" TargetMode="External"/><Relationship Id="rId4" Type="http://schemas.openxmlformats.org/officeDocument/2006/relationships/hyperlink" Target="http://en.wikipedia.org/wiki/198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Gross_Domestic_Produc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en.wikipedia.org/wiki/World_War_II"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National_debt" TargetMode="External"/><Relationship Id="rId3" Type="http://schemas.openxmlformats.org/officeDocument/2006/relationships/image" Target="../media/image7.jpeg"/><Relationship Id="rId7" Type="http://schemas.openxmlformats.org/officeDocument/2006/relationships/hyperlink" Target="http://en.wikipedia.org/wiki/United_St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en.wikipedia.org/wiki/Savings_and_Loan_crisis" TargetMode="External"/><Relationship Id="rId5" Type="http://schemas.openxmlformats.org/officeDocument/2006/relationships/hyperlink" Target="http://en.wikipedia.org/wiki/Cold_War" TargetMode="External"/><Relationship Id="rId4" Type="http://schemas.openxmlformats.org/officeDocument/2006/relationships/hyperlink" Target="http://en.wikipedia.org/wiki/Trickle-down_economic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SDMksN-ZTR4&amp;feature=rela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youtube.com/watch?v=GhgiOSgBEY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Wage_and_price_contro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en.wikipedia.org/wiki/Strategic_Petroleum_Reserve"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www.commondreams.org/views04/0608-13.htm" TargetMode="External"/><Relationship Id="rId7" Type="http://schemas.openxmlformats.org/officeDocument/2006/relationships/hyperlink" Target="http://robot-heart.tumblr.com/post/44868981/reaganomics-wealth-redistribution-and-corporat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lvb.net/item/820" TargetMode="External"/><Relationship Id="rId5" Type="http://schemas.openxmlformats.org/officeDocument/2006/relationships/hyperlink" Target="http://en.wikipedia.org/wiki/Reaganomics" TargetMode="External"/><Relationship Id="rId4" Type="http://schemas.openxmlformats.org/officeDocument/2006/relationships/hyperlink" Target="http://www.heritage.org/Research/Taxes/bg1765.cf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nationalcenter.org/WCT010804.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dialogic.blogspot.com/2007/10/onion-reaganomics-finally-trickles-down.html" TargetMode="External"/><Relationship Id="rId4" Type="http://schemas.openxmlformats.org/officeDocument/2006/relationships/hyperlink" Target="http://demopedia.democraticunderground.com/discuss/duboard.php?az=show_mesg&amp;forum=296&amp;topic_id=7858&amp;mesg_id=7858"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youtube.com/watch?v=SDMksN-ZTR4&amp;feature=related" TargetMode="External"/><Relationship Id="rId13" Type="http://schemas.openxmlformats.org/officeDocument/2006/relationships/hyperlink" Target="http://timesonline.typepad.com/comment/images/bill_clinton_at_the_labour_party_confere.jpg." TargetMode="External"/><Relationship Id="rId18" Type="http://schemas.openxmlformats.org/officeDocument/2006/relationships/hyperlink" Target="http://www.disneythemes.com/disney-robin-hood/disney-robin-hood-wallpapers-preview.jpg" TargetMode="External"/><Relationship Id="rId3" Type="http://schemas.openxmlformats.org/officeDocument/2006/relationships/hyperlink" Target="http://reagan2020.us/images/1982ReaganomicsTime.jpg" TargetMode="External"/><Relationship Id="rId7" Type="http://schemas.openxmlformats.org/officeDocument/2006/relationships/hyperlink" Target="http://www.heritage.org/Research/Taxes/images/35038257.gif" TargetMode="External"/><Relationship Id="rId12" Type="http://schemas.openxmlformats.org/officeDocument/2006/relationships/hyperlink" Target="http://blogs.e-rockford.com/applesauce/files/2008/07/1a1.jpg" TargetMode="External"/><Relationship Id="rId17" Type="http://schemas.openxmlformats.org/officeDocument/2006/relationships/hyperlink" Target="http://chud.com/nextraimages/RobinHoodFreudian.jpg" TargetMode="External"/><Relationship Id="rId2" Type="http://schemas.openxmlformats.org/officeDocument/2006/relationships/notesSlide" Target="../notesSlides/notesSlide38.xml"/><Relationship Id="rId16" Type="http://schemas.openxmlformats.org/officeDocument/2006/relationships/hyperlink" Target="http://www.worldhum.com/images/c_uploads/TonyHorwitz_225.jpg" TargetMode="External"/><Relationship Id="rId20" Type="http://schemas.openxmlformats.org/officeDocument/2006/relationships/hyperlink" Target="http://lvb.net/item/954"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bp3.blogger.com/" TargetMode="External"/><Relationship Id="rId11" Type="http://schemas.openxmlformats.org/officeDocument/2006/relationships/hyperlink" Target="http://www.tea.state.tx.us/student.assessment/resources/online/eoc00/ushistory/p28no40.gif" TargetMode="External"/><Relationship Id="rId5" Type="http://schemas.openxmlformats.org/officeDocument/2006/relationships/hyperlink" Target="http://www.marketoracle.co.uk/images/united_states_rebate_check.jpg" TargetMode="External"/><Relationship Id="rId15" Type="http://schemas.openxmlformats.org/officeDocument/2006/relationships/hyperlink" Target="http://img.photobucket.com/albums/v423/meh_cd/06_podborka_09.jpg" TargetMode="External"/><Relationship Id="rId10" Type="http://schemas.openxmlformats.org/officeDocument/2006/relationships/hyperlink" Target="http://www.archives.gov/press/press-kits/picturing-the-century-photos/images/reagan-at-durenberger-rally.jpg" TargetMode="External"/><Relationship Id="rId19" Type="http://schemas.openxmlformats.org/officeDocument/2006/relationships/hyperlink" Target="http://www.gfmd-fmmd.org/en/system/files/images/verhofstadt.preview.jpg" TargetMode="External"/><Relationship Id="rId4" Type="http://schemas.openxmlformats.org/officeDocument/2006/relationships/hyperlink" Target="http://capitolstreet.files.wordpress.com/2008/06/stagflation.gif" TargetMode="External"/><Relationship Id="rId9" Type="http://schemas.openxmlformats.org/officeDocument/2006/relationships/hyperlink" Target="http://www.youtube.com/watch?v=GhgiOSgBEYY" TargetMode="External"/><Relationship Id="rId14" Type="http://schemas.openxmlformats.org/officeDocument/2006/relationships/hyperlink" Target="http://i272.photobucket.com/albums/jj183/laughtech/Page_1-30.jp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Paul_Volck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wikipedia.org/wiki/1980s_oil_glu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ncome_ta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n.wikipedia.org/wiki/World_War_II" TargetMode="External"/><Relationship Id="rId4" Type="http://schemas.openxmlformats.org/officeDocument/2006/relationships/hyperlink" Target="http://en.wikipedia.org/wiki/Deficit_spen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B3299E7-3240-A4E8-30C0-D6EB13B09FC1}"/>
              </a:ext>
            </a:extLst>
          </p:cNvPr>
          <p:cNvSpPr>
            <a:spLocks noGrp="1" noChangeArrowheads="1"/>
          </p:cNvSpPr>
          <p:nvPr>
            <p:ph type="ctrTitle"/>
          </p:nvPr>
        </p:nvSpPr>
        <p:spPr>
          <a:xfrm>
            <a:off x="2132013" y="1219200"/>
            <a:ext cx="5564187" cy="2819400"/>
          </a:xfrm>
        </p:spPr>
        <p:txBody>
          <a:bodyPr/>
          <a:lstStyle/>
          <a:p>
            <a:pPr eaLnBrk="1" hangingPunct="1">
              <a:defRPr/>
            </a:pPr>
            <a:r>
              <a:rPr lang="en-US" sz="6000">
                <a:ea typeface="+mj-ea"/>
              </a:rPr>
              <a:t>Reaganomics</a:t>
            </a:r>
            <a:endParaRPr lang="en-US">
              <a:ea typeface="+mj-ea"/>
            </a:endParaRPr>
          </a:p>
        </p:txBody>
      </p:sp>
      <p:sp>
        <p:nvSpPr>
          <p:cNvPr id="2051" name="Rectangle 3">
            <a:extLst>
              <a:ext uri="{FF2B5EF4-FFF2-40B4-BE49-F238E27FC236}">
                <a16:creationId xmlns:a16="http://schemas.microsoft.com/office/drawing/2014/main" id="{B84C3D32-3A3D-A9B1-CBCC-6F018EE9B773}"/>
              </a:ext>
            </a:extLst>
          </p:cNvPr>
          <p:cNvSpPr>
            <a:spLocks noGrp="1" noChangeArrowheads="1"/>
          </p:cNvSpPr>
          <p:nvPr>
            <p:ph type="subTitle" idx="1"/>
          </p:nvPr>
        </p:nvSpPr>
        <p:spPr>
          <a:xfrm>
            <a:off x="838200" y="3733800"/>
            <a:ext cx="4343400" cy="1447800"/>
          </a:xfrm>
        </p:spPr>
        <p:txBody>
          <a:bodyPr/>
          <a:lstStyle/>
          <a:p>
            <a:pPr eaLnBrk="1" hangingPunct="1">
              <a:defRPr/>
            </a:pPr>
            <a:r>
              <a:rPr lang="en-US">
                <a:ea typeface="+mn-ea"/>
              </a:rPr>
              <a:t>A fix to the unemployment and inflation of the time.</a:t>
            </a:r>
          </a:p>
        </p:txBody>
      </p:sp>
      <p:pic>
        <p:nvPicPr>
          <p:cNvPr id="2052" name="Picture 7" descr="http://reagan2020.us/images/1982ReaganomicsTime.jpg">
            <a:extLst>
              <a:ext uri="{FF2B5EF4-FFF2-40B4-BE49-F238E27FC236}">
                <a16:creationId xmlns:a16="http://schemas.microsoft.com/office/drawing/2014/main" id="{F2306865-DDFB-4C1C-DB30-D259D3401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30575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0455D-8ABC-4A6A-F971-7AA1DCB33649}"/>
              </a:ext>
            </a:extLst>
          </p:cNvPr>
          <p:cNvSpPr>
            <a:spLocks noGrp="1"/>
          </p:cNvSpPr>
          <p:nvPr>
            <p:ph type="title"/>
          </p:nvPr>
        </p:nvSpPr>
        <p:spPr/>
        <p:txBody>
          <a:bodyPr/>
          <a:lstStyle/>
          <a:p>
            <a:pPr eaLnBrk="1" hangingPunct="1">
              <a:defRPr/>
            </a:pPr>
            <a:r>
              <a:rPr lang="en-US" dirty="0">
                <a:ea typeface="+mj-ea"/>
              </a:rPr>
              <a:t>The Beginnings</a:t>
            </a:r>
          </a:p>
        </p:txBody>
      </p:sp>
      <p:sp>
        <p:nvSpPr>
          <p:cNvPr id="3" name="Content Placeholder 2">
            <a:extLst>
              <a:ext uri="{FF2B5EF4-FFF2-40B4-BE49-F238E27FC236}">
                <a16:creationId xmlns:a16="http://schemas.microsoft.com/office/drawing/2014/main" id="{BE2004B6-CA1B-9F6D-0015-B4684FDF50FE}"/>
              </a:ext>
            </a:extLst>
          </p:cNvPr>
          <p:cNvSpPr>
            <a:spLocks noGrp="1"/>
          </p:cNvSpPr>
          <p:nvPr>
            <p:ph idx="1"/>
          </p:nvPr>
        </p:nvSpPr>
        <p:spPr>
          <a:xfrm>
            <a:off x="228600" y="1752600"/>
            <a:ext cx="7543800" cy="4114800"/>
          </a:xfrm>
        </p:spPr>
        <p:txBody>
          <a:bodyPr/>
          <a:lstStyle/>
          <a:p>
            <a:pPr eaLnBrk="1" hangingPunct="1">
              <a:buFontTx/>
              <a:buChar char="-"/>
              <a:defRPr/>
            </a:pPr>
            <a:r>
              <a:rPr lang="en-US" sz="2800" dirty="0">
                <a:ea typeface="+mn-ea"/>
              </a:rPr>
              <a:t>lifted remaining domestic petroleum price and allocation controls on </a:t>
            </a:r>
            <a:r>
              <a:rPr lang="en-US" sz="2800" dirty="0">
                <a:ea typeface="+mn-ea"/>
                <a:hlinkClick r:id="rId3" action="ppaction://hlinkfile" tooltip="January 28"/>
              </a:rPr>
              <a:t>January 28</a:t>
            </a:r>
            <a:r>
              <a:rPr lang="en-US" sz="2800" dirty="0">
                <a:ea typeface="+mn-ea"/>
              </a:rPr>
              <a:t>, </a:t>
            </a:r>
            <a:r>
              <a:rPr lang="en-US" sz="2800" dirty="0">
                <a:ea typeface="+mn-ea"/>
                <a:hlinkClick r:id="rId4" action="ppaction://hlinkfile" tooltip="1981"/>
              </a:rPr>
              <a:t>1981</a:t>
            </a:r>
            <a:endParaRPr lang="en-US" sz="2800" dirty="0">
              <a:ea typeface="+mn-ea"/>
            </a:endParaRPr>
          </a:p>
          <a:p>
            <a:pPr eaLnBrk="1" hangingPunct="1">
              <a:buFontTx/>
              <a:buChar char="-"/>
              <a:defRPr/>
            </a:pPr>
            <a:r>
              <a:rPr lang="en-US" sz="2800" dirty="0">
                <a:ea typeface="+mn-ea"/>
              </a:rPr>
              <a:t>lowered  Oil </a:t>
            </a:r>
            <a:r>
              <a:rPr lang="en-US" sz="2800" dirty="0">
                <a:ea typeface="+mn-ea"/>
                <a:hlinkClick r:id="rId5" action="ppaction://hlinkfile" tooltip="Windfall profits tax"/>
              </a:rPr>
              <a:t>Windfall profits tax</a:t>
            </a:r>
            <a:r>
              <a:rPr lang="en-US" sz="2800" dirty="0">
                <a:ea typeface="+mn-ea"/>
              </a:rPr>
              <a:t>  in August 1981, helping end the </a:t>
            </a:r>
            <a:r>
              <a:rPr lang="en-US" sz="2800" dirty="0">
                <a:ea typeface="+mn-ea"/>
                <a:hlinkClick r:id="rId6" action="ppaction://hlinkfile" tooltip="1979 energy crisis"/>
              </a:rPr>
              <a:t>1979 energy crisis</a:t>
            </a:r>
            <a:endParaRPr lang="en-US" sz="2800" dirty="0">
              <a:ea typeface="+mn-ea"/>
            </a:endParaRPr>
          </a:p>
          <a:p>
            <a:pPr eaLnBrk="1" hangingPunct="1">
              <a:buFontTx/>
              <a:buChar char="-"/>
              <a:defRPr/>
            </a:pPr>
            <a:r>
              <a:rPr lang="en-US" sz="2800" dirty="0">
                <a:ea typeface="+mn-ea"/>
              </a:rPr>
              <a:t>ended Oil </a:t>
            </a:r>
            <a:r>
              <a:rPr lang="en-US" sz="2800" dirty="0">
                <a:ea typeface="+mn-ea"/>
                <a:hlinkClick r:id="rId5" action="ppaction://hlinkfile" tooltip="Windfall profits tax"/>
              </a:rPr>
              <a:t>Windfall profits tax</a:t>
            </a:r>
            <a:r>
              <a:rPr lang="en-US" sz="2800" dirty="0">
                <a:ea typeface="+mn-ea"/>
              </a:rPr>
              <a:t> in 1988 during </a:t>
            </a:r>
            <a:r>
              <a:rPr lang="en-US" sz="2800" dirty="0">
                <a:ea typeface="+mn-ea"/>
                <a:hlinkClick r:id="rId7" action="ppaction://hlinkfile" tooltip="1980s oil glut"/>
              </a:rPr>
              <a:t>1980s oil glut</a:t>
            </a:r>
            <a:endParaRPr lang="en-US" sz="2800" dirty="0">
              <a:ea typeface="+mn-ea"/>
            </a:endParaRPr>
          </a:p>
          <a:p>
            <a:pPr eaLnBrk="1" hangingPunct="1">
              <a:buFontTx/>
              <a:buChar char="-"/>
              <a:defRPr/>
            </a:pPr>
            <a:r>
              <a:rPr lang="en-US" sz="2800" dirty="0">
                <a:ea typeface="+mn-ea"/>
                <a:hlinkClick r:id="rId8" action="ppaction://hlinkfile" tooltip="Tax Reform Act of 1986"/>
              </a:rPr>
              <a:t>Tax Reform Act of 1986</a:t>
            </a:r>
            <a:r>
              <a:rPr lang="en-US" sz="2800" dirty="0">
                <a:ea typeface="+mn-ea"/>
              </a:rPr>
              <a:t>, Reagan and Congress sought to broaden the tax base and reduce perceived tax favoritism</a:t>
            </a:r>
          </a:p>
          <a:p>
            <a:pPr eaLnBrk="1" hangingPunct="1">
              <a:buFontTx/>
              <a:buChar char="-"/>
              <a:defRPr/>
            </a:pPr>
            <a:endParaRPr lang="en-US" sz="2800" dirty="0">
              <a:ea typeface="+mn-ea"/>
            </a:endParaRPr>
          </a:p>
        </p:txBody>
      </p:sp>
      <p:sp>
        <p:nvSpPr>
          <p:cNvPr id="6" name="TextBox 5">
            <a:extLst>
              <a:ext uri="{FF2B5EF4-FFF2-40B4-BE49-F238E27FC236}">
                <a16:creationId xmlns:a16="http://schemas.microsoft.com/office/drawing/2014/main" id="{A748CA45-52A2-2D3B-B267-FFA8F08072AA}"/>
              </a:ext>
            </a:extLst>
          </p:cNvPr>
          <p:cNvSpPr txBox="1"/>
          <p:nvPr/>
        </p:nvSpPr>
        <p:spPr>
          <a:xfrm>
            <a:off x="5105400" y="6019800"/>
            <a:ext cx="2971800" cy="307975"/>
          </a:xfrm>
          <a:prstGeom prst="rect">
            <a:avLst/>
          </a:prstGeom>
          <a:noFill/>
        </p:spPr>
        <p:txBody>
          <a:bodyPr>
            <a:spAutoFit/>
          </a:bodyPr>
          <a:lstStyle/>
          <a:p>
            <a:pPr>
              <a:defRPr/>
            </a:pPr>
            <a:r>
              <a:rPr lang="en-US" sz="1400" dirty="0">
                <a:latin typeface="+mj-lt"/>
              </a:rPr>
              <a:t>(Reeves, 203)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145B5-BCD7-58CF-0823-2F0927A1F483}"/>
              </a:ext>
            </a:extLst>
          </p:cNvPr>
          <p:cNvSpPr>
            <a:spLocks noGrp="1"/>
          </p:cNvSpPr>
          <p:nvPr>
            <p:ph type="title"/>
          </p:nvPr>
        </p:nvSpPr>
        <p:spPr/>
        <p:txBody>
          <a:bodyPr/>
          <a:lstStyle/>
          <a:p>
            <a:pPr eaLnBrk="1" hangingPunct="1">
              <a:defRPr/>
            </a:pPr>
            <a:r>
              <a:rPr lang="en-US" dirty="0">
                <a:ea typeface="+mj-ea"/>
              </a:rPr>
              <a:t>The Growing Economy</a:t>
            </a:r>
          </a:p>
        </p:txBody>
      </p:sp>
      <p:sp>
        <p:nvSpPr>
          <p:cNvPr id="3" name="Content Placeholder 2">
            <a:extLst>
              <a:ext uri="{FF2B5EF4-FFF2-40B4-BE49-F238E27FC236}">
                <a16:creationId xmlns:a16="http://schemas.microsoft.com/office/drawing/2014/main" id="{6C8D6708-29DE-42F1-60B5-E9C57416DB41}"/>
              </a:ext>
            </a:extLst>
          </p:cNvPr>
          <p:cNvSpPr>
            <a:spLocks noGrp="1"/>
          </p:cNvSpPr>
          <p:nvPr>
            <p:ph idx="1"/>
          </p:nvPr>
        </p:nvSpPr>
        <p:spPr/>
        <p:txBody>
          <a:bodyPr/>
          <a:lstStyle/>
          <a:p>
            <a:pPr eaLnBrk="1" hangingPunct="1">
              <a:buFontTx/>
              <a:buChar char="-"/>
              <a:defRPr/>
            </a:pPr>
            <a:r>
              <a:rPr lang="en-US" sz="2400" dirty="0">
                <a:ea typeface="+mn-ea"/>
              </a:rPr>
              <a:t>income tax rates dropped from 70% to 28% in 7 years </a:t>
            </a:r>
          </a:p>
          <a:p>
            <a:pPr eaLnBrk="1" hangingPunct="1">
              <a:buFontTx/>
              <a:buChar char="-"/>
              <a:defRPr/>
            </a:pPr>
            <a:r>
              <a:rPr lang="en-US" sz="2400" dirty="0">
                <a:ea typeface="+mn-ea"/>
              </a:rPr>
              <a:t>payroll taxes increased</a:t>
            </a:r>
          </a:p>
          <a:p>
            <a:pPr eaLnBrk="1" hangingPunct="1">
              <a:buFontTx/>
              <a:buChar char="-"/>
              <a:defRPr/>
            </a:pPr>
            <a:r>
              <a:rPr lang="en-US" sz="2400" dirty="0">
                <a:ea typeface="+mn-ea"/>
              </a:rPr>
              <a:t>Real </a:t>
            </a:r>
            <a:r>
              <a:rPr lang="en-US" sz="2400" dirty="0">
                <a:ea typeface="+mn-ea"/>
                <a:hlinkClick r:id="rId3" action="ppaction://hlinkfile" tooltip="Gross Domestic Product"/>
              </a:rPr>
              <a:t>Gross Domestic Product</a:t>
            </a:r>
            <a:r>
              <a:rPr lang="en-US" sz="2400" dirty="0">
                <a:ea typeface="+mn-ea"/>
              </a:rPr>
              <a:t> (GDP) growth recovered strongly after the 1982 recession  at annual rate of 3.4% per year slightly lower than post-</a:t>
            </a:r>
            <a:r>
              <a:rPr lang="en-US" sz="2400" dirty="0">
                <a:ea typeface="+mn-ea"/>
                <a:hlinkClick r:id="rId4" action="ppaction://hlinkfile" tooltip="World War II"/>
              </a:rPr>
              <a:t>World War II</a:t>
            </a:r>
            <a:r>
              <a:rPr lang="en-US" sz="2400" dirty="0">
                <a:ea typeface="+mn-ea"/>
              </a:rPr>
              <a:t> average of 3.6%</a:t>
            </a:r>
          </a:p>
          <a:p>
            <a:pPr eaLnBrk="1" hangingPunct="1">
              <a:buFontTx/>
              <a:buChar char="-"/>
              <a:defRPr/>
            </a:pPr>
            <a:r>
              <a:rPr lang="en-US" sz="2400" dirty="0">
                <a:ea typeface="+mn-ea"/>
              </a:rPr>
              <a:t>Unemployment peaked over 10.7% percent in 1982 then dropped during rest Reagan's terms</a:t>
            </a:r>
          </a:p>
          <a:p>
            <a:pPr eaLnBrk="1" hangingPunct="1">
              <a:buFontTx/>
              <a:buChar char="-"/>
              <a:defRPr/>
            </a:pPr>
            <a:r>
              <a:rPr lang="en-US" sz="2400" dirty="0">
                <a:ea typeface="+mn-ea"/>
              </a:rPr>
              <a:t>inflation significantly decreased</a:t>
            </a:r>
          </a:p>
          <a:p>
            <a:pPr eaLnBrk="1" hangingPunct="1">
              <a:buFontTx/>
              <a:buChar char="-"/>
              <a:defRPr/>
            </a:pPr>
            <a:r>
              <a:rPr lang="en-US" sz="2400" dirty="0">
                <a:ea typeface="+mn-ea"/>
              </a:rPr>
              <a:t> job increase of 16 million occurred</a:t>
            </a:r>
          </a:p>
        </p:txBody>
      </p:sp>
      <p:sp>
        <p:nvSpPr>
          <p:cNvPr id="6" name="TextBox 5">
            <a:extLst>
              <a:ext uri="{FF2B5EF4-FFF2-40B4-BE49-F238E27FC236}">
                <a16:creationId xmlns:a16="http://schemas.microsoft.com/office/drawing/2014/main" id="{CD306FD5-521F-172A-7083-F970907C715B}"/>
              </a:ext>
            </a:extLst>
          </p:cNvPr>
          <p:cNvSpPr txBox="1"/>
          <p:nvPr/>
        </p:nvSpPr>
        <p:spPr>
          <a:xfrm>
            <a:off x="5105400" y="6324600"/>
            <a:ext cx="1981200" cy="307975"/>
          </a:xfrm>
          <a:prstGeom prst="rect">
            <a:avLst/>
          </a:prstGeom>
          <a:noFill/>
        </p:spPr>
        <p:txBody>
          <a:bodyPr>
            <a:spAutoFit/>
          </a:bodyPr>
          <a:lstStyle/>
          <a:p>
            <a:pPr>
              <a:defRPr/>
            </a:pPr>
            <a:r>
              <a:rPr lang="en-US" sz="1400" dirty="0">
                <a:latin typeface="+mj-lt"/>
              </a:rPr>
              <a:t>Nelson, 64.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arketoracle.co.uk/images/united_states_rebate_check.jpg">
            <a:extLst>
              <a:ext uri="{FF2B5EF4-FFF2-40B4-BE49-F238E27FC236}">
                <a16:creationId xmlns:a16="http://schemas.microsoft.com/office/drawing/2014/main" id="{B835B2D9-7D79-76E9-AD50-11D4AAB8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A98665A-4841-6CBC-A1F8-CA5D7338AE13}"/>
              </a:ext>
            </a:extLst>
          </p:cNvPr>
          <p:cNvSpPr>
            <a:spLocks noGrp="1"/>
          </p:cNvSpPr>
          <p:nvPr>
            <p:ph type="title"/>
          </p:nvPr>
        </p:nvSpPr>
        <p:spPr/>
        <p:txBody>
          <a:bodyPr/>
          <a:lstStyle/>
          <a:p>
            <a:pPr eaLnBrk="1" hangingPunct="1">
              <a:defRPr/>
            </a:pPr>
            <a:r>
              <a:rPr lang="en-US" dirty="0">
                <a:ea typeface="+mj-ea"/>
              </a:rPr>
              <a:t>Trickle Down Affect</a:t>
            </a:r>
          </a:p>
        </p:txBody>
      </p:sp>
      <p:sp>
        <p:nvSpPr>
          <p:cNvPr id="3" name="Content Placeholder 2">
            <a:extLst>
              <a:ext uri="{FF2B5EF4-FFF2-40B4-BE49-F238E27FC236}">
                <a16:creationId xmlns:a16="http://schemas.microsoft.com/office/drawing/2014/main" id="{C4A981AC-ED3D-50CD-8E60-7D22950515C2}"/>
              </a:ext>
            </a:extLst>
          </p:cNvPr>
          <p:cNvSpPr>
            <a:spLocks noGrp="1"/>
          </p:cNvSpPr>
          <p:nvPr>
            <p:ph idx="1"/>
          </p:nvPr>
        </p:nvSpPr>
        <p:spPr>
          <a:xfrm>
            <a:off x="381000" y="1600200"/>
            <a:ext cx="7543800" cy="4114800"/>
          </a:xfrm>
        </p:spPr>
        <p:txBody>
          <a:bodyPr/>
          <a:lstStyle/>
          <a:p>
            <a:pPr eaLnBrk="1" hangingPunct="1">
              <a:buFont typeface="Wingdings" pitchFamily="-88" charset="2"/>
              <a:buNone/>
              <a:defRPr/>
            </a:pPr>
            <a:r>
              <a:rPr lang="en-US" dirty="0">
                <a:ea typeface="+mn-ea"/>
              </a:rPr>
              <a:t>	</a:t>
            </a:r>
            <a:r>
              <a:rPr lang="en-US" sz="2400" dirty="0">
                <a:solidFill>
                  <a:schemeClr val="tx2"/>
                </a:solidFill>
                <a:ea typeface="+mn-ea"/>
              </a:rPr>
              <a:t>- policies  derided as "</a:t>
            </a:r>
            <a:r>
              <a:rPr lang="en-US" sz="2400" dirty="0">
                <a:solidFill>
                  <a:schemeClr val="tx2"/>
                </a:solidFill>
                <a:ea typeface="+mn-ea"/>
                <a:hlinkClick r:id="rId4" action="ppaction://hlinkfile" tooltip="Trickle-down economics"/>
              </a:rPr>
              <a:t>Trickle-down economics</a:t>
            </a:r>
            <a:r>
              <a:rPr lang="en-US" sz="2400" dirty="0">
                <a:solidFill>
                  <a:schemeClr val="tx2"/>
                </a:solidFill>
                <a:ea typeface="+mn-ea"/>
              </a:rPr>
              <a:t>“</a:t>
            </a:r>
            <a:endParaRPr lang="en-US" sz="2400" baseline="30000" dirty="0">
              <a:solidFill>
                <a:schemeClr val="tx2"/>
              </a:solidFill>
              <a:ea typeface="+mn-ea"/>
            </a:endParaRPr>
          </a:p>
          <a:p>
            <a:pPr eaLnBrk="1" hangingPunct="1">
              <a:buFont typeface="Wingdings" pitchFamily="-88" charset="2"/>
              <a:buNone/>
              <a:defRPr/>
            </a:pPr>
            <a:r>
              <a:rPr lang="en-US" sz="2400" baseline="30000" dirty="0">
                <a:solidFill>
                  <a:schemeClr val="tx2"/>
                </a:solidFill>
                <a:ea typeface="+mn-ea"/>
              </a:rPr>
              <a:t>		</a:t>
            </a:r>
            <a:r>
              <a:rPr lang="en-US" sz="2400" baseline="30000" dirty="0">
                <a:solidFill>
                  <a:schemeClr val="tx2"/>
                </a:solidFill>
                <a:ea typeface="+mn-ea"/>
                <a:sym typeface="Wingdings" pitchFamily="2" charset="2"/>
              </a:rPr>
              <a:t></a:t>
            </a:r>
            <a:r>
              <a:rPr lang="en-US" sz="2400" dirty="0">
                <a:solidFill>
                  <a:schemeClr val="tx2"/>
                </a:solidFill>
                <a:ea typeface="+mn-ea"/>
              </a:rPr>
              <a:t>due to the significant cuts in the upper tax brackets</a:t>
            </a:r>
          </a:p>
          <a:p>
            <a:pPr eaLnBrk="1" hangingPunct="1">
              <a:buFont typeface="Wingdings" pitchFamily="-88" charset="2"/>
              <a:buNone/>
              <a:defRPr/>
            </a:pPr>
            <a:r>
              <a:rPr lang="en-US" sz="2400" dirty="0">
                <a:solidFill>
                  <a:schemeClr val="tx2"/>
                </a:solidFill>
                <a:ea typeface="+mn-ea"/>
              </a:rPr>
              <a:t>	- massive increase in </a:t>
            </a:r>
            <a:r>
              <a:rPr lang="en-US" sz="2400" dirty="0">
                <a:solidFill>
                  <a:schemeClr val="tx2"/>
                </a:solidFill>
                <a:ea typeface="+mn-ea"/>
                <a:hlinkClick r:id="rId5" action="ppaction://hlinkfile" tooltip="Cold War"/>
              </a:rPr>
              <a:t>Cold War</a:t>
            </a:r>
            <a:r>
              <a:rPr lang="en-US" sz="2400" dirty="0">
                <a:solidFill>
                  <a:schemeClr val="tx2"/>
                </a:solidFill>
                <a:ea typeface="+mn-ea"/>
              </a:rPr>
              <a:t> related defense spending caused large budget deficits</a:t>
            </a:r>
          </a:p>
          <a:p>
            <a:pPr eaLnBrk="1" hangingPunct="1">
              <a:buFont typeface="Wingdings" pitchFamily="-88" charset="2"/>
              <a:buNone/>
              <a:defRPr/>
            </a:pPr>
            <a:r>
              <a:rPr lang="en-US" sz="2400" dirty="0">
                <a:solidFill>
                  <a:schemeClr val="tx2"/>
                </a:solidFill>
                <a:ea typeface="+mn-ea"/>
              </a:rPr>
              <a:t>	- the U.S. trade deficit expansion contributed to </a:t>
            </a:r>
            <a:r>
              <a:rPr lang="en-US" sz="2400" dirty="0">
                <a:solidFill>
                  <a:schemeClr val="tx2"/>
                </a:solidFill>
                <a:ea typeface="+mn-ea"/>
                <a:hlinkClick r:id="rId6" action="ppaction://hlinkfile" tooltip="Savings and Loan crisis"/>
              </a:rPr>
              <a:t>Savings and Loan crisis</a:t>
            </a:r>
            <a:endParaRPr lang="en-US" sz="2400" dirty="0">
              <a:solidFill>
                <a:schemeClr val="tx2"/>
              </a:solidFill>
              <a:ea typeface="+mn-ea"/>
            </a:endParaRPr>
          </a:p>
          <a:p>
            <a:pPr eaLnBrk="1" hangingPunct="1">
              <a:buFont typeface="Wingdings" pitchFamily="-88" charset="2"/>
              <a:buNone/>
              <a:defRPr/>
            </a:pPr>
            <a:r>
              <a:rPr lang="en-US" sz="2400" dirty="0">
                <a:solidFill>
                  <a:schemeClr val="tx2"/>
                </a:solidFill>
                <a:ea typeface="+mn-ea"/>
              </a:rPr>
              <a:t>	- cover new federal budget deficits, </a:t>
            </a:r>
            <a:r>
              <a:rPr lang="en-US" sz="2400" dirty="0">
                <a:solidFill>
                  <a:schemeClr val="tx2"/>
                </a:solidFill>
                <a:ea typeface="+mn-ea"/>
                <a:hlinkClick r:id="rId7" action="ppaction://hlinkfile" tooltip="United States"/>
              </a:rPr>
              <a:t>United States</a:t>
            </a:r>
            <a:r>
              <a:rPr lang="en-US" sz="2400" dirty="0">
                <a:solidFill>
                  <a:schemeClr val="tx2"/>
                </a:solidFill>
                <a:ea typeface="+mn-ea"/>
              </a:rPr>
              <a:t> borrowed heavily both domestically and abroad raising </a:t>
            </a:r>
            <a:r>
              <a:rPr lang="en-US" sz="2400" dirty="0">
                <a:solidFill>
                  <a:schemeClr val="tx2"/>
                </a:solidFill>
                <a:ea typeface="+mn-ea"/>
                <a:hlinkClick r:id="rId8" action="ppaction://hlinkfile" tooltip="National debt"/>
              </a:rPr>
              <a:t>national debt</a:t>
            </a:r>
            <a:r>
              <a:rPr lang="en-US" sz="2400" dirty="0">
                <a:solidFill>
                  <a:schemeClr val="tx2"/>
                </a:solidFill>
                <a:ea typeface="+mn-ea"/>
              </a:rPr>
              <a:t> $700 billion to $3 trillion</a:t>
            </a:r>
          </a:p>
          <a:p>
            <a:pPr eaLnBrk="1" hangingPunct="1">
              <a:buFont typeface="Wingdings" pitchFamily="-88" charset="2"/>
              <a:buNone/>
              <a:defRPr/>
            </a:pPr>
            <a:r>
              <a:rPr lang="en-US" sz="2400" dirty="0">
                <a:solidFill>
                  <a:schemeClr val="tx2"/>
                </a:solidFill>
                <a:ea typeface="+mn-ea"/>
              </a:rPr>
              <a:t>	Reagan described the new debt as the "greatest disappointment" of his presidency</a:t>
            </a:r>
          </a:p>
          <a:p>
            <a:pPr eaLnBrk="1" hangingPunct="1">
              <a:buFont typeface="Wingdings" pitchFamily="-88" charset="2"/>
              <a:buChar char=""/>
              <a:defRPr/>
            </a:pPr>
            <a:endParaRPr lang="en-US" sz="2400" dirty="0">
              <a:ea typeface="+mn-ea"/>
            </a:endParaRPr>
          </a:p>
        </p:txBody>
      </p:sp>
      <p:sp>
        <p:nvSpPr>
          <p:cNvPr id="7" name="TextBox 6">
            <a:extLst>
              <a:ext uri="{FF2B5EF4-FFF2-40B4-BE49-F238E27FC236}">
                <a16:creationId xmlns:a16="http://schemas.microsoft.com/office/drawing/2014/main" id="{64C9FE6B-4AAB-DA1A-6ABF-B5535DCB4EA8}"/>
              </a:ext>
            </a:extLst>
          </p:cNvPr>
          <p:cNvSpPr txBox="1"/>
          <p:nvPr/>
        </p:nvSpPr>
        <p:spPr>
          <a:xfrm>
            <a:off x="6477000" y="6172200"/>
            <a:ext cx="2057400" cy="307975"/>
          </a:xfrm>
          <a:prstGeom prst="rect">
            <a:avLst/>
          </a:prstGeom>
          <a:noFill/>
        </p:spPr>
        <p:txBody>
          <a:bodyPr>
            <a:spAutoFit/>
          </a:bodyPr>
          <a:lstStyle/>
          <a:p>
            <a:pPr>
              <a:defRPr/>
            </a:pPr>
            <a:r>
              <a:rPr lang="en-US" sz="1400" dirty="0">
                <a:latin typeface="+mj-lt"/>
              </a:rPr>
              <a:t>(Wikipedia)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7814-C130-FE00-7EDC-3A87459262F0}"/>
              </a:ext>
            </a:extLst>
          </p:cNvPr>
          <p:cNvSpPr>
            <a:spLocks noGrp="1"/>
          </p:cNvSpPr>
          <p:nvPr>
            <p:ph type="title"/>
          </p:nvPr>
        </p:nvSpPr>
        <p:spPr>
          <a:xfrm>
            <a:off x="-457200" y="0"/>
            <a:ext cx="3657600" cy="914400"/>
          </a:xfrm>
        </p:spPr>
        <p:txBody>
          <a:bodyPr/>
          <a:lstStyle/>
          <a:p>
            <a:pPr>
              <a:defRPr/>
            </a:pPr>
            <a:r>
              <a:rPr lang="en-US" sz="3200" dirty="0">
                <a:ea typeface="+mj-ea"/>
              </a:rPr>
              <a:t>Tax Revenue</a:t>
            </a:r>
          </a:p>
        </p:txBody>
      </p:sp>
      <p:graphicFrame>
        <p:nvGraphicFramePr>
          <p:cNvPr id="6" name="Content Placeholder 5">
            <a:extLst>
              <a:ext uri="{FF2B5EF4-FFF2-40B4-BE49-F238E27FC236}">
                <a16:creationId xmlns:a16="http://schemas.microsoft.com/office/drawing/2014/main" id="{9419C155-7468-FC7D-BA89-8BC6AD774EB0}"/>
              </a:ext>
            </a:extLst>
          </p:cNvPr>
          <p:cNvGraphicFramePr>
            <a:graphicFrameLocks noGrp="1"/>
          </p:cNvGraphicFramePr>
          <p:nvPr>
            <p:ph idx="1"/>
          </p:nvPr>
        </p:nvGraphicFramePr>
        <p:xfrm>
          <a:off x="0" y="747713"/>
          <a:ext cx="9144000" cy="6110287"/>
        </p:xfrm>
        <a:graphic>
          <a:graphicData uri="http://schemas.openxmlformats.org/drawingml/2006/table">
            <a:tbl>
              <a:tblPr firstRow="1" bandRow="1">
                <a:tableStyleId>{5C22544A-7EE6-4342-B048-85BDC9FD1C3A}</a:tableStyleId>
              </a:tblPr>
              <a:tblGrid>
                <a:gridCol w="3962399">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838202">
                  <a:extLst>
                    <a:ext uri="{9D8B030D-6E8A-4147-A177-3AD203B41FA5}">
                      <a16:colId xmlns:a16="http://schemas.microsoft.com/office/drawing/2014/main" val="20006"/>
                    </a:ext>
                  </a:extLst>
                </a:gridCol>
              </a:tblGrid>
              <a:tr h="640017">
                <a:tc>
                  <a:txBody>
                    <a:bodyPr/>
                    <a:lstStyle/>
                    <a:p>
                      <a:r>
                        <a:rPr lang="en-US" sz="1800" dirty="0"/>
                        <a:t>Tax Bill</a:t>
                      </a:r>
                    </a:p>
                  </a:txBody>
                  <a:tcPr marT="45716" marB="45716"/>
                </a:tc>
                <a:tc>
                  <a:txBody>
                    <a:bodyPr/>
                    <a:lstStyle/>
                    <a:p>
                      <a:r>
                        <a:rPr lang="en-US" sz="1800" dirty="0"/>
                        <a:t>1</a:t>
                      </a:r>
                    </a:p>
                  </a:txBody>
                  <a:tcPr marT="45716" marB="45716"/>
                </a:tc>
                <a:tc>
                  <a:txBody>
                    <a:bodyPr/>
                    <a:lstStyle/>
                    <a:p>
                      <a:r>
                        <a:rPr lang="en-US" sz="1800" dirty="0"/>
                        <a:t>2</a:t>
                      </a:r>
                    </a:p>
                  </a:txBody>
                  <a:tcPr marT="45716" marB="45716"/>
                </a:tc>
                <a:tc>
                  <a:txBody>
                    <a:bodyPr/>
                    <a:lstStyle/>
                    <a:p>
                      <a:r>
                        <a:rPr lang="en-US" sz="1800" dirty="0"/>
                        <a:t>3</a:t>
                      </a:r>
                    </a:p>
                  </a:txBody>
                  <a:tcPr marT="45716" marB="45716"/>
                </a:tc>
                <a:tc>
                  <a:txBody>
                    <a:bodyPr/>
                    <a:lstStyle/>
                    <a:p>
                      <a:r>
                        <a:rPr lang="en-US" sz="1800" dirty="0"/>
                        <a:t>4</a:t>
                      </a:r>
                    </a:p>
                  </a:txBody>
                  <a:tcPr marT="45716" marB="45716"/>
                </a:tc>
                <a:tc>
                  <a:txBody>
                    <a:bodyPr/>
                    <a:lstStyle/>
                    <a:p>
                      <a:r>
                        <a:rPr lang="en-US" sz="1800" dirty="0"/>
                        <a:t>First  2 yr </a:t>
                      </a:r>
                      <a:r>
                        <a:rPr lang="en-US" sz="1800" dirty="0" err="1"/>
                        <a:t>avg</a:t>
                      </a:r>
                      <a:endParaRPr lang="en-US" sz="1800" dirty="0"/>
                    </a:p>
                  </a:txBody>
                  <a:tcPr marT="45716" marB="45716"/>
                </a:tc>
                <a:tc>
                  <a:txBody>
                    <a:bodyPr/>
                    <a:lstStyle/>
                    <a:p>
                      <a:r>
                        <a:rPr lang="en-US" sz="1800" dirty="0"/>
                        <a:t>4 yr </a:t>
                      </a:r>
                      <a:r>
                        <a:rPr lang="en-US" sz="1800" dirty="0" err="1"/>
                        <a:t>avg</a:t>
                      </a:r>
                      <a:endParaRPr lang="en-US" sz="1800" dirty="0"/>
                    </a:p>
                  </a:txBody>
                  <a:tcPr marT="45716" marB="45716"/>
                </a:tc>
                <a:extLst>
                  <a:ext uri="{0D108BD9-81ED-4DB2-BD59-A6C34878D82A}">
                    <a16:rowId xmlns:a16="http://schemas.microsoft.com/office/drawing/2014/main" val="10000"/>
                  </a:ext>
                </a:extLst>
              </a:tr>
              <a:tr h="472740">
                <a:tc>
                  <a:txBody>
                    <a:bodyPr/>
                    <a:lstStyle/>
                    <a:p>
                      <a:r>
                        <a:rPr lang="en-US" sz="1800" dirty="0"/>
                        <a:t>Econ. Recovery</a:t>
                      </a:r>
                      <a:r>
                        <a:rPr lang="en-US" sz="1800" baseline="0" dirty="0"/>
                        <a:t> Tax Act of 1981</a:t>
                      </a:r>
                      <a:endParaRPr lang="en-US" sz="1800" dirty="0"/>
                    </a:p>
                  </a:txBody>
                  <a:tcPr marT="45716" marB="45716"/>
                </a:tc>
                <a:tc>
                  <a:txBody>
                    <a:bodyPr/>
                    <a:lstStyle/>
                    <a:p>
                      <a:r>
                        <a:rPr lang="en-US" sz="1800" dirty="0"/>
                        <a:t>-1.21</a:t>
                      </a:r>
                    </a:p>
                  </a:txBody>
                  <a:tcPr marT="45716" marB="45716"/>
                </a:tc>
                <a:tc>
                  <a:txBody>
                    <a:bodyPr/>
                    <a:lstStyle/>
                    <a:p>
                      <a:r>
                        <a:rPr lang="en-US" sz="1800" dirty="0"/>
                        <a:t>-2.60</a:t>
                      </a:r>
                    </a:p>
                  </a:txBody>
                  <a:tcPr marT="45716" marB="45716"/>
                </a:tc>
                <a:tc>
                  <a:txBody>
                    <a:bodyPr/>
                    <a:lstStyle/>
                    <a:p>
                      <a:r>
                        <a:rPr lang="en-US" sz="1800" dirty="0"/>
                        <a:t>-3.58</a:t>
                      </a:r>
                    </a:p>
                  </a:txBody>
                  <a:tcPr marT="45716" marB="45716"/>
                </a:tc>
                <a:tc>
                  <a:txBody>
                    <a:bodyPr/>
                    <a:lstStyle/>
                    <a:p>
                      <a:r>
                        <a:rPr lang="en-US" sz="1800" dirty="0"/>
                        <a:t>-4.15</a:t>
                      </a:r>
                    </a:p>
                  </a:txBody>
                  <a:tcPr marT="45716" marB="45716"/>
                </a:tc>
                <a:tc>
                  <a:txBody>
                    <a:bodyPr/>
                    <a:lstStyle/>
                    <a:p>
                      <a:r>
                        <a:rPr lang="en-US" sz="1800" dirty="0"/>
                        <a:t>-1.91</a:t>
                      </a:r>
                    </a:p>
                  </a:txBody>
                  <a:tcPr marT="45716" marB="45716"/>
                </a:tc>
                <a:tc>
                  <a:txBody>
                    <a:bodyPr/>
                    <a:lstStyle/>
                    <a:p>
                      <a:r>
                        <a:rPr lang="en-US" sz="1800" dirty="0"/>
                        <a:t>-2.89</a:t>
                      </a:r>
                    </a:p>
                  </a:txBody>
                  <a:tcPr marT="45716" marB="45716"/>
                </a:tc>
                <a:extLst>
                  <a:ext uri="{0D108BD9-81ED-4DB2-BD59-A6C34878D82A}">
                    <a16:rowId xmlns:a16="http://schemas.microsoft.com/office/drawing/2014/main" val="10001"/>
                  </a:ext>
                </a:extLst>
              </a:tr>
              <a:tr h="675342">
                <a:tc>
                  <a:txBody>
                    <a:bodyPr/>
                    <a:lstStyle/>
                    <a:p>
                      <a:r>
                        <a:rPr lang="en-US" sz="1800" dirty="0"/>
                        <a:t>Tax Equity and</a:t>
                      </a:r>
                      <a:r>
                        <a:rPr lang="en-US" sz="1800" baseline="0" dirty="0"/>
                        <a:t> Fiscal Responsibility Act of 1982</a:t>
                      </a:r>
                      <a:endParaRPr lang="en-US" sz="1800" dirty="0"/>
                    </a:p>
                  </a:txBody>
                  <a:tcPr marT="45716" marB="45716"/>
                </a:tc>
                <a:tc>
                  <a:txBody>
                    <a:bodyPr/>
                    <a:lstStyle/>
                    <a:p>
                      <a:r>
                        <a:rPr lang="en-US" sz="1800" dirty="0"/>
                        <a:t>0.53</a:t>
                      </a:r>
                    </a:p>
                  </a:txBody>
                  <a:tcPr marT="45716" marB="45716"/>
                </a:tc>
                <a:tc>
                  <a:txBody>
                    <a:bodyPr/>
                    <a:lstStyle/>
                    <a:p>
                      <a:r>
                        <a:rPr lang="en-US" sz="1800" dirty="0"/>
                        <a:t>1.07</a:t>
                      </a:r>
                    </a:p>
                  </a:txBody>
                  <a:tcPr marT="45716" marB="45716"/>
                </a:tc>
                <a:tc>
                  <a:txBody>
                    <a:bodyPr/>
                    <a:lstStyle/>
                    <a:p>
                      <a:r>
                        <a:rPr lang="en-US" sz="1800" dirty="0"/>
                        <a:t>1.08</a:t>
                      </a:r>
                    </a:p>
                  </a:txBody>
                  <a:tcPr marT="45716" marB="45716"/>
                </a:tc>
                <a:tc>
                  <a:txBody>
                    <a:bodyPr/>
                    <a:lstStyle/>
                    <a:p>
                      <a:r>
                        <a:rPr lang="en-US" sz="1800" dirty="0"/>
                        <a:t>1.23</a:t>
                      </a:r>
                    </a:p>
                  </a:txBody>
                  <a:tcPr marT="45716" marB="45716"/>
                </a:tc>
                <a:tc>
                  <a:txBody>
                    <a:bodyPr/>
                    <a:lstStyle/>
                    <a:p>
                      <a:r>
                        <a:rPr lang="en-US" sz="1800" dirty="0"/>
                        <a:t>0.80</a:t>
                      </a:r>
                    </a:p>
                  </a:txBody>
                  <a:tcPr marT="45716" marB="45716"/>
                </a:tc>
                <a:tc>
                  <a:txBody>
                    <a:bodyPr/>
                    <a:lstStyle/>
                    <a:p>
                      <a:r>
                        <a:rPr lang="en-US" sz="1800" dirty="0"/>
                        <a:t>0.98</a:t>
                      </a:r>
                    </a:p>
                  </a:txBody>
                  <a:tcPr marT="45716" marB="45716"/>
                </a:tc>
                <a:extLst>
                  <a:ext uri="{0D108BD9-81ED-4DB2-BD59-A6C34878D82A}">
                    <a16:rowId xmlns:a16="http://schemas.microsoft.com/office/drawing/2014/main" val="10002"/>
                  </a:ext>
                </a:extLst>
              </a:tr>
              <a:tr h="472740">
                <a:tc>
                  <a:txBody>
                    <a:bodyPr/>
                    <a:lstStyle/>
                    <a:p>
                      <a:r>
                        <a:rPr lang="en-US" sz="1800" dirty="0"/>
                        <a:t>Highway Revenue</a:t>
                      </a:r>
                      <a:r>
                        <a:rPr lang="en-US" sz="1800" baseline="0" dirty="0"/>
                        <a:t> Act of 1982</a:t>
                      </a:r>
                      <a:endParaRPr lang="en-US" sz="1800" dirty="0"/>
                    </a:p>
                  </a:txBody>
                  <a:tcPr marT="45716" marB="45716"/>
                </a:tc>
                <a:tc>
                  <a:txBody>
                    <a:bodyPr/>
                    <a:lstStyle/>
                    <a:p>
                      <a:r>
                        <a:rPr lang="en-US" sz="1800" dirty="0"/>
                        <a:t>0.05</a:t>
                      </a:r>
                    </a:p>
                  </a:txBody>
                  <a:tcPr marT="45716" marB="45716"/>
                </a:tc>
                <a:tc>
                  <a:txBody>
                    <a:bodyPr/>
                    <a:lstStyle/>
                    <a:p>
                      <a:r>
                        <a:rPr lang="en-US" sz="1800" dirty="0"/>
                        <a:t>0.11</a:t>
                      </a:r>
                    </a:p>
                  </a:txBody>
                  <a:tcPr marT="45716" marB="45716"/>
                </a:tc>
                <a:tc>
                  <a:txBody>
                    <a:bodyPr/>
                    <a:lstStyle/>
                    <a:p>
                      <a:r>
                        <a:rPr lang="en-US" sz="1800" dirty="0"/>
                        <a:t>0.10</a:t>
                      </a:r>
                    </a:p>
                  </a:txBody>
                  <a:tcPr marT="45716" marB="45716"/>
                </a:tc>
                <a:tc>
                  <a:txBody>
                    <a:bodyPr/>
                    <a:lstStyle/>
                    <a:p>
                      <a:r>
                        <a:rPr lang="en-US" sz="1800" dirty="0"/>
                        <a:t>0.09</a:t>
                      </a:r>
                    </a:p>
                  </a:txBody>
                  <a:tcPr marT="45716" marB="45716"/>
                </a:tc>
                <a:tc>
                  <a:txBody>
                    <a:bodyPr/>
                    <a:lstStyle/>
                    <a:p>
                      <a:r>
                        <a:rPr lang="en-US" sz="1800" dirty="0"/>
                        <a:t>0.08</a:t>
                      </a:r>
                    </a:p>
                  </a:txBody>
                  <a:tcPr marT="45716" marB="45716"/>
                </a:tc>
                <a:tc>
                  <a:txBody>
                    <a:bodyPr/>
                    <a:lstStyle/>
                    <a:p>
                      <a:r>
                        <a:rPr lang="en-US" sz="1800" dirty="0"/>
                        <a:t>0.09</a:t>
                      </a:r>
                    </a:p>
                  </a:txBody>
                  <a:tcPr marT="45716" marB="45716"/>
                </a:tc>
                <a:extLst>
                  <a:ext uri="{0D108BD9-81ED-4DB2-BD59-A6C34878D82A}">
                    <a16:rowId xmlns:a16="http://schemas.microsoft.com/office/drawing/2014/main" val="10003"/>
                  </a:ext>
                </a:extLst>
              </a:tr>
              <a:tr h="675342">
                <a:tc>
                  <a:txBody>
                    <a:bodyPr/>
                    <a:lstStyle/>
                    <a:p>
                      <a:r>
                        <a:rPr lang="en-US" sz="1800" dirty="0"/>
                        <a:t>Social Security Amendments of 1983</a:t>
                      </a:r>
                    </a:p>
                  </a:txBody>
                  <a:tcPr marT="45716" marB="45716"/>
                </a:tc>
                <a:tc>
                  <a:txBody>
                    <a:bodyPr/>
                    <a:lstStyle/>
                    <a:p>
                      <a:r>
                        <a:rPr lang="en-US" sz="1800" dirty="0"/>
                        <a:t>0.17</a:t>
                      </a:r>
                    </a:p>
                  </a:txBody>
                  <a:tcPr marT="45716" marB="45716"/>
                </a:tc>
                <a:tc>
                  <a:txBody>
                    <a:bodyPr/>
                    <a:lstStyle/>
                    <a:p>
                      <a:r>
                        <a:rPr lang="en-US" sz="1800" dirty="0"/>
                        <a:t>0.22</a:t>
                      </a:r>
                    </a:p>
                  </a:txBody>
                  <a:tcPr marT="45716" marB="45716"/>
                </a:tc>
                <a:tc>
                  <a:txBody>
                    <a:bodyPr/>
                    <a:lstStyle/>
                    <a:p>
                      <a:r>
                        <a:rPr lang="en-US" sz="1800" dirty="0"/>
                        <a:t>0.22</a:t>
                      </a:r>
                    </a:p>
                  </a:txBody>
                  <a:tcPr marT="45716" marB="45716"/>
                </a:tc>
                <a:tc>
                  <a:txBody>
                    <a:bodyPr/>
                    <a:lstStyle/>
                    <a:p>
                      <a:r>
                        <a:rPr lang="en-US" sz="1800" dirty="0"/>
                        <a:t>0.24</a:t>
                      </a:r>
                    </a:p>
                  </a:txBody>
                  <a:tcPr marT="45716" marB="45716"/>
                </a:tc>
                <a:tc>
                  <a:txBody>
                    <a:bodyPr/>
                    <a:lstStyle/>
                    <a:p>
                      <a:r>
                        <a:rPr lang="en-US" sz="1800" dirty="0"/>
                        <a:t>0.20</a:t>
                      </a:r>
                    </a:p>
                  </a:txBody>
                  <a:tcPr marT="45716" marB="45716"/>
                </a:tc>
                <a:tc>
                  <a:txBody>
                    <a:bodyPr/>
                    <a:lstStyle/>
                    <a:p>
                      <a:r>
                        <a:rPr lang="en-US" sz="1800" dirty="0"/>
                        <a:t>0.21</a:t>
                      </a:r>
                    </a:p>
                  </a:txBody>
                  <a:tcPr marT="45716" marB="45716"/>
                </a:tc>
                <a:extLst>
                  <a:ext uri="{0D108BD9-81ED-4DB2-BD59-A6C34878D82A}">
                    <a16:rowId xmlns:a16="http://schemas.microsoft.com/office/drawing/2014/main" val="10004"/>
                  </a:ext>
                </a:extLst>
              </a:tr>
              <a:tr h="877945">
                <a:tc>
                  <a:txBody>
                    <a:bodyPr/>
                    <a:lstStyle/>
                    <a:p>
                      <a:r>
                        <a:rPr lang="en-US" sz="1800" dirty="0"/>
                        <a:t>Interest</a:t>
                      </a:r>
                      <a:r>
                        <a:rPr lang="en-US" sz="1800" baseline="0" dirty="0"/>
                        <a:t> and Dividend Tax Compliance Act of 1983</a:t>
                      </a:r>
                      <a:endParaRPr lang="en-US" sz="1800" dirty="0"/>
                    </a:p>
                  </a:txBody>
                  <a:tcPr marT="45716" marB="45716"/>
                </a:tc>
                <a:tc>
                  <a:txBody>
                    <a:bodyPr/>
                    <a:lstStyle/>
                    <a:p>
                      <a:r>
                        <a:rPr lang="en-US" sz="1800" dirty="0"/>
                        <a:t>-0.07</a:t>
                      </a:r>
                    </a:p>
                  </a:txBody>
                  <a:tcPr marT="45716" marB="45716"/>
                </a:tc>
                <a:tc>
                  <a:txBody>
                    <a:bodyPr/>
                    <a:lstStyle/>
                    <a:p>
                      <a:r>
                        <a:rPr lang="en-US" sz="1800" dirty="0"/>
                        <a:t>-0.06</a:t>
                      </a:r>
                    </a:p>
                  </a:txBody>
                  <a:tcPr marT="45716" marB="45716"/>
                </a:tc>
                <a:tc>
                  <a:txBody>
                    <a:bodyPr/>
                    <a:lstStyle/>
                    <a:p>
                      <a:r>
                        <a:rPr lang="en-US" sz="1800" dirty="0"/>
                        <a:t>-0.05</a:t>
                      </a:r>
                    </a:p>
                  </a:txBody>
                  <a:tcPr marT="45716" marB="45716"/>
                </a:tc>
                <a:tc>
                  <a:txBody>
                    <a:bodyPr/>
                    <a:lstStyle/>
                    <a:p>
                      <a:r>
                        <a:rPr lang="en-US" sz="1800" dirty="0"/>
                        <a:t>-0.04</a:t>
                      </a:r>
                    </a:p>
                  </a:txBody>
                  <a:tcPr marT="45716" marB="45716"/>
                </a:tc>
                <a:tc>
                  <a:txBody>
                    <a:bodyPr/>
                    <a:lstStyle/>
                    <a:p>
                      <a:r>
                        <a:rPr lang="en-US" sz="1800" dirty="0"/>
                        <a:t>-0.07</a:t>
                      </a:r>
                    </a:p>
                  </a:txBody>
                  <a:tcPr marT="45716" marB="45716"/>
                </a:tc>
                <a:tc>
                  <a:txBody>
                    <a:bodyPr/>
                    <a:lstStyle/>
                    <a:p>
                      <a:r>
                        <a:rPr lang="en-US" sz="1800" dirty="0"/>
                        <a:t>-0.05</a:t>
                      </a:r>
                    </a:p>
                  </a:txBody>
                  <a:tcPr marT="45716" marB="45716"/>
                </a:tc>
                <a:extLst>
                  <a:ext uri="{0D108BD9-81ED-4DB2-BD59-A6C34878D82A}">
                    <a16:rowId xmlns:a16="http://schemas.microsoft.com/office/drawing/2014/main" val="10005"/>
                  </a:ext>
                </a:extLst>
              </a:tr>
              <a:tr h="472740">
                <a:tc>
                  <a:txBody>
                    <a:bodyPr/>
                    <a:lstStyle/>
                    <a:p>
                      <a:r>
                        <a:rPr lang="en-US" sz="1800" dirty="0"/>
                        <a:t>Deficit Reduction</a:t>
                      </a:r>
                      <a:r>
                        <a:rPr lang="en-US" sz="1800" baseline="0" dirty="0"/>
                        <a:t> Act of 1984</a:t>
                      </a:r>
                      <a:endParaRPr lang="en-US" sz="1800" dirty="0"/>
                    </a:p>
                  </a:txBody>
                  <a:tcPr marT="45716" marB="45716"/>
                </a:tc>
                <a:tc>
                  <a:txBody>
                    <a:bodyPr/>
                    <a:lstStyle/>
                    <a:p>
                      <a:r>
                        <a:rPr lang="en-US" sz="1800" dirty="0"/>
                        <a:t>0.24</a:t>
                      </a:r>
                    </a:p>
                  </a:txBody>
                  <a:tcPr marT="45716" marB="45716"/>
                </a:tc>
                <a:tc>
                  <a:txBody>
                    <a:bodyPr/>
                    <a:lstStyle/>
                    <a:p>
                      <a:r>
                        <a:rPr lang="en-US" sz="1800" dirty="0"/>
                        <a:t>0.37</a:t>
                      </a:r>
                    </a:p>
                  </a:txBody>
                  <a:tcPr marT="45716" marB="45716"/>
                </a:tc>
                <a:tc>
                  <a:txBody>
                    <a:bodyPr/>
                    <a:lstStyle/>
                    <a:p>
                      <a:r>
                        <a:rPr lang="en-US" sz="1800" dirty="0"/>
                        <a:t>0.47</a:t>
                      </a:r>
                    </a:p>
                  </a:txBody>
                  <a:tcPr marT="45716" marB="45716"/>
                </a:tc>
                <a:tc>
                  <a:txBody>
                    <a:bodyPr/>
                    <a:lstStyle/>
                    <a:p>
                      <a:r>
                        <a:rPr lang="en-US" sz="1800" dirty="0"/>
                        <a:t>0.49</a:t>
                      </a:r>
                    </a:p>
                  </a:txBody>
                  <a:tcPr marT="45716" marB="45716"/>
                </a:tc>
                <a:tc>
                  <a:txBody>
                    <a:bodyPr/>
                    <a:lstStyle/>
                    <a:p>
                      <a:r>
                        <a:rPr lang="en-US" sz="1800" dirty="0"/>
                        <a:t>0.30</a:t>
                      </a:r>
                    </a:p>
                  </a:txBody>
                  <a:tcPr marT="45716" marB="45716"/>
                </a:tc>
                <a:tc>
                  <a:txBody>
                    <a:bodyPr/>
                    <a:lstStyle/>
                    <a:p>
                      <a:r>
                        <a:rPr lang="en-US" sz="1800" dirty="0"/>
                        <a:t>0.39</a:t>
                      </a:r>
                    </a:p>
                  </a:txBody>
                  <a:tcPr marT="45716" marB="45716"/>
                </a:tc>
                <a:extLst>
                  <a:ext uri="{0D108BD9-81ED-4DB2-BD59-A6C34878D82A}">
                    <a16:rowId xmlns:a16="http://schemas.microsoft.com/office/drawing/2014/main" val="10006"/>
                  </a:ext>
                </a:extLst>
              </a:tr>
              <a:tr h="675342">
                <a:tc>
                  <a:txBody>
                    <a:bodyPr/>
                    <a:lstStyle/>
                    <a:p>
                      <a:r>
                        <a:rPr lang="en-US" sz="1800" dirty="0"/>
                        <a:t>Omnibus Budget Reconciliation Act of 1985</a:t>
                      </a:r>
                    </a:p>
                  </a:txBody>
                  <a:tcPr marT="45716" marB="45716"/>
                </a:tc>
                <a:tc>
                  <a:txBody>
                    <a:bodyPr/>
                    <a:lstStyle/>
                    <a:p>
                      <a:r>
                        <a:rPr lang="en-US" sz="1800" dirty="0"/>
                        <a:t>0.02</a:t>
                      </a:r>
                    </a:p>
                  </a:txBody>
                  <a:tcPr marT="45716" marB="45716"/>
                </a:tc>
                <a:tc>
                  <a:txBody>
                    <a:bodyPr/>
                    <a:lstStyle/>
                    <a:p>
                      <a:r>
                        <a:rPr lang="en-US" sz="1800" dirty="0"/>
                        <a:t>0.06</a:t>
                      </a:r>
                    </a:p>
                  </a:txBody>
                  <a:tcPr marT="45716" marB="45716"/>
                </a:tc>
                <a:tc>
                  <a:txBody>
                    <a:bodyPr/>
                    <a:lstStyle/>
                    <a:p>
                      <a:r>
                        <a:rPr lang="en-US" sz="1800" dirty="0"/>
                        <a:t>0.06</a:t>
                      </a:r>
                    </a:p>
                  </a:txBody>
                  <a:tcPr marT="45716" marB="45716"/>
                </a:tc>
                <a:tc>
                  <a:txBody>
                    <a:bodyPr/>
                    <a:lstStyle/>
                    <a:p>
                      <a:r>
                        <a:rPr lang="en-US" sz="1800" dirty="0"/>
                        <a:t>0.06</a:t>
                      </a:r>
                    </a:p>
                  </a:txBody>
                  <a:tcPr marT="45716" marB="45716"/>
                </a:tc>
                <a:tc>
                  <a:txBody>
                    <a:bodyPr/>
                    <a:lstStyle/>
                    <a:p>
                      <a:r>
                        <a:rPr lang="en-US" sz="1800" dirty="0"/>
                        <a:t>0.04</a:t>
                      </a:r>
                    </a:p>
                  </a:txBody>
                  <a:tcPr marT="45716" marB="45716"/>
                </a:tc>
                <a:tc>
                  <a:txBody>
                    <a:bodyPr/>
                    <a:lstStyle/>
                    <a:p>
                      <a:r>
                        <a:rPr lang="en-US" sz="1800" dirty="0"/>
                        <a:t>0.05</a:t>
                      </a:r>
                    </a:p>
                  </a:txBody>
                  <a:tcPr marT="45716" marB="45716"/>
                </a:tc>
                <a:extLst>
                  <a:ext uri="{0D108BD9-81ED-4DB2-BD59-A6C34878D82A}">
                    <a16:rowId xmlns:a16="http://schemas.microsoft.com/office/drawing/2014/main" val="10007"/>
                  </a:ext>
                </a:extLst>
              </a:tr>
              <a:tr h="472740">
                <a:tc>
                  <a:txBody>
                    <a:bodyPr/>
                    <a:lstStyle/>
                    <a:p>
                      <a:r>
                        <a:rPr lang="en-US" sz="1800" dirty="0"/>
                        <a:t>Tax Reform Act of 1986</a:t>
                      </a:r>
                    </a:p>
                  </a:txBody>
                  <a:tcPr marT="45716" marB="45716"/>
                </a:tc>
                <a:tc>
                  <a:txBody>
                    <a:bodyPr/>
                    <a:lstStyle/>
                    <a:p>
                      <a:r>
                        <a:rPr lang="en-US" sz="1800" dirty="0"/>
                        <a:t>0.41</a:t>
                      </a:r>
                    </a:p>
                  </a:txBody>
                  <a:tcPr marT="45716" marB="45716"/>
                </a:tc>
                <a:tc>
                  <a:txBody>
                    <a:bodyPr/>
                    <a:lstStyle/>
                    <a:p>
                      <a:r>
                        <a:rPr lang="en-US" sz="1800" dirty="0"/>
                        <a:t>0.02</a:t>
                      </a:r>
                    </a:p>
                  </a:txBody>
                  <a:tcPr marT="45716" marB="45716"/>
                </a:tc>
                <a:tc>
                  <a:txBody>
                    <a:bodyPr/>
                    <a:lstStyle/>
                    <a:p>
                      <a:r>
                        <a:rPr lang="en-US" sz="1800" dirty="0"/>
                        <a:t>-0.23</a:t>
                      </a:r>
                    </a:p>
                  </a:txBody>
                  <a:tcPr marT="45716" marB="45716"/>
                </a:tc>
                <a:tc>
                  <a:txBody>
                    <a:bodyPr/>
                    <a:lstStyle/>
                    <a:p>
                      <a:r>
                        <a:rPr lang="en-US" sz="1800" dirty="0"/>
                        <a:t>-0.16</a:t>
                      </a:r>
                    </a:p>
                  </a:txBody>
                  <a:tcPr marT="45716" marB="45716"/>
                </a:tc>
                <a:tc>
                  <a:txBody>
                    <a:bodyPr/>
                    <a:lstStyle/>
                    <a:p>
                      <a:r>
                        <a:rPr lang="en-US" sz="1800" dirty="0"/>
                        <a:t>0.22</a:t>
                      </a:r>
                    </a:p>
                  </a:txBody>
                  <a:tcPr marT="45716" marB="45716"/>
                </a:tc>
                <a:tc>
                  <a:txBody>
                    <a:bodyPr/>
                    <a:lstStyle/>
                    <a:p>
                      <a:r>
                        <a:rPr lang="en-US" sz="1800" dirty="0"/>
                        <a:t>0.01</a:t>
                      </a:r>
                    </a:p>
                  </a:txBody>
                  <a:tcPr marT="45716" marB="45716"/>
                </a:tc>
                <a:extLst>
                  <a:ext uri="{0D108BD9-81ED-4DB2-BD59-A6C34878D82A}">
                    <a16:rowId xmlns:a16="http://schemas.microsoft.com/office/drawing/2014/main" val="10008"/>
                  </a:ext>
                </a:extLst>
              </a:tr>
              <a:tr h="675342">
                <a:tc>
                  <a:txBody>
                    <a:bodyPr/>
                    <a:lstStyle/>
                    <a:p>
                      <a:r>
                        <a:rPr lang="en-US" sz="1800" dirty="0"/>
                        <a:t>Omnibus Budget Reconciliation Act of 1987</a:t>
                      </a:r>
                    </a:p>
                  </a:txBody>
                  <a:tcPr marT="45716" marB="45716"/>
                </a:tc>
                <a:tc>
                  <a:txBody>
                    <a:bodyPr/>
                    <a:lstStyle/>
                    <a:p>
                      <a:r>
                        <a:rPr lang="en-US" sz="1800" dirty="0"/>
                        <a:t>0.19</a:t>
                      </a:r>
                    </a:p>
                  </a:txBody>
                  <a:tcPr marT="45716" marB="45716"/>
                </a:tc>
                <a:tc>
                  <a:txBody>
                    <a:bodyPr/>
                    <a:lstStyle/>
                    <a:p>
                      <a:r>
                        <a:rPr lang="en-US" sz="1800" dirty="0"/>
                        <a:t>0.28</a:t>
                      </a:r>
                    </a:p>
                  </a:txBody>
                  <a:tcPr marT="45716" marB="45716"/>
                </a:tc>
                <a:tc>
                  <a:txBody>
                    <a:bodyPr/>
                    <a:lstStyle/>
                    <a:p>
                      <a:r>
                        <a:rPr lang="en-US" sz="1800" dirty="0"/>
                        <a:t>0.30</a:t>
                      </a:r>
                    </a:p>
                  </a:txBody>
                  <a:tcPr marT="45716" marB="45716"/>
                </a:tc>
                <a:tc>
                  <a:txBody>
                    <a:bodyPr/>
                    <a:lstStyle/>
                    <a:p>
                      <a:r>
                        <a:rPr lang="en-US" sz="1800" dirty="0"/>
                        <a:t>0.27</a:t>
                      </a:r>
                    </a:p>
                  </a:txBody>
                  <a:tcPr marT="45716" marB="45716"/>
                </a:tc>
                <a:tc>
                  <a:txBody>
                    <a:bodyPr/>
                    <a:lstStyle/>
                    <a:p>
                      <a:r>
                        <a:rPr lang="en-US" sz="1800" dirty="0"/>
                        <a:t>0.24</a:t>
                      </a:r>
                    </a:p>
                  </a:txBody>
                  <a:tcPr marT="45716" marB="45716"/>
                </a:tc>
                <a:tc>
                  <a:txBody>
                    <a:bodyPr/>
                    <a:lstStyle/>
                    <a:p>
                      <a:r>
                        <a:rPr lang="en-US" sz="1800" dirty="0"/>
                        <a:t>0.26</a:t>
                      </a:r>
                    </a:p>
                  </a:txBody>
                  <a:tcPr marT="45716" marB="45716"/>
                </a:tc>
                <a:extLst>
                  <a:ext uri="{0D108BD9-81ED-4DB2-BD59-A6C34878D82A}">
                    <a16:rowId xmlns:a16="http://schemas.microsoft.com/office/drawing/2014/main" val="10009"/>
                  </a:ext>
                </a:extLst>
              </a:tr>
            </a:tbl>
          </a:graphicData>
        </a:graphic>
      </p:graphicFrame>
      <p:sp>
        <p:nvSpPr>
          <p:cNvPr id="8" name="TextBox 7">
            <a:extLst>
              <a:ext uri="{FF2B5EF4-FFF2-40B4-BE49-F238E27FC236}">
                <a16:creationId xmlns:a16="http://schemas.microsoft.com/office/drawing/2014/main" id="{4F3EC5CD-8375-69C0-1152-99B340704BF9}"/>
              </a:ext>
            </a:extLst>
          </p:cNvPr>
          <p:cNvSpPr txBox="1"/>
          <p:nvPr/>
        </p:nvSpPr>
        <p:spPr>
          <a:xfrm>
            <a:off x="3886200" y="304800"/>
            <a:ext cx="5257800" cy="461963"/>
          </a:xfrm>
          <a:prstGeom prst="rect">
            <a:avLst/>
          </a:prstGeom>
          <a:noFill/>
        </p:spPr>
        <p:txBody>
          <a:bodyPr>
            <a:spAutoFit/>
          </a:bodyPr>
          <a:lstStyle/>
          <a:p>
            <a:pPr>
              <a:defRPr/>
            </a:pPr>
            <a:r>
              <a:rPr lang="en-US" dirty="0">
                <a:solidFill>
                  <a:schemeClr val="accent5"/>
                </a:solidFill>
                <a:latin typeface="Arial" charset="0"/>
              </a:rPr>
              <a:t>Number of Years after Enactment</a:t>
            </a:r>
          </a:p>
        </p:txBody>
      </p:sp>
      <p:sp>
        <p:nvSpPr>
          <p:cNvPr id="7" name="TextBox 6">
            <a:extLst>
              <a:ext uri="{FF2B5EF4-FFF2-40B4-BE49-F238E27FC236}">
                <a16:creationId xmlns:a16="http://schemas.microsoft.com/office/drawing/2014/main" id="{FF5FC5C1-51C8-38AB-B45A-BF27CFB9A0B1}"/>
              </a:ext>
            </a:extLst>
          </p:cNvPr>
          <p:cNvSpPr txBox="1"/>
          <p:nvPr/>
        </p:nvSpPr>
        <p:spPr>
          <a:xfrm>
            <a:off x="8062913" y="0"/>
            <a:ext cx="1081087" cy="307975"/>
          </a:xfrm>
          <a:prstGeom prst="rect">
            <a:avLst/>
          </a:prstGeom>
          <a:noFill/>
        </p:spPr>
        <p:txBody>
          <a:bodyPr wrap="none">
            <a:spAutoFit/>
          </a:bodyPr>
          <a:lstStyle/>
          <a:p>
            <a:pPr>
              <a:defRPr/>
            </a:pPr>
            <a:r>
              <a:rPr lang="en-US" sz="1400" dirty="0">
                <a:latin typeface="+mj-lt"/>
              </a:rPr>
              <a:t>(Wikipedia)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heritage.org/Research/Taxes/loader.cfm?url=/commonspot/utilities/handle-link.cfm&amp;thelink=CP___PAGEID=64173,images/35038257.gif,32">
            <a:extLst>
              <a:ext uri="{FF2B5EF4-FFF2-40B4-BE49-F238E27FC236}">
                <a16:creationId xmlns:a16="http://schemas.microsoft.com/office/drawing/2014/main" id="{2D3D5F72-4132-7DC9-6E97-2B048AD8D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8F6910D-D9B7-ECF5-FDC7-2ACF17925382}"/>
              </a:ext>
            </a:extLst>
          </p:cNvPr>
          <p:cNvSpPr>
            <a:spLocks noGrp="1"/>
          </p:cNvSpPr>
          <p:nvPr>
            <p:ph type="title"/>
          </p:nvPr>
        </p:nvSpPr>
        <p:spPr/>
        <p:txBody>
          <a:bodyPr/>
          <a:lstStyle/>
          <a:p>
            <a:pPr>
              <a:defRPr/>
            </a:pPr>
            <a:r>
              <a:rPr lang="en-US" dirty="0" err="1">
                <a:ea typeface="+mj-ea"/>
              </a:rPr>
              <a:t>Laffer</a:t>
            </a:r>
            <a:r>
              <a:rPr lang="en-US" dirty="0">
                <a:ea typeface="+mj-ea"/>
              </a:rPr>
              <a:t> Curve</a:t>
            </a:r>
          </a:p>
        </p:txBody>
      </p:sp>
      <p:sp>
        <p:nvSpPr>
          <p:cNvPr id="3" name="Content Placeholder 2">
            <a:extLst>
              <a:ext uri="{FF2B5EF4-FFF2-40B4-BE49-F238E27FC236}">
                <a16:creationId xmlns:a16="http://schemas.microsoft.com/office/drawing/2014/main" id="{5AB54006-4B44-03EA-7CD6-758EF728928D}"/>
              </a:ext>
            </a:extLst>
          </p:cNvPr>
          <p:cNvSpPr>
            <a:spLocks noGrp="1"/>
          </p:cNvSpPr>
          <p:nvPr>
            <p:ph idx="1"/>
          </p:nvPr>
        </p:nvSpPr>
        <p:spPr/>
        <p:txBody>
          <a:bodyPr/>
          <a:lstStyle/>
          <a:p>
            <a:pPr>
              <a:buFont typeface="Wingdings" pitchFamily="-88" charset="2"/>
              <a:buChar char=""/>
              <a:defRPr/>
            </a:pPr>
            <a:r>
              <a:rPr lang="en-US" sz="2800" dirty="0">
                <a:ea typeface="+mn-ea"/>
              </a:rPr>
              <a:t>Arthur  </a:t>
            </a:r>
            <a:r>
              <a:rPr lang="en-US" sz="2800" dirty="0" err="1">
                <a:ea typeface="+mn-ea"/>
              </a:rPr>
              <a:t>Laffer’s</a:t>
            </a:r>
            <a:r>
              <a:rPr lang="en-US" sz="2800" dirty="0">
                <a:ea typeface="+mn-ea"/>
              </a:rPr>
              <a:t>  model  predicting  excessive tax rates  reduce tax </a:t>
            </a:r>
            <a:r>
              <a:rPr lang="en-US" sz="2800" dirty="0" err="1">
                <a:ea typeface="+mn-ea"/>
              </a:rPr>
              <a:t>reveues</a:t>
            </a:r>
            <a:r>
              <a:rPr lang="en-US" sz="2800" dirty="0">
                <a:ea typeface="+mn-ea"/>
              </a:rPr>
              <a:t> by lowering production.</a:t>
            </a:r>
          </a:p>
          <a:p>
            <a:pPr>
              <a:buFont typeface="Wingdings" pitchFamily="-88" charset="2"/>
              <a:buChar char=""/>
              <a:defRPr/>
            </a:pPr>
            <a:r>
              <a:rPr lang="en-US" sz="2800" dirty="0">
                <a:ea typeface="+mn-ea"/>
              </a:rPr>
              <a:t>Theoretical taxation model</a:t>
            </a:r>
          </a:p>
          <a:p>
            <a:pPr>
              <a:buFont typeface="Wingdings" pitchFamily="-88" charset="2"/>
              <a:buChar char=""/>
              <a:defRPr/>
            </a:pPr>
            <a:r>
              <a:rPr lang="en-US" sz="2800" dirty="0">
                <a:ea typeface="+mn-ea"/>
              </a:rPr>
              <a:t>Vogue among some American Conservatives during 1970’s</a:t>
            </a:r>
          </a:p>
          <a:p>
            <a:pPr>
              <a:buFont typeface="Wingdings" pitchFamily="-88" charset="2"/>
              <a:buChar char=""/>
              <a:defRPr/>
            </a:pPr>
            <a:r>
              <a:rPr lang="en-US" sz="2800" dirty="0">
                <a:ea typeface="+mn-ea"/>
              </a:rPr>
              <a:t>if tax rates lowered, tax revenues will lower by the amount of decrease in rate</a:t>
            </a:r>
          </a:p>
          <a:p>
            <a:pPr>
              <a:buFont typeface="Wingdings" pitchFamily="-88" charset="2"/>
              <a:buNone/>
              <a:defRPr/>
            </a:pPr>
            <a:r>
              <a:rPr lang="en-US" sz="2800" dirty="0">
                <a:ea typeface="+mn-ea"/>
              </a:rPr>
              <a:t>		-reverse is true for an increase in tax rates</a:t>
            </a:r>
          </a:p>
        </p:txBody>
      </p:sp>
      <p:sp>
        <p:nvSpPr>
          <p:cNvPr id="6" name="TextBox 5">
            <a:extLst>
              <a:ext uri="{FF2B5EF4-FFF2-40B4-BE49-F238E27FC236}">
                <a16:creationId xmlns:a16="http://schemas.microsoft.com/office/drawing/2014/main" id="{36AED890-3285-98E9-4F2D-BCA479CB5A3D}"/>
              </a:ext>
            </a:extLst>
          </p:cNvPr>
          <p:cNvSpPr txBox="1"/>
          <p:nvPr/>
        </p:nvSpPr>
        <p:spPr>
          <a:xfrm>
            <a:off x="5791200" y="6324600"/>
            <a:ext cx="3170238" cy="307975"/>
          </a:xfrm>
          <a:prstGeom prst="rect">
            <a:avLst/>
          </a:prstGeom>
          <a:noFill/>
        </p:spPr>
        <p:txBody>
          <a:bodyPr wrap="none">
            <a:spAutoFit/>
          </a:bodyPr>
          <a:lstStyle/>
          <a:p>
            <a:pPr>
              <a:defRPr/>
            </a:pPr>
            <a:r>
              <a:rPr lang="en-US" sz="1400" dirty="0">
                <a:latin typeface="+mj-lt"/>
              </a:rPr>
              <a:t>The </a:t>
            </a:r>
            <a:r>
              <a:rPr lang="en-US" sz="1400" dirty="0" err="1">
                <a:latin typeface="+mj-lt"/>
              </a:rPr>
              <a:t>Laffer</a:t>
            </a:r>
            <a:r>
              <a:rPr lang="en-US" sz="1400" dirty="0">
                <a:latin typeface="+mj-lt"/>
              </a:rPr>
              <a:t> Curve: Past Present and Future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B3F6F-43DA-FC13-3E94-957F3F450CD9}"/>
              </a:ext>
            </a:extLst>
          </p:cNvPr>
          <p:cNvSpPr>
            <a:spLocks noGrp="1"/>
          </p:cNvSpPr>
          <p:nvPr>
            <p:ph type="title"/>
          </p:nvPr>
        </p:nvSpPr>
        <p:spPr/>
        <p:txBody>
          <a:bodyPr/>
          <a:lstStyle/>
          <a:p>
            <a:pPr>
              <a:defRPr/>
            </a:pPr>
            <a:r>
              <a:rPr lang="en-US" dirty="0">
                <a:ea typeface="+mj-ea"/>
              </a:rPr>
              <a:t>Achievements</a:t>
            </a:r>
          </a:p>
        </p:txBody>
      </p:sp>
      <p:sp>
        <p:nvSpPr>
          <p:cNvPr id="3" name="Content Placeholder 2">
            <a:extLst>
              <a:ext uri="{FF2B5EF4-FFF2-40B4-BE49-F238E27FC236}">
                <a16:creationId xmlns:a16="http://schemas.microsoft.com/office/drawing/2014/main" id="{F25C2BC5-566D-FC6A-C408-B631E6EE8343}"/>
              </a:ext>
            </a:extLst>
          </p:cNvPr>
          <p:cNvSpPr>
            <a:spLocks noGrp="1"/>
          </p:cNvSpPr>
          <p:nvPr>
            <p:ph idx="1"/>
          </p:nvPr>
        </p:nvSpPr>
        <p:spPr/>
        <p:txBody>
          <a:bodyPr/>
          <a:lstStyle/>
          <a:p>
            <a:pPr>
              <a:buFont typeface="Wingdings" pitchFamily="-88" charset="2"/>
              <a:buChar char=""/>
              <a:defRPr/>
            </a:pPr>
            <a:r>
              <a:rPr lang="en-US" sz="2800" dirty="0">
                <a:ea typeface="+mn-ea"/>
              </a:rPr>
              <a:t>American economy  did better  than any other pre- or post- Reagan years</a:t>
            </a:r>
          </a:p>
          <a:p>
            <a:pPr>
              <a:buFont typeface="Wingdings" pitchFamily="-88" charset="2"/>
              <a:buChar char=""/>
              <a:defRPr/>
            </a:pPr>
            <a:r>
              <a:rPr lang="en-US" sz="2800" dirty="0">
                <a:ea typeface="+mn-ea"/>
              </a:rPr>
              <a:t>Median family income grew by $4,000, during Reagan Era and after wards decreased by $1500</a:t>
            </a:r>
          </a:p>
          <a:p>
            <a:pPr>
              <a:buFont typeface="Wingdings" pitchFamily="-88" charset="2"/>
              <a:buChar char=""/>
              <a:defRPr/>
            </a:pPr>
            <a:r>
              <a:rPr lang="en-US" sz="2800" dirty="0">
                <a:ea typeface="+mn-ea"/>
              </a:rPr>
              <a:t>Interest Rates, Inflation, and Unemployment decreased  faster than pre- and post- Reagan years</a:t>
            </a:r>
          </a:p>
          <a:p>
            <a:pPr>
              <a:buFont typeface="Wingdings" pitchFamily="-88" charset="2"/>
              <a:buChar char=""/>
              <a:defRPr/>
            </a:pPr>
            <a:r>
              <a:rPr lang="en-US" sz="2800" dirty="0">
                <a:ea typeface="+mn-ea"/>
              </a:rPr>
              <a:t>Productivity Rate increased, declined and then stayed the same</a:t>
            </a:r>
          </a:p>
        </p:txBody>
      </p:sp>
      <p:sp>
        <p:nvSpPr>
          <p:cNvPr id="6" name="TextBox 5">
            <a:extLst>
              <a:ext uri="{FF2B5EF4-FFF2-40B4-BE49-F238E27FC236}">
                <a16:creationId xmlns:a16="http://schemas.microsoft.com/office/drawing/2014/main" id="{49819222-F9D3-B54B-E581-0C399745BF8B}"/>
              </a:ext>
            </a:extLst>
          </p:cNvPr>
          <p:cNvSpPr txBox="1"/>
          <p:nvPr/>
        </p:nvSpPr>
        <p:spPr>
          <a:xfrm>
            <a:off x="5029200" y="6096000"/>
            <a:ext cx="2286000" cy="307975"/>
          </a:xfrm>
          <a:prstGeom prst="rect">
            <a:avLst/>
          </a:prstGeom>
          <a:noFill/>
        </p:spPr>
        <p:txBody>
          <a:bodyPr>
            <a:spAutoFit/>
          </a:bodyPr>
          <a:lstStyle/>
          <a:p>
            <a:pPr>
              <a:defRPr/>
            </a:pPr>
            <a:r>
              <a:rPr lang="en-US" sz="1400" dirty="0">
                <a:latin typeface="+mj-lt"/>
              </a:rPr>
              <a:t>(Wikipedia)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A8EC-343B-B35D-BE1A-F0A782F948C5}"/>
              </a:ext>
            </a:extLst>
          </p:cNvPr>
          <p:cNvSpPr>
            <a:spLocks noGrp="1"/>
          </p:cNvSpPr>
          <p:nvPr>
            <p:ph type="title"/>
          </p:nvPr>
        </p:nvSpPr>
        <p:spPr/>
        <p:txBody>
          <a:bodyPr/>
          <a:lstStyle/>
          <a:p>
            <a:pPr>
              <a:defRPr/>
            </a:pPr>
            <a:r>
              <a:rPr lang="en-US" dirty="0">
                <a:ea typeface="+mj-ea"/>
              </a:rPr>
              <a:t>Perspectives…</a:t>
            </a:r>
          </a:p>
        </p:txBody>
      </p:sp>
      <p:sp>
        <p:nvSpPr>
          <p:cNvPr id="3" name="Content Placeholder 2">
            <a:extLst>
              <a:ext uri="{FF2B5EF4-FFF2-40B4-BE49-F238E27FC236}">
                <a16:creationId xmlns:a16="http://schemas.microsoft.com/office/drawing/2014/main" id="{5DE9AD1C-38F3-3DDE-70B2-9C4F98EA39C7}"/>
              </a:ext>
            </a:extLst>
          </p:cNvPr>
          <p:cNvSpPr>
            <a:spLocks noGrp="1"/>
          </p:cNvSpPr>
          <p:nvPr>
            <p:ph idx="1"/>
          </p:nvPr>
        </p:nvSpPr>
        <p:spPr/>
        <p:txBody>
          <a:bodyPr/>
          <a:lstStyle/>
          <a:p>
            <a:pPr>
              <a:buFont typeface="Wingdings" pitchFamily="-88" charset="2"/>
              <a:buChar char=""/>
              <a:defRPr/>
            </a:pPr>
            <a:r>
              <a:rPr lang="en-US" dirty="0">
                <a:ea typeface="+mn-ea"/>
              </a:rPr>
              <a:t>President Ronald Wilson Reagan</a:t>
            </a:r>
          </a:p>
          <a:p>
            <a:pPr>
              <a:buFont typeface="Wingdings" pitchFamily="-88" charset="2"/>
              <a:buChar char=""/>
              <a:defRPr/>
            </a:pPr>
            <a:r>
              <a:rPr lang="en-US" dirty="0" err="1">
                <a:ea typeface="+mn-ea"/>
              </a:rPr>
              <a:t>Clintonomics</a:t>
            </a:r>
            <a:r>
              <a:rPr lang="en-US" dirty="0">
                <a:ea typeface="+mn-ea"/>
              </a:rPr>
              <a:t> vs. Reaganomics</a:t>
            </a:r>
          </a:p>
          <a:p>
            <a:pPr>
              <a:buFont typeface="Wingdings" pitchFamily="-88" charset="2"/>
              <a:buChar char=""/>
              <a:defRPr/>
            </a:pPr>
            <a:r>
              <a:rPr lang="en-US" dirty="0">
                <a:ea typeface="+mn-ea"/>
              </a:rPr>
              <a:t>Tony </a:t>
            </a:r>
            <a:r>
              <a:rPr lang="en-US" dirty="0" err="1">
                <a:ea typeface="+mn-ea"/>
              </a:rPr>
              <a:t>Horwitz</a:t>
            </a:r>
            <a:r>
              <a:rPr lang="en-US" dirty="0">
                <a:ea typeface="+mn-ea"/>
              </a:rPr>
              <a:t> – journalist</a:t>
            </a:r>
          </a:p>
          <a:p>
            <a:pPr>
              <a:buFont typeface="Wingdings" pitchFamily="-88" charset="2"/>
              <a:buChar char=""/>
              <a:defRPr/>
            </a:pPr>
            <a:r>
              <a:rPr lang="en-US" dirty="0">
                <a:ea typeface="+mn-ea"/>
              </a:rPr>
              <a:t>Conservatives vs. Liberals- Redistribution of Wealth</a:t>
            </a:r>
          </a:p>
          <a:p>
            <a:pPr>
              <a:buFont typeface="Wingdings" pitchFamily="-88" charset="2"/>
              <a:buChar char=""/>
              <a:defRPr/>
            </a:pPr>
            <a:r>
              <a:rPr lang="en-US" dirty="0">
                <a:ea typeface="+mn-ea"/>
              </a:rPr>
              <a:t>Belgian Prime Minister, Guy </a:t>
            </a:r>
            <a:r>
              <a:rPr lang="en-US" dirty="0" err="1">
                <a:ea typeface="+mn-ea"/>
              </a:rPr>
              <a:t>Verhofstadt</a:t>
            </a:r>
            <a:endParaRPr lang="en-US" dirty="0">
              <a:ea typeface="+mn-ea"/>
            </a:endParaRPr>
          </a:p>
          <a:p>
            <a:pPr>
              <a:buFont typeface="Wingdings" pitchFamily="-88" charset="2"/>
              <a:buChar char=""/>
              <a:defRPr/>
            </a:pPr>
            <a:endParaRPr lang="en-US" dirty="0">
              <a:ea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1901-91F7-C8FE-9EC9-06FC50EC03C4}"/>
              </a:ext>
            </a:extLst>
          </p:cNvPr>
          <p:cNvSpPr>
            <a:spLocks noGrp="1"/>
          </p:cNvSpPr>
          <p:nvPr>
            <p:ph type="title"/>
          </p:nvPr>
        </p:nvSpPr>
        <p:spPr>
          <a:xfrm>
            <a:off x="457200" y="304800"/>
            <a:ext cx="3008313" cy="596900"/>
          </a:xfrm>
        </p:spPr>
        <p:txBody>
          <a:bodyPr/>
          <a:lstStyle/>
          <a:p>
            <a:pPr>
              <a:defRPr/>
            </a:pPr>
            <a:r>
              <a:rPr lang="en-US" sz="3200" dirty="0">
                <a:ea typeface="+mj-ea"/>
              </a:rPr>
              <a:t>Ronald Reagan</a:t>
            </a:r>
          </a:p>
        </p:txBody>
      </p:sp>
      <p:sp>
        <p:nvSpPr>
          <p:cNvPr id="3" name="Content Placeholder 2">
            <a:extLst>
              <a:ext uri="{FF2B5EF4-FFF2-40B4-BE49-F238E27FC236}">
                <a16:creationId xmlns:a16="http://schemas.microsoft.com/office/drawing/2014/main" id="{AAB90E1D-A20F-36E7-FB5E-BCB1B700B135}"/>
              </a:ext>
            </a:extLst>
          </p:cNvPr>
          <p:cNvSpPr>
            <a:spLocks noGrp="1"/>
          </p:cNvSpPr>
          <p:nvPr>
            <p:ph idx="1"/>
          </p:nvPr>
        </p:nvSpPr>
        <p:spPr/>
        <p:txBody>
          <a:bodyPr/>
          <a:lstStyle/>
          <a:p>
            <a:pPr>
              <a:buFont typeface="Wingdings" pitchFamily="-88" charset="2"/>
              <a:buChar char=""/>
              <a:defRPr/>
            </a:pPr>
            <a:r>
              <a:rPr lang="en-US" sz="2800" dirty="0">
                <a:ea typeface="+mn-ea"/>
              </a:rPr>
              <a:t>As seen in the previous videos, Reagan feels that Reaganomics are essential to helping the American People move forward and grow economically as Reaganomics allows for a decrease in interest rates, inflation, and unemployment.</a:t>
            </a:r>
          </a:p>
          <a:p>
            <a:pPr>
              <a:buFont typeface="Wingdings" pitchFamily="-88" charset="2"/>
              <a:buChar char=""/>
              <a:defRPr/>
            </a:pPr>
            <a:r>
              <a:rPr lang="en-US" sz="2800" dirty="0">
                <a:ea typeface="+mn-ea"/>
              </a:rPr>
              <a:t>with Reaganomics, America’s beliefs will grow in time as the promises of prosperity  will become true </a:t>
            </a:r>
          </a:p>
        </p:txBody>
      </p:sp>
      <p:pic>
        <p:nvPicPr>
          <p:cNvPr id="18436" name="Picture 2" descr="http://www.archives.gov/press/press-kits/picturing-the-century-photos/images/reagan-at-durenberger-rally.jpg">
            <a:extLst>
              <a:ext uri="{FF2B5EF4-FFF2-40B4-BE49-F238E27FC236}">
                <a16:creationId xmlns:a16="http://schemas.microsoft.com/office/drawing/2014/main" id="{4EE11931-9E57-DCB7-0D12-CE92D329C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3276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8">
            <a:extLst>
              <a:ext uri="{FF2B5EF4-FFF2-40B4-BE49-F238E27FC236}">
                <a16:creationId xmlns:a16="http://schemas.microsoft.com/office/drawing/2014/main" id="{B9A52BE1-091F-E7AA-D7EF-327C967140C9}"/>
              </a:ext>
            </a:extLst>
          </p:cNvPr>
          <p:cNvSpPr txBox="1">
            <a:spLocks noChangeArrowheads="1"/>
          </p:cNvSpPr>
          <p:nvPr/>
        </p:nvSpPr>
        <p:spPr bwMode="auto">
          <a:xfrm>
            <a:off x="152400" y="6400800"/>
            <a:ext cx="762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sz="1400"/>
              <a:t>The pictures above represent Reagan’s pride and approval of the idea of Reaganomics.</a:t>
            </a:r>
          </a:p>
        </p:txBody>
      </p:sp>
      <p:sp>
        <p:nvSpPr>
          <p:cNvPr id="8" name="TextBox 7">
            <a:extLst>
              <a:ext uri="{FF2B5EF4-FFF2-40B4-BE49-F238E27FC236}">
                <a16:creationId xmlns:a16="http://schemas.microsoft.com/office/drawing/2014/main" id="{5759ACD5-E65E-029C-A54F-F5E47EBED3C2}"/>
              </a:ext>
            </a:extLst>
          </p:cNvPr>
          <p:cNvSpPr txBox="1"/>
          <p:nvPr/>
        </p:nvSpPr>
        <p:spPr>
          <a:xfrm>
            <a:off x="6248400" y="6019800"/>
            <a:ext cx="1600200" cy="307975"/>
          </a:xfrm>
          <a:prstGeom prst="rect">
            <a:avLst/>
          </a:prstGeom>
          <a:noFill/>
        </p:spPr>
        <p:txBody>
          <a:bodyPr>
            <a:spAutoFit/>
          </a:bodyPr>
          <a:lstStyle/>
          <a:p>
            <a:pPr>
              <a:defRPr/>
            </a:pPr>
            <a:r>
              <a:rPr lang="en-US" sz="1400" dirty="0">
                <a:latin typeface="+mj-lt"/>
              </a:rPr>
              <a:t>(Smith , 250-259)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9D5B77-D00B-5059-6A44-337FFC15F018}"/>
              </a:ext>
            </a:extLst>
          </p:cNvPr>
          <p:cNvSpPr>
            <a:spLocks noGrp="1"/>
          </p:cNvSpPr>
          <p:nvPr>
            <p:ph idx="1"/>
          </p:nvPr>
        </p:nvSpPr>
        <p:spPr/>
        <p:txBody>
          <a:bodyPr/>
          <a:lstStyle/>
          <a:p>
            <a:pPr>
              <a:buFont typeface="Wingdings" pitchFamily="-88" charset="2"/>
              <a:buChar char=""/>
              <a:defRPr/>
            </a:pPr>
            <a:r>
              <a:rPr lang="en-US" sz="2400" dirty="0">
                <a:ea typeface="+mn-ea"/>
              </a:rPr>
              <a:t>Opportunity believed come out of Reaganomics, which people didn’t have during this time period</a:t>
            </a:r>
          </a:p>
          <a:p>
            <a:pPr lvl="1">
              <a:buFont typeface="Wingdings" pitchFamily="-88" charset="2"/>
              <a:buChar char=""/>
              <a:defRPr/>
            </a:pPr>
            <a:r>
              <a:rPr lang="en-US" sz="2400" dirty="0">
                <a:ea typeface="+mn-ea"/>
              </a:rPr>
              <a:t>opportunity  achieved through Reaganomics for everyday American as economic increase provide people with items that they would not normally have</a:t>
            </a:r>
          </a:p>
          <a:p>
            <a:pPr>
              <a:buFont typeface="Wingdings" pitchFamily="-88" charset="2"/>
              <a:buChar char=""/>
              <a:defRPr/>
            </a:pPr>
            <a:r>
              <a:rPr lang="en-US" sz="2400" dirty="0">
                <a:ea typeface="+mn-ea"/>
              </a:rPr>
              <a:t>education increased in people as they began to grow in their education, and the opportunities education provides.</a:t>
            </a:r>
          </a:p>
          <a:p>
            <a:pPr lvl="1">
              <a:buFont typeface="Wingdings" pitchFamily="-88" charset="2"/>
              <a:buChar char=""/>
              <a:defRPr/>
            </a:pPr>
            <a:r>
              <a:rPr lang="en-US" sz="2400" dirty="0">
                <a:ea typeface="+mn-ea"/>
              </a:rPr>
              <a:t>Better jobs=more family income to spend</a:t>
            </a:r>
          </a:p>
          <a:p>
            <a:pPr>
              <a:buFont typeface="Wingdings" pitchFamily="-88" charset="2"/>
              <a:buChar char=""/>
              <a:defRPr/>
            </a:pPr>
            <a:r>
              <a:rPr lang="en-US" sz="2400" dirty="0">
                <a:ea typeface="+mn-ea"/>
              </a:rPr>
              <a:t>Faith in the people however made the ideas of Reaganomics come true</a:t>
            </a:r>
          </a:p>
        </p:txBody>
      </p:sp>
      <p:pic>
        <p:nvPicPr>
          <p:cNvPr id="19459" name="Picture 9" descr="http://blogs.e-rockford.com/applesauce/files/2008/07/1a1.jpg">
            <a:extLst>
              <a:ext uri="{FF2B5EF4-FFF2-40B4-BE49-F238E27FC236}">
                <a16:creationId xmlns:a16="http://schemas.microsoft.com/office/drawing/2014/main" id="{4961A400-5648-348A-E83B-9E3B4E1A7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3352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137308CC-D57C-71CC-DF0E-D84CB1D3EE59}"/>
              </a:ext>
            </a:extLst>
          </p:cNvPr>
          <p:cNvSpPr txBox="1"/>
          <p:nvPr/>
        </p:nvSpPr>
        <p:spPr>
          <a:xfrm>
            <a:off x="914400" y="6324600"/>
            <a:ext cx="2209800" cy="307975"/>
          </a:xfrm>
          <a:prstGeom prst="rect">
            <a:avLst/>
          </a:prstGeom>
          <a:noFill/>
        </p:spPr>
        <p:txBody>
          <a:bodyPr>
            <a:spAutoFit/>
          </a:bodyPr>
          <a:lstStyle/>
          <a:p>
            <a:pPr>
              <a:defRPr/>
            </a:pPr>
            <a:r>
              <a:rPr lang="en-US" sz="1400" dirty="0">
                <a:latin typeface="+mj-lt"/>
              </a:rPr>
              <a:t>(Smith, 250-259)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F3D313-D966-4AC1-2579-FD8665997B64}"/>
              </a:ext>
            </a:extLst>
          </p:cNvPr>
          <p:cNvSpPr>
            <a:spLocks noGrp="1"/>
          </p:cNvSpPr>
          <p:nvPr>
            <p:ph type="title"/>
          </p:nvPr>
        </p:nvSpPr>
        <p:spPr>
          <a:xfrm>
            <a:off x="1143000" y="5486400"/>
            <a:ext cx="7543800" cy="1143000"/>
          </a:xfrm>
        </p:spPr>
        <p:txBody>
          <a:bodyPr/>
          <a:lstStyle/>
          <a:p>
            <a:pPr>
              <a:defRPr/>
            </a:pPr>
            <a:r>
              <a:rPr lang="en-US" sz="2800" dirty="0">
                <a:latin typeface="Brush Script MT" pitchFamily="66" charset="0"/>
                <a:ea typeface="+mj-ea"/>
              </a:rPr>
              <a:t>-Ronald Wilson Reagan</a:t>
            </a:r>
          </a:p>
        </p:txBody>
      </p:sp>
      <p:sp>
        <p:nvSpPr>
          <p:cNvPr id="8" name="Content Placeholder 7">
            <a:extLst>
              <a:ext uri="{FF2B5EF4-FFF2-40B4-BE49-F238E27FC236}">
                <a16:creationId xmlns:a16="http://schemas.microsoft.com/office/drawing/2014/main" id="{4EBB7ABE-6C92-A0E5-CF43-DB84E4488202}"/>
              </a:ext>
            </a:extLst>
          </p:cNvPr>
          <p:cNvSpPr>
            <a:spLocks noGrp="1"/>
          </p:cNvSpPr>
          <p:nvPr>
            <p:ph idx="1"/>
          </p:nvPr>
        </p:nvSpPr>
        <p:spPr>
          <a:xfrm>
            <a:off x="304800" y="1219200"/>
            <a:ext cx="7543800" cy="4038600"/>
          </a:xfrm>
        </p:spPr>
        <p:txBody>
          <a:bodyPr/>
          <a:lstStyle/>
          <a:p>
            <a:pPr>
              <a:buFont typeface="Wingdings" panose="05000000000000000000" pitchFamily="2" charset="2"/>
              <a:buNone/>
              <a:defRPr/>
            </a:pPr>
            <a:r>
              <a:rPr lang="en-US" dirty="0">
                <a:latin typeface="Brush Script MT" pitchFamily="66" charset="0"/>
                <a:ea typeface="+mn-ea"/>
              </a:rPr>
              <a:t>“We who live in free market societies believe that growth, prosperity, and ultimately human fulfillment, are created from the bottom up, not the government down.  Only when the human spirit is allowed to invent, and create, only when individuals are given a personal stake in deciding economic policies…only then can societies remain economically alive, dynamic, progressive, and free.”</a:t>
            </a:r>
          </a:p>
        </p:txBody>
      </p:sp>
      <p:sp>
        <p:nvSpPr>
          <p:cNvPr id="20484" name="TextBox 8">
            <a:extLst>
              <a:ext uri="{FF2B5EF4-FFF2-40B4-BE49-F238E27FC236}">
                <a16:creationId xmlns:a16="http://schemas.microsoft.com/office/drawing/2014/main" id="{ADEF1AC4-8CCC-39A1-A67B-F21FE32135B3}"/>
              </a:ext>
            </a:extLst>
          </p:cNvPr>
          <p:cNvSpPr txBox="1">
            <a:spLocks noChangeArrowheads="1"/>
          </p:cNvSpPr>
          <p:nvPr/>
        </p:nvSpPr>
        <p:spPr bwMode="auto">
          <a:xfrm>
            <a:off x="1447800" y="6858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sz="1800">
                <a:latin typeface="Brush Script MT" panose="03060802040406070304" pitchFamily="66" charset="0"/>
              </a:rPr>
              <a:t>A quote connecting Economics to Society by Ronald Reagan.</a:t>
            </a:r>
          </a:p>
        </p:txBody>
      </p:sp>
      <p:sp>
        <p:nvSpPr>
          <p:cNvPr id="10" name="TextBox 9">
            <a:extLst>
              <a:ext uri="{FF2B5EF4-FFF2-40B4-BE49-F238E27FC236}">
                <a16:creationId xmlns:a16="http://schemas.microsoft.com/office/drawing/2014/main" id="{8DB37637-4BFF-29D8-8B11-CB3168398AD1}"/>
              </a:ext>
            </a:extLst>
          </p:cNvPr>
          <p:cNvSpPr txBox="1"/>
          <p:nvPr/>
        </p:nvSpPr>
        <p:spPr>
          <a:xfrm>
            <a:off x="5562600" y="6400800"/>
            <a:ext cx="1676400" cy="307975"/>
          </a:xfrm>
          <a:prstGeom prst="rect">
            <a:avLst/>
          </a:prstGeom>
          <a:noFill/>
        </p:spPr>
        <p:txBody>
          <a:bodyPr>
            <a:spAutoFit/>
          </a:bodyPr>
          <a:lstStyle/>
          <a:p>
            <a:pPr>
              <a:defRPr/>
            </a:pPr>
            <a:r>
              <a:rPr lang="en-US" sz="1400" dirty="0">
                <a:latin typeface="+mj-lt"/>
              </a:rPr>
              <a:t>(Smith, 251)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B5EE-251B-FCDE-C3F2-CE53A980ACA8}"/>
              </a:ext>
            </a:extLst>
          </p:cNvPr>
          <p:cNvSpPr>
            <a:spLocks noGrp="1"/>
          </p:cNvSpPr>
          <p:nvPr>
            <p:ph type="title"/>
          </p:nvPr>
        </p:nvSpPr>
        <p:spPr>
          <a:xfrm>
            <a:off x="0" y="457200"/>
            <a:ext cx="8001000" cy="1143000"/>
          </a:xfrm>
        </p:spPr>
        <p:txBody>
          <a:bodyPr/>
          <a:lstStyle/>
          <a:p>
            <a:pPr>
              <a:defRPr/>
            </a:pPr>
            <a:r>
              <a:rPr lang="en-US" dirty="0">
                <a:ea typeface="+mj-ea"/>
              </a:rPr>
              <a:t>ELECTING RONALD REAGAN…TWICE</a:t>
            </a:r>
          </a:p>
        </p:txBody>
      </p:sp>
      <p:sp>
        <p:nvSpPr>
          <p:cNvPr id="3" name="Content Placeholder 2">
            <a:extLst>
              <a:ext uri="{FF2B5EF4-FFF2-40B4-BE49-F238E27FC236}">
                <a16:creationId xmlns:a16="http://schemas.microsoft.com/office/drawing/2014/main" id="{8E8F27C7-BA6A-6004-2C3F-49971306411D}"/>
              </a:ext>
            </a:extLst>
          </p:cNvPr>
          <p:cNvSpPr>
            <a:spLocks noGrp="1"/>
          </p:cNvSpPr>
          <p:nvPr>
            <p:ph idx="1"/>
          </p:nvPr>
        </p:nvSpPr>
        <p:spPr/>
        <p:txBody>
          <a:bodyPr/>
          <a:lstStyle/>
          <a:p>
            <a:pPr>
              <a:buFont typeface="Wingdings" pitchFamily="-88" charset="2"/>
              <a:buChar char=""/>
              <a:defRPr/>
            </a:pPr>
            <a:r>
              <a:rPr lang="en-US" sz="2400" b="1" dirty="0">
                <a:ea typeface="+mn-ea"/>
              </a:rPr>
              <a:t>Ronald Reagan for Reagan/Bush '84</a:t>
            </a:r>
          </a:p>
          <a:p>
            <a:pPr>
              <a:buFont typeface="Wingdings" pitchFamily="-88" charset="2"/>
              <a:buNone/>
              <a:defRPr/>
            </a:pPr>
            <a:r>
              <a:rPr lang="en-US" sz="2400" b="1" dirty="0">
                <a:ea typeface="+mn-ea"/>
              </a:rPr>
              <a:t>	</a:t>
            </a:r>
            <a:r>
              <a:rPr lang="en-US" sz="2400" b="1" dirty="0">
                <a:ea typeface="+mn-ea"/>
                <a:hlinkClick r:id="rId3"/>
              </a:rPr>
              <a:t>http://www.youtube.com/watch?v=SDMksN-ZTR4&amp;feature=related</a:t>
            </a:r>
            <a:r>
              <a:rPr lang="en-US" sz="2400" b="1" dirty="0">
                <a:ea typeface="+mn-ea"/>
              </a:rPr>
              <a:t> </a:t>
            </a:r>
          </a:p>
          <a:p>
            <a:pPr>
              <a:buFont typeface="Wingdings" pitchFamily="-88" charset="2"/>
              <a:buChar char=""/>
              <a:defRPr/>
            </a:pPr>
            <a:r>
              <a:rPr lang="en-US" sz="2400" b="1" dirty="0">
                <a:ea typeface="+mn-ea"/>
              </a:rPr>
              <a:t>Ronald Reagan TV Ad: "Reaganomics"</a:t>
            </a:r>
          </a:p>
          <a:p>
            <a:pPr>
              <a:buFont typeface="Wingdings" pitchFamily="-88" charset="2"/>
              <a:buNone/>
              <a:defRPr/>
            </a:pPr>
            <a:r>
              <a:rPr lang="en-US" sz="2400" dirty="0">
                <a:ea typeface="+mn-ea"/>
              </a:rPr>
              <a:t>	</a:t>
            </a:r>
            <a:r>
              <a:rPr lang="en-US" sz="2400" dirty="0">
                <a:ea typeface="+mn-ea"/>
                <a:hlinkClick r:id="rId4"/>
              </a:rPr>
              <a:t>http://www.youtube.com/watch`?v=GhgiOSgBEYY</a:t>
            </a:r>
            <a:r>
              <a:rPr lang="en-US" sz="2400" dirty="0">
                <a:ea typeface="+mn-ea"/>
              </a:rPr>
              <a:t> </a:t>
            </a:r>
          </a:p>
          <a:p>
            <a:pPr>
              <a:buFont typeface="Wingdings" pitchFamily="-88" charset="2"/>
              <a:buNone/>
              <a:defRPr/>
            </a:pPr>
            <a:r>
              <a:rPr lang="en-US" sz="2400" dirty="0">
                <a:ea typeface="+mn-ea"/>
              </a:rPr>
              <a:t>Reagan won 525 electoral votes and 49/50 states leaving Mondale with his only state of Minnesota and 3800 votes.</a:t>
            </a:r>
          </a:p>
          <a:p>
            <a:pPr>
              <a:buFont typeface="Wingdings" pitchFamily="-88" charset="2"/>
              <a:buNone/>
              <a:defRPr/>
            </a:pPr>
            <a:r>
              <a:rPr lang="en-US" sz="2400" dirty="0">
                <a:ea typeface="+mn-ea"/>
              </a:rPr>
              <a:t>Reagan received 58.8% of the popular vote to Mondale’s 40.6%.  (This was Reagan’s Second Term)</a:t>
            </a:r>
          </a:p>
          <a:p>
            <a:pPr>
              <a:buFont typeface="Wingdings" pitchFamily="-88" charset="2"/>
              <a:buNone/>
              <a:defRPr/>
            </a:pPr>
            <a:endParaRPr lang="en-US" dirty="0">
              <a:ea typeface="+mn-ea"/>
            </a:endParaRPr>
          </a:p>
        </p:txBody>
      </p:sp>
      <p:sp>
        <p:nvSpPr>
          <p:cNvPr id="6" name="TextBox 5">
            <a:extLst>
              <a:ext uri="{FF2B5EF4-FFF2-40B4-BE49-F238E27FC236}">
                <a16:creationId xmlns:a16="http://schemas.microsoft.com/office/drawing/2014/main" id="{82E61B54-CF18-949A-F70C-322E95D9E7E4}"/>
              </a:ext>
            </a:extLst>
          </p:cNvPr>
          <p:cNvSpPr txBox="1"/>
          <p:nvPr/>
        </p:nvSpPr>
        <p:spPr>
          <a:xfrm>
            <a:off x="5334000" y="6096000"/>
            <a:ext cx="2133600" cy="307975"/>
          </a:xfrm>
          <a:prstGeom prst="rect">
            <a:avLst/>
          </a:prstGeom>
          <a:noFill/>
        </p:spPr>
        <p:txBody>
          <a:bodyPr>
            <a:spAutoFit/>
          </a:bodyPr>
          <a:lstStyle/>
          <a:p>
            <a:pPr>
              <a:defRPr/>
            </a:pPr>
            <a:r>
              <a:rPr lang="en-US" sz="1400" dirty="0">
                <a:latin typeface="+mj-lt"/>
              </a:rPr>
              <a:t>(Wikipedia)</a:t>
            </a:r>
          </a:p>
        </p:txBody>
      </p:sp>
      <p:sp>
        <p:nvSpPr>
          <p:cNvPr id="7" name="TextBox 6">
            <a:extLst>
              <a:ext uri="{FF2B5EF4-FFF2-40B4-BE49-F238E27FC236}">
                <a16:creationId xmlns:a16="http://schemas.microsoft.com/office/drawing/2014/main" id="{16FAD793-D6EB-6780-4BF0-BAD34D65204A}"/>
              </a:ext>
            </a:extLst>
          </p:cNvPr>
          <p:cNvSpPr txBox="1"/>
          <p:nvPr/>
        </p:nvSpPr>
        <p:spPr>
          <a:xfrm>
            <a:off x="838200" y="6248400"/>
            <a:ext cx="893763" cy="307975"/>
          </a:xfrm>
          <a:prstGeom prst="rect">
            <a:avLst/>
          </a:prstGeom>
          <a:noFill/>
        </p:spPr>
        <p:txBody>
          <a:bodyPr wrap="none">
            <a:spAutoFit/>
          </a:bodyPr>
          <a:lstStyle/>
          <a:p>
            <a:pPr>
              <a:defRPr/>
            </a:pPr>
            <a:r>
              <a:rPr lang="en-US" sz="1400" dirty="0">
                <a:latin typeface="+mj-lt"/>
              </a:rPr>
              <a:t>(</a:t>
            </a:r>
            <a:r>
              <a:rPr lang="en-US" sz="1400" dirty="0" err="1">
                <a:latin typeface="+mj-lt"/>
              </a:rPr>
              <a:t>Youtube</a:t>
            </a:r>
            <a:r>
              <a:rPr lang="en-US" sz="1400" dirty="0">
                <a:latin typeface="+mj-lt"/>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53E5-7255-DF58-557A-9B5B09993EAF}"/>
              </a:ext>
            </a:extLst>
          </p:cNvPr>
          <p:cNvSpPr>
            <a:spLocks noGrp="1"/>
          </p:cNvSpPr>
          <p:nvPr>
            <p:ph type="title"/>
          </p:nvPr>
        </p:nvSpPr>
        <p:spPr>
          <a:xfrm>
            <a:off x="457200" y="685800"/>
            <a:ext cx="6934200" cy="609600"/>
          </a:xfrm>
        </p:spPr>
        <p:txBody>
          <a:bodyPr/>
          <a:lstStyle/>
          <a:p>
            <a:pPr>
              <a:defRPr/>
            </a:pPr>
            <a:r>
              <a:rPr lang="en-US" sz="3200" dirty="0" err="1">
                <a:ea typeface="+mj-ea"/>
              </a:rPr>
              <a:t>Clintonomics</a:t>
            </a:r>
            <a:r>
              <a:rPr lang="en-US" sz="3200" dirty="0">
                <a:ea typeface="+mj-ea"/>
              </a:rPr>
              <a:t> vs. Reaganomics</a:t>
            </a:r>
          </a:p>
        </p:txBody>
      </p:sp>
      <p:sp>
        <p:nvSpPr>
          <p:cNvPr id="3" name="Content Placeholder 2">
            <a:extLst>
              <a:ext uri="{FF2B5EF4-FFF2-40B4-BE49-F238E27FC236}">
                <a16:creationId xmlns:a16="http://schemas.microsoft.com/office/drawing/2014/main" id="{E2B1FB99-ECB9-DD78-DA38-84AC8F2B975D}"/>
              </a:ext>
            </a:extLst>
          </p:cNvPr>
          <p:cNvSpPr>
            <a:spLocks noGrp="1"/>
          </p:cNvSpPr>
          <p:nvPr>
            <p:ph idx="1"/>
          </p:nvPr>
        </p:nvSpPr>
        <p:spPr>
          <a:xfrm>
            <a:off x="3733800" y="1447800"/>
            <a:ext cx="4114800" cy="5257800"/>
          </a:xfrm>
        </p:spPr>
        <p:txBody>
          <a:bodyPr/>
          <a:lstStyle/>
          <a:p>
            <a:pPr>
              <a:buFont typeface="Wingdings" panose="05000000000000000000" pitchFamily="2" charset="2"/>
              <a:buNone/>
              <a:defRPr/>
            </a:pPr>
            <a:r>
              <a:rPr lang="en-US" sz="2400" dirty="0">
                <a:latin typeface="Brush Script MT" pitchFamily="66" charset="0"/>
                <a:ea typeface="+mn-ea"/>
              </a:rPr>
              <a:t>“</a:t>
            </a:r>
            <a:r>
              <a:rPr lang="en-US" sz="3600" dirty="0">
                <a:latin typeface="Brush Script MT" pitchFamily="66" charset="0"/>
                <a:ea typeface="+mn-ea"/>
              </a:rPr>
              <a:t>A vote for a Republican is a vote for Less Success.  A vote to reduce the Standard of Living for all Americans.” –Clarence  </a:t>
            </a:r>
            <a:r>
              <a:rPr lang="en-US" sz="3600" dirty="0" err="1">
                <a:latin typeface="Brush Script MT" pitchFamily="66" charset="0"/>
                <a:ea typeface="+mn-ea"/>
              </a:rPr>
              <a:t>Swinney</a:t>
            </a:r>
            <a:endParaRPr lang="en-US" sz="3600" dirty="0">
              <a:latin typeface="Brush Script MT" pitchFamily="66" charset="0"/>
              <a:ea typeface="+mn-ea"/>
            </a:endParaRPr>
          </a:p>
          <a:p>
            <a:pPr>
              <a:buFont typeface="Wingdings" panose="05000000000000000000" pitchFamily="2" charset="2"/>
              <a:buNone/>
              <a:defRPr/>
            </a:pPr>
            <a:endParaRPr lang="en-US" sz="2400" dirty="0">
              <a:ea typeface="+mn-ea"/>
            </a:endParaRPr>
          </a:p>
        </p:txBody>
      </p:sp>
      <p:sp>
        <p:nvSpPr>
          <p:cNvPr id="4" name="Text Placeholder 3">
            <a:extLst>
              <a:ext uri="{FF2B5EF4-FFF2-40B4-BE49-F238E27FC236}">
                <a16:creationId xmlns:a16="http://schemas.microsoft.com/office/drawing/2014/main" id="{5D538E72-207A-7672-B6AC-189E6975CAE9}"/>
              </a:ext>
            </a:extLst>
          </p:cNvPr>
          <p:cNvSpPr>
            <a:spLocks noGrp="1"/>
          </p:cNvSpPr>
          <p:nvPr>
            <p:ph type="body" sz="half" idx="2"/>
          </p:nvPr>
        </p:nvSpPr>
        <p:spPr/>
        <p:txBody>
          <a:bodyPr/>
          <a:lstStyle/>
          <a:p>
            <a:pPr>
              <a:buFont typeface="Wingdings" pitchFamily="-88" charset="2"/>
              <a:buNone/>
              <a:defRPr/>
            </a:pPr>
            <a:br>
              <a:rPr lang="en-US" dirty="0">
                <a:ea typeface="+mn-ea"/>
              </a:rPr>
            </a:br>
            <a:endParaRPr lang="en-US" dirty="0">
              <a:ea typeface="+mn-ea"/>
            </a:endParaRPr>
          </a:p>
        </p:txBody>
      </p:sp>
      <p:pic>
        <p:nvPicPr>
          <p:cNvPr id="21509" name="Picture 4" descr="http://timesonline.typepad.com/comment/images/bill_clinton_at_the_labour_party_confere.jpg">
            <a:extLst>
              <a:ext uri="{FF2B5EF4-FFF2-40B4-BE49-F238E27FC236}">
                <a16:creationId xmlns:a16="http://schemas.microsoft.com/office/drawing/2014/main" id="{82833C50-8059-20E8-769A-D0F93E118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3861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5837213-F55B-126D-6788-3D080F5DCB3D}"/>
              </a:ext>
            </a:extLst>
          </p:cNvPr>
          <p:cNvSpPr txBox="1"/>
          <p:nvPr/>
        </p:nvSpPr>
        <p:spPr>
          <a:xfrm>
            <a:off x="5638800" y="6581775"/>
            <a:ext cx="2667000" cy="276225"/>
          </a:xfrm>
          <a:prstGeom prst="rect">
            <a:avLst/>
          </a:prstGeom>
          <a:noFill/>
        </p:spPr>
        <p:txBody>
          <a:bodyPr>
            <a:spAutoFit/>
          </a:bodyPr>
          <a:lstStyle/>
          <a:p>
            <a:pPr>
              <a:defRPr/>
            </a:pPr>
            <a:r>
              <a:rPr lang="en-US" sz="1200" dirty="0">
                <a:latin typeface="+mj-lt"/>
              </a:rPr>
              <a:t>(Clinton’s Greatest Record by Far)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64A088-2685-6924-83B6-3085AF5C4A20}"/>
              </a:ext>
            </a:extLst>
          </p:cNvPr>
          <p:cNvSpPr>
            <a:spLocks noGrp="1"/>
          </p:cNvSpPr>
          <p:nvPr>
            <p:ph type="title"/>
          </p:nvPr>
        </p:nvSpPr>
        <p:spPr/>
        <p:txBody>
          <a:bodyPr/>
          <a:lstStyle/>
          <a:p>
            <a:pPr>
              <a:defRPr/>
            </a:pPr>
            <a:r>
              <a:rPr lang="en-US" dirty="0" err="1">
                <a:ea typeface="+mj-ea"/>
              </a:rPr>
              <a:t>Clintonomics</a:t>
            </a:r>
            <a:r>
              <a:rPr lang="en-US" dirty="0">
                <a:ea typeface="+mj-ea"/>
              </a:rPr>
              <a:t> vs. Reaganomics</a:t>
            </a:r>
          </a:p>
        </p:txBody>
      </p:sp>
      <p:sp>
        <p:nvSpPr>
          <p:cNvPr id="8" name="Content Placeholder 7">
            <a:extLst>
              <a:ext uri="{FF2B5EF4-FFF2-40B4-BE49-F238E27FC236}">
                <a16:creationId xmlns:a16="http://schemas.microsoft.com/office/drawing/2014/main" id="{88C6572B-41D7-7AD9-65A9-5B5CC0BD5CB4}"/>
              </a:ext>
            </a:extLst>
          </p:cNvPr>
          <p:cNvSpPr>
            <a:spLocks noGrp="1"/>
          </p:cNvSpPr>
          <p:nvPr>
            <p:ph idx="1"/>
          </p:nvPr>
        </p:nvSpPr>
        <p:spPr/>
        <p:txBody>
          <a:bodyPr/>
          <a:lstStyle/>
          <a:p>
            <a:pPr>
              <a:buFont typeface="Wingdings" panose="05000000000000000000" pitchFamily="2" charset="2"/>
              <a:buNone/>
              <a:defRPr/>
            </a:pPr>
            <a:r>
              <a:rPr lang="en-US" sz="2800" dirty="0">
                <a:latin typeface="Brush Script MT" pitchFamily="66" charset="0"/>
                <a:ea typeface="+mn-ea"/>
              </a:rPr>
              <a:t>-</a:t>
            </a:r>
            <a:r>
              <a:rPr lang="en-US" sz="2800" dirty="0">
                <a:ea typeface="+mn-ea"/>
              </a:rPr>
              <a:t>Rep. and Dem. Differed views as the Dem liked </a:t>
            </a:r>
            <a:r>
              <a:rPr lang="en-US" sz="2800" dirty="0" err="1">
                <a:ea typeface="+mn-ea"/>
              </a:rPr>
              <a:t>Clintonomics</a:t>
            </a:r>
            <a:r>
              <a:rPr lang="en-US" sz="2800" dirty="0">
                <a:ea typeface="+mn-ea"/>
              </a:rPr>
              <a:t> and Rep liked Reaganomics.</a:t>
            </a:r>
          </a:p>
          <a:p>
            <a:pPr>
              <a:buFont typeface="Wingdings" panose="05000000000000000000" pitchFamily="2" charset="2"/>
              <a:buNone/>
              <a:defRPr/>
            </a:pPr>
            <a:r>
              <a:rPr lang="en-US" sz="2800" dirty="0">
                <a:ea typeface="+mn-ea"/>
              </a:rPr>
              <a:t>-Clarence </a:t>
            </a:r>
            <a:r>
              <a:rPr lang="en-US" sz="2800" dirty="0" err="1">
                <a:ea typeface="+mn-ea"/>
              </a:rPr>
              <a:t>Swinney</a:t>
            </a:r>
            <a:r>
              <a:rPr lang="en-US" sz="2800" dirty="0">
                <a:ea typeface="+mn-ea"/>
              </a:rPr>
              <a:t> is a die-hard democrat that is expressing the pluses of Clinton but refuses to highlight the pluses of Reagan.  And some of the facts shown from the information are not necessarily true as a lot of the issues overlap.</a:t>
            </a:r>
          </a:p>
          <a:p>
            <a:pPr>
              <a:buFont typeface="Wingdings" panose="05000000000000000000" pitchFamily="2" charset="2"/>
              <a:buNone/>
              <a:defRPr/>
            </a:pPr>
            <a:r>
              <a:rPr lang="en-US" sz="2800" dirty="0">
                <a:ea typeface="+mn-ea"/>
              </a:rPr>
              <a:t>-As the quote above was taken from </a:t>
            </a:r>
            <a:r>
              <a:rPr lang="en-US" sz="2800" dirty="0" err="1">
                <a:ea typeface="+mn-ea"/>
              </a:rPr>
              <a:t>Swinney</a:t>
            </a:r>
            <a:r>
              <a:rPr lang="en-US" sz="2800" dirty="0">
                <a:ea typeface="+mn-ea"/>
              </a:rPr>
              <a:t>, it implies that he is pure Democrat.</a:t>
            </a:r>
          </a:p>
        </p:txBody>
      </p:sp>
      <p:sp>
        <p:nvSpPr>
          <p:cNvPr id="9" name="TextBox 8">
            <a:extLst>
              <a:ext uri="{FF2B5EF4-FFF2-40B4-BE49-F238E27FC236}">
                <a16:creationId xmlns:a16="http://schemas.microsoft.com/office/drawing/2014/main" id="{977629C9-4FB4-31EB-3D9C-77CC9A0A9B89}"/>
              </a:ext>
            </a:extLst>
          </p:cNvPr>
          <p:cNvSpPr txBox="1"/>
          <p:nvPr/>
        </p:nvSpPr>
        <p:spPr>
          <a:xfrm>
            <a:off x="4419600" y="6248400"/>
            <a:ext cx="2516188" cy="307975"/>
          </a:xfrm>
          <a:prstGeom prst="rect">
            <a:avLst/>
          </a:prstGeom>
          <a:noFill/>
        </p:spPr>
        <p:txBody>
          <a:bodyPr wrap="none">
            <a:spAutoFit/>
          </a:bodyPr>
          <a:lstStyle/>
          <a:p>
            <a:pPr>
              <a:defRPr/>
            </a:pPr>
            <a:r>
              <a:rPr lang="en-US" sz="1400" dirty="0">
                <a:latin typeface="+mj-lt"/>
              </a:rPr>
              <a:t>Clinton’s Greatest Record by Far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BF57A3-A40A-A416-8E45-DF4206B410D4}"/>
              </a:ext>
            </a:extLst>
          </p:cNvPr>
          <p:cNvSpPr>
            <a:spLocks noGrp="1"/>
          </p:cNvSpPr>
          <p:nvPr>
            <p:ph type="title"/>
          </p:nvPr>
        </p:nvSpPr>
        <p:spPr>
          <a:xfrm>
            <a:off x="304800" y="152400"/>
            <a:ext cx="7543800" cy="1143000"/>
          </a:xfrm>
        </p:spPr>
        <p:txBody>
          <a:bodyPr/>
          <a:lstStyle/>
          <a:p>
            <a:pPr>
              <a:defRPr/>
            </a:pPr>
            <a:r>
              <a:rPr lang="en-US" sz="3200" dirty="0">
                <a:ea typeface="+mj-ea"/>
              </a:rPr>
              <a:t>CLINTON-GORE ACCOMPLISHMENTS ALL AMERICAN TEAM</a:t>
            </a:r>
          </a:p>
        </p:txBody>
      </p:sp>
      <p:sp>
        <p:nvSpPr>
          <p:cNvPr id="8" name="Content Placeholder 7">
            <a:extLst>
              <a:ext uri="{FF2B5EF4-FFF2-40B4-BE49-F238E27FC236}">
                <a16:creationId xmlns:a16="http://schemas.microsoft.com/office/drawing/2014/main" id="{ABBAEC63-52BD-F5E4-F4A5-1954FF77C36B}"/>
              </a:ext>
            </a:extLst>
          </p:cNvPr>
          <p:cNvSpPr>
            <a:spLocks noGrp="1"/>
          </p:cNvSpPr>
          <p:nvPr>
            <p:ph idx="1"/>
          </p:nvPr>
        </p:nvSpPr>
        <p:spPr>
          <a:xfrm>
            <a:off x="304800" y="1295400"/>
            <a:ext cx="7543800" cy="5029200"/>
          </a:xfrm>
        </p:spPr>
        <p:txBody>
          <a:bodyPr/>
          <a:lstStyle/>
          <a:p>
            <a:pPr>
              <a:buFont typeface="Wingdings" pitchFamily="-88" charset="2"/>
              <a:buChar char=""/>
              <a:defRPr/>
            </a:pPr>
            <a:r>
              <a:rPr lang="en-US" sz="2400" dirty="0">
                <a:ea typeface="+mn-ea"/>
              </a:rPr>
              <a:t>1.JOBS—grew by 43% more under Clinton.</a:t>
            </a:r>
          </a:p>
          <a:p>
            <a:pPr>
              <a:buFont typeface="Wingdings" pitchFamily="-88" charset="2"/>
              <a:buChar char=""/>
              <a:defRPr/>
            </a:pPr>
            <a:r>
              <a:rPr lang="en-US" sz="2400" dirty="0">
                <a:ea typeface="+mn-ea"/>
              </a:rPr>
              <a:t>2.GDP---grew by 57% more under Clinton.</a:t>
            </a:r>
          </a:p>
          <a:p>
            <a:pPr>
              <a:buFont typeface="Wingdings" pitchFamily="-88" charset="2"/>
              <a:buChar char=""/>
              <a:defRPr/>
            </a:pPr>
            <a:r>
              <a:rPr lang="en-US" sz="2400" dirty="0">
                <a:ea typeface="+mn-ea"/>
              </a:rPr>
              <a:t>3.DOW—grew by 700% more under Clinton..</a:t>
            </a:r>
          </a:p>
          <a:p>
            <a:pPr>
              <a:buFont typeface="Wingdings" pitchFamily="-88" charset="2"/>
              <a:buChar char=""/>
              <a:defRPr/>
            </a:pPr>
            <a:r>
              <a:rPr lang="en-US" sz="2400" dirty="0">
                <a:ea typeface="+mn-ea"/>
              </a:rPr>
              <a:t>4.NASDAQ-grew by 18 times as much under Clinton.</a:t>
            </a:r>
          </a:p>
          <a:p>
            <a:pPr>
              <a:buFont typeface="Wingdings" pitchFamily="-88" charset="2"/>
              <a:buChar char=""/>
              <a:defRPr/>
            </a:pPr>
            <a:r>
              <a:rPr lang="en-US" sz="2400" dirty="0">
                <a:ea typeface="+mn-ea"/>
              </a:rPr>
              <a:t>5.SPENDING--grew by 28% under Clinton---80% under Reagan.</a:t>
            </a:r>
          </a:p>
          <a:p>
            <a:pPr>
              <a:buFont typeface="Wingdings" pitchFamily="-88" charset="2"/>
              <a:buChar char=""/>
              <a:defRPr/>
            </a:pPr>
            <a:r>
              <a:rPr lang="en-US" sz="2400" dirty="0">
                <a:ea typeface="+mn-ea"/>
              </a:rPr>
              <a:t>6.DEBT—grew by 43% under Clinton—187% under Reagan.</a:t>
            </a:r>
          </a:p>
          <a:p>
            <a:pPr>
              <a:buFont typeface="Wingdings" pitchFamily="-88" charset="2"/>
              <a:buChar char=""/>
              <a:defRPr/>
            </a:pPr>
            <a:r>
              <a:rPr lang="en-US" sz="2400" dirty="0">
                <a:ea typeface="+mn-ea"/>
              </a:rPr>
              <a:t>7. DEFICITS—Clinton got a large surplus--grew by 112% under Reagan.</a:t>
            </a:r>
          </a:p>
          <a:p>
            <a:pPr>
              <a:buFont typeface="Wingdings" pitchFamily="-88" charset="2"/>
              <a:buChar char=""/>
              <a:defRPr/>
            </a:pPr>
            <a:r>
              <a:rPr lang="en-US" sz="2400" dirty="0">
                <a:ea typeface="+mn-ea"/>
              </a:rPr>
              <a:t>8.NATIONAL INCOME—grew by100% more under Clinton.</a:t>
            </a:r>
          </a:p>
          <a:p>
            <a:pPr>
              <a:buFont typeface="Wingdings" pitchFamily="-88" charset="2"/>
              <a:buChar char=""/>
              <a:defRPr/>
            </a:pPr>
            <a:r>
              <a:rPr lang="en-US" sz="2400" dirty="0">
                <a:ea typeface="+mn-ea"/>
              </a:rPr>
              <a:t>9.PERSONAL INCOME—Grew by 110% more under Clinton.</a:t>
            </a:r>
            <a:br>
              <a:rPr lang="en-US" sz="2400" dirty="0">
                <a:ea typeface="+mn-ea"/>
              </a:rPr>
            </a:br>
            <a:endParaRPr lang="en-US" sz="2400" dirty="0">
              <a:ea typeface="+mn-ea"/>
            </a:endParaRPr>
          </a:p>
        </p:txBody>
      </p:sp>
      <p:sp>
        <p:nvSpPr>
          <p:cNvPr id="5" name="TextBox 4">
            <a:extLst>
              <a:ext uri="{FF2B5EF4-FFF2-40B4-BE49-F238E27FC236}">
                <a16:creationId xmlns:a16="http://schemas.microsoft.com/office/drawing/2014/main" id="{CE1B1DF6-310B-4FD3-E281-7755AB5929B4}"/>
              </a:ext>
            </a:extLst>
          </p:cNvPr>
          <p:cNvSpPr txBox="1"/>
          <p:nvPr/>
        </p:nvSpPr>
        <p:spPr>
          <a:xfrm>
            <a:off x="3657600" y="6400800"/>
            <a:ext cx="3657600" cy="307975"/>
          </a:xfrm>
          <a:prstGeom prst="rect">
            <a:avLst/>
          </a:prstGeom>
          <a:noFill/>
        </p:spPr>
        <p:txBody>
          <a:bodyPr>
            <a:spAutoFit/>
          </a:bodyPr>
          <a:lstStyle/>
          <a:p>
            <a:pPr>
              <a:defRPr/>
            </a:pPr>
            <a:r>
              <a:rPr lang="en-US" sz="1400" dirty="0">
                <a:latin typeface="+mj-lt"/>
              </a:rPr>
              <a:t>(Clinton’s Greatest Record by Far)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ED34-6518-4E7B-87EC-275A38BF9314}"/>
              </a:ext>
            </a:extLst>
          </p:cNvPr>
          <p:cNvSpPr>
            <a:spLocks noGrp="1"/>
          </p:cNvSpPr>
          <p:nvPr>
            <p:ph type="title"/>
          </p:nvPr>
        </p:nvSpPr>
        <p:spPr/>
        <p:txBody>
          <a:bodyPr/>
          <a:lstStyle/>
          <a:p>
            <a:pPr>
              <a:defRPr/>
            </a:pPr>
            <a:endParaRPr lang="en-US">
              <a:ea typeface="+mj-ea"/>
            </a:endParaRPr>
          </a:p>
        </p:txBody>
      </p:sp>
      <p:sp>
        <p:nvSpPr>
          <p:cNvPr id="3" name="Content Placeholder 2">
            <a:extLst>
              <a:ext uri="{FF2B5EF4-FFF2-40B4-BE49-F238E27FC236}">
                <a16:creationId xmlns:a16="http://schemas.microsoft.com/office/drawing/2014/main" id="{85546FF8-2CF4-A0A5-DF31-2C3C8902A7FF}"/>
              </a:ext>
            </a:extLst>
          </p:cNvPr>
          <p:cNvSpPr>
            <a:spLocks noGrp="1"/>
          </p:cNvSpPr>
          <p:nvPr>
            <p:ph idx="1"/>
          </p:nvPr>
        </p:nvSpPr>
        <p:spPr/>
        <p:txBody>
          <a:bodyPr/>
          <a:lstStyle/>
          <a:p>
            <a:pPr>
              <a:buFont typeface="Wingdings" pitchFamily="-88" charset="2"/>
              <a:buChar char=""/>
              <a:defRPr/>
            </a:pPr>
            <a:endParaRPr lang="en-US">
              <a:ea typeface="+mn-ea"/>
            </a:endParaRPr>
          </a:p>
        </p:txBody>
      </p:sp>
      <p:sp>
        <p:nvSpPr>
          <p:cNvPr id="4" name="Date Placeholder 3">
            <a:extLst>
              <a:ext uri="{FF2B5EF4-FFF2-40B4-BE49-F238E27FC236}">
                <a16:creationId xmlns:a16="http://schemas.microsoft.com/office/drawing/2014/main" id="{FB93F8A9-F5D9-C5C1-A1AA-D94F98A2E1C2}"/>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36F626EF-B587-35AE-5E65-5BF57C03C785}"/>
              </a:ext>
            </a:extLst>
          </p:cNvPr>
          <p:cNvSpPr>
            <a:spLocks noGrp="1"/>
          </p:cNvSpPr>
          <p:nvPr>
            <p:ph type="ftr" sz="quarter" idx="11"/>
          </p:nvPr>
        </p:nvSpPr>
        <p:spPr/>
        <p:txBody>
          <a:bodyPr/>
          <a:lstStyle/>
          <a:p>
            <a:pPr>
              <a:defRPr/>
            </a:pPr>
            <a:endParaRPr lang="en-US"/>
          </a:p>
        </p:txBody>
      </p:sp>
      <p:pic>
        <p:nvPicPr>
          <p:cNvPr id="24582" name="Picture 2" descr="http://i272.photobucket.com/albums/jj183/laughtech/Page_1-30.jpg">
            <a:extLst>
              <a:ext uri="{FF2B5EF4-FFF2-40B4-BE49-F238E27FC236}">
                <a16:creationId xmlns:a16="http://schemas.microsoft.com/office/drawing/2014/main" id="{0E354DD6-26E7-035F-58A5-B5703F860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13399-EE97-FFF6-4C49-E7F5469EA9D6}"/>
              </a:ext>
            </a:extLst>
          </p:cNvPr>
          <p:cNvSpPr>
            <a:spLocks noGrp="1"/>
          </p:cNvSpPr>
          <p:nvPr>
            <p:ph type="title"/>
          </p:nvPr>
        </p:nvSpPr>
        <p:spPr>
          <a:xfrm>
            <a:off x="304800" y="228600"/>
            <a:ext cx="7543800" cy="1143000"/>
          </a:xfrm>
        </p:spPr>
        <p:txBody>
          <a:bodyPr/>
          <a:lstStyle/>
          <a:p>
            <a:pPr>
              <a:defRPr/>
            </a:pPr>
            <a:r>
              <a:rPr lang="en-US" sz="4000" dirty="0">
                <a:ea typeface="+mj-ea"/>
              </a:rPr>
              <a:t>“Let’s Bury Reaganomics with it’s Founder”</a:t>
            </a:r>
          </a:p>
        </p:txBody>
      </p:sp>
      <p:sp>
        <p:nvSpPr>
          <p:cNvPr id="3" name="Content Placeholder 2">
            <a:extLst>
              <a:ext uri="{FF2B5EF4-FFF2-40B4-BE49-F238E27FC236}">
                <a16:creationId xmlns:a16="http://schemas.microsoft.com/office/drawing/2014/main" id="{B1655D06-3880-71D4-4132-CB4D6587939A}"/>
              </a:ext>
            </a:extLst>
          </p:cNvPr>
          <p:cNvSpPr>
            <a:spLocks noGrp="1"/>
          </p:cNvSpPr>
          <p:nvPr>
            <p:ph idx="1"/>
          </p:nvPr>
        </p:nvSpPr>
        <p:spPr>
          <a:xfrm>
            <a:off x="304800" y="1447800"/>
            <a:ext cx="7543800" cy="5181600"/>
          </a:xfrm>
        </p:spPr>
        <p:txBody>
          <a:bodyPr/>
          <a:lstStyle/>
          <a:p>
            <a:pPr>
              <a:buFont typeface="Wingdings" panose="05000000000000000000" pitchFamily="2" charset="2"/>
              <a:buNone/>
              <a:defRPr/>
            </a:pPr>
            <a:r>
              <a:rPr lang="en-US" dirty="0">
                <a:latin typeface="Brush Script MT" pitchFamily="66" charset="0"/>
                <a:ea typeface="+mn-ea"/>
              </a:rPr>
              <a:t>“Reagan's unashamed wielding of US power and money may have hastened Soviet collapse. But at home, what he really made Americans feel good about was getting rich, no matter the social cost…..</a:t>
            </a:r>
            <a:r>
              <a:rPr lang="en-US" dirty="0">
                <a:ea typeface="+mn-ea"/>
              </a:rPr>
              <a:t> </a:t>
            </a:r>
            <a:r>
              <a:rPr lang="en-US" dirty="0">
                <a:latin typeface="Brush Script MT" pitchFamily="66" charset="0"/>
                <a:ea typeface="+mn-ea"/>
              </a:rPr>
              <a:t>So while others laud Reagan this week, I'm one who won't mourn his departure. If only we could bury his legacy with him.”</a:t>
            </a:r>
          </a:p>
          <a:p>
            <a:pPr>
              <a:buFont typeface="Wingdings" panose="05000000000000000000" pitchFamily="2" charset="2"/>
              <a:buNone/>
              <a:defRPr/>
            </a:pPr>
            <a:r>
              <a:rPr lang="en-US" dirty="0">
                <a:latin typeface="Brush Script MT" pitchFamily="66" charset="0"/>
                <a:ea typeface="+mn-ea"/>
              </a:rPr>
              <a:t>				-Tony </a:t>
            </a:r>
            <a:r>
              <a:rPr lang="en-US" dirty="0" err="1">
                <a:latin typeface="Brush Script MT" pitchFamily="66" charset="0"/>
                <a:ea typeface="+mn-ea"/>
              </a:rPr>
              <a:t>Horwitz</a:t>
            </a:r>
            <a:endParaRPr lang="en-US" dirty="0">
              <a:latin typeface="Brush Script MT" pitchFamily="66" charset="0"/>
              <a:ea typeface="+mn-ea"/>
            </a:endParaRPr>
          </a:p>
          <a:p>
            <a:pPr>
              <a:buFont typeface="Wingdings" panose="05000000000000000000" pitchFamily="2" charset="2"/>
              <a:buNone/>
              <a:defRPr/>
            </a:pPr>
            <a:r>
              <a:rPr lang="en-US" sz="2000" dirty="0">
                <a:ea typeface="+mn-ea"/>
              </a:rPr>
              <a:t>	</a:t>
            </a:r>
          </a:p>
          <a:p>
            <a:pPr>
              <a:buFont typeface="Wingdings" panose="05000000000000000000" pitchFamily="2" charset="2"/>
              <a:buNone/>
              <a:defRPr/>
            </a:pPr>
            <a:r>
              <a:rPr lang="en-US" sz="2000" dirty="0">
                <a:ea typeface="+mn-ea"/>
              </a:rPr>
              <a:t>	 				</a:t>
            </a:r>
            <a:r>
              <a:rPr lang="en-US" sz="1400" dirty="0">
                <a:latin typeface="+mj-lt"/>
                <a:ea typeface="+mn-ea"/>
              </a:rPr>
              <a:t>(Let’s Bury Reaganomics with it’s Founder)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72EB-B6AC-7E1C-65D2-2781A1F213DD}"/>
              </a:ext>
            </a:extLst>
          </p:cNvPr>
          <p:cNvSpPr>
            <a:spLocks noGrp="1"/>
          </p:cNvSpPr>
          <p:nvPr>
            <p:ph type="title"/>
          </p:nvPr>
        </p:nvSpPr>
        <p:spPr/>
        <p:txBody>
          <a:bodyPr/>
          <a:lstStyle/>
          <a:p>
            <a:pPr>
              <a:defRPr/>
            </a:pPr>
            <a:r>
              <a:rPr lang="en-US" dirty="0">
                <a:ea typeface="+mj-ea"/>
              </a:rPr>
              <a:t>“Lets Bury Reaganomics with it’s Founder”</a:t>
            </a:r>
          </a:p>
        </p:txBody>
      </p:sp>
      <p:sp>
        <p:nvSpPr>
          <p:cNvPr id="3" name="Content Placeholder 2">
            <a:extLst>
              <a:ext uri="{FF2B5EF4-FFF2-40B4-BE49-F238E27FC236}">
                <a16:creationId xmlns:a16="http://schemas.microsoft.com/office/drawing/2014/main" id="{E2BEA836-41CB-CB03-C3CE-E11A303865C0}"/>
              </a:ext>
            </a:extLst>
          </p:cNvPr>
          <p:cNvSpPr>
            <a:spLocks noGrp="1"/>
          </p:cNvSpPr>
          <p:nvPr>
            <p:ph idx="1"/>
          </p:nvPr>
        </p:nvSpPr>
        <p:spPr/>
        <p:txBody>
          <a:bodyPr/>
          <a:lstStyle/>
          <a:p>
            <a:pPr>
              <a:buFont typeface="Wingdings" panose="05000000000000000000" pitchFamily="2" charset="2"/>
              <a:buNone/>
              <a:defRPr/>
            </a:pPr>
            <a:r>
              <a:rPr lang="en-US" dirty="0">
                <a:ea typeface="+mn-ea"/>
              </a:rPr>
              <a:t>	</a:t>
            </a:r>
            <a:r>
              <a:rPr lang="en-US" dirty="0" err="1">
                <a:ea typeface="+mn-ea"/>
              </a:rPr>
              <a:t>Horwitz</a:t>
            </a:r>
            <a:r>
              <a:rPr lang="en-US" dirty="0">
                <a:ea typeface="+mn-ea"/>
              </a:rPr>
              <a:t> feels Reaganomics hurts the American People as it makes people feel good about getting rich quick.  He feels that Reagan was reviving the old ways of the Gilded Age Economy, and  he believed that this hurt America socially  as “the rich got richer, and the poor got poorer”.</a:t>
            </a:r>
          </a:p>
          <a:p>
            <a:pPr>
              <a:buFont typeface="Wingdings" panose="05000000000000000000" pitchFamily="2" charset="2"/>
              <a:buNone/>
              <a:defRPr/>
            </a:pPr>
            <a:r>
              <a:rPr lang="en-US" sz="1400" dirty="0">
                <a:ea typeface="+mn-ea"/>
              </a:rPr>
              <a:t>					(Let’s Bury Reaganomics with it’s Founder)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orldhum.com/images/c_uploads/TonyHorwitz_225.jpg">
            <a:extLst>
              <a:ext uri="{FF2B5EF4-FFF2-40B4-BE49-F238E27FC236}">
                <a16:creationId xmlns:a16="http://schemas.microsoft.com/office/drawing/2014/main" id="{32E3E4B9-4721-7F7F-710A-9B70F94E3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1306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B914483-D729-0D25-9FCF-10517031F786}"/>
              </a:ext>
            </a:extLst>
          </p:cNvPr>
          <p:cNvSpPr txBox="1"/>
          <p:nvPr/>
        </p:nvSpPr>
        <p:spPr>
          <a:xfrm>
            <a:off x="4800600" y="457200"/>
            <a:ext cx="2819400" cy="646113"/>
          </a:xfrm>
          <a:prstGeom prst="rect">
            <a:avLst/>
          </a:prstGeom>
          <a:noFill/>
        </p:spPr>
        <p:txBody>
          <a:bodyPr>
            <a:spAutoFit/>
          </a:bodyPr>
          <a:lstStyle/>
          <a:p>
            <a:pPr>
              <a:defRPr/>
            </a:pPr>
            <a:r>
              <a:rPr lang="en-US" sz="3600" dirty="0">
                <a:latin typeface="+mj-lt"/>
              </a:rPr>
              <a:t>Tony </a:t>
            </a:r>
            <a:r>
              <a:rPr lang="en-US" sz="3600" dirty="0" err="1">
                <a:latin typeface="+mj-lt"/>
              </a:rPr>
              <a:t>Horwitz</a:t>
            </a:r>
            <a:endParaRPr lang="en-US" sz="3600"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616A00-FE48-C37B-1865-EB02A7EFCFB2}"/>
              </a:ext>
            </a:extLst>
          </p:cNvPr>
          <p:cNvSpPr>
            <a:spLocks noGrp="1"/>
          </p:cNvSpPr>
          <p:nvPr>
            <p:ph idx="1"/>
          </p:nvPr>
        </p:nvSpPr>
        <p:spPr>
          <a:xfrm>
            <a:off x="304800" y="304800"/>
            <a:ext cx="3733800" cy="5791200"/>
          </a:xfrm>
        </p:spPr>
        <p:txBody>
          <a:bodyPr/>
          <a:lstStyle/>
          <a:p>
            <a:pPr>
              <a:buFont typeface="Wingdings" panose="05000000000000000000" pitchFamily="2" charset="2"/>
              <a:buNone/>
              <a:defRPr/>
            </a:pPr>
            <a:r>
              <a:rPr lang="en-US" dirty="0">
                <a:ea typeface="+mn-ea"/>
              </a:rPr>
              <a:t>	</a:t>
            </a:r>
            <a:r>
              <a:rPr lang="en-US" sz="2400" b="1" dirty="0" err="1">
                <a:ea typeface="+mn-ea"/>
              </a:rPr>
              <a:t>Horwitz</a:t>
            </a:r>
            <a:r>
              <a:rPr lang="en-US" sz="2400" b="1" dirty="0">
                <a:ea typeface="+mn-ea"/>
              </a:rPr>
              <a:t>  view of Reaganomics (right).  </a:t>
            </a:r>
            <a:r>
              <a:rPr lang="en-US" sz="2400" dirty="0">
                <a:ea typeface="+mn-ea"/>
              </a:rPr>
              <a:t>This picture expresses how </a:t>
            </a:r>
            <a:r>
              <a:rPr lang="en-US" sz="2400" dirty="0" err="1">
                <a:ea typeface="+mn-ea"/>
              </a:rPr>
              <a:t>Horwitz</a:t>
            </a:r>
            <a:r>
              <a:rPr lang="en-US" sz="2400" dirty="0">
                <a:ea typeface="+mn-ea"/>
              </a:rPr>
              <a:t> feels as the new “communist” regime was taking affect thru Reagan, and how  he believed that Reaganomics was putting the government ahead, but the lower and middle classes as the Russian peasants would be in the USSR at the peak of it’s Communistic Society.</a:t>
            </a:r>
          </a:p>
          <a:p>
            <a:pPr>
              <a:defRPr/>
            </a:pPr>
            <a:endParaRPr lang="en-US" sz="2400" dirty="0">
              <a:ea typeface="+mn-ea"/>
            </a:endParaRPr>
          </a:p>
        </p:txBody>
      </p:sp>
      <p:pic>
        <p:nvPicPr>
          <p:cNvPr id="28675" name="Picture 4" descr="http://img.photobucket.com/albums/v423/meh_cd/06_podborka_09.jpg">
            <a:extLst>
              <a:ext uri="{FF2B5EF4-FFF2-40B4-BE49-F238E27FC236}">
                <a16:creationId xmlns:a16="http://schemas.microsoft.com/office/drawing/2014/main" id="{613492FB-DEDB-27C9-ADF0-1EB8672E1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09600"/>
            <a:ext cx="3840163"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6EC6-602D-42F7-5E6B-D6786247062D}"/>
              </a:ext>
            </a:extLst>
          </p:cNvPr>
          <p:cNvSpPr>
            <a:spLocks noGrp="1"/>
          </p:cNvSpPr>
          <p:nvPr>
            <p:ph type="title"/>
          </p:nvPr>
        </p:nvSpPr>
        <p:spPr/>
        <p:txBody>
          <a:bodyPr/>
          <a:lstStyle/>
          <a:p>
            <a:pPr>
              <a:defRPr/>
            </a:pPr>
            <a:r>
              <a:rPr lang="en-US" dirty="0">
                <a:latin typeface="Brush Script MT" pitchFamily="66" charset="0"/>
                <a:ea typeface="+mj-ea"/>
              </a:rPr>
              <a:t>Conservative or Liberal???? Redistribution of Wealth…</a:t>
            </a:r>
          </a:p>
        </p:txBody>
      </p:sp>
      <p:sp>
        <p:nvSpPr>
          <p:cNvPr id="3" name="Content Placeholder 2">
            <a:extLst>
              <a:ext uri="{FF2B5EF4-FFF2-40B4-BE49-F238E27FC236}">
                <a16:creationId xmlns:a16="http://schemas.microsoft.com/office/drawing/2014/main" id="{DB902D9C-6D54-D2C0-4719-2566AFAE3796}"/>
              </a:ext>
            </a:extLst>
          </p:cNvPr>
          <p:cNvSpPr>
            <a:spLocks noGrp="1"/>
          </p:cNvSpPr>
          <p:nvPr>
            <p:ph idx="1"/>
          </p:nvPr>
        </p:nvSpPr>
        <p:spPr>
          <a:xfrm>
            <a:off x="304800" y="2209800"/>
            <a:ext cx="7543800" cy="4114800"/>
          </a:xfrm>
        </p:spPr>
        <p:txBody>
          <a:bodyPr/>
          <a:lstStyle/>
          <a:p>
            <a:pPr>
              <a:buFont typeface="Wingdings" panose="05000000000000000000" pitchFamily="2" charset="2"/>
              <a:buNone/>
              <a:defRPr/>
            </a:pPr>
            <a:r>
              <a:rPr lang="en-US" sz="2800" dirty="0">
                <a:latin typeface="Brush Script MT" pitchFamily="66" charset="0"/>
                <a:ea typeface="+mn-ea"/>
              </a:rPr>
              <a:t>“For conservatives, wealth is redistributed by companies, via profits. What is not returned to the masses directly (to employees in the form of pay and benefits) is passed on to the consumer in terms of goods and services (both products and charity work that many corporations participate in.) For liberals, wealth is redistributed by the government, via taxes. What is not returned to the masses directly (rebate checks, for instance) are returned in services (usually infrastructure.)”</a:t>
            </a:r>
          </a:p>
        </p:txBody>
      </p:sp>
      <p:sp>
        <p:nvSpPr>
          <p:cNvPr id="6" name="TextBox 5">
            <a:extLst>
              <a:ext uri="{FF2B5EF4-FFF2-40B4-BE49-F238E27FC236}">
                <a16:creationId xmlns:a16="http://schemas.microsoft.com/office/drawing/2014/main" id="{CB6F54B9-4635-8AFA-65E8-3F33F6398E68}"/>
              </a:ext>
            </a:extLst>
          </p:cNvPr>
          <p:cNvSpPr txBox="1"/>
          <p:nvPr/>
        </p:nvSpPr>
        <p:spPr>
          <a:xfrm>
            <a:off x="4267200" y="6172200"/>
            <a:ext cx="2903538" cy="307975"/>
          </a:xfrm>
          <a:prstGeom prst="rect">
            <a:avLst/>
          </a:prstGeom>
          <a:noFill/>
        </p:spPr>
        <p:txBody>
          <a:bodyPr wrap="none">
            <a:spAutoFit/>
          </a:bodyPr>
          <a:lstStyle/>
          <a:p>
            <a:pPr>
              <a:defRPr/>
            </a:pPr>
            <a:r>
              <a:rPr lang="en-US" sz="1400" dirty="0">
                <a:latin typeface="+mj-lt"/>
              </a:rPr>
              <a:t>(Reaganomics, Wealth Distribution…)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9F8B-9949-2258-CAF3-85012BAB7C1E}"/>
              </a:ext>
            </a:extLst>
          </p:cNvPr>
          <p:cNvSpPr>
            <a:spLocks noGrp="1"/>
          </p:cNvSpPr>
          <p:nvPr>
            <p:ph type="title"/>
          </p:nvPr>
        </p:nvSpPr>
        <p:spPr>
          <a:xfrm>
            <a:off x="304800" y="228600"/>
            <a:ext cx="7543800" cy="1143000"/>
          </a:xfrm>
        </p:spPr>
        <p:txBody>
          <a:bodyPr/>
          <a:lstStyle/>
          <a:p>
            <a:pPr>
              <a:defRPr/>
            </a:pPr>
            <a:r>
              <a:rPr lang="en-US" dirty="0">
                <a:ea typeface="+mj-ea"/>
              </a:rPr>
              <a:t>The Redistribution of Wealth…</a:t>
            </a:r>
          </a:p>
        </p:txBody>
      </p:sp>
      <p:sp>
        <p:nvSpPr>
          <p:cNvPr id="3" name="Content Placeholder 2">
            <a:extLst>
              <a:ext uri="{FF2B5EF4-FFF2-40B4-BE49-F238E27FC236}">
                <a16:creationId xmlns:a16="http://schemas.microsoft.com/office/drawing/2014/main" id="{24479F0D-E2DA-2E6A-D3CF-AB282E193C46}"/>
              </a:ext>
            </a:extLst>
          </p:cNvPr>
          <p:cNvSpPr>
            <a:spLocks noGrp="1"/>
          </p:cNvSpPr>
          <p:nvPr>
            <p:ph idx="1"/>
          </p:nvPr>
        </p:nvSpPr>
        <p:spPr>
          <a:xfrm>
            <a:off x="304800" y="1219200"/>
            <a:ext cx="7543800" cy="5410200"/>
          </a:xfrm>
        </p:spPr>
        <p:txBody>
          <a:bodyPr/>
          <a:lstStyle/>
          <a:p>
            <a:pPr>
              <a:buFont typeface="Wingdings" panose="05000000000000000000" pitchFamily="2" charset="2"/>
              <a:buNone/>
              <a:defRPr/>
            </a:pPr>
            <a:r>
              <a:rPr lang="en-US" sz="2800" dirty="0">
                <a:ea typeface="+mn-ea"/>
              </a:rPr>
              <a:t>-The author of this piece explains how Reaganomics is a form of REDISTRIBUTING THE WEALTH, as is Obama’s economic plan. </a:t>
            </a:r>
          </a:p>
          <a:p>
            <a:pPr>
              <a:buFont typeface="Wingdings" panose="05000000000000000000" pitchFamily="2" charset="2"/>
              <a:buNone/>
              <a:defRPr/>
            </a:pPr>
            <a:r>
              <a:rPr lang="en-US" sz="2800" dirty="0">
                <a:ea typeface="+mn-ea"/>
              </a:rPr>
              <a:t>-Reaganomics, however, differs from </a:t>
            </a:r>
            <a:r>
              <a:rPr lang="en-US" sz="2800" dirty="0" err="1">
                <a:ea typeface="+mn-ea"/>
              </a:rPr>
              <a:t>Obamaanomics</a:t>
            </a:r>
            <a:r>
              <a:rPr lang="en-US" sz="2800" dirty="0">
                <a:ea typeface="+mn-ea"/>
              </a:rPr>
              <a:t>, where the author claims that  Obama is helping the middle class and lower class. </a:t>
            </a:r>
          </a:p>
          <a:p>
            <a:pPr>
              <a:buFont typeface="Wingdings" panose="05000000000000000000" pitchFamily="2" charset="2"/>
              <a:buNone/>
              <a:defRPr/>
            </a:pPr>
            <a:r>
              <a:rPr lang="en-US" sz="2800" dirty="0">
                <a:ea typeface="+mn-ea"/>
              </a:rPr>
              <a:t>-He then goes to state how Reagan is helping the rich get richer by spreading the wealth to the businesses and the wealthier peoples. </a:t>
            </a:r>
          </a:p>
          <a:p>
            <a:pPr>
              <a:buFont typeface="Wingdings" panose="05000000000000000000" pitchFamily="2" charset="2"/>
              <a:buNone/>
              <a:defRPr/>
            </a:pPr>
            <a:r>
              <a:rPr lang="en-US" sz="2400" dirty="0">
                <a:ea typeface="+mn-ea"/>
              </a:rPr>
              <a:t>	</a:t>
            </a:r>
          </a:p>
        </p:txBody>
      </p:sp>
      <p:sp>
        <p:nvSpPr>
          <p:cNvPr id="7" name="TextBox 6">
            <a:extLst>
              <a:ext uri="{FF2B5EF4-FFF2-40B4-BE49-F238E27FC236}">
                <a16:creationId xmlns:a16="http://schemas.microsoft.com/office/drawing/2014/main" id="{D72ABF9A-489D-4C03-287F-3C14C4C18A96}"/>
              </a:ext>
            </a:extLst>
          </p:cNvPr>
          <p:cNvSpPr txBox="1"/>
          <p:nvPr/>
        </p:nvSpPr>
        <p:spPr>
          <a:xfrm>
            <a:off x="2819400" y="6400800"/>
            <a:ext cx="2936875" cy="307975"/>
          </a:xfrm>
          <a:prstGeom prst="rect">
            <a:avLst/>
          </a:prstGeom>
          <a:noFill/>
        </p:spPr>
        <p:txBody>
          <a:bodyPr wrap="none">
            <a:spAutoFit/>
          </a:bodyPr>
          <a:lstStyle/>
          <a:p>
            <a:pPr>
              <a:defRPr/>
            </a:pPr>
            <a:r>
              <a:rPr lang="en-US" sz="1400" dirty="0">
                <a:latin typeface="+mj-lt"/>
              </a:rPr>
              <a:t>(Reaganomics., Wealth Distribution…)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22800BC-581D-F44C-1CB7-41637E3F1055}"/>
              </a:ext>
            </a:extLst>
          </p:cNvPr>
          <p:cNvSpPr>
            <a:spLocks noGrp="1" noChangeArrowheads="1"/>
          </p:cNvSpPr>
          <p:nvPr>
            <p:ph type="title"/>
          </p:nvPr>
        </p:nvSpPr>
        <p:spPr>
          <a:xfrm>
            <a:off x="-1752600" y="304800"/>
            <a:ext cx="7543800" cy="1143000"/>
          </a:xfrm>
        </p:spPr>
        <p:txBody>
          <a:bodyPr/>
          <a:lstStyle/>
          <a:p>
            <a:pPr eaLnBrk="1" hangingPunct="1">
              <a:defRPr/>
            </a:pPr>
            <a:r>
              <a:rPr lang="en-US" dirty="0">
                <a:ea typeface="+mj-ea"/>
              </a:rPr>
              <a:t>Stagflation</a:t>
            </a:r>
          </a:p>
        </p:txBody>
      </p:sp>
      <p:sp>
        <p:nvSpPr>
          <p:cNvPr id="8195" name="Rectangle 3">
            <a:extLst>
              <a:ext uri="{FF2B5EF4-FFF2-40B4-BE49-F238E27FC236}">
                <a16:creationId xmlns:a16="http://schemas.microsoft.com/office/drawing/2014/main" id="{034A641E-D7C8-2678-6689-1FFDF7429479}"/>
              </a:ext>
            </a:extLst>
          </p:cNvPr>
          <p:cNvSpPr>
            <a:spLocks noGrp="1" noChangeArrowheads="1"/>
          </p:cNvSpPr>
          <p:nvPr>
            <p:ph type="body" idx="1"/>
          </p:nvPr>
        </p:nvSpPr>
        <p:spPr>
          <a:xfrm>
            <a:off x="381000" y="1447800"/>
            <a:ext cx="7543800" cy="4114800"/>
          </a:xfrm>
        </p:spPr>
        <p:txBody>
          <a:bodyPr/>
          <a:lstStyle/>
          <a:p>
            <a:pPr eaLnBrk="1" hangingPunct="1">
              <a:lnSpc>
                <a:spcPct val="90000"/>
              </a:lnSpc>
              <a:buFont typeface="Wingdings" pitchFamily="-88" charset="2"/>
              <a:buNone/>
              <a:defRPr/>
            </a:pPr>
            <a:r>
              <a:rPr lang="en-US" sz="2800" dirty="0">
                <a:ea typeface="+mn-ea"/>
              </a:rPr>
              <a:t>-time before Reagan’s Administration</a:t>
            </a:r>
          </a:p>
          <a:p>
            <a:pPr eaLnBrk="1" hangingPunct="1">
              <a:lnSpc>
                <a:spcPct val="90000"/>
              </a:lnSpc>
              <a:buFont typeface="Wingdings" pitchFamily="-88" charset="2"/>
              <a:buNone/>
              <a:defRPr/>
            </a:pPr>
            <a:r>
              <a:rPr lang="en-US" sz="2800" dirty="0">
                <a:ea typeface="+mn-ea"/>
              </a:rPr>
              <a:t>-Political pressure results in expansion of money supply. </a:t>
            </a:r>
          </a:p>
          <a:p>
            <a:pPr eaLnBrk="1" hangingPunct="1">
              <a:lnSpc>
                <a:spcPct val="90000"/>
              </a:lnSpc>
              <a:buFont typeface="Wingdings" pitchFamily="-88" charset="2"/>
              <a:buNone/>
              <a:defRPr/>
            </a:pPr>
            <a:r>
              <a:rPr lang="en-US" sz="2800" dirty="0">
                <a:ea typeface="+mn-ea"/>
              </a:rPr>
              <a:t>-Nixon's </a:t>
            </a:r>
            <a:r>
              <a:rPr lang="en-US" sz="2800" dirty="0">
                <a:ea typeface="+mn-ea"/>
                <a:hlinkClick r:id="rId3"/>
              </a:rPr>
              <a:t>wage and price controls</a:t>
            </a:r>
            <a:r>
              <a:rPr lang="en-US" sz="2800" dirty="0">
                <a:ea typeface="+mn-ea"/>
              </a:rPr>
              <a:t> abandoned</a:t>
            </a:r>
          </a:p>
          <a:p>
            <a:pPr eaLnBrk="1" hangingPunct="1">
              <a:lnSpc>
                <a:spcPct val="90000"/>
              </a:lnSpc>
              <a:buFont typeface="Wingdings" pitchFamily="-88" charset="2"/>
              <a:buNone/>
              <a:defRPr/>
            </a:pPr>
            <a:r>
              <a:rPr lang="en-US" sz="2800" dirty="0">
                <a:ea typeface="+mn-ea"/>
              </a:rPr>
              <a:t>-Under Ford the problems continued, but policy was more prudent. </a:t>
            </a:r>
          </a:p>
          <a:p>
            <a:pPr eaLnBrk="1" hangingPunct="1">
              <a:lnSpc>
                <a:spcPct val="90000"/>
              </a:lnSpc>
              <a:buFont typeface="Wingdings" pitchFamily="-88" charset="2"/>
              <a:buNone/>
              <a:defRPr/>
            </a:pPr>
            <a:r>
              <a:rPr lang="en-US" sz="2800" dirty="0">
                <a:ea typeface="+mn-ea"/>
                <a:hlinkClick r:id="rId4"/>
              </a:rPr>
              <a:t>-federal oil reserves</a:t>
            </a:r>
            <a:r>
              <a:rPr lang="en-US" sz="2800" dirty="0">
                <a:ea typeface="+mn-ea"/>
              </a:rPr>
              <a:t> created to ease future short term shocks</a:t>
            </a:r>
          </a:p>
          <a:p>
            <a:pPr eaLnBrk="1" hangingPunct="1">
              <a:lnSpc>
                <a:spcPct val="90000"/>
              </a:lnSpc>
              <a:buFont typeface="Wingdings" pitchFamily="-88" charset="2"/>
              <a:buNone/>
              <a:defRPr/>
            </a:pPr>
            <a:r>
              <a:rPr lang="en-US" sz="2800" dirty="0">
                <a:ea typeface="+mn-ea"/>
              </a:rPr>
              <a:t>-Carter started phasing out price controls on petroleum</a:t>
            </a:r>
          </a:p>
        </p:txBody>
      </p:sp>
      <p:sp>
        <p:nvSpPr>
          <p:cNvPr id="6" name="TextBox 5">
            <a:extLst>
              <a:ext uri="{FF2B5EF4-FFF2-40B4-BE49-F238E27FC236}">
                <a16:creationId xmlns:a16="http://schemas.microsoft.com/office/drawing/2014/main" id="{952DEF02-414C-D073-B128-B5D5B2CC2DDB}"/>
              </a:ext>
            </a:extLst>
          </p:cNvPr>
          <p:cNvSpPr txBox="1"/>
          <p:nvPr/>
        </p:nvSpPr>
        <p:spPr>
          <a:xfrm>
            <a:off x="2438400" y="5715000"/>
            <a:ext cx="1081088" cy="677863"/>
          </a:xfrm>
          <a:prstGeom prst="rect">
            <a:avLst/>
          </a:prstGeom>
          <a:noFill/>
        </p:spPr>
        <p:txBody>
          <a:bodyPr>
            <a:spAutoFit/>
          </a:bodyPr>
          <a:lstStyle/>
          <a:p>
            <a:pPr>
              <a:defRPr/>
            </a:pPr>
            <a:r>
              <a:rPr lang="en-US" sz="1400" dirty="0">
                <a:latin typeface="+mj-lt"/>
              </a:rPr>
              <a:t>(Wikipedia)</a:t>
            </a:r>
          </a:p>
          <a:p>
            <a:pPr>
              <a:defRPr/>
            </a:pPr>
            <a:endParaRPr lang="en-US" dirty="0">
              <a:latin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786B-DEEF-ED49-27CD-D1EA55D24FF6}"/>
              </a:ext>
            </a:extLst>
          </p:cNvPr>
          <p:cNvSpPr>
            <a:spLocks noGrp="1"/>
          </p:cNvSpPr>
          <p:nvPr>
            <p:ph type="title"/>
          </p:nvPr>
        </p:nvSpPr>
        <p:spPr/>
        <p:txBody>
          <a:bodyPr/>
          <a:lstStyle/>
          <a:p>
            <a:pPr>
              <a:defRPr/>
            </a:pPr>
            <a:r>
              <a:rPr lang="en-US" dirty="0">
                <a:ea typeface="+mj-ea"/>
              </a:rPr>
              <a:t>The Redistribution of Wealth…</a:t>
            </a:r>
          </a:p>
        </p:txBody>
      </p:sp>
      <p:sp>
        <p:nvSpPr>
          <p:cNvPr id="3" name="Content Placeholder 2">
            <a:extLst>
              <a:ext uri="{FF2B5EF4-FFF2-40B4-BE49-F238E27FC236}">
                <a16:creationId xmlns:a16="http://schemas.microsoft.com/office/drawing/2014/main" id="{CB725E36-EBA0-658B-4D7B-73337930F962}"/>
              </a:ext>
            </a:extLst>
          </p:cNvPr>
          <p:cNvSpPr>
            <a:spLocks noGrp="1"/>
          </p:cNvSpPr>
          <p:nvPr>
            <p:ph idx="1"/>
          </p:nvPr>
        </p:nvSpPr>
        <p:spPr/>
        <p:txBody>
          <a:bodyPr/>
          <a:lstStyle/>
          <a:p>
            <a:pPr>
              <a:buFont typeface="Wingdings" panose="05000000000000000000" pitchFamily="2" charset="2"/>
              <a:buNone/>
              <a:defRPr/>
            </a:pPr>
            <a:r>
              <a:rPr lang="en-US" sz="2800" dirty="0">
                <a:ea typeface="+mn-ea"/>
              </a:rPr>
              <a:t>-The author criticizes Conservatives as hypocrites as they  approve of Reaganomics, which hurts the lower and middle classes, and </a:t>
            </a:r>
            <a:r>
              <a:rPr lang="en-US" sz="2800" dirty="0" err="1">
                <a:ea typeface="+mn-ea"/>
              </a:rPr>
              <a:t>Obamanomics</a:t>
            </a:r>
            <a:r>
              <a:rPr lang="en-US" sz="2800" dirty="0">
                <a:ea typeface="+mn-ea"/>
              </a:rPr>
              <a:t>  hurts, the upper class by taxing them a larger percent. </a:t>
            </a:r>
          </a:p>
          <a:p>
            <a:pPr>
              <a:buFont typeface="Wingdings" panose="05000000000000000000" pitchFamily="2" charset="2"/>
              <a:buNone/>
              <a:defRPr/>
            </a:pPr>
            <a:r>
              <a:rPr lang="en-US" sz="2800" dirty="0">
                <a:ea typeface="+mn-ea"/>
              </a:rPr>
              <a:t>-In the eyes of the author, Obama steals from the rich and gives to the poor, like Robin Hood, and Reagan steals from  the poor and gives to the rich.</a:t>
            </a:r>
          </a:p>
          <a:p>
            <a:pPr>
              <a:buFont typeface="Wingdings" panose="05000000000000000000" pitchFamily="2" charset="2"/>
              <a:buNone/>
              <a:defRPr/>
            </a:pPr>
            <a:endParaRPr lang="en-US" dirty="0">
              <a:ea typeface="+mn-ea"/>
            </a:endParaRPr>
          </a:p>
        </p:txBody>
      </p:sp>
      <p:sp>
        <p:nvSpPr>
          <p:cNvPr id="6" name="TextBox 5">
            <a:extLst>
              <a:ext uri="{FF2B5EF4-FFF2-40B4-BE49-F238E27FC236}">
                <a16:creationId xmlns:a16="http://schemas.microsoft.com/office/drawing/2014/main" id="{F9EF735B-C739-8F76-70DA-EF1A5FBFC2E4}"/>
              </a:ext>
            </a:extLst>
          </p:cNvPr>
          <p:cNvSpPr txBox="1"/>
          <p:nvPr/>
        </p:nvSpPr>
        <p:spPr>
          <a:xfrm>
            <a:off x="3124200" y="6400800"/>
            <a:ext cx="2903538" cy="307975"/>
          </a:xfrm>
          <a:prstGeom prst="rect">
            <a:avLst/>
          </a:prstGeom>
          <a:noFill/>
        </p:spPr>
        <p:txBody>
          <a:bodyPr wrap="none">
            <a:spAutoFit/>
          </a:bodyPr>
          <a:lstStyle/>
          <a:p>
            <a:pPr>
              <a:defRPr/>
            </a:pPr>
            <a:r>
              <a:rPr lang="en-US" sz="1400" dirty="0">
                <a:latin typeface="+mj-lt"/>
              </a:rPr>
              <a:t>(Reaganomics, Wealth Distribution…)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http://chud.com/nextraimages/RobinHoodFreudian.jpg">
            <a:extLst>
              <a:ext uri="{FF2B5EF4-FFF2-40B4-BE49-F238E27FC236}">
                <a16:creationId xmlns:a16="http://schemas.microsoft.com/office/drawing/2014/main" id="{ED632076-A4F7-2D54-2633-1B59FC63D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4196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99A218E-B668-5EDD-173C-2F44E0DE91CE}"/>
              </a:ext>
            </a:extLst>
          </p:cNvPr>
          <p:cNvSpPr txBox="1"/>
          <p:nvPr/>
        </p:nvSpPr>
        <p:spPr>
          <a:xfrm>
            <a:off x="4495800" y="914400"/>
            <a:ext cx="3517900" cy="584200"/>
          </a:xfrm>
          <a:prstGeom prst="rect">
            <a:avLst/>
          </a:prstGeom>
          <a:noFill/>
        </p:spPr>
        <p:txBody>
          <a:bodyPr wrap="none">
            <a:spAutoFit/>
          </a:bodyPr>
          <a:lstStyle/>
          <a:p>
            <a:pPr>
              <a:defRPr/>
            </a:pPr>
            <a:r>
              <a:rPr lang="en-US" sz="1600" dirty="0">
                <a:latin typeface="+mj-lt"/>
              </a:rPr>
              <a:t>The Author’s view of Reagan (to the left).</a:t>
            </a:r>
          </a:p>
          <a:p>
            <a:pPr>
              <a:defRPr/>
            </a:pPr>
            <a:r>
              <a:rPr lang="en-US" sz="1600" dirty="0">
                <a:latin typeface="+mj-lt"/>
              </a:rPr>
              <a:t>The Author’s view of Obama (bottom).</a:t>
            </a:r>
          </a:p>
        </p:txBody>
      </p:sp>
      <p:pic>
        <p:nvPicPr>
          <p:cNvPr id="32772" name="Picture 8" descr="http://www.disneythemes.com/disney-robin-hood/disney-robin-hood-wallpapers-preview.jpg">
            <a:extLst>
              <a:ext uri="{FF2B5EF4-FFF2-40B4-BE49-F238E27FC236}">
                <a16:creationId xmlns:a16="http://schemas.microsoft.com/office/drawing/2014/main" id="{B7039F45-8D2B-7649-A1D5-5592805F0E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4408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31C5-65C6-6FBC-074B-8C1C0156D8CC}"/>
              </a:ext>
            </a:extLst>
          </p:cNvPr>
          <p:cNvSpPr>
            <a:spLocks noGrp="1"/>
          </p:cNvSpPr>
          <p:nvPr>
            <p:ph type="title"/>
          </p:nvPr>
        </p:nvSpPr>
        <p:spPr/>
        <p:txBody>
          <a:bodyPr/>
          <a:lstStyle/>
          <a:p>
            <a:pPr>
              <a:defRPr/>
            </a:pPr>
            <a:r>
              <a:rPr lang="en-US" dirty="0">
                <a:ea typeface="+mj-ea"/>
              </a:rPr>
              <a:t>A Foreign Look on Reaganomics</a:t>
            </a:r>
          </a:p>
        </p:txBody>
      </p:sp>
      <p:sp>
        <p:nvSpPr>
          <p:cNvPr id="3" name="Content Placeholder 2">
            <a:extLst>
              <a:ext uri="{FF2B5EF4-FFF2-40B4-BE49-F238E27FC236}">
                <a16:creationId xmlns:a16="http://schemas.microsoft.com/office/drawing/2014/main" id="{F74D0B72-4B4E-56CA-844F-D479528FCB7A}"/>
              </a:ext>
            </a:extLst>
          </p:cNvPr>
          <p:cNvSpPr>
            <a:spLocks noGrp="1"/>
          </p:cNvSpPr>
          <p:nvPr>
            <p:ph idx="1"/>
          </p:nvPr>
        </p:nvSpPr>
        <p:spPr/>
        <p:txBody>
          <a:bodyPr/>
          <a:lstStyle/>
          <a:p>
            <a:pPr>
              <a:buFont typeface="Wingdings" panose="05000000000000000000" pitchFamily="2" charset="2"/>
              <a:buNone/>
              <a:defRPr/>
            </a:pPr>
            <a:r>
              <a:rPr lang="en-US" dirty="0">
                <a:latin typeface="Brush Script MT" pitchFamily="66" charset="0"/>
                <a:ea typeface="+mn-ea"/>
              </a:rPr>
              <a:t>“When I think of Reagan, I'm thinking of Reaganomics and the </a:t>
            </a:r>
            <a:r>
              <a:rPr lang="en-US" dirty="0" err="1">
                <a:latin typeface="Brush Script MT" pitchFamily="66" charset="0"/>
                <a:ea typeface="+mn-ea"/>
              </a:rPr>
              <a:t>Laffer</a:t>
            </a:r>
            <a:r>
              <a:rPr lang="en-US" dirty="0">
                <a:latin typeface="Brush Script MT" pitchFamily="66" charset="0"/>
                <a:ea typeface="+mn-ea"/>
              </a:rPr>
              <a:t> curve. Do you remember: a tax cut could create more revenues! Reagan is dead now, but several of his ideas are now self-evident”</a:t>
            </a:r>
          </a:p>
          <a:p>
            <a:pPr>
              <a:buFont typeface="Wingdings" panose="05000000000000000000" pitchFamily="2" charset="2"/>
              <a:buNone/>
              <a:defRPr/>
            </a:pPr>
            <a:r>
              <a:rPr lang="en-US" dirty="0">
                <a:latin typeface="Brush Script MT" pitchFamily="66" charset="0"/>
                <a:ea typeface="+mn-ea"/>
              </a:rPr>
              <a:t>		-Guy </a:t>
            </a:r>
            <a:r>
              <a:rPr lang="en-US" dirty="0" err="1">
                <a:latin typeface="Brush Script MT" pitchFamily="66" charset="0"/>
                <a:ea typeface="+mn-ea"/>
              </a:rPr>
              <a:t>Verhorstadt</a:t>
            </a:r>
            <a:r>
              <a:rPr lang="en-US" dirty="0">
                <a:latin typeface="Brush Script MT" pitchFamily="66" charset="0"/>
                <a:ea typeface="+mn-ea"/>
              </a:rPr>
              <a:t> (Belgian Prime Minister)</a:t>
            </a:r>
          </a:p>
        </p:txBody>
      </p:sp>
      <p:sp>
        <p:nvSpPr>
          <p:cNvPr id="6" name="TextBox 5">
            <a:extLst>
              <a:ext uri="{FF2B5EF4-FFF2-40B4-BE49-F238E27FC236}">
                <a16:creationId xmlns:a16="http://schemas.microsoft.com/office/drawing/2014/main" id="{6A8FB597-137E-9A98-6ED0-A862B804670E}"/>
              </a:ext>
            </a:extLst>
          </p:cNvPr>
          <p:cNvSpPr txBox="1"/>
          <p:nvPr/>
        </p:nvSpPr>
        <p:spPr>
          <a:xfrm>
            <a:off x="4267200" y="5486400"/>
            <a:ext cx="2738438" cy="307975"/>
          </a:xfrm>
          <a:prstGeom prst="rect">
            <a:avLst/>
          </a:prstGeom>
          <a:noFill/>
        </p:spPr>
        <p:txBody>
          <a:bodyPr wrap="none">
            <a:spAutoFit/>
          </a:bodyPr>
          <a:lstStyle/>
          <a:p>
            <a:pPr>
              <a:defRPr/>
            </a:pPr>
            <a:r>
              <a:rPr lang="en-US" sz="1400" dirty="0">
                <a:latin typeface="+mj-lt"/>
              </a:rPr>
              <a:t>(Reaganomics, as a Success Story)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D3F8-3B11-0AE3-9677-B475BDEE6C0F}"/>
              </a:ext>
            </a:extLst>
          </p:cNvPr>
          <p:cNvSpPr>
            <a:spLocks noGrp="1"/>
          </p:cNvSpPr>
          <p:nvPr>
            <p:ph type="title"/>
          </p:nvPr>
        </p:nvSpPr>
        <p:spPr/>
        <p:txBody>
          <a:bodyPr/>
          <a:lstStyle/>
          <a:p>
            <a:pPr>
              <a:defRPr/>
            </a:pPr>
            <a:r>
              <a:rPr lang="en-US" dirty="0">
                <a:ea typeface="+mj-ea"/>
              </a:rPr>
              <a:t>Belgium loves Reaganomics</a:t>
            </a:r>
          </a:p>
        </p:txBody>
      </p:sp>
      <p:sp>
        <p:nvSpPr>
          <p:cNvPr id="3" name="Content Placeholder 2">
            <a:extLst>
              <a:ext uri="{FF2B5EF4-FFF2-40B4-BE49-F238E27FC236}">
                <a16:creationId xmlns:a16="http://schemas.microsoft.com/office/drawing/2014/main" id="{647C4A8F-F0C2-53CA-F076-2F1B28239B40}"/>
              </a:ext>
            </a:extLst>
          </p:cNvPr>
          <p:cNvSpPr>
            <a:spLocks noGrp="1"/>
          </p:cNvSpPr>
          <p:nvPr>
            <p:ph idx="1"/>
          </p:nvPr>
        </p:nvSpPr>
        <p:spPr/>
        <p:txBody>
          <a:bodyPr/>
          <a:lstStyle/>
          <a:p>
            <a:pPr>
              <a:buFont typeface="Wingdings" panose="05000000000000000000" pitchFamily="2" charset="2"/>
              <a:buNone/>
              <a:defRPr/>
            </a:pPr>
            <a:r>
              <a:rPr lang="en-US" dirty="0">
                <a:ea typeface="+mn-ea"/>
              </a:rPr>
              <a:t>	-</a:t>
            </a:r>
            <a:r>
              <a:rPr lang="en-US" sz="2800" dirty="0">
                <a:ea typeface="+mn-ea"/>
              </a:rPr>
              <a:t>On the global scale, other governments, like Belgian’s, find Reaganomics helpful as they see pluses in the lowering of taxes.</a:t>
            </a:r>
          </a:p>
          <a:p>
            <a:pPr>
              <a:buFont typeface="Wingdings" panose="05000000000000000000" pitchFamily="2" charset="2"/>
              <a:buNone/>
              <a:defRPr/>
            </a:pPr>
            <a:r>
              <a:rPr lang="en-US" sz="2800" dirty="0">
                <a:ea typeface="+mn-ea"/>
              </a:rPr>
              <a:t>	-As the government lowered the estate and gift taxes, the government got a higher revenue.</a:t>
            </a:r>
          </a:p>
          <a:p>
            <a:pPr>
              <a:buFont typeface="Wingdings" panose="05000000000000000000" pitchFamily="2" charset="2"/>
              <a:buNone/>
              <a:defRPr/>
            </a:pPr>
            <a:r>
              <a:rPr lang="en-US" sz="2800" dirty="0">
                <a:ea typeface="+mn-ea"/>
              </a:rPr>
              <a:t>	-This allows for a higher amount of money the government can use for public works, along with up keeping and the maintaining of the military to protect the nation.</a:t>
            </a:r>
          </a:p>
        </p:txBody>
      </p:sp>
      <p:sp>
        <p:nvSpPr>
          <p:cNvPr id="6" name="TextBox 5">
            <a:extLst>
              <a:ext uri="{FF2B5EF4-FFF2-40B4-BE49-F238E27FC236}">
                <a16:creationId xmlns:a16="http://schemas.microsoft.com/office/drawing/2014/main" id="{A295BB1B-4B95-DFE8-8D84-BB774E6844FC}"/>
              </a:ext>
            </a:extLst>
          </p:cNvPr>
          <p:cNvSpPr txBox="1"/>
          <p:nvPr/>
        </p:nvSpPr>
        <p:spPr>
          <a:xfrm>
            <a:off x="4038600" y="6324600"/>
            <a:ext cx="2532063" cy="307975"/>
          </a:xfrm>
          <a:prstGeom prst="rect">
            <a:avLst/>
          </a:prstGeom>
          <a:noFill/>
        </p:spPr>
        <p:txBody>
          <a:bodyPr wrap="none">
            <a:spAutoFit/>
          </a:bodyPr>
          <a:lstStyle/>
          <a:p>
            <a:pPr>
              <a:defRPr/>
            </a:pPr>
            <a:r>
              <a:rPr lang="en-US" sz="1400" dirty="0">
                <a:latin typeface="+mj-lt"/>
              </a:rPr>
              <a:t>(Reaganomics, a Success Story)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714BD-337E-916E-3C65-45B392A88EC6}"/>
              </a:ext>
            </a:extLst>
          </p:cNvPr>
          <p:cNvSpPr>
            <a:spLocks noGrp="1"/>
          </p:cNvSpPr>
          <p:nvPr>
            <p:ph type="title"/>
          </p:nvPr>
        </p:nvSpPr>
        <p:spPr/>
        <p:txBody>
          <a:bodyPr/>
          <a:lstStyle/>
          <a:p>
            <a:pPr>
              <a:defRPr/>
            </a:pPr>
            <a:r>
              <a:rPr lang="en-US" dirty="0">
                <a:ea typeface="+mj-ea"/>
              </a:rPr>
              <a:t>Belgium loves Reagan</a:t>
            </a:r>
          </a:p>
        </p:txBody>
      </p:sp>
      <p:sp>
        <p:nvSpPr>
          <p:cNvPr id="3" name="Content Placeholder 2">
            <a:extLst>
              <a:ext uri="{FF2B5EF4-FFF2-40B4-BE49-F238E27FC236}">
                <a16:creationId xmlns:a16="http://schemas.microsoft.com/office/drawing/2014/main" id="{332E7CBA-FCA0-E0C8-09BD-C4A4C0CEB4F3}"/>
              </a:ext>
            </a:extLst>
          </p:cNvPr>
          <p:cNvSpPr>
            <a:spLocks noGrp="1"/>
          </p:cNvSpPr>
          <p:nvPr>
            <p:ph idx="1"/>
          </p:nvPr>
        </p:nvSpPr>
        <p:spPr>
          <a:xfrm>
            <a:off x="304800" y="1981200"/>
            <a:ext cx="7543800" cy="7772400"/>
          </a:xfrm>
        </p:spPr>
        <p:txBody>
          <a:bodyPr/>
          <a:lstStyle/>
          <a:p>
            <a:pPr>
              <a:buFont typeface="Wingdings" panose="05000000000000000000" pitchFamily="2" charset="2"/>
              <a:buNone/>
              <a:defRPr/>
            </a:pPr>
            <a:r>
              <a:rPr lang="en-US" sz="1800" dirty="0">
                <a:ea typeface="+mn-ea"/>
              </a:rPr>
              <a:t>	The Following 6 points are how the Belgian government uses Reaganomics.</a:t>
            </a:r>
          </a:p>
          <a:p>
            <a:pPr>
              <a:buFont typeface="Wingdings" panose="05000000000000000000" pitchFamily="2" charset="2"/>
              <a:buNone/>
              <a:defRPr/>
            </a:pPr>
            <a:r>
              <a:rPr lang="en-US" sz="2000" dirty="0">
                <a:ea typeface="+mn-ea"/>
              </a:rPr>
              <a:t>		</a:t>
            </a:r>
            <a:r>
              <a:rPr lang="en-US" sz="1800" dirty="0">
                <a:ea typeface="+mn-ea"/>
              </a:rPr>
              <a:t>1)  gradual but considerable cut of the highest marginal tax 	rates to 28%.</a:t>
            </a:r>
          </a:p>
          <a:p>
            <a:pPr>
              <a:buFont typeface="Wingdings" panose="05000000000000000000" pitchFamily="2" charset="2"/>
              <a:buNone/>
              <a:defRPr/>
            </a:pPr>
            <a:r>
              <a:rPr lang="en-US" sz="1800" dirty="0">
                <a:ea typeface="+mn-ea"/>
              </a:rPr>
              <a:t>		2)  complete abolition of corporate </a:t>
            </a:r>
            <a:r>
              <a:rPr lang="en-US" sz="1800" dirty="0" err="1">
                <a:ea typeface="+mn-ea"/>
              </a:rPr>
              <a:t>taxes,with</a:t>
            </a:r>
            <a:r>
              <a:rPr lang="en-US" sz="1800" dirty="0">
                <a:ea typeface="+mn-ea"/>
              </a:rPr>
              <a:t> a repeal of all 	subsidies to corporations</a:t>
            </a:r>
          </a:p>
          <a:p>
            <a:pPr>
              <a:buFont typeface="Wingdings" panose="05000000000000000000" pitchFamily="2" charset="2"/>
              <a:buNone/>
              <a:defRPr/>
            </a:pPr>
            <a:r>
              <a:rPr lang="en-US" sz="1800" dirty="0">
                <a:ea typeface="+mn-ea"/>
              </a:rPr>
              <a:t>		3)  abolition of taxes on dividends: Investment and risk taking 	has to be encouraged, not punished</a:t>
            </a:r>
          </a:p>
          <a:p>
            <a:pPr>
              <a:buFont typeface="Wingdings" panose="05000000000000000000" pitchFamily="2" charset="2"/>
              <a:buNone/>
              <a:defRPr/>
            </a:pPr>
            <a:r>
              <a:rPr lang="en-US" sz="1800" dirty="0">
                <a:ea typeface="+mn-ea"/>
              </a:rPr>
              <a:t>		4)  abolition of all agricultural subsidies</a:t>
            </a:r>
          </a:p>
          <a:p>
            <a:pPr>
              <a:buFont typeface="Wingdings" panose="05000000000000000000" pitchFamily="2" charset="2"/>
              <a:buNone/>
              <a:defRPr/>
            </a:pPr>
            <a:r>
              <a:rPr lang="en-US" sz="1800" dirty="0">
                <a:ea typeface="+mn-ea"/>
              </a:rPr>
              <a:t>		5)  shrinking of the size of government</a:t>
            </a:r>
          </a:p>
          <a:p>
            <a:pPr>
              <a:buFont typeface="Wingdings" panose="05000000000000000000" pitchFamily="2" charset="2"/>
              <a:buNone/>
              <a:defRPr/>
            </a:pPr>
            <a:r>
              <a:rPr lang="en-US" sz="1800" dirty="0">
                <a:ea typeface="+mn-ea"/>
              </a:rPr>
              <a:t>		6)  abolition of the transfers of tax money from Flanders to 	Wallonia: 	10 billion euro is transferred each year from the Flemish tax payers 	to the French speaking part of Belgium. The reason invoked for these 	transfers is that Wallonia has an unemployment rate of 18% 	compared with 8% for Flanders</a:t>
            </a:r>
          </a:p>
          <a:p>
            <a:pPr>
              <a:buFont typeface="Wingdings" panose="05000000000000000000" pitchFamily="2" charset="2"/>
              <a:buNone/>
              <a:defRPr/>
            </a:pPr>
            <a:r>
              <a:rPr lang="en-US" sz="1800" dirty="0">
                <a:ea typeface="+mn-ea"/>
              </a:rPr>
              <a:t>					(</a:t>
            </a:r>
            <a:r>
              <a:rPr lang="en-US" sz="1400" dirty="0">
                <a:ea typeface="+mn-ea"/>
              </a:rPr>
              <a:t>Reaganomics a Success Story)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gfmd-fmmd.org/en/system/files/images/verhofstadt.preview.jpg">
            <a:extLst>
              <a:ext uri="{FF2B5EF4-FFF2-40B4-BE49-F238E27FC236}">
                <a16:creationId xmlns:a16="http://schemas.microsoft.com/office/drawing/2014/main" id="{2AD142E1-5B70-FB42-1B2C-1DE0C3555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44196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F1F6485-3285-267C-F787-D8E3152B7265}"/>
              </a:ext>
            </a:extLst>
          </p:cNvPr>
          <p:cNvSpPr txBox="1"/>
          <p:nvPr/>
        </p:nvSpPr>
        <p:spPr>
          <a:xfrm>
            <a:off x="4800600" y="990600"/>
            <a:ext cx="2946400" cy="923925"/>
          </a:xfrm>
          <a:prstGeom prst="rect">
            <a:avLst/>
          </a:prstGeom>
          <a:noFill/>
        </p:spPr>
        <p:txBody>
          <a:bodyPr wrap="none">
            <a:spAutoFit/>
          </a:bodyPr>
          <a:lstStyle/>
          <a:p>
            <a:pPr>
              <a:defRPr/>
            </a:pPr>
            <a:r>
              <a:rPr lang="en-US" sz="1800" dirty="0">
                <a:latin typeface="+mj-lt"/>
              </a:rPr>
              <a:t>Guy </a:t>
            </a:r>
            <a:r>
              <a:rPr lang="en-US" sz="1800" dirty="0" err="1">
                <a:latin typeface="+mj-lt"/>
              </a:rPr>
              <a:t>Verhorstadt</a:t>
            </a:r>
            <a:r>
              <a:rPr lang="en-US" sz="1800" dirty="0">
                <a:latin typeface="+mj-lt"/>
              </a:rPr>
              <a:t> (left).</a:t>
            </a:r>
          </a:p>
          <a:p>
            <a:pPr>
              <a:defRPr/>
            </a:pPr>
            <a:r>
              <a:rPr lang="en-US" sz="1800" dirty="0">
                <a:latin typeface="+mj-lt"/>
              </a:rPr>
              <a:t>How Reaganomics is working</a:t>
            </a:r>
          </a:p>
          <a:p>
            <a:pPr>
              <a:defRPr/>
            </a:pPr>
            <a:r>
              <a:rPr lang="en-US" sz="1800" dirty="0">
                <a:latin typeface="+mj-lt"/>
              </a:rPr>
              <a:t>in Belgium.</a:t>
            </a:r>
          </a:p>
        </p:txBody>
      </p:sp>
      <p:pic>
        <p:nvPicPr>
          <p:cNvPr id="36868" name="Picture 4" descr="http://lvb.net/media/1/20050717-laffer-curve.gif">
            <a:extLst>
              <a:ext uri="{FF2B5EF4-FFF2-40B4-BE49-F238E27FC236}">
                <a16:creationId xmlns:a16="http://schemas.microsoft.com/office/drawing/2014/main" id="{7AD7FB82-8F71-AEA2-AE10-CC6DAE690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42259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5D1557-B350-74EC-C1D1-AFB61417540D}"/>
              </a:ext>
            </a:extLst>
          </p:cNvPr>
          <p:cNvSpPr>
            <a:spLocks noGrp="1" noChangeArrowheads="1"/>
          </p:cNvSpPr>
          <p:nvPr>
            <p:ph type="title"/>
          </p:nvPr>
        </p:nvSpPr>
        <p:spPr>
          <a:xfrm>
            <a:off x="304800" y="0"/>
            <a:ext cx="7543800" cy="1143000"/>
          </a:xfrm>
        </p:spPr>
        <p:txBody>
          <a:bodyPr/>
          <a:lstStyle/>
          <a:p>
            <a:pPr eaLnBrk="1" hangingPunct="1">
              <a:defRPr/>
            </a:pPr>
            <a:r>
              <a:rPr lang="en-US" dirty="0">
                <a:ea typeface="+mj-ea"/>
              </a:rPr>
              <a:t>Works Cited</a:t>
            </a:r>
          </a:p>
        </p:txBody>
      </p:sp>
      <p:sp>
        <p:nvSpPr>
          <p:cNvPr id="1027" name="Rectangle 3">
            <a:extLst>
              <a:ext uri="{FF2B5EF4-FFF2-40B4-BE49-F238E27FC236}">
                <a16:creationId xmlns:a16="http://schemas.microsoft.com/office/drawing/2014/main" id="{FF65FDBD-05BB-86BC-5C65-10CBA923FB28}"/>
              </a:ext>
            </a:extLst>
          </p:cNvPr>
          <p:cNvSpPr>
            <a:spLocks noGrp="1" noChangeArrowheads="1"/>
          </p:cNvSpPr>
          <p:nvPr>
            <p:ph type="body" idx="1"/>
          </p:nvPr>
        </p:nvSpPr>
        <p:spPr>
          <a:xfrm>
            <a:off x="304800" y="838200"/>
            <a:ext cx="7543800" cy="6019800"/>
          </a:xfrm>
        </p:spPr>
        <p:txBody>
          <a:bodyPr/>
          <a:lstStyle/>
          <a:p>
            <a:pPr eaLnBrk="1" hangingPunct="1">
              <a:buFont typeface="Wingdings" pitchFamily="-88" charset="2"/>
              <a:buNone/>
              <a:defRPr/>
            </a:pPr>
            <a:r>
              <a:rPr lang="en-US" sz="2000" dirty="0" err="1">
                <a:ea typeface="+mn-ea"/>
              </a:rPr>
              <a:t>Horwitz</a:t>
            </a:r>
            <a:r>
              <a:rPr lang="en-US" sz="2000" dirty="0">
                <a:ea typeface="+mn-ea"/>
              </a:rPr>
              <a:t>, Tony. </a:t>
            </a:r>
            <a:r>
              <a:rPr lang="en-US" sz="2000" u="sng" dirty="0">
                <a:ea typeface="+mn-ea"/>
              </a:rPr>
              <a:t>Let’s Bury Reaganomics With It’s Founder. </a:t>
            </a:r>
            <a:r>
              <a:rPr lang="en-US" sz="2000" dirty="0">
                <a:ea typeface="+mn-ea"/>
              </a:rPr>
              <a:t>8 June 2004.  26 December 2008. </a:t>
            </a:r>
            <a:r>
              <a:rPr lang="en-US" sz="2000" dirty="0">
                <a:ea typeface="+mn-ea"/>
                <a:hlinkClick r:id="rId3"/>
              </a:rPr>
              <a:t>http://www.commondreams.org/views04/0608-13.htm</a:t>
            </a:r>
            <a:r>
              <a:rPr lang="en-US" sz="2000" dirty="0">
                <a:ea typeface="+mn-ea"/>
              </a:rPr>
              <a:t>.</a:t>
            </a:r>
          </a:p>
          <a:p>
            <a:pPr eaLnBrk="1" hangingPunct="1">
              <a:buFont typeface="Wingdings" pitchFamily="-88" charset="2"/>
              <a:buNone/>
              <a:defRPr/>
            </a:pPr>
            <a:r>
              <a:rPr lang="en-US" sz="2000" dirty="0" err="1">
                <a:ea typeface="+mn-ea"/>
              </a:rPr>
              <a:t>Laffer</a:t>
            </a:r>
            <a:r>
              <a:rPr lang="en-US" sz="2000" dirty="0">
                <a:ea typeface="+mn-ea"/>
              </a:rPr>
              <a:t>, B.  Arthur. </a:t>
            </a:r>
            <a:r>
              <a:rPr lang="en-US" sz="2000" u="sng" dirty="0">
                <a:ea typeface="+mn-ea"/>
              </a:rPr>
              <a:t>The </a:t>
            </a:r>
            <a:r>
              <a:rPr lang="en-US" sz="2000" u="sng" dirty="0" err="1">
                <a:ea typeface="+mn-ea"/>
              </a:rPr>
              <a:t>Laffer</a:t>
            </a:r>
            <a:r>
              <a:rPr lang="en-US" sz="2000" u="sng" dirty="0">
                <a:ea typeface="+mn-ea"/>
              </a:rPr>
              <a:t> Curve: Past, Present, and Future.</a:t>
            </a:r>
            <a:r>
              <a:rPr lang="en-US" sz="2000" dirty="0">
                <a:ea typeface="+mn-ea"/>
              </a:rPr>
              <a:t> 1 June 2004</a:t>
            </a:r>
            <a:r>
              <a:rPr lang="en-US" sz="2000" u="sng" dirty="0">
                <a:ea typeface="+mn-ea"/>
              </a:rPr>
              <a:t>. </a:t>
            </a:r>
            <a:r>
              <a:rPr lang="en-US" sz="2000" dirty="0">
                <a:ea typeface="+mn-ea"/>
                <a:hlinkClick r:id="rId4"/>
              </a:rPr>
              <a:t>http://www.heritage.org/Research/Taxes/bg1765.cfm</a:t>
            </a:r>
            <a:r>
              <a:rPr lang="en-US" sz="2000" dirty="0">
                <a:ea typeface="+mn-ea"/>
              </a:rPr>
              <a:t>.</a:t>
            </a:r>
          </a:p>
          <a:p>
            <a:pPr eaLnBrk="1" hangingPunct="1">
              <a:buFont typeface="Wingdings" panose="05000000000000000000" pitchFamily="2" charset="2"/>
              <a:buNone/>
              <a:defRPr/>
            </a:pPr>
            <a:r>
              <a:rPr lang="en-US" sz="2000" dirty="0">
                <a:ea typeface="+mn-ea"/>
              </a:rPr>
              <a:t>Nelson, Rebecca. </a:t>
            </a:r>
            <a:r>
              <a:rPr lang="en-US" sz="2000" u="sng" dirty="0">
                <a:ea typeface="+mn-ea"/>
              </a:rPr>
              <a:t>The Handy History Answer Book. </a:t>
            </a:r>
            <a:r>
              <a:rPr lang="en-US" sz="2000" dirty="0">
                <a:ea typeface="+mn-ea"/>
              </a:rPr>
              <a:t>Canton, Michigan: Visible Ink Press, 1999.</a:t>
            </a:r>
          </a:p>
          <a:p>
            <a:pPr eaLnBrk="1" hangingPunct="1">
              <a:buFont typeface="Wingdings" pitchFamily="-88" charset="2"/>
              <a:buNone/>
              <a:defRPr/>
            </a:pPr>
            <a:r>
              <a:rPr lang="en-US" sz="2000" u="sng" dirty="0">
                <a:ea typeface="+mn-ea"/>
              </a:rPr>
              <a:t>Reaganomics.</a:t>
            </a:r>
            <a:r>
              <a:rPr lang="en-US" sz="2000" dirty="0">
                <a:ea typeface="+mn-ea"/>
              </a:rPr>
              <a:t>  Wikipedia. 23 December 2008. 24 December 2008.</a:t>
            </a:r>
            <a:r>
              <a:rPr lang="en-US" sz="2000" u="sng" dirty="0">
                <a:ea typeface="+mn-ea"/>
              </a:rPr>
              <a:t> </a:t>
            </a:r>
            <a:r>
              <a:rPr lang="en-US" sz="2000" dirty="0">
                <a:ea typeface="+mn-ea"/>
                <a:hlinkClick r:id="rId5"/>
              </a:rPr>
              <a:t>http://en.wikipedia.org/wiki/Reaganomics</a:t>
            </a:r>
            <a:r>
              <a:rPr lang="en-US" sz="2000" dirty="0">
                <a:ea typeface="+mn-ea"/>
              </a:rPr>
              <a:t>.</a:t>
            </a:r>
          </a:p>
          <a:p>
            <a:pPr eaLnBrk="1" hangingPunct="1">
              <a:buFont typeface="Wingdings" panose="05000000000000000000" pitchFamily="2" charset="2"/>
              <a:buNone/>
              <a:defRPr/>
            </a:pPr>
            <a:r>
              <a:rPr lang="en-US" sz="2000" u="sng" dirty="0">
                <a:ea typeface="+mn-ea"/>
              </a:rPr>
              <a:t>Reaganomics, a Success </a:t>
            </a:r>
            <a:r>
              <a:rPr lang="en-US" sz="2000" dirty="0">
                <a:ea typeface="+mn-ea"/>
              </a:rPr>
              <a:t>Story. 29 March 2005. 6 January 2009. </a:t>
            </a:r>
            <a:r>
              <a:rPr lang="en-US" sz="2000" dirty="0">
                <a:ea typeface="+mn-ea"/>
                <a:hlinkClick r:id="rId6"/>
              </a:rPr>
              <a:t>http://lvb.net/item/820</a:t>
            </a:r>
            <a:r>
              <a:rPr lang="en-US" sz="2000" dirty="0">
                <a:ea typeface="+mn-ea"/>
              </a:rPr>
              <a:t>.</a:t>
            </a:r>
          </a:p>
          <a:p>
            <a:pPr eaLnBrk="1" hangingPunct="1">
              <a:buFont typeface="Wingdings" panose="05000000000000000000" pitchFamily="2" charset="2"/>
              <a:buNone/>
              <a:defRPr/>
            </a:pPr>
            <a:r>
              <a:rPr lang="en-US" sz="2000" u="sng" dirty="0">
                <a:ea typeface="+mn-ea"/>
              </a:rPr>
              <a:t>Reaganomics, Wealth Redistribution, and  Corporate Accountability: In which conservatives fail to understand their own  policies.  </a:t>
            </a:r>
            <a:r>
              <a:rPr lang="en-US" sz="2000" dirty="0">
                <a:ea typeface="+mn-ea"/>
              </a:rPr>
              <a:t>5 August 2008. 6 January 2009. </a:t>
            </a:r>
            <a:r>
              <a:rPr lang="en-US" sz="2000" dirty="0">
                <a:ea typeface="+mn-ea"/>
                <a:hlinkClick r:id="rId7"/>
              </a:rPr>
              <a:t>http://robot-heart.tumblr.com/post/44868981/reaganomics-wealth-redistribution-and-corporate</a:t>
            </a:r>
            <a:r>
              <a:rPr lang="en-US" sz="2000" dirty="0">
                <a:ea typeface="+mn-ea"/>
              </a:rPr>
              <a:t>.</a:t>
            </a:r>
          </a:p>
          <a:p>
            <a:pPr>
              <a:buFont typeface="Wingdings" panose="05000000000000000000" pitchFamily="2" charset="2"/>
              <a:buNone/>
              <a:defRPr/>
            </a:pPr>
            <a:r>
              <a:rPr lang="en-US" sz="2000" dirty="0">
                <a:ea typeface="+mn-ea"/>
              </a:rPr>
              <a:t>Reeves, Richard. </a:t>
            </a:r>
            <a:r>
              <a:rPr lang="en-US" sz="2000" u="sng" dirty="0">
                <a:ea typeface="+mn-ea"/>
              </a:rPr>
              <a:t>President Reagan: The Triumph of Imagination.</a:t>
            </a:r>
            <a:r>
              <a:rPr lang="en-US" sz="2000" dirty="0">
                <a:ea typeface="+mn-ea"/>
              </a:rPr>
              <a:t> New York: Simon &amp; Schuster Paperbacks, 2005.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51AD-B52B-489E-0174-DDA12D79B425}"/>
              </a:ext>
            </a:extLst>
          </p:cNvPr>
          <p:cNvSpPr>
            <a:spLocks noGrp="1"/>
          </p:cNvSpPr>
          <p:nvPr>
            <p:ph type="title"/>
          </p:nvPr>
        </p:nvSpPr>
        <p:spPr>
          <a:xfrm>
            <a:off x="304800" y="152400"/>
            <a:ext cx="7543800" cy="1143000"/>
          </a:xfrm>
        </p:spPr>
        <p:txBody>
          <a:bodyPr/>
          <a:lstStyle/>
          <a:p>
            <a:pPr>
              <a:defRPr/>
            </a:pPr>
            <a:r>
              <a:rPr lang="en-US" dirty="0">
                <a:ea typeface="+mj-ea"/>
              </a:rPr>
              <a:t>Works Cited #2</a:t>
            </a:r>
          </a:p>
        </p:txBody>
      </p:sp>
      <p:sp>
        <p:nvSpPr>
          <p:cNvPr id="3" name="Content Placeholder 2">
            <a:extLst>
              <a:ext uri="{FF2B5EF4-FFF2-40B4-BE49-F238E27FC236}">
                <a16:creationId xmlns:a16="http://schemas.microsoft.com/office/drawing/2014/main" id="{3BB81C69-789B-913C-CE60-5CFD0183AB83}"/>
              </a:ext>
            </a:extLst>
          </p:cNvPr>
          <p:cNvSpPr>
            <a:spLocks noGrp="1"/>
          </p:cNvSpPr>
          <p:nvPr>
            <p:ph idx="1"/>
          </p:nvPr>
        </p:nvSpPr>
        <p:spPr>
          <a:xfrm>
            <a:off x="304800" y="1295400"/>
            <a:ext cx="7543800" cy="5181600"/>
          </a:xfrm>
        </p:spPr>
        <p:txBody>
          <a:bodyPr/>
          <a:lstStyle/>
          <a:p>
            <a:pPr>
              <a:buFont typeface="Wingdings" panose="05000000000000000000" pitchFamily="2" charset="2"/>
              <a:buNone/>
              <a:defRPr/>
            </a:pPr>
            <a:r>
              <a:rPr lang="en-US" sz="2000" dirty="0">
                <a:ea typeface="+mn-ea"/>
              </a:rPr>
              <a:t>Ridenour, Amy. </a:t>
            </a:r>
            <a:r>
              <a:rPr lang="en-US" sz="2000" u="sng" dirty="0">
                <a:ea typeface="+mn-ea"/>
              </a:rPr>
              <a:t>Reaganomics: Were the 1980s the Decade of Greed?. </a:t>
            </a:r>
            <a:r>
              <a:rPr lang="en-US" sz="2000" dirty="0">
                <a:ea typeface="+mn-ea"/>
              </a:rPr>
              <a:t>8 January 2004. </a:t>
            </a:r>
            <a:r>
              <a:rPr lang="en-US" sz="2000" dirty="0">
                <a:ea typeface="+mn-ea"/>
                <a:hlinkClick r:id="rId3"/>
              </a:rPr>
              <a:t>http://www.nationalcenter.org/WCT010804.html</a:t>
            </a:r>
            <a:r>
              <a:rPr lang="en-US" sz="2000" dirty="0">
                <a:ea typeface="+mn-ea"/>
              </a:rPr>
              <a:t>.</a:t>
            </a:r>
          </a:p>
          <a:p>
            <a:pPr>
              <a:buFont typeface="Wingdings" panose="05000000000000000000" pitchFamily="2" charset="2"/>
              <a:buNone/>
              <a:defRPr/>
            </a:pPr>
            <a:r>
              <a:rPr lang="en-US" sz="2000" dirty="0">
                <a:ea typeface="+mn-ea"/>
              </a:rPr>
              <a:t>Smith, Carter. </a:t>
            </a:r>
            <a:r>
              <a:rPr lang="en-US" sz="2000" u="sng" dirty="0">
                <a:ea typeface="+mn-ea"/>
              </a:rPr>
              <a:t>Presidents: All You Need to Know.</a:t>
            </a:r>
            <a:r>
              <a:rPr lang="en-US" sz="2000" dirty="0">
                <a:ea typeface="+mn-ea"/>
              </a:rPr>
              <a:t> New York: </a:t>
            </a:r>
            <a:r>
              <a:rPr lang="en-US" sz="2000" dirty="0" err="1">
                <a:ea typeface="+mn-ea"/>
              </a:rPr>
              <a:t>Hylas</a:t>
            </a:r>
            <a:r>
              <a:rPr lang="en-US" sz="2000" dirty="0">
                <a:ea typeface="+mn-ea"/>
              </a:rPr>
              <a:t> Publishing, 2004.</a:t>
            </a:r>
          </a:p>
          <a:p>
            <a:pPr>
              <a:buFont typeface="Wingdings" panose="05000000000000000000" pitchFamily="2" charset="2"/>
              <a:buNone/>
              <a:defRPr/>
            </a:pPr>
            <a:r>
              <a:rPr lang="en-US" sz="2000" dirty="0" err="1">
                <a:ea typeface="+mn-ea"/>
              </a:rPr>
              <a:t>Swinney</a:t>
            </a:r>
            <a:r>
              <a:rPr lang="en-US" sz="2000" dirty="0">
                <a:ea typeface="+mn-ea"/>
              </a:rPr>
              <a:t>, Clarence. </a:t>
            </a:r>
            <a:r>
              <a:rPr lang="en-US" sz="2000" u="sng" dirty="0">
                <a:ea typeface="+mn-ea"/>
              </a:rPr>
              <a:t>PRAISE CLINTON GREATEST RECORD BY FAR</a:t>
            </a:r>
            <a:r>
              <a:rPr lang="en-US" sz="2000" dirty="0">
                <a:ea typeface="+mn-ea"/>
              </a:rPr>
              <a:t>. 2001 - 2008 .  31 December 2008. </a:t>
            </a:r>
            <a:r>
              <a:rPr lang="en-US" sz="2000" dirty="0">
                <a:ea typeface="+mn-ea"/>
                <a:hlinkClick r:id="rId4"/>
              </a:rPr>
              <a:t>http://demopedia.democraticunderground.com/discuss/duboard.php?az=show_mesg&amp;forum=296&amp;topic_id=7858&amp;mesg_id=7858 </a:t>
            </a:r>
            <a:r>
              <a:rPr lang="en-US" sz="2000" dirty="0">
                <a:ea typeface="+mn-ea"/>
              </a:rPr>
              <a:t>.</a:t>
            </a:r>
          </a:p>
          <a:p>
            <a:pPr>
              <a:buFont typeface="Wingdings" panose="05000000000000000000" pitchFamily="2" charset="2"/>
              <a:buNone/>
              <a:defRPr/>
            </a:pPr>
            <a:r>
              <a:rPr lang="en-US" sz="2000" u="sng" dirty="0">
                <a:ea typeface="+mn-ea"/>
              </a:rPr>
              <a:t>The Onion: Reaganomics Finally Trickles Down To Area Man</a:t>
            </a:r>
            <a:r>
              <a:rPr lang="en-US" sz="2000" dirty="0">
                <a:ea typeface="+mn-ea"/>
              </a:rPr>
              <a:t>. 22 </a:t>
            </a:r>
            <a:r>
              <a:rPr lang="en-US" sz="2000" cap="all" dirty="0">
                <a:ea typeface="+mn-ea"/>
              </a:rPr>
              <a:t>October 2007.  26 December 2008.  </a:t>
            </a:r>
            <a:r>
              <a:rPr lang="en-US" sz="2000" dirty="0">
                <a:ea typeface="+mn-ea"/>
                <a:hlinkClick r:id="rId5"/>
              </a:rPr>
              <a:t>http://dialogic.blogspot.com/2007/10/onion-reaganomics-finally-trickles-down.html </a:t>
            </a:r>
            <a:r>
              <a:rPr lang="en-US" sz="2000" dirty="0">
                <a:ea typeface="+mn-ea"/>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CE71-5BC7-3AA4-8BA2-8F95B4AF5506}"/>
              </a:ext>
            </a:extLst>
          </p:cNvPr>
          <p:cNvSpPr>
            <a:spLocks noGrp="1"/>
          </p:cNvSpPr>
          <p:nvPr>
            <p:ph type="title"/>
          </p:nvPr>
        </p:nvSpPr>
        <p:spPr>
          <a:xfrm>
            <a:off x="304800" y="152400"/>
            <a:ext cx="7543800" cy="1143000"/>
          </a:xfrm>
        </p:spPr>
        <p:txBody>
          <a:bodyPr/>
          <a:lstStyle/>
          <a:p>
            <a:pPr>
              <a:defRPr/>
            </a:pPr>
            <a:r>
              <a:rPr lang="en-US" dirty="0">
                <a:ea typeface="+mj-ea"/>
              </a:rPr>
              <a:t>Works Cited # 3</a:t>
            </a:r>
          </a:p>
        </p:txBody>
      </p:sp>
      <p:sp>
        <p:nvSpPr>
          <p:cNvPr id="3" name="Content Placeholder 2">
            <a:extLst>
              <a:ext uri="{FF2B5EF4-FFF2-40B4-BE49-F238E27FC236}">
                <a16:creationId xmlns:a16="http://schemas.microsoft.com/office/drawing/2014/main" id="{E3862AC1-6F63-349F-6B6E-E5FF9A191767}"/>
              </a:ext>
            </a:extLst>
          </p:cNvPr>
          <p:cNvSpPr>
            <a:spLocks noGrp="1"/>
          </p:cNvSpPr>
          <p:nvPr>
            <p:ph idx="1"/>
          </p:nvPr>
        </p:nvSpPr>
        <p:spPr>
          <a:xfrm>
            <a:off x="228600" y="1143000"/>
            <a:ext cx="7543800" cy="6019800"/>
          </a:xfrm>
        </p:spPr>
        <p:txBody>
          <a:bodyPr/>
          <a:lstStyle/>
          <a:p>
            <a:pPr eaLnBrk="1" hangingPunct="1">
              <a:buFont typeface="Wingdings" pitchFamily="-88" charset="2"/>
              <a:buNone/>
              <a:defRPr/>
            </a:pPr>
            <a:r>
              <a:rPr lang="en-US" sz="1200" dirty="0">
                <a:ea typeface="+mn-ea"/>
              </a:rPr>
              <a:t>24 December 2008. </a:t>
            </a:r>
            <a:r>
              <a:rPr lang="en-US" sz="1200" dirty="0">
                <a:ea typeface="+mn-ea"/>
                <a:hlinkClick r:id="rId3"/>
              </a:rPr>
              <a:t>http://reagan2020.us/images/1982ReaganomicsTime.jpg </a:t>
            </a:r>
            <a:r>
              <a:rPr lang="en-US" sz="1200" dirty="0">
                <a:ea typeface="+mn-ea"/>
              </a:rPr>
              <a:t>.  Reaganomics Time picture.</a:t>
            </a:r>
          </a:p>
          <a:p>
            <a:pPr eaLnBrk="1" hangingPunct="1">
              <a:buFont typeface="Wingdings" pitchFamily="-88" charset="2"/>
              <a:buNone/>
              <a:defRPr/>
            </a:pPr>
            <a:r>
              <a:rPr lang="en-US" sz="1200" dirty="0">
                <a:ea typeface="+mn-ea"/>
              </a:rPr>
              <a:t>24 December 2008</a:t>
            </a:r>
            <a:r>
              <a:rPr lang="en-US" sz="1200" b="1" dirty="0">
                <a:ea typeface="+mn-ea"/>
              </a:rPr>
              <a:t>. </a:t>
            </a:r>
            <a:r>
              <a:rPr lang="en-US" sz="1200" b="1" dirty="0">
                <a:ea typeface="+mn-ea"/>
                <a:hlinkClick r:id="rId4"/>
              </a:rPr>
              <a:t>http://capitolstreet.files.wordpress.com/2008/06/stagflation.gif </a:t>
            </a:r>
            <a:r>
              <a:rPr lang="en-US" sz="1200" b="1" dirty="0">
                <a:ea typeface="+mn-ea"/>
              </a:rPr>
              <a:t>. </a:t>
            </a:r>
            <a:r>
              <a:rPr lang="en-US" sz="1200" dirty="0">
                <a:ea typeface="+mn-ea"/>
              </a:rPr>
              <a:t>Stagflation Cartoon #1.</a:t>
            </a:r>
          </a:p>
          <a:p>
            <a:pPr eaLnBrk="1" hangingPunct="1">
              <a:buFont typeface="Wingdings" pitchFamily="-88" charset="2"/>
              <a:buNone/>
              <a:defRPr/>
            </a:pPr>
            <a:r>
              <a:rPr lang="en-US" sz="1200" dirty="0">
                <a:ea typeface="+mn-ea"/>
              </a:rPr>
              <a:t>24 December 2008. </a:t>
            </a:r>
            <a:r>
              <a:rPr lang="en-US" sz="1200" b="1" dirty="0">
                <a:ea typeface="+mn-ea"/>
                <a:hlinkClick r:id="rId5"/>
              </a:rPr>
              <a:t>http://www.marketoracle.co.uk/images/united_states_rebate_check.jpg</a:t>
            </a:r>
            <a:r>
              <a:rPr lang="en-US" sz="1200" b="1" dirty="0">
                <a:ea typeface="+mn-ea"/>
              </a:rPr>
              <a:t>. </a:t>
            </a:r>
            <a:r>
              <a:rPr lang="en-US" sz="1200" dirty="0">
                <a:ea typeface="+mn-ea"/>
              </a:rPr>
              <a:t>Trickle down picture.</a:t>
            </a:r>
          </a:p>
          <a:p>
            <a:pPr eaLnBrk="1" hangingPunct="1">
              <a:buFont typeface="Wingdings" pitchFamily="-88" charset="2"/>
              <a:buNone/>
              <a:defRPr/>
            </a:pPr>
            <a:r>
              <a:rPr lang="en-US" sz="1200" dirty="0">
                <a:ea typeface="+mn-ea"/>
              </a:rPr>
              <a:t>24 December 2008. </a:t>
            </a:r>
            <a:r>
              <a:rPr lang="en-US" sz="1200" dirty="0">
                <a:ea typeface="+mn-ea"/>
                <a:hlinkClick r:id="rId6"/>
              </a:rPr>
              <a:t>http://images.google.com/imgres?imgurl=http://bp3.blogger.com/ </a:t>
            </a:r>
            <a:r>
              <a:rPr lang="en-US" sz="1200" dirty="0">
                <a:ea typeface="+mn-ea"/>
              </a:rPr>
              <a:t>. Stagflation Cartoon# 2.</a:t>
            </a:r>
          </a:p>
          <a:p>
            <a:pPr eaLnBrk="1" hangingPunct="1">
              <a:buFont typeface="Wingdings" pitchFamily="-88" charset="2"/>
              <a:buNone/>
              <a:defRPr/>
            </a:pPr>
            <a:r>
              <a:rPr lang="en-US" sz="1200" dirty="0">
                <a:ea typeface="+mn-ea"/>
              </a:rPr>
              <a:t>24 December 2008. </a:t>
            </a:r>
            <a:r>
              <a:rPr lang="en-US" sz="1200" dirty="0">
                <a:ea typeface="+mn-ea"/>
                <a:hlinkClick r:id="rId7"/>
              </a:rPr>
              <a:t>http://www.heritage.org/Research/Taxes/images/35038257.gif </a:t>
            </a:r>
            <a:r>
              <a:rPr lang="en-US" sz="1200" dirty="0">
                <a:ea typeface="+mn-ea"/>
              </a:rPr>
              <a:t>. </a:t>
            </a:r>
            <a:r>
              <a:rPr lang="en-US" sz="1200" dirty="0" err="1">
                <a:ea typeface="+mn-ea"/>
              </a:rPr>
              <a:t>Laffer</a:t>
            </a:r>
            <a:r>
              <a:rPr lang="en-US" sz="1200" dirty="0">
                <a:ea typeface="+mn-ea"/>
              </a:rPr>
              <a:t> Image.</a:t>
            </a:r>
          </a:p>
          <a:p>
            <a:pPr eaLnBrk="1" hangingPunct="1">
              <a:buFont typeface="Wingdings" pitchFamily="-88" charset="2"/>
              <a:buNone/>
              <a:defRPr/>
            </a:pPr>
            <a:r>
              <a:rPr lang="en-US" sz="1200" dirty="0">
                <a:ea typeface="+mn-ea"/>
              </a:rPr>
              <a:t>25 December 2008.</a:t>
            </a:r>
            <a:r>
              <a:rPr lang="en-US" sz="1200" b="1" dirty="0">
                <a:ea typeface="+mn-ea"/>
              </a:rPr>
              <a:t> </a:t>
            </a:r>
            <a:r>
              <a:rPr lang="en-US" sz="1200" b="1" dirty="0">
                <a:ea typeface="+mn-ea"/>
                <a:hlinkClick r:id="rId8"/>
              </a:rPr>
              <a:t>http://www.youtube.com/watch?v=SDMksN-ZTR4&amp;feature=related </a:t>
            </a:r>
            <a:r>
              <a:rPr lang="en-US" sz="1200" b="1" dirty="0">
                <a:ea typeface="+mn-ea"/>
              </a:rPr>
              <a:t>. </a:t>
            </a:r>
            <a:r>
              <a:rPr lang="en-US" sz="1200" dirty="0">
                <a:ea typeface="+mn-ea"/>
              </a:rPr>
              <a:t>Reagan Video # 1.</a:t>
            </a:r>
          </a:p>
          <a:p>
            <a:pPr eaLnBrk="1" hangingPunct="1">
              <a:buFont typeface="Wingdings" pitchFamily="-88" charset="2"/>
              <a:buNone/>
              <a:defRPr/>
            </a:pPr>
            <a:r>
              <a:rPr lang="en-US" sz="1200" dirty="0">
                <a:ea typeface="+mn-ea"/>
              </a:rPr>
              <a:t>25 December 2008. </a:t>
            </a:r>
            <a:r>
              <a:rPr lang="en-US" sz="1200" dirty="0">
                <a:ea typeface="+mn-ea"/>
                <a:hlinkClick r:id="rId9"/>
              </a:rPr>
              <a:t>http://www.youtube.com/watch?v=GhgiOSgBEYY</a:t>
            </a:r>
            <a:r>
              <a:rPr lang="en-US" sz="1200" dirty="0">
                <a:ea typeface="+mn-ea"/>
              </a:rPr>
              <a:t>. Reagan Video #2.</a:t>
            </a:r>
            <a:endParaRPr lang="en-US" sz="1200" b="1" dirty="0">
              <a:ea typeface="+mn-ea"/>
            </a:endParaRPr>
          </a:p>
          <a:p>
            <a:pPr eaLnBrk="1" hangingPunct="1">
              <a:buFont typeface="Wingdings" pitchFamily="-88" charset="2"/>
              <a:buNone/>
              <a:defRPr/>
            </a:pPr>
            <a:r>
              <a:rPr lang="en-US" sz="1200" dirty="0">
                <a:ea typeface="+mn-ea"/>
              </a:rPr>
              <a:t>26 December 2008. </a:t>
            </a:r>
            <a:r>
              <a:rPr lang="en-US" sz="1200" dirty="0">
                <a:ea typeface="+mn-ea"/>
                <a:hlinkClick r:id="rId10"/>
              </a:rPr>
              <a:t>http://www.archives.gov/press/press-kits/picturing-the-century-photos/images/reagan-at-durenberger-rally.jpg </a:t>
            </a:r>
            <a:r>
              <a:rPr lang="en-US" sz="1200" dirty="0">
                <a:ea typeface="+mn-ea"/>
              </a:rPr>
              <a:t>. Reagan with the Flag Picture.</a:t>
            </a:r>
          </a:p>
          <a:p>
            <a:pPr eaLnBrk="1" hangingPunct="1">
              <a:buFont typeface="Wingdings" pitchFamily="-88" charset="2"/>
              <a:buNone/>
              <a:defRPr/>
            </a:pPr>
            <a:r>
              <a:rPr lang="en-US" sz="1200" dirty="0">
                <a:ea typeface="+mn-ea"/>
              </a:rPr>
              <a:t>27 December 2008.  </a:t>
            </a:r>
            <a:r>
              <a:rPr lang="en-US" sz="1200" dirty="0">
                <a:ea typeface="+mn-ea"/>
                <a:hlinkClick r:id="rId11"/>
              </a:rPr>
              <a:t>http://www.tea.state.tx.us/student.assessment/resources/online/eoc00/ushistory/p28no40.gif</a:t>
            </a:r>
            <a:r>
              <a:rPr lang="en-US" sz="1200" dirty="0">
                <a:ea typeface="+mn-ea"/>
              </a:rPr>
              <a:t>. Reaganomics Cartoon.</a:t>
            </a:r>
          </a:p>
          <a:p>
            <a:pPr eaLnBrk="1" hangingPunct="1">
              <a:buFont typeface="Wingdings" pitchFamily="-88" charset="2"/>
              <a:buNone/>
              <a:defRPr/>
            </a:pPr>
            <a:r>
              <a:rPr lang="en-US" sz="1200" dirty="0">
                <a:ea typeface="+mn-ea"/>
              </a:rPr>
              <a:t>27 December 2008. </a:t>
            </a:r>
            <a:r>
              <a:rPr lang="en-US" sz="1200" dirty="0">
                <a:ea typeface="+mn-ea"/>
                <a:hlinkClick r:id="rId12"/>
              </a:rPr>
              <a:t>http://blogs.e-rockford.com/applesauce/files/2008/07/1a1.jpg </a:t>
            </a:r>
            <a:r>
              <a:rPr lang="en-US" sz="1200" dirty="0">
                <a:ea typeface="+mn-ea"/>
              </a:rPr>
              <a:t>. Reagan Thumbs Up Picture.</a:t>
            </a:r>
          </a:p>
          <a:p>
            <a:pPr eaLnBrk="1" hangingPunct="1">
              <a:buFont typeface="Wingdings" pitchFamily="-88" charset="2"/>
              <a:buNone/>
              <a:defRPr/>
            </a:pPr>
            <a:r>
              <a:rPr lang="en-US" sz="1200" dirty="0">
                <a:ea typeface="+mn-ea"/>
              </a:rPr>
              <a:t>31 December 2008. </a:t>
            </a:r>
            <a:r>
              <a:rPr lang="en-US" sz="1200" dirty="0">
                <a:ea typeface="+mn-ea"/>
                <a:hlinkClick r:id="rId13"/>
              </a:rPr>
              <a:t>http://timesonline.typepad.com/comment/images/bill_clinton_at_the_labour_party_confere.jpg.</a:t>
            </a:r>
            <a:r>
              <a:rPr lang="en-US" sz="1200" dirty="0">
                <a:ea typeface="+mn-ea"/>
              </a:rPr>
              <a:t>  Clinton Picture.</a:t>
            </a:r>
          </a:p>
          <a:p>
            <a:pPr eaLnBrk="1" hangingPunct="1">
              <a:buFont typeface="Wingdings" pitchFamily="-88" charset="2"/>
              <a:buNone/>
              <a:defRPr/>
            </a:pPr>
            <a:r>
              <a:rPr lang="en-US" sz="1200" dirty="0">
                <a:ea typeface="+mn-ea"/>
              </a:rPr>
              <a:t>31 December 2008. </a:t>
            </a:r>
            <a:r>
              <a:rPr lang="en-US" sz="1200" dirty="0">
                <a:ea typeface="+mn-ea"/>
                <a:hlinkClick r:id="rId14"/>
              </a:rPr>
              <a:t>http://i272.photobucket.com/albums/jj183/laughtech/Page_1-30.jpg </a:t>
            </a:r>
            <a:r>
              <a:rPr lang="en-US" sz="1200" dirty="0">
                <a:ea typeface="+mn-ea"/>
              </a:rPr>
              <a:t>. </a:t>
            </a:r>
            <a:r>
              <a:rPr lang="en-US" sz="1200" dirty="0" err="1">
                <a:ea typeface="+mn-ea"/>
              </a:rPr>
              <a:t>Clintonomics</a:t>
            </a:r>
            <a:r>
              <a:rPr lang="en-US" sz="1200" dirty="0">
                <a:ea typeface="+mn-ea"/>
              </a:rPr>
              <a:t> Cartoon.</a:t>
            </a:r>
          </a:p>
          <a:p>
            <a:pPr>
              <a:buFont typeface="Wingdings" panose="05000000000000000000" pitchFamily="2" charset="2"/>
              <a:buNone/>
              <a:defRPr/>
            </a:pPr>
            <a:r>
              <a:rPr lang="en-US" sz="1200" dirty="0">
                <a:ea typeface="+mn-ea"/>
              </a:rPr>
              <a:t>6 January 2009. </a:t>
            </a:r>
            <a:r>
              <a:rPr lang="en-US" sz="1200" dirty="0">
                <a:ea typeface="+mn-ea"/>
                <a:hlinkClick r:id="rId15"/>
              </a:rPr>
              <a:t>http://img.photobucket.com/albums/v423/meh_cd/06_podborka_09.jpg</a:t>
            </a:r>
            <a:r>
              <a:rPr lang="en-US" sz="1200" dirty="0">
                <a:ea typeface="+mn-ea"/>
              </a:rPr>
              <a:t>. Horowitz view of Reaganomics.</a:t>
            </a:r>
          </a:p>
          <a:p>
            <a:pPr>
              <a:buFont typeface="Wingdings" panose="05000000000000000000" pitchFamily="2" charset="2"/>
              <a:buNone/>
              <a:defRPr/>
            </a:pPr>
            <a:r>
              <a:rPr lang="en-US" sz="1200" dirty="0">
                <a:ea typeface="+mn-ea"/>
              </a:rPr>
              <a:t>6 January 2009. </a:t>
            </a:r>
            <a:r>
              <a:rPr lang="en-US" sz="1200" dirty="0">
                <a:ea typeface="+mn-ea"/>
                <a:hlinkClick r:id="rId16"/>
              </a:rPr>
              <a:t>http://www.worldhum.com/images/c_uploads/TonyHorwitz_225.jpg</a:t>
            </a:r>
            <a:r>
              <a:rPr lang="en-US" sz="1200" dirty="0">
                <a:ea typeface="+mn-ea"/>
              </a:rPr>
              <a:t>. Picture of Tony </a:t>
            </a:r>
            <a:r>
              <a:rPr lang="en-US" sz="1200" dirty="0" err="1">
                <a:ea typeface="+mn-ea"/>
              </a:rPr>
              <a:t>Horwitz</a:t>
            </a:r>
            <a:r>
              <a:rPr lang="en-US" sz="1200" dirty="0">
                <a:ea typeface="+mn-ea"/>
              </a:rPr>
              <a:t>.</a:t>
            </a:r>
          </a:p>
          <a:p>
            <a:pPr>
              <a:buFont typeface="Wingdings" panose="05000000000000000000" pitchFamily="2" charset="2"/>
              <a:buNone/>
              <a:defRPr/>
            </a:pPr>
            <a:r>
              <a:rPr lang="en-US" sz="1200" dirty="0">
                <a:ea typeface="+mn-ea"/>
              </a:rPr>
              <a:t>6 January 2009. </a:t>
            </a:r>
            <a:r>
              <a:rPr lang="en-US" sz="1200" dirty="0">
                <a:ea typeface="+mn-ea"/>
                <a:hlinkClick r:id="rId17"/>
              </a:rPr>
              <a:t>http://chud.com/nextraimages/RobinHoodFreudian.jpg</a:t>
            </a:r>
            <a:r>
              <a:rPr lang="en-US" sz="1200" dirty="0">
                <a:ea typeface="+mn-ea"/>
              </a:rPr>
              <a:t>. Picture of The King from  Robin Hood.</a:t>
            </a:r>
          </a:p>
          <a:p>
            <a:pPr>
              <a:buFont typeface="Wingdings" panose="05000000000000000000" pitchFamily="2" charset="2"/>
              <a:buNone/>
              <a:defRPr/>
            </a:pPr>
            <a:r>
              <a:rPr lang="en-US" sz="1200" dirty="0">
                <a:ea typeface="+mn-ea"/>
              </a:rPr>
              <a:t>6 January 2009. </a:t>
            </a:r>
            <a:r>
              <a:rPr lang="en-US" sz="1200" dirty="0">
                <a:ea typeface="+mn-ea"/>
                <a:hlinkClick r:id="rId18"/>
              </a:rPr>
              <a:t>http://www.disneythemes.com/disney-robin-hood/disney-robin-hood-wallpapers-preview.jpg</a:t>
            </a:r>
            <a:r>
              <a:rPr lang="en-US" sz="1200" dirty="0">
                <a:ea typeface="+mn-ea"/>
              </a:rPr>
              <a:t>. Picture of Robin Hood.</a:t>
            </a:r>
          </a:p>
          <a:p>
            <a:pPr>
              <a:buFont typeface="Wingdings" panose="05000000000000000000" pitchFamily="2" charset="2"/>
              <a:buNone/>
              <a:defRPr/>
            </a:pPr>
            <a:r>
              <a:rPr lang="en-US" sz="1200" dirty="0">
                <a:ea typeface="+mn-ea"/>
              </a:rPr>
              <a:t>6 January 2009. </a:t>
            </a:r>
            <a:r>
              <a:rPr lang="en-US" sz="1200" dirty="0">
                <a:ea typeface="+mn-ea"/>
                <a:hlinkClick r:id="rId19"/>
              </a:rPr>
              <a:t>http://www.gfmd-fmmd.org/en/system/files/images/verhofstadt.preview.jpg</a:t>
            </a:r>
            <a:r>
              <a:rPr lang="en-US" sz="1200" dirty="0">
                <a:ea typeface="+mn-ea"/>
              </a:rPr>
              <a:t>. Picture of  Guy </a:t>
            </a:r>
            <a:r>
              <a:rPr lang="en-US" sz="1200" dirty="0" err="1">
                <a:ea typeface="+mn-ea"/>
              </a:rPr>
              <a:t>Verhofstadt</a:t>
            </a:r>
            <a:r>
              <a:rPr lang="en-US" sz="1200" dirty="0">
                <a:ea typeface="+mn-ea"/>
              </a:rPr>
              <a:t>, The Belgian Prime Minister.</a:t>
            </a:r>
          </a:p>
          <a:p>
            <a:pPr>
              <a:buFont typeface="Wingdings" panose="05000000000000000000" pitchFamily="2" charset="2"/>
              <a:buNone/>
              <a:defRPr/>
            </a:pPr>
            <a:r>
              <a:rPr lang="en-US" sz="1200" dirty="0">
                <a:ea typeface="+mn-ea"/>
              </a:rPr>
              <a:t>6 January 2009. </a:t>
            </a:r>
            <a:r>
              <a:rPr lang="en-US" sz="1200" dirty="0">
                <a:ea typeface="+mn-ea"/>
                <a:hlinkClick r:id="rId20"/>
              </a:rPr>
              <a:t>http://lvb.net/item/954</a:t>
            </a:r>
            <a:r>
              <a:rPr lang="en-US" sz="1200" dirty="0">
                <a:ea typeface="+mn-ea"/>
              </a:rPr>
              <a:t>. Picture of Reaganomics and how it works in Belgium.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2">
            <a:extLst>
              <a:ext uri="{FF2B5EF4-FFF2-40B4-BE49-F238E27FC236}">
                <a16:creationId xmlns:a16="http://schemas.microsoft.com/office/drawing/2014/main" id="{9FB9403B-9DE4-7767-F6CC-4DB52112428F}"/>
              </a:ext>
            </a:extLst>
          </p:cNvPr>
          <p:cNvSpPr txBox="1">
            <a:spLocks noChangeArrowheads="1"/>
          </p:cNvSpPr>
          <p:nvPr/>
        </p:nvSpPr>
        <p:spPr bwMode="auto">
          <a:xfrm>
            <a:off x="2057400" y="1143000"/>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pPr eaLnBrk="1" hangingPunct="1"/>
            <a:r>
              <a:rPr lang="en-GB" altLang="en-US" sz="1800">
                <a:latin typeface="Georgia" panose="02040502050405020303" pitchFamily="18" charset="0"/>
              </a:rPr>
              <a:t>This powerpoint was kindly donated to</a:t>
            </a:r>
          </a:p>
          <a:p>
            <a:pPr eaLnBrk="1" hangingPunct="1"/>
            <a:r>
              <a:rPr lang="en-GB" altLang="en-US" sz="1800">
                <a:latin typeface="Georgia" panose="02040502050405020303" pitchFamily="18" charset="0"/>
                <a:hlinkClick r:id="rId3"/>
              </a:rPr>
              <a:t>www.worldofteaching.com</a:t>
            </a:r>
            <a:endParaRPr lang="en-GB" altLang="en-US" sz="1800">
              <a:latin typeface="Georgia" panose="02040502050405020303" pitchFamily="18" charset="0"/>
            </a:endParaRPr>
          </a:p>
          <a:p>
            <a:pPr eaLnBrk="1" hangingPunct="1"/>
            <a:endParaRPr lang="en-GB" altLang="en-US" sz="1800">
              <a:latin typeface="Georgia" panose="02040502050405020303" pitchFamily="18" charset="0"/>
            </a:endParaRPr>
          </a:p>
          <a:p>
            <a:pPr eaLnBrk="1" hangingPunct="1"/>
            <a:endParaRPr lang="en-GB" altLang="en-US" sz="1800">
              <a:latin typeface="Georgia" panose="02040502050405020303" pitchFamily="18" charset="0"/>
            </a:endParaRPr>
          </a:p>
          <a:p>
            <a:pPr eaLnBrk="1" hangingPunct="1"/>
            <a:r>
              <a:rPr lang="en-GB" altLang="en-US" sz="1800">
                <a:latin typeface="Georgia" panose="02040502050405020303" pitchFamily="18" charset="0"/>
                <a:hlinkClick r:id="rId3"/>
              </a:rPr>
              <a:t>http://www.worldofteaching.com</a:t>
            </a:r>
            <a:endParaRPr lang="en-GB" altLang="en-US" sz="1800">
              <a:latin typeface="Georgia" panose="02040502050405020303" pitchFamily="18" charset="0"/>
            </a:endParaRPr>
          </a:p>
          <a:p>
            <a:pPr eaLnBrk="1" hangingPunct="1"/>
            <a:r>
              <a:rPr lang="en-GB" altLang="en-US" sz="1800">
                <a:latin typeface="Georgia" panose="02040502050405020303" pitchFamily="18" charset="0"/>
              </a:rPr>
              <a:t>Is home to well over a thousand powerpoints submitted by teachers. This a free site. Please visit and I hope it will help in your teaching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801E-6C6C-01B2-C3C7-73BCA0BCFFA8}"/>
              </a:ext>
            </a:extLst>
          </p:cNvPr>
          <p:cNvSpPr>
            <a:spLocks noGrp="1"/>
          </p:cNvSpPr>
          <p:nvPr>
            <p:ph type="title"/>
          </p:nvPr>
        </p:nvSpPr>
        <p:spPr/>
        <p:txBody>
          <a:bodyPr/>
          <a:lstStyle/>
          <a:p>
            <a:pPr>
              <a:defRPr/>
            </a:pPr>
            <a:endParaRPr lang="en-US">
              <a:ea typeface="+mj-ea"/>
            </a:endParaRPr>
          </a:p>
        </p:txBody>
      </p:sp>
      <p:sp>
        <p:nvSpPr>
          <p:cNvPr id="4" name="Date Placeholder 3">
            <a:extLst>
              <a:ext uri="{FF2B5EF4-FFF2-40B4-BE49-F238E27FC236}">
                <a16:creationId xmlns:a16="http://schemas.microsoft.com/office/drawing/2014/main" id="{48AE21A7-E035-3D69-1796-96208DA61540}"/>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D10A998F-7F4F-9071-72E0-24BFFFB23001}"/>
              </a:ext>
            </a:extLst>
          </p:cNvPr>
          <p:cNvSpPr>
            <a:spLocks noGrp="1"/>
          </p:cNvSpPr>
          <p:nvPr>
            <p:ph type="ftr" sz="quarter" idx="11"/>
          </p:nvPr>
        </p:nvSpPr>
        <p:spPr/>
        <p:txBody>
          <a:bodyPr/>
          <a:lstStyle/>
          <a:p>
            <a:pPr>
              <a:defRPr/>
            </a:pPr>
            <a:endParaRPr lang="en-US"/>
          </a:p>
        </p:txBody>
      </p:sp>
      <p:pic>
        <p:nvPicPr>
          <p:cNvPr id="46082" name="Picture 2" descr="C:\Users\BILL PC\AppData\Local\Microsoft\Windows\Temporary Internet Files\Low\Content.IE5\O0E1FANX\Stagflation's_Good_News[1].jpg">
            <a:extLst>
              <a:ext uri="{FF2B5EF4-FFF2-40B4-BE49-F238E27FC236}">
                <a16:creationId xmlns:a16="http://schemas.microsoft.com/office/drawing/2014/main" id="{2161E194-BD17-34A4-1B83-5DEBEA4E607C}"/>
              </a:ext>
            </a:extLst>
          </p:cNvPr>
          <p:cNvPicPr>
            <a:picLocks noGrp="1" noChangeAspect="1" noChangeArrowheads="1"/>
          </p:cNvPicPr>
          <p:nvPr>
            <p:ph idx="1"/>
          </p:nvPr>
        </p:nvPicPr>
        <p:blipFill>
          <a:blip r:embed="rId3"/>
          <a:srcRect/>
          <a:stretch>
            <a:fillRect/>
          </a:stretch>
        </p:blipFill>
        <p:spPr>
          <a:xfrm>
            <a:off x="0" y="0"/>
            <a:ext cx="9144000"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D4DF-59B6-7B82-4592-BB625862A760}"/>
              </a:ext>
            </a:extLst>
          </p:cNvPr>
          <p:cNvSpPr>
            <a:spLocks noGrp="1"/>
          </p:cNvSpPr>
          <p:nvPr>
            <p:ph type="title"/>
          </p:nvPr>
        </p:nvSpPr>
        <p:spPr/>
        <p:txBody>
          <a:bodyPr/>
          <a:lstStyle/>
          <a:p>
            <a:pPr>
              <a:defRPr/>
            </a:pPr>
            <a:endParaRPr lang="en-US">
              <a:ea typeface="+mj-ea"/>
            </a:endParaRPr>
          </a:p>
        </p:txBody>
      </p:sp>
      <p:sp>
        <p:nvSpPr>
          <p:cNvPr id="3" name="Content Placeholder 2">
            <a:extLst>
              <a:ext uri="{FF2B5EF4-FFF2-40B4-BE49-F238E27FC236}">
                <a16:creationId xmlns:a16="http://schemas.microsoft.com/office/drawing/2014/main" id="{46D4B4CD-EFB7-C9D6-2EA1-5E37C0EAB975}"/>
              </a:ext>
            </a:extLst>
          </p:cNvPr>
          <p:cNvSpPr>
            <a:spLocks noGrp="1"/>
          </p:cNvSpPr>
          <p:nvPr>
            <p:ph idx="1"/>
          </p:nvPr>
        </p:nvSpPr>
        <p:spPr/>
        <p:txBody>
          <a:bodyPr/>
          <a:lstStyle/>
          <a:p>
            <a:pPr>
              <a:buFont typeface="Wingdings" pitchFamily="-88" charset="2"/>
              <a:buChar char=""/>
              <a:defRPr/>
            </a:pPr>
            <a:endParaRPr lang="en-US" dirty="0">
              <a:ea typeface="+mn-ea"/>
            </a:endParaRPr>
          </a:p>
        </p:txBody>
      </p:sp>
      <p:sp>
        <p:nvSpPr>
          <p:cNvPr id="4" name="Date Placeholder 3">
            <a:extLst>
              <a:ext uri="{FF2B5EF4-FFF2-40B4-BE49-F238E27FC236}">
                <a16:creationId xmlns:a16="http://schemas.microsoft.com/office/drawing/2014/main" id="{64AC31B6-F33C-9944-CF52-195D5C228453}"/>
              </a:ext>
            </a:extLst>
          </p:cNvPr>
          <p:cNvSpPr>
            <a:spLocks noGrp="1"/>
          </p:cNvSpPr>
          <p:nvPr>
            <p:ph type="dt" sz="quarter" idx="10"/>
          </p:nvPr>
        </p:nvSpPr>
        <p:spPr/>
        <p:txBody>
          <a:bodyPr/>
          <a:lstStyle/>
          <a:p>
            <a:pPr>
              <a:defRPr/>
            </a:pPr>
            <a:endParaRPr lang="en-US"/>
          </a:p>
        </p:txBody>
      </p:sp>
      <p:sp>
        <p:nvSpPr>
          <p:cNvPr id="5" name="Footer Placeholder 4">
            <a:extLst>
              <a:ext uri="{FF2B5EF4-FFF2-40B4-BE49-F238E27FC236}">
                <a16:creationId xmlns:a16="http://schemas.microsoft.com/office/drawing/2014/main" id="{2EA73816-32E7-2B1B-704D-11A9CFC7560A}"/>
              </a:ext>
            </a:extLst>
          </p:cNvPr>
          <p:cNvSpPr>
            <a:spLocks noGrp="1"/>
          </p:cNvSpPr>
          <p:nvPr>
            <p:ph type="ftr" sz="quarter" idx="11"/>
          </p:nvPr>
        </p:nvSpPr>
        <p:spPr/>
        <p:txBody>
          <a:bodyPr/>
          <a:lstStyle/>
          <a:p>
            <a:pPr>
              <a:defRPr/>
            </a:pPr>
            <a:endParaRPr lang="en-US"/>
          </a:p>
        </p:txBody>
      </p:sp>
      <p:pic>
        <p:nvPicPr>
          <p:cNvPr id="6150" name="Picture 2" descr="http://capitolstreet.files.wordpress.com/2008/06/stagflation.gif">
            <a:extLst>
              <a:ext uri="{FF2B5EF4-FFF2-40B4-BE49-F238E27FC236}">
                <a16:creationId xmlns:a16="http://schemas.microsoft.com/office/drawing/2014/main" id="{C8D2DC7C-3F9E-C37E-E717-F99728AC0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AD89005-F4D9-B43E-EC30-F44A35B20E99}"/>
              </a:ext>
            </a:extLst>
          </p:cNvPr>
          <p:cNvSpPr>
            <a:spLocks noGrp="1" noChangeArrowheads="1"/>
          </p:cNvSpPr>
          <p:nvPr>
            <p:ph type="title"/>
          </p:nvPr>
        </p:nvSpPr>
        <p:spPr/>
        <p:txBody>
          <a:bodyPr/>
          <a:lstStyle/>
          <a:p>
            <a:pPr eaLnBrk="1" hangingPunct="1">
              <a:defRPr/>
            </a:pPr>
            <a:r>
              <a:rPr lang="en-US">
                <a:ea typeface="+mj-ea"/>
              </a:rPr>
              <a:t>Stagflation</a:t>
            </a:r>
          </a:p>
        </p:txBody>
      </p:sp>
      <p:sp>
        <p:nvSpPr>
          <p:cNvPr id="9219" name="Rectangle 3">
            <a:extLst>
              <a:ext uri="{FF2B5EF4-FFF2-40B4-BE49-F238E27FC236}">
                <a16:creationId xmlns:a16="http://schemas.microsoft.com/office/drawing/2014/main" id="{E5DA3155-5453-C64B-31D3-107C4B689B74}"/>
              </a:ext>
            </a:extLst>
          </p:cNvPr>
          <p:cNvSpPr>
            <a:spLocks noGrp="1" noChangeArrowheads="1"/>
          </p:cNvSpPr>
          <p:nvPr>
            <p:ph type="body" idx="1"/>
          </p:nvPr>
        </p:nvSpPr>
        <p:spPr/>
        <p:txBody>
          <a:bodyPr/>
          <a:lstStyle/>
          <a:p>
            <a:pPr eaLnBrk="1" hangingPunct="1">
              <a:buFont typeface="Wingdings" pitchFamily="-88" charset="2"/>
              <a:buNone/>
              <a:defRPr/>
            </a:pPr>
            <a:r>
              <a:rPr lang="en-US" dirty="0">
                <a:ea typeface="+mn-ea"/>
              </a:rPr>
              <a:t>-Much of credit for resolution of the stagflation is given to…</a:t>
            </a:r>
          </a:p>
          <a:p>
            <a:pPr eaLnBrk="1" hangingPunct="1">
              <a:buFont typeface="Wingdings" pitchFamily="-88" charset="2"/>
              <a:buNone/>
              <a:defRPr/>
            </a:pPr>
            <a:r>
              <a:rPr lang="en-US" dirty="0">
                <a:ea typeface="+mn-ea"/>
              </a:rPr>
              <a:t>		…a three year contraction of the 		money supply by the </a:t>
            </a:r>
            <a:r>
              <a:rPr lang="en-US" dirty="0">
                <a:solidFill>
                  <a:srgbClr val="0038A7"/>
                </a:solidFill>
                <a:ea typeface="+mn-ea"/>
              </a:rPr>
              <a:t>Federal 	Reserve </a:t>
            </a:r>
            <a:r>
              <a:rPr lang="en-US" dirty="0">
                <a:ea typeface="+mn-ea"/>
              </a:rPr>
              <a:t>under </a:t>
            </a:r>
            <a:r>
              <a:rPr lang="en-US" dirty="0">
                <a:solidFill>
                  <a:srgbClr val="0038A7"/>
                </a:solidFill>
                <a:ea typeface="+mn-ea"/>
                <a:hlinkClick r:id="rId3"/>
              </a:rPr>
              <a:t>Paul Volcker</a:t>
            </a:r>
            <a:r>
              <a:rPr lang="en-US" dirty="0">
                <a:ea typeface="+mn-ea"/>
              </a:rPr>
              <a:t> to long 	term easing of supply and pricing in 	oil during the </a:t>
            </a:r>
            <a:r>
              <a:rPr lang="en-US" dirty="0">
                <a:solidFill>
                  <a:srgbClr val="0038A7"/>
                </a:solidFill>
                <a:ea typeface="+mn-ea"/>
                <a:hlinkClick r:id="rId4"/>
              </a:rPr>
              <a:t>1980s oil glut</a:t>
            </a:r>
            <a:endParaRPr lang="en-US" dirty="0">
              <a:solidFill>
                <a:srgbClr val="0038A7"/>
              </a:solidFill>
              <a:ea typeface="+mn-ea"/>
            </a:endParaRPr>
          </a:p>
        </p:txBody>
      </p:sp>
      <p:sp>
        <p:nvSpPr>
          <p:cNvPr id="6" name="TextBox 5">
            <a:extLst>
              <a:ext uri="{FF2B5EF4-FFF2-40B4-BE49-F238E27FC236}">
                <a16:creationId xmlns:a16="http://schemas.microsoft.com/office/drawing/2014/main" id="{D1310A8C-A011-A10A-9DAD-B7F56754D2DE}"/>
              </a:ext>
            </a:extLst>
          </p:cNvPr>
          <p:cNvSpPr txBox="1"/>
          <p:nvPr/>
        </p:nvSpPr>
        <p:spPr>
          <a:xfrm>
            <a:off x="4953000" y="5791200"/>
            <a:ext cx="1166813" cy="830263"/>
          </a:xfrm>
          <a:prstGeom prst="rect">
            <a:avLst/>
          </a:prstGeom>
          <a:noFill/>
        </p:spPr>
        <p:txBody>
          <a:bodyPr wrap="none">
            <a:spAutoFit/>
          </a:bodyPr>
          <a:lstStyle/>
          <a:p>
            <a:pPr>
              <a:defRPr/>
            </a:pPr>
            <a:r>
              <a:rPr lang="en-US" dirty="0">
                <a:latin typeface="Arial" charset="0"/>
              </a:rPr>
              <a:t>(</a:t>
            </a:r>
            <a:r>
              <a:rPr lang="en-US" sz="1400" dirty="0">
                <a:latin typeface="+mj-lt"/>
              </a:rPr>
              <a:t>Wikipedia</a:t>
            </a:r>
            <a:r>
              <a:rPr lang="en-US" dirty="0">
                <a:latin typeface="Arial" charset="0"/>
              </a:rPr>
              <a:t>)</a:t>
            </a:r>
          </a:p>
          <a:p>
            <a:pPr>
              <a:defRPr/>
            </a:pPr>
            <a:endParaRPr lang="en-US" dirty="0">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tea.state.tx.us/student.assessment/resources/online/eoc00/ushistory/p28no40.gif">
            <a:extLst>
              <a:ext uri="{FF2B5EF4-FFF2-40B4-BE49-F238E27FC236}">
                <a16:creationId xmlns:a16="http://schemas.microsoft.com/office/drawing/2014/main" id="{BA99A3D6-A678-B5CD-2259-EDF2BB031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FA6ECF0-E717-28F8-E6A8-214D1A4F15D4}"/>
              </a:ext>
            </a:extLst>
          </p:cNvPr>
          <p:cNvSpPr>
            <a:spLocks noGrp="1"/>
          </p:cNvSpPr>
          <p:nvPr>
            <p:ph type="title"/>
          </p:nvPr>
        </p:nvSpPr>
        <p:spPr/>
        <p:txBody>
          <a:bodyPr/>
          <a:lstStyle/>
          <a:p>
            <a:pPr>
              <a:defRPr/>
            </a:pPr>
            <a:endParaRPr lang="en-US">
              <a:ea typeface="+mj-ea"/>
            </a:endParaRPr>
          </a:p>
        </p:txBody>
      </p:sp>
      <p:sp>
        <p:nvSpPr>
          <p:cNvPr id="3" name="Content Placeholder 2">
            <a:extLst>
              <a:ext uri="{FF2B5EF4-FFF2-40B4-BE49-F238E27FC236}">
                <a16:creationId xmlns:a16="http://schemas.microsoft.com/office/drawing/2014/main" id="{604BFAA6-2D46-DE92-F844-214CC3BC468A}"/>
              </a:ext>
            </a:extLst>
          </p:cNvPr>
          <p:cNvSpPr>
            <a:spLocks noGrp="1"/>
          </p:cNvSpPr>
          <p:nvPr>
            <p:ph idx="1"/>
          </p:nvPr>
        </p:nvSpPr>
        <p:spPr>
          <a:xfrm>
            <a:off x="381000" y="6324600"/>
            <a:ext cx="8305800" cy="4114800"/>
          </a:xfrm>
        </p:spPr>
        <p:txBody>
          <a:bodyPr/>
          <a:lstStyle/>
          <a:p>
            <a:pPr>
              <a:buFont typeface="Wingdings" pitchFamily="-88" charset="2"/>
              <a:buNone/>
              <a:defRPr/>
            </a:pPr>
            <a:r>
              <a:rPr lang="en-US" sz="1400" dirty="0">
                <a:ea typeface="+mn-ea"/>
              </a:rPr>
              <a:t>This Cartoon Shows the differences between Reaganomics and FDR’s economic policies like the New Deal.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637C217-A198-B82A-FF07-27BB988E90AB}"/>
              </a:ext>
            </a:extLst>
          </p:cNvPr>
          <p:cNvSpPr>
            <a:spLocks noGrp="1" noChangeArrowheads="1"/>
          </p:cNvSpPr>
          <p:nvPr>
            <p:ph type="title"/>
          </p:nvPr>
        </p:nvSpPr>
        <p:spPr/>
        <p:txBody>
          <a:bodyPr/>
          <a:lstStyle/>
          <a:p>
            <a:pPr eaLnBrk="1" hangingPunct="1">
              <a:defRPr/>
            </a:pPr>
            <a:r>
              <a:rPr lang="en-US" dirty="0">
                <a:ea typeface="+mj-ea"/>
              </a:rPr>
              <a:t>The Four Pillars</a:t>
            </a:r>
          </a:p>
        </p:txBody>
      </p:sp>
      <p:sp>
        <p:nvSpPr>
          <p:cNvPr id="7171" name="Rectangle 3">
            <a:extLst>
              <a:ext uri="{FF2B5EF4-FFF2-40B4-BE49-F238E27FC236}">
                <a16:creationId xmlns:a16="http://schemas.microsoft.com/office/drawing/2014/main" id="{8FA6CC5F-EDF3-CCC4-9080-28E1C9059D61}"/>
              </a:ext>
            </a:extLst>
          </p:cNvPr>
          <p:cNvSpPr>
            <a:spLocks noGrp="1" noChangeArrowheads="1"/>
          </p:cNvSpPr>
          <p:nvPr>
            <p:ph type="body" idx="1"/>
          </p:nvPr>
        </p:nvSpPr>
        <p:spPr>
          <a:xfrm>
            <a:off x="304800" y="1981200"/>
            <a:ext cx="5715000" cy="4114800"/>
          </a:xfrm>
        </p:spPr>
        <p:txBody>
          <a:bodyPr/>
          <a:lstStyle/>
          <a:p>
            <a:pPr marL="609600" indent="-609600" eaLnBrk="1" hangingPunct="1">
              <a:lnSpc>
                <a:spcPct val="90000"/>
              </a:lnSpc>
              <a:buFont typeface="Wingdings" pitchFamily="-88" charset="2"/>
              <a:buNone/>
              <a:defRPr/>
            </a:pPr>
            <a:r>
              <a:rPr lang="en-US" sz="2800" dirty="0" err="1">
                <a:ea typeface="+mn-ea"/>
              </a:rPr>
              <a:t>Reagan+Economics</a:t>
            </a:r>
            <a:r>
              <a:rPr lang="en-US" sz="2800" dirty="0">
                <a:ea typeface="+mn-ea"/>
              </a:rPr>
              <a:t>=Reaganomics</a:t>
            </a:r>
          </a:p>
          <a:p>
            <a:pPr marL="609600" indent="-609600" eaLnBrk="1" hangingPunct="1">
              <a:lnSpc>
                <a:spcPct val="90000"/>
              </a:lnSpc>
              <a:buFont typeface="Arial" charset="0"/>
              <a:buNone/>
              <a:defRPr/>
            </a:pPr>
            <a:r>
              <a:rPr lang="en-US" sz="2800" dirty="0">
                <a:ea typeface="+mn-ea"/>
              </a:rPr>
              <a:t>1.  reduce govt. spending</a:t>
            </a:r>
          </a:p>
          <a:p>
            <a:pPr marL="609600" indent="-609600" eaLnBrk="1" hangingPunct="1">
              <a:lnSpc>
                <a:spcPct val="90000"/>
              </a:lnSpc>
              <a:buFont typeface="Arial" charset="0"/>
              <a:buNone/>
              <a:defRPr/>
            </a:pPr>
            <a:r>
              <a:rPr lang="en-US" sz="2800" dirty="0">
                <a:ea typeface="+mn-ea"/>
              </a:rPr>
              <a:t>2. reduce marginal tax rates on income from labor and capital</a:t>
            </a:r>
          </a:p>
          <a:p>
            <a:pPr marL="609600" indent="-609600" eaLnBrk="1" hangingPunct="1">
              <a:lnSpc>
                <a:spcPct val="90000"/>
              </a:lnSpc>
              <a:buFont typeface="Arial" charset="0"/>
              <a:buNone/>
              <a:defRPr/>
            </a:pPr>
            <a:r>
              <a:rPr lang="en-US" sz="2800" dirty="0">
                <a:ea typeface="+mn-ea"/>
              </a:rPr>
              <a:t>3. reduce government regulation of the economy</a:t>
            </a:r>
          </a:p>
          <a:p>
            <a:pPr marL="609600" indent="-609600" eaLnBrk="1" hangingPunct="1">
              <a:lnSpc>
                <a:spcPct val="90000"/>
              </a:lnSpc>
              <a:buFont typeface="Arial" charset="0"/>
              <a:buNone/>
              <a:defRPr/>
            </a:pPr>
            <a:r>
              <a:rPr lang="en-US" sz="2800" dirty="0">
                <a:ea typeface="+mn-ea"/>
              </a:rPr>
              <a:t>4. control the money supply to reduce inflation</a:t>
            </a:r>
            <a:endParaRPr lang="en-US" sz="2800" dirty="0">
              <a:latin typeface="Helvetica" pitchFamily="80" charset="0"/>
              <a:ea typeface="+mn-ea"/>
            </a:endParaRPr>
          </a:p>
        </p:txBody>
      </p:sp>
      <p:pic>
        <p:nvPicPr>
          <p:cNvPr id="9220" name="Picture 9" descr="http://www.epa.gov/water/infrastructure/images/4pillars.gif">
            <a:extLst>
              <a:ext uri="{FF2B5EF4-FFF2-40B4-BE49-F238E27FC236}">
                <a16:creationId xmlns:a16="http://schemas.microsoft.com/office/drawing/2014/main" id="{5566A453-E9DA-39F1-FB85-D621E25C2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3048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a:extLst>
              <a:ext uri="{FF2B5EF4-FFF2-40B4-BE49-F238E27FC236}">
                <a16:creationId xmlns:a16="http://schemas.microsoft.com/office/drawing/2014/main" id="{D900DA27-A8A2-87B7-8C04-EB31B2EE7F1E}"/>
              </a:ext>
            </a:extLst>
          </p:cNvPr>
          <p:cNvSpPr txBox="1">
            <a:spLocks noChangeArrowheads="1"/>
          </p:cNvSpPr>
          <p:nvPr/>
        </p:nvSpPr>
        <p:spPr bwMode="auto">
          <a:xfrm rot="5400000">
            <a:off x="4307682" y="2855118"/>
            <a:ext cx="449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a:t>Reduce government Spending</a:t>
            </a:r>
          </a:p>
        </p:txBody>
      </p:sp>
      <p:sp>
        <p:nvSpPr>
          <p:cNvPr id="9222" name="TextBox 8">
            <a:extLst>
              <a:ext uri="{FF2B5EF4-FFF2-40B4-BE49-F238E27FC236}">
                <a16:creationId xmlns:a16="http://schemas.microsoft.com/office/drawing/2014/main" id="{6EBBB5E7-3DBE-309C-57F5-FEB82F6FC440}"/>
              </a:ext>
            </a:extLst>
          </p:cNvPr>
          <p:cNvSpPr txBox="1">
            <a:spLocks noChangeArrowheads="1"/>
          </p:cNvSpPr>
          <p:nvPr/>
        </p:nvSpPr>
        <p:spPr bwMode="auto">
          <a:xfrm rot="5400000">
            <a:off x="4879182" y="2969418"/>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a:t>Reduce Marginal Tax Rates</a:t>
            </a:r>
          </a:p>
        </p:txBody>
      </p:sp>
      <p:sp>
        <p:nvSpPr>
          <p:cNvPr id="9223" name="TextBox 9">
            <a:extLst>
              <a:ext uri="{FF2B5EF4-FFF2-40B4-BE49-F238E27FC236}">
                <a16:creationId xmlns:a16="http://schemas.microsoft.com/office/drawing/2014/main" id="{080A6A4A-9F17-098B-D1EB-B10A9ACE21AC}"/>
              </a:ext>
            </a:extLst>
          </p:cNvPr>
          <p:cNvSpPr txBox="1">
            <a:spLocks noChangeArrowheads="1"/>
          </p:cNvSpPr>
          <p:nvPr/>
        </p:nvSpPr>
        <p:spPr bwMode="auto">
          <a:xfrm rot="5400000">
            <a:off x="5322888" y="3275012"/>
            <a:ext cx="533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a:t>Reduce govt. Regulation of Economy</a:t>
            </a:r>
          </a:p>
        </p:txBody>
      </p:sp>
      <p:sp>
        <p:nvSpPr>
          <p:cNvPr id="9224" name="TextBox 10">
            <a:extLst>
              <a:ext uri="{FF2B5EF4-FFF2-40B4-BE49-F238E27FC236}">
                <a16:creationId xmlns:a16="http://schemas.microsoft.com/office/drawing/2014/main" id="{4B3DE47B-989A-81FA-1C94-D07F07C89933}"/>
              </a:ext>
            </a:extLst>
          </p:cNvPr>
          <p:cNvSpPr txBox="1">
            <a:spLocks noChangeArrowheads="1"/>
          </p:cNvSpPr>
          <p:nvPr/>
        </p:nvSpPr>
        <p:spPr bwMode="auto">
          <a:xfrm rot="5400000">
            <a:off x="6174582" y="3121818"/>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US" altLang="en-US"/>
              <a:t>Control $ supply to reduce inflation</a:t>
            </a:r>
          </a:p>
        </p:txBody>
      </p:sp>
      <p:sp>
        <p:nvSpPr>
          <p:cNvPr id="11" name="TextBox 10">
            <a:extLst>
              <a:ext uri="{FF2B5EF4-FFF2-40B4-BE49-F238E27FC236}">
                <a16:creationId xmlns:a16="http://schemas.microsoft.com/office/drawing/2014/main" id="{053521BF-A088-091F-0AED-8E1F572E2503}"/>
              </a:ext>
            </a:extLst>
          </p:cNvPr>
          <p:cNvSpPr txBox="1"/>
          <p:nvPr/>
        </p:nvSpPr>
        <p:spPr>
          <a:xfrm>
            <a:off x="2133600" y="5486400"/>
            <a:ext cx="2590800" cy="307975"/>
          </a:xfrm>
          <a:prstGeom prst="rect">
            <a:avLst/>
          </a:prstGeom>
          <a:noFill/>
        </p:spPr>
        <p:txBody>
          <a:bodyPr>
            <a:spAutoFit/>
          </a:bodyPr>
          <a:lstStyle/>
          <a:p>
            <a:pPr>
              <a:defRPr/>
            </a:pPr>
            <a:r>
              <a:rPr lang="en-US" sz="1400" dirty="0">
                <a:latin typeface="+mj-lt"/>
              </a:rPr>
              <a:t>(Wikipedia)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EFDA-F489-5C8C-69E0-C2457D14B363}"/>
              </a:ext>
            </a:extLst>
          </p:cNvPr>
          <p:cNvSpPr>
            <a:spLocks noGrp="1"/>
          </p:cNvSpPr>
          <p:nvPr>
            <p:ph type="title"/>
          </p:nvPr>
        </p:nvSpPr>
        <p:spPr/>
        <p:txBody>
          <a:bodyPr/>
          <a:lstStyle/>
          <a:p>
            <a:pPr eaLnBrk="1" hangingPunct="1">
              <a:defRPr/>
            </a:pPr>
            <a:r>
              <a:rPr lang="en-US" dirty="0">
                <a:ea typeface="+mj-ea"/>
              </a:rPr>
              <a:t>The Roots</a:t>
            </a:r>
          </a:p>
        </p:txBody>
      </p:sp>
      <p:sp>
        <p:nvSpPr>
          <p:cNvPr id="3" name="Content Placeholder 2">
            <a:extLst>
              <a:ext uri="{FF2B5EF4-FFF2-40B4-BE49-F238E27FC236}">
                <a16:creationId xmlns:a16="http://schemas.microsoft.com/office/drawing/2014/main" id="{DB2FF1D2-9EFA-22D2-500C-9E555D9AC1EA}"/>
              </a:ext>
            </a:extLst>
          </p:cNvPr>
          <p:cNvSpPr>
            <a:spLocks noGrp="1"/>
          </p:cNvSpPr>
          <p:nvPr>
            <p:ph idx="1"/>
          </p:nvPr>
        </p:nvSpPr>
        <p:spPr>
          <a:xfrm>
            <a:off x="609600" y="1676400"/>
            <a:ext cx="6781800" cy="4419600"/>
          </a:xfrm>
        </p:spPr>
        <p:txBody>
          <a:bodyPr/>
          <a:lstStyle/>
          <a:p>
            <a:pPr eaLnBrk="1" hangingPunct="1">
              <a:buFont typeface="Wingdings" pitchFamily="-88" charset="2"/>
              <a:buNone/>
              <a:defRPr/>
            </a:pPr>
            <a:r>
              <a:rPr lang="en-US" sz="2800" dirty="0">
                <a:ea typeface="+mn-ea"/>
              </a:rPr>
              <a:t>-Reaganomics roots in two of Reagan's campaign promises:</a:t>
            </a:r>
          </a:p>
          <a:p>
            <a:pPr eaLnBrk="1" hangingPunct="1">
              <a:buFont typeface="Wingdings" pitchFamily="-88" charset="2"/>
              <a:buNone/>
              <a:defRPr/>
            </a:pPr>
            <a:r>
              <a:rPr lang="en-US" sz="2800" dirty="0">
                <a:ea typeface="+mn-ea"/>
              </a:rPr>
              <a:t>			1) lower taxes </a:t>
            </a:r>
          </a:p>
          <a:p>
            <a:pPr eaLnBrk="1" hangingPunct="1">
              <a:buFont typeface="Wingdings" pitchFamily="-88" charset="2"/>
              <a:buNone/>
              <a:defRPr/>
            </a:pPr>
            <a:r>
              <a:rPr lang="en-US" sz="2800" dirty="0">
                <a:ea typeface="+mn-ea"/>
              </a:rPr>
              <a:t>			2) a smaller government</a:t>
            </a:r>
          </a:p>
          <a:p>
            <a:pPr eaLnBrk="1" hangingPunct="1">
              <a:buFont typeface="Wingdings" pitchFamily="-88" charset="2"/>
              <a:buNone/>
              <a:defRPr/>
            </a:pPr>
            <a:r>
              <a:rPr lang="en-US" sz="2800" dirty="0">
                <a:ea typeface="+mn-ea"/>
              </a:rPr>
              <a:t>-reduced </a:t>
            </a:r>
            <a:r>
              <a:rPr lang="en-US" sz="2800" dirty="0">
                <a:ea typeface="+mn-ea"/>
                <a:hlinkClick r:id="rId3" action="ppaction://hlinkfile" tooltip="Income tax"/>
              </a:rPr>
              <a:t>income tax</a:t>
            </a:r>
            <a:r>
              <a:rPr lang="en-US" sz="2800" dirty="0">
                <a:ea typeface="+mn-ea"/>
              </a:rPr>
              <a:t> rates</a:t>
            </a:r>
          </a:p>
          <a:p>
            <a:pPr eaLnBrk="1" hangingPunct="1">
              <a:buFont typeface="Wingdings" pitchFamily="-88" charset="2"/>
              <a:buNone/>
              <a:defRPr/>
            </a:pPr>
            <a:r>
              <a:rPr lang="en-US" sz="2800" dirty="0">
                <a:ea typeface="+mn-ea"/>
              </a:rPr>
              <a:t>		</a:t>
            </a:r>
            <a:r>
              <a:rPr lang="en-US" sz="2800" dirty="0">
                <a:ea typeface="+mn-ea"/>
                <a:sym typeface="Wingdings" pitchFamily="2" charset="2"/>
              </a:rPr>
              <a:t></a:t>
            </a:r>
            <a:r>
              <a:rPr lang="en-US" sz="2800" dirty="0">
                <a:ea typeface="+mn-ea"/>
              </a:rPr>
              <a:t> with the largest rate reductions on 	the high incomes</a:t>
            </a:r>
          </a:p>
          <a:p>
            <a:pPr eaLnBrk="1" hangingPunct="1">
              <a:buFont typeface="Wingdings" pitchFamily="-88" charset="2"/>
              <a:buNone/>
              <a:defRPr/>
            </a:pPr>
            <a:r>
              <a:rPr lang="en-US" sz="2800" dirty="0">
                <a:ea typeface="+mn-ea"/>
              </a:rPr>
              <a:t>-in a time of battling inflation Reagan raised </a:t>
            </a:r>
            <a:r>
              <a:rPr lang="en-US" sz="2800" dirty="0">
                <a:ea typeface="+mn-ea"/>
                <a:hlinkClick r:id="rId4" action="ppaction://hlinkfile" tooltip="Deficit spending"/>
              </a:rPr>
              <a:t>deficit spending</a:t>
            </a:r>
            <a:r>
              <a:rPr lang="en-US" sz="2800" dirty="0">
                <a:ea typeface="+mn-ea"/>
              </a:rPr>
              <a:t> to its highest level since </a:t>
            </a:r>
            <a:r>
              <a:rPr lang="en-US" sz="2800" dirty="0">
                <a:ea typeface="+mn-ea"/>
                <a:hlinkClick r:id="rId5" action="ppaction://hlinkfile" tooltip="World War II"/>
              </a:rPr>
              <a:t>World War II</a:t>
            </a:r>
            <a:r>
              <a:rPr lang="en-US" sz="2800" dirty="0">
                <a:ea typeface="+mn-ea"/>
              </a:rPr>
              <a:t>.</a:t>
            </a:r>
          </a:p>
          <a:p>
            <a:pPr eaLnBrk="1" hangingPunct="1">
              <a:buFont typeface="Wingdings" pitchFamily="-88" charset="2"/>
              <a:buNone/>
              <a:defRPr/>
            </a:pPr>
            <a:endParaRPr lang="en-US" dirty="0">
              <a:ea typeface="+mn-ea"/>
            </a:endParaRPr>
          </a:p>
        </p:txBody>
      </p:sp>
      <p:sp>
        <p:nvSpPr>
          <p:cNvPr id="6" name="TextBox 5">
            <a:extLst>
              <a:ext uri="{FF2B5EF4-FFF2-40B4-BE49-F238E27FC236}">
                <a16:creationId xmlns:a16="http://schemas.microsoft.com/office/drawing/2014/main" id="{6C8A2C47-72D9-3321-2271-7A5CCD945599}"/>
              </a:ext>
            </a:extLst>
          </p:cNvPr>
          <p:cNvSpPr txBox="1"/>
          <p:nvPr/>
        </p:nvSpPr>
        <p:spPr>
          <a:xfrm>
            <a:off x="5105400" y="6248400"/>
            <a:ext cx="2286000" cy="307975"/>
          </a:xfrm>
          <a:prstGeom prst="rect">
            <a:avLst/>
          </a:prstGeom>
          <a:noFill/>
        </p:spPr>
        <p:txBody>
          <a:bodyPr>
            <a:spAutoFit/>
          </a:bodyPr>
          <a:lstStyle/>
          <a:p>
            <a:pPr>
              <a:defRPr/>
            </a:pPr>
            <a:r>
              <a:rPr lang="en-US" sz="1400" dirty="0">
                <a:latin typeface="+mj-lt"/>
              </a:rPr>
              <a:t>(Reeves, 203)  (Wikipedia)</a:t>
            </a:r>
          </a:p>
        </p:txBody>
      </p:sp>
    </p:spTree>
  </p:cSld>
  <p:clrMapOvr>
    <a:masterClrMapping/>
  </p:clrMapOvr>
</p:sld>
</file>

<file path=ppt/theme/theme1.xml><?xml version="1.0" encoding="utf-8"?>
<a:theme xmlns:a="http://schemas.openxmlformats.org/drawingml/2006/main" name="Finance">
  <a:themeElements>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fontScheme name="Finance">
      <a:majorFont>
        <a:latin typeface="Impact"/>
        <a:ea typeface="ＭＳ Ｐゴシック"/>
        <a:cs typeface=""/>
      </a:majorFont>
      <a:minorFont>
        <a:latin typeface="Impac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Finance 1">
        <a:dk1>
          <a:srgbClr val="000000"/>
        </a:dk1>
        <a:lt1>
          <a:srgbClr val="287C26"/>
        </a:lt1>
        <a:dk2>
          <a:srgbClr val="000000"/>
        </a:dk2>
        <a:lt2>
          <a:srgbClr val="808080"/>
        </a:lt2>
        <a:accent1>
          <a:srgbClr val="BBE0E3"/>
        </a:accent1>
        <a:accent2>
          <a:srgbClr val="333399"/>
        </a:accent2>
        <a:accent3>
          <a:srgbClr val="ACBFA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e 2">
        <a:dk1>
          <a:srgbClr val="000000"/>
        </a:dk1>
        <a:lt1>
          <a:srgbClr val="287C26"/>
        </a:lt1>
        <a:dk2>
          <a:srgbClr val="000000"/>
        </a:dk2>
        <a:lt2>
          <a:srgbClr val="969696"/>
        </a:lt2>
        <a:accent1>
          <a:srgbClr val="FFFFFF"/>
        </a:accent1>
        <a:accent2>
          <a:srgbClr val="8DC6FF"/>
        </a:accent2>
        <a:accent3>
          <a:srgbClr val="ACBFAC"/>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Student:Applications:Microsoft Office 2004:Templates:Presentations:Designs:Finance</Template>
  <TotalTime>4245</TotalTime>
  <Words>3460</Words>
  <Application>Microsoft Office PowerPoint</Application>
  <PresentationFormat>On-screen Show (4:3)</PresentationFormat>
  <Paragraphs>318</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ヒラギノ角ゴ Pro W3</vt:lpstr>
      <vt:lpstr>Impact</vt:lpstr>
      <vt:lpstr>MS PGothic</vt:lpstr>
      <vt:lpstr>Wingdings</vt:lpstr>
      <vt:lpstr>Calibri</vt:lpstr>
      <vt:lpstr>Helvetica</vt:lpstr>
      <vt:lpstr>Brush Script MT</vt:lpstr>
      <vt:lpstr>Georgia</vt:lpstr>
      <vt:lpstr>Finance</vt:lpstr>
      <vt:lpstr>Reaganomics</vt:lpstr>
      <vt:lpstr>ELECTING RONALD REAGAN…TWICE</vt:lpstr>
      <vt:lpstr>Stagflation</vt:lpstr>
      <vt:lpstr>PowerPoint Presentation</vt:lpstr>
      <vt:lpstr>PowerPoint Presentation</vt:lpstr>
      <vt:lpstr>Stagflation</vt:lpstr>
      <vt:lpstr>PowerPoint Presentation</vt:lpstr>
      <vt:lpstr>The Four Pillars</vt:lpstr>
      <vt:lpstr>The Roots</vt:lpstr>
      <vt:lpstr>The Beginnings</vt:lpstr>
      <vt:lpstr>The Growing Economy</vt:lpstr>
      <vt:lpstr>Trickle Down Affect</vt:lpstr>
      <vt:lpstr>Tax Revenue</vt:lpstr>
      <vt:lpstr>Laffer Curve</vt:lpstr>
      <vt:lpstr>Achievements</vt:lpstr>
      <vt:lpstr>Perspectives…</vt:lpstr>
      <vt:lpstr>Ronald Reagan</vt:lpstr>
      <vt:lpstr>PowerPoint Presentation</vt:lpstr>
      <vt:lpstr>-Ronald Wilson Reagan</vt:lpstr>
      <vt:lpstr>Clintonomics vs. Reaganomics</vt:lpstr>
      <vt:lpstr>Clintonomics vs. Reaganomics</vt:lpstr>
      <vt:lpstr>CLINTON-GORE ACCOMPLISHMENTS ALL AMERICAN TEAM</vt:lpstr>
      <vt:lpstr>PowerPoint Presentation</vt:lpstr>
      <vt:lpstr>“Let’s Bury Reaganomics with it’s Founder”</vt:lpstr>
      <vt:lpstr>“Lets Bury Reaganomics with it’s Founder”</vt:lpstr>
      <vt:lpstr>PowerPoint Presentation</vt:lpstr>
      <vt:lpstr>PowerPoint Presentation</vt:lpstr>
      <vt:lpstr>Conservative or Liberal???? Redistribution of Wealth…</vt:lpstr>
      <vt:lpstr>The Redistribution of Wealth…</vt:lpstr>
      <vt:lpstr>The Redistribution of Wealth…</vt:lpstr>
      <vt:lpstr>PowerPoint Presentation</vt:lpstr>
      <vt:lpstr>A Foreign Look on Reaganomics</vt:lpstr>
      <vt:lpstr>Belgium loves Reaganomics</vt:lpstr>
      <vt:lpstr>Belgium loves Reagan</vt:lpstr>
      <vt:lpstr>PowerPoint Presentation</vt:lpstr>
      <vt:lpstr>Works Cited</vt:lpstr>
      <vt:lpstr>Works Cited #2</vt:lpstr>
      <vt:lpstr>Works Cited # 3</vt:lpstr>
      <vt:lpstr>PowerPoint Presentation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Reaganomics</dc:title>
  <dc:creator>PA Department of Education</dc:creator>
  <cp:lastModifiedBy>Nayan GRIFFITHS</cp:lastModifiedBy>
  <cp:revision>129</cp:revision>
  <dcterms:created xsi:type="dcterms:W3CDTF">2008-12-23T18:38:11Z</dcterms:created>
  <dcterms:modified xsi:type="dcterms:W3CDTF">2023-06-06T10:49:14Z</dcterms:modified>
</cp:coreProperties>
</file>