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0" autoAdjust="0"/>
    <p:restoredTop sz="94660"/>
  </p:normalViewPr>
  <p:slideViewPr>
    <p:cSldViewPr>
      <p:cViewPr varScale="1">
        <p:scale>
          <a:sx n="129" d="100"/>
          <a:sy n="129" d="100"/>
        </p:scale>
        <p:origin x="33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D8214C60-D853-1596-7E3F-C3366BAE1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A98F17B-1A26-F527-BE49-754EE9CF60C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861E28-4581-41F3-A23E-6EDF4BD1E3DD}" type="datetimeFigureOut">
              <a:rPr lang="en-GB" altLang="en-US"/>
              <a:pPr/>
              <a:t>24/03/2023</a:t>
            </a:fld>
            <a:endParaRPr lang="en-GB" altLang="en-US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538C5082-6087-81ED-41F7-4D60F900D957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CE94F071-A42A-64FA-629A-6AEFCB95CA5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189E85E9-4132-C449-35FF-D614F16D494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0ACC2905-7995-78CA-F063-43FCCD35B1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210B13-7034-4433-AC45-7AEC8353D9B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3D7B4F0-007F-60BF-724D-D38B4C3CECC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485626E-BE16-08B7-E823-54B5A8CB37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FA9320B0-59AA-2D4C-C6C4-32DE5AE16AD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0FCA9A19-CBDE-B5FA-1F5F-53516235C3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CFEEF42E-DBB0-8449-7641-34FED9A099D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EF683A95-BA0B-786A-EB66-094AC3C26C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38506F1D-2DB5-C273-2A0D-44E08D07C723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0631DEC5-91AF-47B9-8E21-169038BDDA96}" type="slidenum">
              <a:rPr lang="en-GB" altLang="en-US" sz="1200">
                <a:latin typeface="Calibri" panose="020F0502020204030204" pitchFamily="34" charset="0"/>
                <a:cs typeface="Times New Roman" panose="02020603050405020304" pitchFamily="18" charset="0"/>
              </a:rPr>
              <a:pPr algn="r"/>
              <a:t>11</a:t>
            </a:fld>
            <a:endParaRPr lang="en-GB" altLang="en-US" sz="120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69ED1E66-DCA9-6ED9-6B26-8E6C9D6E5DF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872BE1C-FEF4-EE87-0FCB-8413967CF1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7C6C313-C155-1564-BD65-E66B9A086BF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E31B449-658B-B109-0571-2184FD8377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F4647CB7-13E6-8180-5EE8-9AC0E13EEDF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6A29ED6A-C48D-96AE-B64A-842E1C914B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6BE3B92-1817-489E-5067-D0A966B479D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D47FABBE-6E4C-43AC-BD57-DFF1858943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5ED9C760-7772-9E84-489F-285C003B210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F15A68B5-AF1E-92B2-0892-8E919C1F87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55B1B012-9C9F-19C9-03A7-BD67B893ADC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917FFA63-2239-E471-A394-785457FDE0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E2E11B78-A976-4F04-E086-5D0AAACE226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B2C30831-4118-452F-A2EF-DB6D34F369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4DF56641-83EF-3EE7-F39C-F75F0D55759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DF8C0BAA-234D-17B4-FA85-6314DA52B6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1862667-F9B7-BAB2-BAB3-570BC22A69A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D39D6F0-0146-3B34-2D60-F0FF18A8E5C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D7B9B5-7084-F549-37B4-DEE18924086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70DC65-ACEC-1EEF-4C25-A0789121984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8DDB2C-7C3A-D59B-7437-AA390F294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5DA1962C-C9EC-1487-D710-81D3931EC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91BE89-F206-EE3E-B686-81399C2F8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3018A3D-C6B4-E5BA-31E0-C7A0BACB7BCC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116DDF-65B3-D1E4-3196-23E5A2A4717D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27">
            <a:extLst>
              <a:ext uri="{FF2B5EF4-FFF2-40B4-BE49-F238E27FC236}">
                <a16:creationId xmlns:a16="http://schemas.microsoft.com/office/drawing/2014/main" id="{9FB8DAA8-54C3-9075-67D6-1B102CE5D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7D7F5-245F-41CB-B923-399DC862DA0A}" type="datetimeFigureOut">
              <a:rPr lang="en-US"/>
              <a:pPr>
                <a:defRPr/>
              </a:pPr>
              <a:t>3/24/2023</a:t>
            </a:fld>
            <a:endParaRPr lang="en-US"/>
          </a:p>
        </p:txBody>
      </p:sp>
      <p:sp>
        <p:nvSpPr>
          <p:cNvPr id="14" name="Footer Placeholder 16">
            <a:extLst>
              <a:ext uri="{FF2B5EF4-FFF2-40B4-BE49-F238E27FC236}">
                <a16:creationId xmlns:a16="http://schemas.microsoft.com/office/drawing/2014/main" id="{FA1C093D-CE65-E952-54CD-B39A4410A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28">
            <a:extLst>
              <a:ext uri="{FF2B5EF4-FFF2-40B4-BE49-F238E27FC236}">
                <a16:creationId xmlns:a16="http://schemas.microsoft.com/office/drawing/2014/main" id="{E15DBFCA-686B-ED51-9AB3-B8592B436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AD682783-4814-4266-98E3-25A3056C0F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4318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CAF0E-C48C-45D8-951B-A9D441041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EE77E-8A5D-4996-9B84-999A29BFB20D}" type="datetimeFigureOut">
              <a:rPr lang="en-US"/>
              <a:pPr>
                <a:defRPr/>
              </a:pPr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8913C-86F9-D543-10C9-E3492B6C7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3FC4E-6D78-E6A5-879E-313EE5840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C93F8-6F0E-4C70-968B-1ADE50B7AD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4730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8CA879-02AB-DE15-38C8-039B0813C2A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E8C448-98EA-6117-E62D-706B7A93764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014629-7848-AD2D-47DE-4AB6F6E731A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2AF1AD-E1CB-B119-55AB-DB2B73A15A3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2625DF-BE63-7144-5622-7BBACAC82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B77D8E-4835-019F-AE05-9A971C793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4C11E962-E7BB-666D-8D53-F8DA7D06650C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B866894-030C-CEE0-E981-B25688F7C297}"/>
              </a:ext>
            </a:extLst>
          </p:cNvPr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E6657FA-5D20-74DF-ECCF-89AF8508EFAF}"/>
              </a:ext>
            </a:extLst>
          </p:cNvPr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6DDFC66-EF29-D038-9907-BB67A0E9F7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DC6CD8C7-B3B6-4B4C-A5D6-A101795D1A2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7D688352-2874-FDD7-CBB9-C8EE4D2605F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69191-1C76-4996-B0D8-F4A3CDC38FC0}" type="datetimeFigureOut">
              <a:rPr lang="en-US"/>
              <a:pPr>
                <a:defRPr/>
              </a:pPr>
              <a:t>3/24/2023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FBE503A-FAFC-A5DA-16F0-82BDDE38617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148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8E5FDED-F084-A595-A7D4-8CD7C0096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2C1D0-1953-4AB3-99C4-7A07889AF71C}" type="datetimeFigureOut">
              <a:rPr lang="en-US"/>
              <a:pPr>
                <a:defRPr/>
              </a:pPr>
              <a:t>3/24/2023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F71F1C3-6AB2-5DF1-C201-FE6598C94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2E773DA-43F4-DEB2-37B3-4035670BC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DCFF160A-F505-41F0-99B6-64EEF5A820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6653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688A4C-F065-AF1D-DEB4-437F8B99561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FFAA53-BD4A-EA2E-15CB-5776DDE4A89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DCB1A1-E623-36B9-DD26-41DE8D857A0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7C5EC4-E709-937C-CA14-CE8375E1D12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6FCA77-54BA-15F5-8F1C-F588D9A2647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EEE8C1-3C0E-00F2-E7BB-F460C81E9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742183-0DD9-97DB-4138-03D3C7434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A9B34A-684E-21A6-84E8-60A6F4DD5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80C1368D-A15D-9F92-A66B-D5CD9CFAE2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63FF0CA-79E4-9A66-1BB2-5A5EFEC06879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A63AA3-574F-6259-D3E2-D7981757955F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754CE42E-5D5D-0200-C53A-0255142BAC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5718C479-6E65-99AD-DAD1-57086ACA480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1D9C1-C2B8-4848-82E8-344D36D0FB2B}" type="datetimeFigureOut">
              <a:rPr lang="en-US"/>
              <a:pPr>
                <a:defRPr/>
              </a:pPr>
              <a:t>3/24/2023</a:t>
            </a:fld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496089B2-B007-B87F-6B9E-09711A047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E0358721-768A-4AA4-AC4B-E4FBED7239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3308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aight Connector 2">
            <a:extLst>
              <a:ext uri="{FF2B5EF4-FFF2-40B4-BE49-F238E27FC236}">
                <a16:creationId xmlns:a16="http://schemas.microsoft.com/office/drawing/2014/main" id="{3FEC8F25-F2C7-88A0-E912-B65CE9B9C0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75805B68-EB4A-080E-33CC-D9D54DE1B4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6626B-12A6-44BE-9999-1BCC3E88B596}" type="datetimeFigureOut">
              <a:rPr lang="en-US"/>
              <a:pPr>
                <a:defRPr/>
              </a:pPr>
              <a:t>3/24/2023</a:t>
            </a:fld>
            <a:endParaRPr 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A7B0669C-A266-4715-55C5-89A074EA4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D6969244-EF80-234B-CA57-7B2E4AF12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A2A65-9146-4B1F-A471-571E85DA72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4320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>
            <a:extLst>
              <a:ext uri="{FF2B5EF4-FFF2-40B4-BE49-F238E27FC236}">
                <a16:creationId xmlns:a16="http://schemas.microsoft.com/office/drawing/2014/main" id="{C57FFEF8-798D-8762-A236-61A0EC7AFB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6F6A92-C18E-BDC8-EF09-D1E4484F61B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BDDB20-905D-2B75-BD2B-8AF12B9CB38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220FF8-6A95-B795-0060-6F436E6544B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56FF36-B0A5-892C-845B-0383CD10070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883D13-740B-8BA1-6571-DA9A2498DB30}"/>
              </a:ext>
            </a:extLst>
          </p:cNvPr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6AFB89-5FED-991A-F3C6-2B02AF0B8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D24D4716-5066-C7EA-91DF-305408A6D20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802AEA-DC97-0689-2977-BF70F1830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FA91253-BFD1-8F1A-5018-7F745D3D2342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ABF9591-25AC-5704-54ED-2FA51FF46162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Date Placeholder 6">
            <a:extLst>
              <a:ext uri="{FF2B5EF4-FFF2-40B4-BE49-F238E27FC236}">
                <a16:creationId xmlns:a16="http://schemas.microsoft.com/office/drawing/2014/main" id="{96F68436-9359-566B-106A-CA6CE28D5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3717-A678-4A5F-BD8D-CD6F6D39C4A3}" type="datetimeFigureOut">
              <a:rPr lang="en-US"/>
              <a:pPr>
                <a:defRPr/>
              </a:pPr>
              <a:t>3/24/2023</a:t>
            </a:fld>
            <a:endParaRPr lang="en-US"/>
          </a:p>
        </p:txBody>
      </p:sp>
      <p:sp>
        <p:nvSpPr>
          <p:cNvPr id="16" name="Footer Placeholder 7">
            <a:extLst>
              <a:ext uri="{FF2B5EF4-FFF2-40B4-BE49-F238E27FC236}">
                <a16:creationId xmlns:a16="http://schemas.microsoft.com/office/drawing/2014/main" id="{FD24334A-B067-DDE1-859B-3C2CB0189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8">
            <a:extLst>
              <a:ext uri="{FF2B5EF4-FFF2-40B4-BE49-F238E27FC236}">
                <a16:creationId xmlns:a16="http://schemas.microsoft.com/office/drawing/2014/main" id="{E930857E-1E1E-16CC-1F1F-D1C65A66E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77D1EC2-796D-4C7C-815F-579C2B08D6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97858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56AE53-290E-4725-B2CB-D5F9B2AB5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C7A24-BCF9-44E5-8432-DEF5946B2927}" type="datetimeFigureOut">
              <a:rPr lang="en-US"/>
              <a:pPr>
                <a:defRPr/>
              </a:pPr>
              <a:t>3/24/2023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18AA1D-2C3D-DF2E-A3F3-BF17E7A3E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21A13D-E12F-996A-5C2B-A4C9B367A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0074EEB5-4866-4045-8183-698E7E3A07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9AC521-CE36-7687-2E28-D8D0FDFFAB9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AD88E9-3E1A-7160-9037-8AD8C92E20D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3928CF-8797-43B8-ACE6-1BA2E109736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FC1FC4-53AE-0D88-A0DA-8C94680539C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116D13-8DDB-228F-360A-7D4A36869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CC0D76-68FB-3C2D-3AFC-34FA1AFA1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31DB50B9-FD88-638C-272A-71C44AD8E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FEE8F-CE3A-4D75-81EA-9FC0951C5621}" type="datetimeFigureOut">
              <a:rPr lang="en-US"/>
              <a:pPr>
                <a:defRPr/>
              </a:pPr>
              <a:t>3/24/2023</a:t>
            </a:fld>
            <a:endParaRPr 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5339C6FD-E24D-994A-7C0B-9602E578E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A0E047A6-A582-C228-2199-1FBCAFD29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8C4618-B0EA-46F8-9FBF-E4AC4DA63A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3858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A7398EE-455B-01C8-2675-3D3F5F391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D59F56-05C8-B63F-EE5E-7EE84C797F2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0DDCB0-5419-2271-8530-63127C5C825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3EA644-9BC1-86F4-A9B6-BB0FE84268C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0376B5-09A8-4180-0860-85DD2681E90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E3EC34-F3F1-C7E6-0049-B3467E0238BB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03C2DF-506B-BD83-010F-4E28E85E8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846C4309-FD45-0DB8-BBA8-79C5BFC114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A5ABDA1-3252-7FB7-1FA9-AD06D846B4E4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D77B2DE-840B-110B-03B9-BE4AEE15EDDB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0A742A-BAA8-F693-F5C3-ECE0201F4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1E5B584E-7CED-9078-82C2-05990A3AC1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6AD387A-0A95-4062-97F1-4B8C9295310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6" name="Date Placeholder 4">
            <a:extLst>
              <a:ext uri="{FF2B5EF4-FFF2-40B4-BE49-F238E27FC236}">
                <a16:creationId xmlns:a16="http://schemas.microsoft.com/office/drawing/2014/main" id="{D16C401E-B38D-DF46-B1C5-BB12C51D140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43E39-09B2-425A-BF0D-753A2104E5A8}" type="datetimeFigureOut">
              <a:rPr lang="en-US"/>
              <a:pPr>
                <a:defRPr/>
              </a:pPr>
              <a:t>3/24/2023</a:t>
            </a:fld>
            <a:endParaRPr lang="en-US"/>
          </a:p>
        </p:txBody>
      </p:sp>
      <p:sp>
        <p:nvSpPr>
          <p:cNvPr id="17" name="Footer Placeholder 5">
            <a:extLst>
              <a:ext uri="{FF2B5EF4-FFF2-40B4-BE49-F238E27FC236}">
                <a16:creationId xmlns:a16="http://schemas.microsoft.com/office/drawing/2014/main" id="{E31DCED8-875D-8A19-A098-C2CF4D23413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09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13B41C4F-EF14-5728-836A-05B2FB90489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CD7751-9AE6-AC23-AB72-DA88FC4ED65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1042A8-E225-D177-A8B5-82A1A72435D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1F57BE-CD79-9C84-DFAD-FCC07302784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714897-6E73-AA08-1767-B0AD5E2DAC5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32447C-32EB-F40D-B540-9C52575FB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F1BDC3-23FE-5E37-3709-974AFFA0F9AB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2A5FE50-4B8D-D78C-ACCB-DE47C01CF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6AD105B-BBCA-3F87-BFCB-0BF878FD703A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A2CDE2B-D4C8-F7FB-FE77-FAD917298E1D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52ED8A8-5224-32A7-6427-061EE30D48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6E1453E9-5729-9C4F-53C8-79497D5275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342BC3D-16B7-48FB-8B86-09E2329C6CE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4D89CAA0-EEC8-09F7-BF3A-52B635EF1F2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12CC5-E8B4-4356-A803-CF1A309DAEE7}" type="datetimeFigureOut">
              <a:rPr lang="en-US"/>
              <a:pPr>
                <a:defRPr/>
              </a:pPr>
              <a:t>3/24/2023</a:t>
            </a:fld>
            <a:endParaRPr lang="en-US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6A48947A-7189-7730-C9D8-0C6171944CA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1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027EDE8A-2095-E73C-C45D-EB88313D500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91DDA91-3FCE-177D-6BC3-B40CFCDCD5D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D8F70E7-51A4-89F1-4A5B-BC42D5CAA15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D90D294-A3FA-C44C-3D76-B6A2950B026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E996E0-9DCE-500B-66D4-924BC9246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F8CC2F83-81E6-5107-1B13-48D7827DB6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DDD6F51-B9E1-4434-A5C0-56DC83646DE3}" type="datetimeFigureOut">
              <a:rPr lang="en-US"/>
              <a:pPr>
                <a:defRPr/>
              </a:pPr>
              <a:t>3/24/2023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B94625-3A64-0F33-2A3B-66A60BCC5F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1357EE-677A-3C23-37E2-84358EFC7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DF45096E-7DF6-BFA7-336E-D42349152D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CE1ECF-EF2C-5AF9-F68A-E2A0D06C52F8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521DBD5-D8D4-EE8C-FA86-699FB372EC1A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624127AE-C938-C9B7-C8C9-3BD0759FB4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08B7BF"/>
                </a:solidFill>
              </a:defRPr>
            </a:lvl1pPr>
          </a:lstStyle>
          <a:p>
            <a:fld id="{1E016CF9-9666-4FD7-8B41-124EE30BD7F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8" name="Title Placeholder 21">
            <a:extLst>
              <a:ext uri="{FF2B5EF4-FFF2-40B4-BE49-F238E27FC236}">
                <a16:creationId xmlns:a16="http://schemas.microsoft.com/office/drawing/2014/main" id="{19DB460C-219E-AD91-5A27-CC5B06EB40B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9" name="Text Placeholder 12">
            <a:extLst>
              <a:ext uri="{FF2B5EF4-FFF2-40B4-BE49-F238E27FC236}">
                <a16:creationId xmlns:a16="http://schemas.microsoft.com/office/drawing/2014/main" id="{A77D60E8-81DC-1235-23EC-C3101F2B9A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08B7B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Mistral" panose="03090702030407020403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Mistral" panose="03090702030407020403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Mistral" panose="03090702030407020403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Mistral" panose="03090702030407020403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Mistral" panose="03090702030407020403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Mistral" panose="03090702030407020403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Mistral" panose="03090702030407020403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Mistral" panose="03090702030407020403" pitchFamily="66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0BD0D9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10CF9B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7CCA62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678CE7-19CC-869F-E129-B95257F340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/>
              <a:t>Place Value with Decimals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FBAB1D-1D22-7806-9451-EEA8B67793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11500"/>
              <a:t>Chapter 1.2</a:t>
            </a:r>
          </a:p>
        </p:txBody>
      </p:sp>
    </p:spTree>
    <p:custDataLst>
      <p:tags r:id="rId1"/>
    </p:custDataLst>
  </p:cSld>
  <p:clrMapOvr>
    <a:masterClrMapping/>
  </p:clrMapOvr>
  <p:transition advTm="5601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82A04-5450-59B6-8A6E-0B576B6B7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>
                <a:solidFill>
                  <a:srgbClr val="08B7BF"/>
                </a:solidFill>
              </a:rPr>
              <a:t>Exercise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24B7E-CE54-B5F2-9466-03B4AB86ECE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Write a decimal that has the same number.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0.2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5.51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410.6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753.809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Box 2">
            <a:extLst>
              <a:ext uri="{FF2B5EF4-FFF2-40B4-BE49-F238E27FC236}">
                <a16:creationId xmlns:a16="http://schemas.microsoft.com/office/drawing/2014/main" id="{15AF152B-E498-1860-B938-08EFD890B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209800"/>
            <a:ext cx="56388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>
                <a:latin typeface="Georgia" panose="02040502050405020303" pitchFamily="18" charset="0"/>
                <a:cs typeface="Times New Roman" panose="02020603050405020304" pitchFamily="18" charset="0"/>
              </a:rPr>
              <a:t>This powerpoint was kindly donated to</a:t>
            </a:r>
          </a:p>
          <a:p>
            <a:r>
              <a:rPr lang="en-GB" altLang="en-US">
                <a:latin typeface="Georgia" panose="02040502050405020303" pitchFamily="18" charset="0"/>
                <a:cs typeface="Times New Roman" panose="02020603050405020304" pitchFamily="18" charset="0"/>
                <a:hlinkClick r:id="rId3"/>
              </a:rPr>
              <a:t>www.worldofteaching.com</a:t>
            </a:r>
            <a:endParaRPr lang="en-GB" altLang="en-US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endParaRPr lang="en-GB" altLang="en-US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endParaRPr lang="en-GB" altLang="en-US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r>
              <a:rPr lang="en-GB" altLang="en-US">
                <a:latin typeface="Georgia" panose="02040502050405020303" pitchFamily="18" charset="0"/>
                <a:cs typeface="Times New Roman" panose="02020603050405020304" pitchFamily="18" charset="0"/>
                <a:hlinkClick r:id="rId3"/>
              </a:rPr>
              <a:t>http://www.worldofteaching.com</a:t>
            </a:r>
            <a:endParaRPr lang="en-GB" altLang="en-US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r>
              <a:rPr lang="en-GB" altLang="en-US">
                <a:latin typeface="Georgia" panose="02040502050405020303" pitchFamily="18" charset="0"/>
                <a:cs typeface="Times New Roman" panose="02020603050405020304" pitchFamily="18" charset="0"/>
              </a:rPr>
              <a:t>Is home to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  <p:transition advTm="2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AC580-2AEB-96F0-E4EA-E1ACF5995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>
                <a:solidFill>
                  <a:srgbClr val="08B7BF"/>
                </a:solidFill>
              </a:rPr>
              <a:t>How do I know what kind of decimal it 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D1E4F-33C5-89BD-1D4F-54F25860EF6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/>
              <a:t>The name of a decimal is determined by the number of places to the </a:t>
            </a:r>
            <a:r>
              <a:rPr lang="en-US" altLang="en-US" i="1" u="sng"/>
              <a:t>right</a:t>
            </a:r>
            <a:r>
              <a:rPr lang="en-US" altLang="en-US"/>
              <a:t> of the decimal point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/>
          </a:p>
          <a:p>
            <a:endParaRPr lang="en-US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8A03CC9-0C0E-AC98-7F07-D23C1537CA49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2895600"/>
          <a:ext cx="7924800" cy="2895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4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of Places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Decimal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hundredths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thousandths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advTm="27441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BE12E-E8C2-3129-C797-4CFF85901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>
                <a:solidFill>
                  <a:srgbClr val="08B7BF"/>
                </a:solidFill>
              </a:rPr>
              <a:t>What are mixed decimals?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58102-FA9B-3DF1-5ED0-D79C6C168D8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 b="1"/>
              <a:t>Mixed decimals </a:t>
            </a:r>
            <a:r>
              <a:rPr lang="en-US" altLang="en-US"/>
              <a:t>are numbers with both whole numbers and decimals</a:t>
            </a:r>
          </a:p>
          <a:p>
            <a:r>
              <a:rPr lang="en-US" altLang="en-US"/>
              <a:t>The name of a whole number is determined by the number of places to the </a:t>
            </a:r>
            <a:r>
              <a:rPr lang="en-US" altLang="en-US" i="1" u="sng"/>
              <a:t>left</a:t>
            </a:r>
            <a:r>
              <a:rPr lang="en-US" altLang="en-US"/>
              <a:t> of the decimal point</a:t>
            </a:r>
          </a:p>
          <a:p>
            <a:pPr lvl="1"/>
            <a:r>
              <a:rPr lang="en-US" altLang="en-US"/>
              <a:t>In the number 128.765, 1 is in the hundreds place, 2 is in the tens place, 8 is in the ones place, 7 is in the tenths place, 6 is in the hundredths place, and 5 is in the thousandths place</a:t>
            </a:r>
          </a:p>
        </p:txBody>
      </p:sp>
    </p:spTree>
    <p:custDataLst>
      <p:tags r:id="rId1"/>
    </p:custDataLst>
  </p:cSld>
  <p:clrMapOvr>
    <a:masterClrMapping/>
  </p:clrMapOvr>
  <p:transition advTm="28328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30A73-CDE1-CCF2-4742-6B9C5ABC4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>
                <a:solidFill>
                  <a:srgbClr val="08B7BF"/>
                </a:solidFill>
              </a:rPr>
              <a:t>How do you read decimals?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06D45-FC0D-89C1-63BB-0C88F827DF8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/>
              <a:t>To read a decimal correctly, first find the decimal point</a:t>
            </a:r>
          </a:p>
          <a:p>
            <a:r>
              <a:rPr lang="en-US" altLang="en-US"/>
              <a:t>Whole numbers are to the left of the decimal point; any numbers to the right of a decimal point form a decimal fraction</a:t>
            </a:r>
          </a:p>
          <a:p>
            <a:r>
              <a:rPr lang="en-US" altLang="en-US"/>
              <a:t>Say “and” for the decimal point</a:t>
            </a:r>
          </a:p>
          <a:p>
            <a:pPr lvl="1"/>
            <a:r>
              <a:rPr lang="en-US" altLang="en-US"/>
              <a:t>The decimal 2164.511 is read as “two thousand, one hundred sixty-four </a:t>
            </a:r>
            <a:r>
              <a:rPr lang="en-US" altLang="en-US" i="1" u="sng"/>
              <a:t>and</a:t>
            </a:r>
            <a:r>
              <a:rPr lang="en-US" altLang="en-US"/>
              <a:t> five hundred eleven thousandths”</a:t>
            </a:r>
          </a:p>
        </p:txBody>
      </p:sp>
    </p:spTree>
    <p:custDataLst>
      <p:tags r:id="rId1"/>
    </p:custDataLst>
  </p:cSld>
  <p:clrMapOvr>
    <a:masterClrMapping/>
  </p:clrMapOvr>
  <p:transition advTm="29187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34A2A-F301-C04C-1566-40E13B68C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>
                <a:solidFill>
                  <a:srgbClr val="08B7BF"/>
                </a:solidFill>
              </a:rPr>
              <a:t>Zeros after the decimal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41C03-28E7-CA73-96C3-577B66A3102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/>
              <a:t>Writing extra zeros after the decimal point </a:t>
            </a:r>
            <a:r>
              <a:rPr lang="en-US" altLang="en-US" u="sng"/>
              <a:t>does </a:t>
            </a:r>
            <a:r>
              <a:rPr lang="en-US" altLang="en-US" i="1" u="sng"/>
              <a:t>not</a:t>
            </a:r>
            <a:r>
              <a:rPr lang="en-US" altLang="en-US" u="sng"/>
              <a:t> change the value!</a:t>
            </a:r>
            <a:endParaRPr lang="en-US" altLang="en-US"/>
          </a:p>
          <a:p>
            <a:pPr lvl="1"/>
            <a:r>
              <a:rPr lang="en-US" altLang="en-US"/>
              <a:t>The decimals 0.2, 0.20, and 0.200 are </a:t>
            </a:r>
            <a:r>
              <a:rPr lang="en-US" altLang="en-US" b="1"/>
              <a:t>equivalent decimals</a:t>
            </a:r>
            <a:endParaRPr lang="en-US" altLang="en-US"/>
          </a:p>
        </p:txBody>
      </p:sp>
    </p:spTree>
    <p:custDataLst>
      <p:tags r:id="rId1"/>
    </p:custDataLst>
  </p:cSld>
  <p:clrMapOvr>
    <a:masterClrMapping/>
  </p:clrMapOvr>
  <p:transition advTm="17364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4BB15A-222A-15FD-7A62-7561A7994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16732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/>
              <a:t>Here are some practice problems in which I will work through with you to make sure that you understand the main concepts covered. </a:t>
            </a:r>
          </a:p>
        </p:txBody>
      </p:sp>
      <p:sp>
        <p:nvSpPr>
          <p:cNvPr id="18435" name="Title 1">
            <a:extLst>
              <a:ext uri="{FF2B5EF4-FFF2-40B4-BE49-F238E27FC236}">
                <a16:creationId xmlns:a16="http://schemas.microsoft.com/office/drawing/2014/main" id="{BFF982B5-F828-B77D-08CF-CE90D5C94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9600"/>
              <a:t>Practice</a:t>
            </a:r>
          </a:p>
        </p:txBody>
      </p:sp>
    </p:spTree>
  </p:cSld>
  <p:clrMapOvr>
    <a:masterClrMapping/>
  </p:clrMapOvr>
  <p:transition advTm="1622">
    <p:comb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5B46B-541F-8300-568A-486B75E5F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>
                <a:solidFill>
                  <a:srgbClr val="08B7BF"/>
                </a:solidFill>
              </a:rPr>
              <a:t>Exercise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9A226-0BE0-6B6E-D191-6BFD5F903A2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Write the decimals.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Five thousandths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Ninety-four thousandths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Three hundred thirty-six and sixty-nine hundredths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8028A-84E7-3534-0448-0A4C89DBF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>
                <a:solidFill>
                  <a:srgbClr val="08B7BF"/>
                </a:solidFill>
              </a:rPr>
              <a:t>Exercise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3F5DE-86D8-A2A2-1277-53995B5D071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Write each decimal in words.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7884.011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5592.4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4.203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612.250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10.44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BD0C7-53FE-8616-B6E0-9B0F4A001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>
                <a:solidFill>
                  <a:srgbClr val="08B7BF"/>
                </a:solidFill>
              </a:rPr>
              <a:t>Exercise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C3D1A-646F-568A-7743-AC5BA217EFE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In what place (on the place value chart) is the underlined digit? Write the answer.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1.4</a:t>
            </a:r>
            <a:r>
              <a:rPr lang="en-US" u="sng" dirty="0"/>
              <a:t>7</a:t>
            </a:r>
            <a:r>
              <a:rPr lang="en-US" dirty="0"/>
              <a:t>5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u="sng" dirty="0"/>
              <a:t>3</a:t>
            </a:r>
            <a:r>
              <a:rPr lang="en-US" dirty="0"/>
              <a:t>.763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7780.21</a:t>
            </a:r>
            <a:r>
              <a:rPr lang="en-US" u="sng" dirty="0"/>
              <a:t>5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412.</a:t>
            </a:r>
            <a:r>
              <a:rPr lang="en-US" u="sng" dirty="0"/>
              <a:t>4</a:t>
            </a:r>
            <a:r>
              <a:rPr lang="en-US" dirty="0"/>
              <a:t>07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9</a:t>
            </a:r>
            <a:r>
              <a:rPr lang="en-US" u="sng" dirty="0"/>
              <a:t>0</a:t>
            </a:r>
            <a:r>
              <a:rPr lang="en-US" dirty="0"/>
              <a:t>2.103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3.8|4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.6|3.8|5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2.6|4.4|6.9|3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2.5|5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arcela Math Lessons">
      <a:majorFont>
        <a:latin typeface="Mistr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508</TotalTime>
  <Words>371</Words>
  <Application>Microsoft Office PowerPoint</Application>
  <PresentationFormat>On-screen Show (4:3)</PresentationFormat>
  <Paragraphs>62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Mistral</vt:lpstr>
      <vt:lpstr>Wingdings 2</vt:lpstr>
      <vt:lpstr>Wingdings</vt:lpstr>
      <vt:lpstr>Calibri</vt:lpstr>
      <vt:lpstr>Georgia</vt:lpstr>
      <vt:lpstr>Times New Roman</vt:lpstr>
      <vt:lpstr>Civic</vt:lpstr>
      <vt:lpstr>Chapter 1.2</vt:lpstr>
      <vt:lpstr>How do I know what kind of decimal it is?</vt:lpstr>
      <vt:lpstr>What are mixed decimals?</vt:lpstr>
      <vt:lpstr>How do you read decimals?</vt:lpstr>
      <vt:lpstr>Zeros after the decimal point</vt:lpstr>
      <vt:lpstr>Practice</vt:lpstr>
      <vt:lpstr>Exercise 1</vt:lpstr>
      <vt:lpstr>Exercise 2</vt:lpstr>
      <vt:lpstr>Exercise 3</vt:lpstr>
      <vt:lpstr>Exercise 4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Decimals</dc:title>
  <dc:subject>Decimals</dc:subject>
  <dc:creator>Natasha Khimji</dc:creator>
  <cp:keywords>Decimals</cp:keywords>
  <dc:description>Decimals</dc:description>
  <cp:lastModifiedBy>Nayan GRIFFITHS</cp:lastModifiedBy>
  <cp:revision>15</cp:revision>
  <dcterms:created xsi:type="dcterms:W3CDTF">2010-02-06T21:11:29Z</dcterms:created>
  <dcterms:modified xsi:type="dcterms:W3CDTF">2023-03-24T13:34:58Z</dcterms:modified>
  <cp:category>Decimals</cp:category>
</cp:coreProperties>
</file>