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av" ContentType="audio/x-wav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2" r:id="rId1"/>
  </p:sldMasterIdLst>
  <p:notesMasterIdLst>
    <p:notesMasterId r:id="rId14"/>
  </p:notesMasterIdLst>
  <p:sldIdLst>
    <p:sldId id="262" r:id="rId2"/>
    <p:sldId id="256" r:id="rId3"/>
    <p:sldId id="260" r:id="rId4"/>
    <p:sldId id="263" r:id="rId5"/>
    <p:sldId id="257" r:id="rId6"/>
    <p:sldId id="258" r:id="rId7"/>
    <p:sldId id="259" r:id="rId8"/>
    <p:sldId id="261" r:id="rId9"/>
    <p:sldId id="265" r:id="rId10"/>
    <p:sldId id="264" r:id="rId11"/>
    <p:sldId id="266" r:id="rId12"/>
    <p:sldId id="267" r:id="rId13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9933"/>
    <a:srgbClr val="33CC33"/>
    <a:srgbClr val="FFFF00"/>
    <a:srgbClr val="660066"/>
    <a:srgbClr val="000099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586" autoAdjust="0"/>
    <p:restoredTop sz="90929"/>
  </p:normalViewPr>
  <p:slideViewPr>
    <p:cSldViewPr>
      <p:cViewPr varScale="1">
        <p:scale>
          <a:sx n="124" d="100"/>
          <a:sy n="124" d="100"/>
        </p:scale>
        <p:origin x="570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40" d="100"/>
          <a:sy n="40" d="100"/>
        </p:scale>
        <p:origin x="-1500" y="-10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FA039074-BC8F-644A-B62D-19797909B9FB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en-US"/>
          </a:p>
        </p:txBody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2AA225A0-876D-A784-4514-E61146D9A859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altLang="en-US"/>
          </a:p>
        </p:txBody>
      </p:sp>
      <p:sp>
        <p:nvSpPr>
          <p:cNvPr id="14340" name="Rectangle 4">
            <a:extLst>
              <a:ext uri="{FF2B5EF4-FFF2-40B4-BE49-F238E27FC236}">
                <a16:creationId xmlns:a16="http://schemas.microsoft.com/office/drawing/2014/main" id="{AA0B3551-8F4D-BA6A-25F7-6813D013502D}"/>
              </a:ext>
            </a:extLst>
          </p:cNvPr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4341" name="Rectangle 5">
            <a:extLst>
              <a:ext uri="{FF2B5EF4-FFF2-40B4-BE49-F238E27FC236}">
                <a16:creationId xmlns:a16="http://schemas.microsoft.com/office/drawing/2014/main" id="{5C7BBF81-A677-CFD8-E17D-171C6A639E17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4342" name="Rectangle 6">
            <a:extLst>
              <a:ext uri="{FF2B5EF4-FFF2-40B4-BE49-F238E27FC236}">
                <a16:creationId xmlns:a16="http://schemas.microsoft.com/office/drawing/2014/main" id="{8F76DC35-58A9-14A5-D223-98BFECA3C393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en-US"/>
          </a:p>
        </p:txBody>
      </p:sp>
      <p:sp>
        <p:nvSpPr>
          <p:cNvPr id="14343" name="Rectangle 7">
            <a:extLst>
              <a:ext uri="{FF2B5EF4-FFF2-40B4-BE49-F238E27FC236}">
                <a16:creationId xmlns:a16="http://schemas.microsoft.com/office/drawing/2014/main" id="{F330D180-BB37-3D95-E500-27B15A851CA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7AC1C363-4A75-432C-AFF5-79FCCA3816E7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ACC63C54-8679-0483-61CF-5A3B38B4EFE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2B0E0D9-F78D-4495-8C2C-C6463279DB17}" type="slidenum">
              <a:rPr lang="en-US" altLang="en-US"/>
              <a:pPr/>
              <a:t>1</a:t>
            </a:fld>
            <a:endParaRPr lang="en-US" altLang="en-US"/>
          </a:p>
        </p:txBody>
      </p:sp>
      <p:sp>
        <p:nvSpPr>
          <p:cNvPr id="19458" name="Rectangle 2">
            <a:extLst>
              <a:ext uri="{FF2B5EF4-FFF2-40B4-BE49-F238E27FC236}">
                <a16:creationId xmlns:a16="http://schemas.microsoft.com/office/drawing/2014/main" id="{EA0D023D-8EC9-33B9-1001-76F9DE6D8DC6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9" name="Rectangle 3">
            <a:extLst>
              <a:ext uri="{FF2B5EF4-FFF2-40B4-BE49-F238E27FC236}">
                <a16:creationId xmlns:a16="http://schemas.microsoft.com/office/drawing/2014/main" id="{B60680C3-E2C0-4DAF-7379-61435252388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586C7C1A-A49A-5DCE-9957-9FC01F03837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0CBC2E5-ED78-437D-8A10-2042235CE1D6}" type="slidenum">
              <a:rPr lang="en-US" altLang="en-US"/>
              <a:pPr/>
              <a:t>2</a:t>
            </a:fld>
            <a:endParaRPr lang="en-US" altLang="en-US"/>
          </a:p>
        </p:txBody>
      </p:sp>
      <p:sp>
        <p:nvSpPr>
          <p:cNvPr id="15362" name="Rectangle 2">
            <a:extLst>
              <a:ext uri="{FF2B5EF4-FFF2-40B4-BE49-F238E27FC236}">
                <a16:creationId xmlns:a16="http://schemas.microsoft.com/office/drawing/2014/main" id="{C381D1C0-228E-B4A7-C6C6-E4D24FD70442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C3DF60C5-AC78-42C7-65C9-2EBCB1F479B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F8019839-64BA-AF7A-34C2-2FF9F179C95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3FC866D-56E7-442D-BB54-C3CB3707DB83}" type="slidenum">
              <a:rPr lang="en-US" altLang="en-US"/>
              <a:pPr/>
              <a:t>3</a:t>
            </a:fld>
            <a:endParaRPr lang="en-US" altLang="en-US"/>
          </a:p>
        </p:txBody>
      </p:sp>
      <p:sp>
        <p:nvSpPr>
          <p:cNvPr id="20482" name="Rectangle 2">
            <a:extLst>
              <a:ext uri="{FF2B5EF4-FFF2-40B4-BE49-F238E27FC236}">
                <a16:creationId xmlns:a16="http://schemas.microsoft.com/office/drawing/2014/main" id="{4D4C7FDD-AA80-A7F3-BD1E-D8A233279F65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Rectangle 3">
            <a:extLst>
              <a:ext uri="{FF2B5EF4-FFF2-40B4-BE49-F238E27FC236}">
                <a16:creationId xmlns:a16="http://schemas.microsoft.com/office/drawing/2014/main" id="{708B5A23-8743-E814-483A-526D355FDEE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702D05C0-F510-AA25-EF77-E7718C064F7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1E34C28-2660-4E03-982A-21E021255874}" type="slidenum">
              <a:rPr lang="en-US" altLang="en-US"/>
              <a:pPr/>
              <a:t>4</a:t>
            </a:fld>
            <a:endParaRPr lang="en-US" altLang="en-US"/>
          </a:p>
        </p:txBody>
      </p:sp>
      <p:sp>
        <p:nvSpPr>
          <p:cNvPr id="21506" name="Rectangle 2">
            <a:extLst>
              <a:ext uri="{FF2B5EF4-FFF2-40B4-BE49-F238E27FC236}">
                <a16:creationId xmlns:a16="http://schemas.microsoft.com/office/drawing/2014/main" id="{0A65671B-BA48-51C6-D02E-C436EC3CE041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23423B2A-02BD-B1F6-6B9A-60830420CDA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597C241A-A76B-379B-6FD3-A30E48FC9DD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BC6687F-2486-4A39-92B7-B9E415A9D779}" type="slidenum">
              <a:rPr lang="en-US" altLang="en-US"/>
              <a:pPr/>
              <a:t>5</a:t>
            </a:fld>
            <a:endParaRPr lang="en-US" altLang="en-US"/>
          </a:p>
        </p:txBody>
      </p:sp>
      <p:sp>
        <p:nvSpPr>
          <p:cNvPr id="22530" name="Rectangle 2">
            <a:extLst>
              <a:ext uri="{FF2B5EF4-FFF2-40B4-BE49-F238E27FC236}">
                <a16:creationId xmlns:a16="http://schemas.microsoft.com/office/drawing/2014/main" id="{DC74EDD8-F452-07E0-F790-28D682C40C65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F416C326-7562-4745-2A3D-B601F823F6D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8638FC78-A9A6-709C-CA42-0EB1B6A9ECD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A8C374B-5BAB-4D95-934C-90DD8117E132}" type="slidenum">
              <a:rPr lang="en-US" altLang="en-US"/>
              <a:pPr/>
              <a:t>6</a:t>
            </a:fld>
            <a:endParaRPr lang="en-US" altLang="en-US"/>
          </a:p>
        </p:txBody>
      </p:sp>
      <p:sp>
        <p:nvSpPr>
          <p:cNvPr id="23554" name="Rectangle 2">
            <a:extLst>
              <a:ext uri="{FF2B5EF4-FFF2-40B4-BE49-F238E27FC236}">
                <a16:creationId xmlns:a16="http://schemas.microsoft.com/office/drawing/2014/main" id="{2DB3AF37-D85C-466E-1812-BCB726FA60E8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5" name="Rectangle 3">
            <a:extLst>
              <a:ext uri="{FF2B5EF4-FFF2-40B4-BE49-F238E27FC236}">
                <a16:creationId xmlns:a16="http://schemas.microsoft.com/office/drawing/2014/main" id="{687BB1CA-FCBC-2102-0CBD-06BD9A3B071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E5EC71D8-BD02-5DD5-D400-7C60A3059D4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EAC1A7F-8160-4BA5-932D-7CAE374C9913}" type="slidenum">
              <a:rPr lang="en-US" altLang="en-US"/>
              <a:pPr/>
              <a:t>7</a:t>
            </a:fld>
            <a:endParaRPr lang="en-US" altLang="en-US"/>
          </a:p>
        </p:txBody>
      </p:sp>
      <p:sp>
        <p:nvSpPr>
          <p:cNvPr id="24578" name="Rectangle 2">
            <a:extLst>
              <a:ext uri="{FF2B5EF4-FFF2-40B4-BE49-F238E27FC236}">
                <a16:creationId xmlns:a16="http://schemas.microsoft.com/office/drawing/2014/main" id="{488E3D58-C719-4D85-D758-8EE58BCAB4D9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9" name="Rectangle 3">
            <a:extLst>
              <a:ext uri="{FF2B5EF4-FFF2-40B4-BE49-F238E27FC236}">
                <a16:creationId xmlns:a16="http://schemas.microsoft.com/office/drawing/2014/main" id="{E989B96E-AD66-A5D7-BC18-842BA6E1E41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C04DD596-ABC0-A3DB-6EFF-22A4024FFAE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E0A50A8-AC1D-4CCA-9C5F-C5508D78ED55}" type="slidenum">
              <a:rPr lang="en-US" altLang="en-US"/>
              <a:pPr/>
              <a:t>8</a:t>
            </a:fld>
            <a:endParaRPr lang="en-US" altLang="en-US"/>
          </a:p>
        </p:txBody>
      </p:sp>
      <p:sp>
        <p:nvSpPr>
          <p:cNvPr id="25602" name="Rectangle 2">
            <a:extLst>
              <a:ext uri="{FF2B5EF4-FFF2-40B4-BE49-F238E27FC236}">
                <a16:creationId xmlns:a16="http://schemas.microsoft.com/office/drawing/2014/main" id="{0547DBA4-7496-2069-4C22-5002C5D93592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3" name="Rectangle 3">
            <a:extLst>
              <a:ext uri="{FF2B5EF4-FFF2-40B4-BE49-F238E27FC236}">
                <a16:creationId xmlns:a16="http://schemas.microsoft.com/office/drawing/2014/main" id="{8D36A64C-E7AE-AB00-4BB8-AC31D14FAC7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46CB8725-9F0D-E387-F49E-646BE950EEE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C6410E5-9A20-47F1-A556-383D2CC143F9}" type="slidenum">
              <a:rPr lang="en-US" altLang="en-US"/>
              <a:pPr/>
              <a:t>9</a:t>
            </a:fld>
            <a:endParaRPr lang="en-US" altLang="en-US"/>
          </a:p>
        </p:txBody>
      </p:sp>
      <p:sp>
        <p:nvSpPr>
          <p:cNvPr id="26626" name="Rectangle 2">
            <a:extLst>
              <a:ext uri="{FF2B5EF4-FFF2-40B4-BE49-F238E27FC236}">
                <a16:creationId xmlns:a16="http://schemas.microsoft.com/office/drawing/2014/main" id="{A3B097A5-AEC4-1856-DD67-C9970521A664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7" name="Rectangle 3">
            <a:extLst>
              <a:ext uri="{FF2B5EF4-FFF2-40B4-BE49-F238E27FC236}">
                <a16:creationId xmlns:a16="http://schemas.microsoft.com/office/drawing/2014/main" id="{6F482E63-A2FA-2D57-FAA5-48310E7E228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DE600FC9-51F9-607E-0779-359C96BD825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932AF72-E903-46CE-AC54-199105BE20F9}" type="slidenum">
              <a:rPr lang="en-US" altLang="en-US"/>
              <a:pPr/>
              <a:t>10</a:t>
            </a:fld>
            <a:endParaRPr lang="en-US" altLang="en-US"/>
          </a:p>
        </p:txBody>
      </p:sp>
      <p:sp>
        <p:nvSpPr>
          <p:cNvPr id="27650" name="Rectangle 2">
            <a:extLst>
              <a:ext uri="{FF2B5EF4-FFF2-40B4-BE49-F238E27FC236}">
                <a16:creationId xmlns:a16="http://schemas.microsoft.com/office/drawing/2014/main" id="{50588C8F-41E5-70E1-8F3B-D6C5CA747BBD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1" name="Rectangle 3">
            <a:extLst>
              <a:ext uri="{FF2B5EF4-FFF2-40B4-BE49-F238E27FC236}">
                <a16:creationId xmlns:a16="http://schemas.microsoft.com/office/drawing/2014/main" id="{20472F55-5158-8BC5-116F-1E93CBD12C8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B37C5F42-C68C-0D2C-F505-A10E330FFCD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531BDC3-29AC-4D51-8825-90B5C563FAAA}" type="slidenum">
              <a:rPr lang="en-US" altLang="en-US"/>
              <a:pPr/>
              <a:t>11</a:t>
            </a:fld>
            <a:endParaRPr lang="en-US" altLang="en-US"/>
          </a:p>
        </p:txBody>
      </p:sp>
      <p:sp>
        <p:nvSpPr>
          <p:cNvPr id="28674" name="Rectangle 2">
            <a:extLst>
              <a:ext uri="{FF2B5EF4-FFF2-40B4-BE49-F238E27FC236}">
                <a16:creationId xmlns:a16="http://schemas.microsoft.com/office/drawing/2014/main" id="{20928D16-C815-8AFD-8DFC-AFE9239064B5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5" name="Rectangle 3">
            <a:extLst>
              <a:ext uri="{FF2B5EF4-FFF2-40B4-BE49-F238E27FC236}">
                <a16:creationId xmlns:a16="http://schemas.microsoft.com/office/drawing/2014/main" id="{2447DF1E-F2D4-7879-5AAB-D2F684ED061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A5321BF8-A9D1-B940-A13C-0EE72786A21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ED0066D-DF33-46EF-B1BC-773A092AEB60}" type="slidenum">
              <a:rPr lang="en-US" altLang="en-US"/>
              <a:pPr/>
              <a:t>12</a:t>
            </a:fld>
            <a:endParaRPr lang="en-US" altLang="en-US"/>
          </a:p>
        </p:txBody>
      </p:sp>
      <p:sp>
        <p:nvSpPr>
          <p:cNvPr id="30722" name="Rectangle 2">
            <a:extLst>
              <a:ext uri="{FF2B5EF4-FFF2-40B4-BE49-F238E27FC236}">
                <a16:creationId xmlns:a16="http://schemas.microsoft.com/office/drawing/2014/main" id="{3277CF9C-8053-A0CA-DC5F-7DB5F22F03FC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30723" name="Rectangle 3">
            <a:extLst>
              <a:ext uri="{FF2B5EF4-FFF2-40B4-BE49-F238E27FC236}">
                <a16:creationId xmlns:a16="http://schemas.microsoft.com/office/drawing/2014/main" id="{B0B99372-E1FC-A975-76F9-099D0C40D9B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DF8468-454B-EFDF-09BE-C7BAEFAEAC5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E8379CA-BFEB-5604-38C1-FA99332CC4A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DE0CE2-982A-2BB0-FCA2-A698D32348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E09594-586E-7170-4872-881C975201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ED1E49-B280-4FA9-CCF0-1109309EBE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B912D1C-5692-4692-BF1C-BC15172F540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01457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704A7D-C310-74D8-4E53-41448F929B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5C2343-262F-0C25-2D23-4195524D09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FC638A-8AE6-06BB-3787-9CAECB606A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CC8C48-FD9D-2F8C-644C-4B8A4A96FA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C95C80-1FA3-D0C7-CA14-C8B6F4EAFC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5D845B8-FD5D-4D67-8AE3-96E257862D8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696505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D76B7E-71B3-113E-590C-6EE98F888C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5CC03F3-FF31-E80F-9A7C-347066CB89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54EF2B-0235-32E0-5795-1CB658707C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F096F4-BF0B-A9BE-5BA0-CEAE0BD111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4EB2E1-1895-0471-578F-A1EE481986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90FC5F-0BA0-4357-B504-329DCCA2D17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388339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5D60C9-6ED9-0FA0-160C-EAE957C77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EDF963-A6A8-ACD2-7AF7-C266F688E3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9568C60-2F7C-F3BA-69E1-2ED56AC72C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3174CE-0107-C3C8-69CA-FB0891A2F2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FC10B6-229C-31A1-D2FE-F1A9A3C469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72E58ED-DA72-F4E4-0201-818CB92E55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9F2A511-4B29-43F0-A9A0-C4FC5800B6C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004411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5EA5AE-7EF3-5006-4081-09D70C78A7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2151A9-4BA4-AB15-4CA3-41A98955C4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9026F8A-5469-631A-03D3-FA5FD18559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767B2E9-6FEB-B5E5-55E4-8178432A337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A3BBEAB-CFBA-A2A9-5437-68DEECA7B41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C290178-68FA-8D5B-09A6-AF8E265997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E2BFBBC-77D3-4E26-A9ED-4BA231EB11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35CEBA5-7396-B545-D841-ACCEEA8F2D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164E3D3-0AAB-47DA-A746-79242965DDA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506710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7AE8A7-C165-7013-E23B-5963241115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8368A4A-E6E5-65D2-1ECB-24957CFB5E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72A4631-6E86-5203-7132-9154B0DF86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ADCBCC8-BC2E-74DC-C60C-7240AF11DD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FD69BFC-D5A9-4ADA-A91E-39A93CCF124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307620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CBF46ED-0C15-482C-1D55-0AE33E5D3F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C35D167-FF5F-0693-692B-0793353AAA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3063EAB-0890-F4D7-DF54-6ADD43E13F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3197FCE-C92E-4162-8F76-D46DB496619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745249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B2F3EF-98A3-4DE8-54AD-9DD2129DB5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17CF28-58F3-1F98-A218-A599B13441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EAD555-496E-DA30-2884-4983FB4AFE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D3C913A-93FF-F23C-8922-B0277F395F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464B131-CE4C-225B-9CD8-8BAED79479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D02078-1CA0-9890-5D1A-E6C8A41551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F1F28FD-0AA6-410B-9876-A7931CEDBD3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391661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C18D07-27B3-7E16-D27F-AE601EE833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34DE2D7-E168-14AA-D4AB-8D0B909CF58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71F5B9-5D5F-0B2B-28F6-FF2A7B8224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2905E0A-29C0-0FA7-CB28-E214909176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0A11572-7BBC-1963-1296-310C51C466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E1C0183-08C3-67A4-6C3C-5E82D66163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75151E9-829A-4D87-82A1-FCE50E2B248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017916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70A4C-3D23-4D14-A29C-7E0D3DD768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3CD4D9C-B253-3512-7D06-B9CF47C5A60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8DCDBF-50DB-80AD-0448-9D758912BD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107312-1C59-058F-1717-4201053B2D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8C8800-274A-D295-435C-C43EDE3268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1EFC77E-65E7-479B-8711-EA3D076C2CC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73413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02834DB-7EB6-C7B0-F851-8966441DCE7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57B951F-E2AB-6E92-7E8E-616DD5266A9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BCD30B-43D4-125F-530C-6F8945AF80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8155C5-4044-8CBD-2DB8-60736D738B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81E7F3-C286-7CE1-8E68-6BBC4F5803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483A8B8-22F7-40E6-8A93-F0E206ECCE2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629202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B4644A0F-EC22-3AE6-5FFD-17366D3AB31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C318417F-09EE-8F2B-25DC-63B3B67C555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6148" name="Rectangle 4">
            <a:extLst>
              <a:ext uri="{FF2B5EF4-FFF2-40B4-BE49-F238E27FC236}">
                <a16:creationId xmlns:a16="http://schemas.microsoft.com/office/drawing/2014/main" id="{DE2765E6-0F20-488B-7ED5-CC41CCEAFA3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 altLang="en-US"/>
          </a:p>
        </p:txBody>
      </p:sp>
      <p:sp>
        <p:nvSpPr>
          <p:cNvPr id="6149" name="Rectangle 5">
            <a:extLst>
              <a:ext uri="{FF2B5EF4-FFF2-40B4-BE49-F238E27FC236}">
                <a16:creationId xmlns:a16="http://schemas.microsoft.com/office/drawing/2014/main" id="{27897EA8-84B2-4CCB-536F-9A41C9FADA71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 altLang="en-US"/>
          </a:p>
        </p:txBody>
      </p:sp>
      <p:sp>
        <p:nvSpPr>
          <p:cNvPr id="6150" name="Rectangle 6">
            <a:extLst>
              <a:ext uri="{FF2B5EF4-FFF2-40B4-BE49-F238E27FC236}">
                <a16:creationId xmlns:a16="http://schemas.microsoft.com/office/drawing/2014/main" id="{B2906FAB-9D4F-E858-4A81-14F2B41F4DF4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14983F2D-8517-4D6D-9A61-C32C167B8AD2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  <p:sldLayoutId id="2147483662" r:id="rId10"/>
    <p:sldLayoutId id="214748366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13" Type="http://schemas.openxmlformats.org/officeDocument/2006/relationships/image" Target="../media/image8.wmf"/><Relationship Id="rId18" Type="http://schemas.openxmlformats.org/officeDocument/2006/relationships/oleObject" Target="../embeddings/oleObject8.bin"/><Relationship Id="rId3" Type="http://schemas.openxmlformats.org/officeDocument/2006/relationships/hyperlink" Target="laws%20of%20exponents.ppt" TargetMode="External"/><Relationship Id="rId21" Type="http://schemas.openxmlformats.org/officeDocument/2006/relationships/image" Target="../media/image12.wmf"/><Relationship Id="rId7" Type="http://schemas.openxmlformats.org/officeDocument/2006/relationships/image" Target="../media/image5.wmf"/><Relationship Id="rId12" Type="http://schemas.openxmlformats.org/officeDocument/2006/relationships/oleObject" Target="../embeddings/oleObject5.bin"/><Relationship Id="rId17" Type="http://schemas.openxmlformats.org/officeDocument/2006/relationships/image" Target="../media/image10.wmf"/><Relationship Id="rId2" Type="http://schemas.openxmlformats.org/officeDocument/2006/relationships/notesSlide" Target="../notesSlides/notesSlide4.xml"/><Relationship Id="rId16" Type="http://schemas.openxmlformats.org/officeDocument/2006/relationships/oleObject" Target="../embeddings/oleObject7.bin"/><Relationship Id="rId20" Type="http://schemas.openxmlformats.org/officeDocument/2006/relationships/oleObject" Target="../embeddings/oleObject9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2.bin"/><Relationship Id="rId11" Type="http://schemas.openxmlformats.org/officeDocument/2006/relationships/image" Target="../media/image7.wmf"/><Relationship Id="rId5" Type="http://schemas.openxmlformats.org/officeDocument/2006/relationships/image" Target="../media/image4.wmf"/><Relationship Id="rId15" Type="http://schemas.openxmlformats.org/officeDocument/2006/relationships/image" Target="../media/image9.wmf"/><Relationship Id="rId10" Type="http://schemas.openxmlformats.org/officeDocument/2006/relationships/oleObject" Target="../embeddings/oleObject4.bin"/><Relationship Id="rId19" Type="http://schemas.openxmlformats.org/officeDocument/2006/relationships/image" Target="../media/image11.wmf"/><Relationship Id="rId4" Type="http://schemas.openxmlformats.org/officeDocument/2006/relationships/oleObject" Target="../embeddings/oleObject1.bin"/><Relationship Id="rId9" Type="http://schemas.openxmlformats.org/officeDocument/2006/relationships/image" Target="../media/image6.wmf"/><Relationship Id="rId14" Type="http://schemas.openxmlformats.org/officeDocument/2006/relationships/oleObject" Target="../embeddings/oleObject6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emf"/><Relationship Id="rId5" Type="http://schemas.openxmlformats.org/officeDocument/2006/relationships/oleObject" Target="../embeddings/oleObject11.bin"/><Relationship Id="rId4" Type="http://schemas.openxmlformats.org/officeDocument/2006/relationships/image" Target="../media/image15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7.xml"/><Relationship Id="rId1" Type="http://schemas.openxmlformats.org/officeDocument/2006/relationships/video" Target="file:///\\WENDY\TEACHER$\fodss\TTL\ecoli.mov" TargetMode="External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orldofteaching.com/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73" name="Picture 9">
            <a:extLst>
              <a:ext uri="{FF2B5EF4-FFF2-40B4-BE49-F238E27FC236}">
                <a16:creationId xmlns:a16="http://schemas.microsoft.com/office/drawing/2014/main" id="{A4426671-9E9D-8369-D6F2-ED90C69C27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25425"/>
            <a:ext cx="8610600" cy="6464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1028">
            <a:extLst>
              <a:ext uri="{FF2B5EF4-FFF2-40B4-BE49-F238E27FC236}">
                <a16:creationId xmlns:a16="http://schemas.microsoft.com/office/drawing/2014/main" id="{A931BDAF-D95F-6D51-7F2C-54A77095C9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1143000"/>
            <a:ext cx="5715000" cy="4397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51" name="Text Box 1027">
            <a:extLst>
              <a:ext uri="{FF2B5EF4-FFF2-40B4-BE49-F238E27FC236}">
                <a16:creationId xmlns:a16="http://schemas.microsoft.com/office/drawing/2014/main" id="{6D55E3FA-AC7B-890A-67C9-FBCC01372E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685800"/>
            <a:ext cx="3733800" cy="5578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4000" b="1">
                <a:solidFill>
                  <a:srgbClr val="660066"/>
                </a:solidFill>
              </a:rPr>
              <a:t>Exponential Functions are functions which can be represented by graphs similar to the graph on the right</a:t>
            </a:r>
          </a:p>
          <a:p>
            <a:endParaRPr lang="en-US" altLang="en-US" sz="4000" b="1">
              <a:solidFill>
                <a:srgbClr val="660066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1" grpId="0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379F2216-E50A-9A2C-D48E-93534F7E21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85800"/>
            <a:ext cx="8991600" cy="1554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3200" b="1"/>
              <a:t>All base exponential functions are similar because they all go through the point (0,1), regardless of the size of their base number</a:t>
            </a:r>
          </a:p>
        </p:txBody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2D0BA6E5-DE8C-449B-9A4C-F496EB2837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-95250" y="2590800"/>
            <a:ext cx="9334500" cy="2836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3600" b="1">
                <a:solidFill>
                  <a:srgbClr val="660066"/>
                </a:solidFill>
              </a:rPr>
              <a:t>Exponential Functions are written in the form:</a:t>
            </a:r>
          </a:p>
          <a:p>
            <a:pPr algn="ctr">
              <a:spcBef>
                <a:spcPct val="50000"/>
              </a:spcBef>
            </a:pPr>
            <a:r>
              <a:rPr lang="en-US" altLang="en-US" sz="6000" b="1">
                <a:solidFill>
                  <a:schemeClr val="bg1"/>
                </a:solidFill>
              </a:rPr>
              <a:t>y = ab</a:t>
            </a:r>
            <a:r>
              <a:rPr lang="en-US" altLang="en-US" sz="6000" b="1" baseline="30000">
                <a:solidFill>
                  <a:schemeClr val="bg1"/>
                </a:solidFill>
              </a:rPr>
              <a:t>x</a:t>
            </a:r>
          </a:p>
          <a:p>
            <a:pPr algn="ctr">
              <a:spcBef>
                <a:spcPct val="50000"/>
              </a:spcBef>
            </a:pPr>
            <a:r>
              <a:rPr lang="en-US" altLang="en-US" sz="3600" b="1">
                <a:solidFill>
                  <a:schemeClr val="bg1"/>
                </a:solidFill>
              </a:rPr>
              <a:t>a= constant		b = base		x = variable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8" grpId="0" autoUpdateAnimBg="0"/>
      <p:bldP spid="9219" grpId="0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 Box 2">
            <a:extLst>
              <a:ext uri="{FF2B5EF4-FFF2-40B4-BE49-F238E27FC236}">
                <a16:creationId xmlns:a16="http://schemas.microsoft.com/office/drawing/2014/main" id="{01BBA7DD-5ED3-7471-5200-2454B229D6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559050"/>
            <a:ext cx="9144000" cy="173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3600" b="1"/>
              <a:t>When solving exponential equations, it is important to have both sides of the equation set to the same base</a:t>
            </a:r>
          </a:p>
        </p:txBody>
      </p:sp>
      <p:sp>
        <p:nvSpPr>
          <p:cNvPr id="12291" name="Text Box 3">
            <a:extLst>
              <a:ext uri="{FF2B5EF4-FFF2-40B4-BE49-F238E27FC236}">
                <a16:creationId xmlns:a16="http://schemas.microsoft.com/office/drawing/2014/main" id="{860C4FE5-ACA2-424E-D62A-69338A4226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9144000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3600" b="1"/>
              <a:t>When working with exponential equations, the </a:t>
            </a:r>
            <a:r>
              <a:rPr lang="en-US" altLang="en-US" sz="3600" b="1">
                <a:solidFill>
                  <a:srgbClr val="FF0000"/>
                </a:solidFill>
                <a:hlinkClick r:id="rId3"/>
              </a:rPr>
              <a:t>Laws of Exponents</a:t>
            </a:r>
            <a:r>
              <a:rPr lang="en-US" altLang="en-US" sz="3600" b="1">
                <a:hlinkClick r:id="rId3"/>
              </a:rPr>
              <a:t> </a:t>
            </a:r>
            <a:r>
              <a:rPr lang="en-US" altLang="en-US" sz="3600" b="1"/>
              <a:t>still hold true</a:t>
            </a:r>
          </a:p>
        </p:txBody>
      </p:sp>
      <p:graphicFrame>
        <p:nvGraphicFramePr>
          <p:cNvPr id="12292" name="Object 4">
            <a:extLst>
              <a:ext uri="{FF2B5EF4-FFF2-40B4-BE49-F238E27FC236}">
                <a16:creationId xmlns:a16="http://schemas.microsoft.com/office/drawing/2014/main" id="{783A505A-B20C-7957-2466-2049A8BC4D6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0963" y="1295400"/>
          <a:ext cx="3590925" cy="1044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698400" imgH="203040" progId="Equation.3">
                  <p:embed/>
                </p:oleObj>
              </mc:Choice>
              <mc:Fallback>
                <p:oleObj name="Equation" r:id="rId4" imgW="698400" imgH="20304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963" y="1295400"/>
                        <a:ext cx="3590925" cy="1044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293" name="Object 5">
            <a:extLst>
              <a:ext uri="{FF2B5EF4-FFF2-40B4-BE49-F238E27FC236}">
                <a16:creationId xmlns:a16="http://schemas.microsoft.com/office/drawing/2014/main" id="{51AE9213-74E6-44C7-9766-8E71F9A67EC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657600" y="1295400"/>
          <a:ext cx="3068638" cy="1044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596880" imgH="203040" progId="Equation.3">
                  <p:embed/>
                </p:oleObj>
              </mc:Choice>
              <mc:Fallback>
                <p:oleObj name="Equation" r:id="rId6" imgW="596880" imgH="20304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57600" y="1295400"/>
                        <a:ext cx="3068638" cy="1044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294" name="Object 6">
            <a:extLst>
              <a:ext uri="{FF2B5EF4-FFF2-40B4-BE49-F238E27FC236}">
                <a16:creationId xmlns:a16="http://schemas.microsoft.com/office/drawing/2014/main" id="{E075FF97-B112-7168-22EA-CD4D45E62A9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553200" y="1295400"/>
          <a:ext cx="1566863" cy="1044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304560" imgH="203040" progId="Equation.3">
                  <p:embed/>
                </p:oleObj>
              </mc:Choice>
              <mc:Fallback>
                <p:oleObj name="Equation" r:id="rId8" imgW="304560" imgH="20304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53200" y="1295400"/>
                        <a:ext cx="1566863" cy="1044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295" name="Object 7">
            <a:extLst>
              <a:ext uri="{FF2B5EF4-FFF2-40B4-BE49-F238E27FC236}">
                <a16:creationId xmlns:a16="http://schemas.microsoft.com/office/drawing/2014/main" id="{0D66C164-33A8-5D39-161E-DA100C7B233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153400" y="1447800"/>
          <a:ext cx="587375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114120" imgH="177480" progId="Equation.3">
                  <p:embed/>
                </p:oleObj>
              </mc:Choice>
              <mc:Fallback>
                <p:oleObj name="Equation" r:id="rId10" imgW="114120" imgH="17748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53400" y="1447800"/>
                        <a:ext cx="587375" cy="914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301" name="Object 13">
            <a:extLst>
              <a:ext uri="{FF2B5EF4-FFF2-40B4-BE49-F238E27FC236}">
                <a16:creationId xmlns:a16="http://schemas.microsoft.com/office/drawing/2014/main" id="{286E5048-4997-0B66-1347-AD728EC3BA9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089025" y="4343400"/>
          <a:ext cx="3482975" cy="871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812520" imgH="203040" progId="Equation.3">
                  <p:embed/>
                </p:oleObj>
              </mc:Choice>
              <mc:Fallback>
                <p:oleObj name="Equation" r:id="rId12" imgW="812520" imgH="203040" progId="Equation.3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89025" y="4343400"/>
                        <a:ext cx="3482975" cy="8715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302" name="Object 14">
            <a:extLst>
              <a:ext uri="{FF2B5EF4-FFF2-40B4-BE49-F238E27FC236}">
                <a16:creationId xmlns:a16="http://schemas.microsoft.com/office/drawing/2014/main" id="{9178B617-E364-AFCD-0518-498DFDBCF85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572000" y="4191000"/>
          <a:ext cx="3429000" cy="1143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799920" imgH="266400" progId="Equation.3">
                  <p:embed/>
                </p:oleObj>
              </mc:Choice>
              <mc:Fallback>
                <p:oleObj name="Equation" r:id="rId14" imgW="799920" imgH="266400" progId="Equation.3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0" y="4191000"/>
                        <a:ext cx="3429000" cy="1143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303" name="Object 15">
            <a:extLst>
              <a:ext uri="{FF2B5EF4-FFF2-40B4-BE49-F238E27FC236}">
                <a16:creationId xmlns:a16="http://schemas.microsoft.com/office/drawing/2014/main" id="{3250D649-6B16-565C-7830-1A8551B278B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09600" y="5410200"/>
          <a:ext cx="2994025" cy="871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6" imgW="698400" imgH="203040" progId="Equation.3">
                  <p:embed/>
                </p:oleObj>
              </mc:Choice>
              <mc:Fallback>
                <p:oleObj name="Equation" r:id="rId16" imgW="698400" imgH="203040" progId="Equation.3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5410200"/>
                        <a:ext cx="2994025" cy="8715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304" name="Object 16">
            <a:extLst>
              <a:ext uri="{FF2B5EF4-FFF2-40B4-BE49-F238E27FC236}">
                <a16:creationId xmlns:a16="http://schemas.microsoft.com/office/drawing/2014/main" id="{B090B84D-4372-9A03-6FCA-5EAF62D278E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657600" y="5486400"/>
          <a:ext cx="2613025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8" imgW="609480" imgH="177480" progId="Equation.3">
                  <p:embed/>
                </p:oleObj>
              </mc:Choice>
              <mc:Fallback>
                <p:oleObj name="Equation" r:id="rId18" imgW="609480" imgH="177480" progId="Equation.3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57600" y="5486400"/>
                        <a:ext cx="2613025" cy="762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305" name="Object 17">
            <a:extLst>
              <a:ext uri="{FF2B5EF4-FFF2-40B4-BE49-F238E27FC236}">
                <a16:creationId xmlns:a16="http://schemas.microsoft.com/office/drawing/2014/main" id="{A79FBA1C-79E6-ACAC-AF31-EEF7C6F5FA1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248400" y="5410200"/>
          <a:ext cx="1905000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0" imgW="444240" imgH="177480" progId="Equation.3">
                  <p:embed/>
                </p:oleObj>
              </mc:Choice>
              <mc:Fallback>
                <p:oleObj name="Equation" r:id="rId20" imgW="444240" imgH="177480" progId="Equation.3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48400" y="5410200"/>
                        <a:ext cx="1905000" cy="762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306" name="Rectangle 18">
            <a:extLst>
              <a:ext uri="{FF2B5EF4-FFF2-40B4-BE49-F238E27FC236}">
                <a16:creationId xmlns:a16="http://schemas.microsoft.com/office/drawing/2014/main" id="{AE049584-5F9E-BB6F-DCE8-6E6C63A2DB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77200" y="1371600"/>
            <a:ext cx="762000" cy="106680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2307" name="Rectangle 19">
            <a:extLst>
              <a:ext uri="{FF2B5EF4-FFF2-40B4-BE49-F238E27FC236}">
                <a16:creationId xmlns:a16="http://schemas.microsoft.com/office/drawing/2014/main" id="{0A9C62ED-C5F9-C4D1-5D1B-B4986BE6BB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48400" y="5410200"/>
            <a:ext cx="1905000" cy="76200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2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2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2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2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2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2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2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2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12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12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500"/>
                                        <p:tgtEl>
                                          <p:spTgt spid="12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12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 nodeType="clickPar">
                      <p:stCondLst>
                        <p:cond delay="indefinite"/>
                      </p:stCondLst>
                      <p:childTnLst>
                        <p:par>
                          <p:cTn id="6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4" dur="500"/>
                                        <p:tgtEl>
                                          <p:spTgt spid="12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6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0" grpId="0" autoUpdateAnimBg="0"/>
      <p:bldP spid="12291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>
            <a:extLst>
              <a:ext uri="{FF2B5EF4-FFF2-40B4-BE49-F238E27FC236}">
                <a16:creationId xmlns:a16="http://schemas.microsoft.com/office/drawing/2014/main" id="{6C802E3D-4EA6-3064-45BB-16A31246EF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6096000" cy="5041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28" name="Text Box 4">
            <a:extLst>
              <a:ext uri="{FF2B5EF4-FFF2-40B4-BE49-F238E27FC236}">
                <a16:creationId xmlns:a16="http://schemas.microsoft.com/office/drawing/2014/main" id="{BBB290D6-5511-36BA-156B-552AF9E9C0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5029200"/>
            <a:ext cx="7315200" cy="1465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36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Yellow = 4</a:t>
            </a:r>
            <a:r>
              <a:rPr lang="en-US" altLang="en-US" sz="3600" b="1" baseline="300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x</a:t>
            </a:r>
            <a:r>
              <a:rPr lang="en-US" altLang="en-US" sz="3600" b="1" baseline="30000">
                <a:effectLst>
                  <a:outerShdw blurRad="38100" dist="38100" dir="2700000" algn="tl">
                    <a:srgbClr val="FFFFFF"/>
                  </a:outerShdw>
                </a:effectLst>
              </a:rPr>
              <a:t>			</a:t>
            </a:r>
            <a:r>
              <a:rPr lang="en-US" altLang="en-US" sz="3600" b="1">
                <a:solidFill>
                  <a:srgbClr val="339933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Green = e</a:t>
            </a:r>
            <a:r>
              <a:rPr lang="en-US" altLang="en-US" sz="3600" b="1" baseline="30000">
                <a:solidFill>
                  <a:srgbClr val="339933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x</a:t>
            </a:r>
            <a:endParaRPr lang="en-US" altLang="en-US" sz="3600" b="1">
              <a:solidFill>
                <a:srgbClr val="339933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>
              <a:spcBef>
                <a:spcPct val="50000"/>
              </a:spcBef>
            </a:pPr>
            <a:r>
              <a:rPr lang="en-US" altLang="en-US" sz="3600" b="1">
                <a:effectLst>
                  <a:outerShdw blurRad="38100" dist="38100" dir="2700000" algn="tl">
                    <a:srgbClr val="FFFFFF"/>
                  </a:outerShdw>
                </a:effectLst>
              </a:rPr>
              <a:t>Black = 3</a:t>
            </a:r>
            <a:r>
              <a:rPr lang="en-US" altLang="en-US" sz="3600" b="1" baseline="30000">
                <a:effectLst>
                  <a:outerShdw blurRad="38100" dist="38100" dir="2700000" algn="tl">
                    <a:srgbClr val="FFFFFF"/>
                  </a:outerShdw>
                </a:effectLst>
              </a:rPr>
              <a:t>x			</a:t>
            </a:r>
            <a:r>
              <a:rPr lang="en-US" altLang="en-US" sz="36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Red = 2</a:t>
            </a:r>
            <a:r>
              <a:rPr lang="en-US" altLang="en-US" sz="3600" b="1" baseline="3000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x</a:t>
            </a:r>
            <a:endParaRPr lang="en-US" altLang="en-US" sz="3600" b="1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8" grpId="0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Text Box 3">
            <a:extLst>
              <a:ext uri="{FF2B5EF4-FFF2-40B4-BE49-F238E27FC236}">
                <a16:creationId xmlns:a16="http://schemas.microsoft.com/office/drawing/2014/main" id="{ED62F51B-AD46-04E9-152A-44B02ABAF1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371600"/>
            <a:ext cx="9144000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3600" b="1">
                <a:solidFill>
                  <a:srgbClr val="660066"/>
                </a:solidFill>
              </a:rPr>
              <a:t>As you could see in the graph, the larger the base, the faster the function increased</a:t>
            </a:r>
          </a:p>
        </p:txBody>
      </p:sp>
      <p:sp>
        <p:nvSpPr>
          <p:cNvPr id="7172" name="Text Box 4">
            <a:extLst>
              <a:ext uri="{FF2B5EF4-FFF2-40B4-BE49-F238E27FC236}">
                <a16:creationId xmlns:a16="http://schemas.microsoft.com/office/drawing/2014/main" id="{69E36F40-2532-9A27-C196-02D6D15E1A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505200"/>
            <a:ext cx="9144000" cy="173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3600" b="1"/>
              <a:t>If we place a negative sign in front of the x, the graphs will be reflected(flipped) across the y-axis</a:t>
            </a:r>
            <a:endParaRPr lang="en-US" altLang="en-US" sz="36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autoUpdateAnimBg="0"/>
      <p:bldP spid="7172" grpId="0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3">
            <a:extLst>
              <a:ext uri="{FF2B5EF4-FFF2-40B4-BE49-F238E27FC236}">
                <a16:creationId xmlns:a16="http://schemas.microsoft.com/office/drawing/2014/main" id="{DAF9299A-99FD-A204-E06C-A5E5B3AA2D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0"/>
            <a:ext cx="6248400" cy="5168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196" name="Rectangle 4">
            <a:extLst>
              <a:ext uri="{FF2B5EF4-FFF2-40B4-BE49-F238E27FC236}">
                <a16:creationId xmlns:a16="http://schemas.microsoft.com/office/drawing/2014/main" id="{12D75CBF-1A34-E422-E61A-BBADBC8F8C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2500" y="5105400"/>
            <a:ext cx="7239000" cy="1465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36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Yellow = 4</a:t>
            </a:r>
            <a:r>
              <a:rPr lang="en-US" altLang="en-US" sz="3600" b="1" baseline="300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-x</a:t>
            </a:r>
            <a:r>
              <a:rPr lang="en-US" altLang="en-US" sz="3600" b="1" baseline="30000">
                <a:effectLst>
                  <a:outerShdw blurRad="38100" dist="38100" dir="2700000" algn="tl">
                    <a:srgbClr val="FFFFFF"/>
                  </a:outerShdw>
                </a:effectLst>
              </a:rPr>
              <a:t>			</a:t>
            </a:r>
            <a:r>
              <a:rPr lang="en-US" altLang="en-US" sz="3600" b="1">
                <a:solidFill>
                  <a:srgbClr val="339933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Green = e</a:t>
            </a:r>
            <a:r>
              <a:rPr lang="en-US" altLang="en-US" sz="3600" b="1" baseline="30000">
                <a:solidFill>
                  <a:srgbClr val="339933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-x</a:t>
            </a:r>
            <a:endParaRPr lang="en-US" altLang="en-US" sz="3600" b="1">
              <a:solidFill>
                <a:srgbClr val="339933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>
              <a:spcBef>
                <a:spcPct val="50000"/>
              </a:spcBef>
            </a:pPr>
            <a:r>
              <a:rPr lang="en-US" altLang="en-US" sz="3600" b="1">
                <a:effectLst>
                  <a:outerShdw blurRad="38100" dist="38100" dir="2700000" algn="tl">
                    <a:srgbClr val="FFFFFF"/>
                  </a:outerShdw>
                </a:effectLst>
              </a:rPr>
              <a:t>Black = 3</a:t>
            </a:r>
            <a:r>
              <a:rPr lang="en-US" altLang="en-US" sz="3600" b="1" baseline="30000">
                <a:effectLst>
                  <a:outerShdw blurRad="38100" dist="38100" dir="2700000" algn="tl">
                    <a:srgbClr val="FFFFFF"/>
                  </a:outerShdw>
                </a:effectLst>
              </a:rPr>
              <a:t>-x			</a:t>
            </a:r>
            <a:r>
              <a:rPr lang="en-US" altLang="en-US" sz="36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Red = 2</a:t>
            </a:r>
            <a:r>
              <a:rPr lang="en-US" altLang="en-US" sz="3600" b="1" baseline="3000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-x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6" grpId="0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43" name="Object 3">
            <a:extLst>
              <a:ext uri="{FF2B5EF4-FFF2-40B4-BE49-F238E27FC236}">
                <a16:creationId xmlns:a16="http://schemas.microsoft.com/office/drawing/2014/main" id="{2F643AA6-6092-7201-5B88-59CAB47C7D5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57200" y="1752600"/>
          <a:ext cx="2533650" cy="458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2606379" imgH="4579857" progId="Excel.Sheet.8">
                  <p:embed/>
                </p:oleObj>
              </mc:Choice>
              <mc:Fallback>
                <p:oleObj name="Worksheet" r:id="rId3" imgW="2606379" imgH="4579857" progId="Excel.Sheet.8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1752600"/>
                        <a:ext cx="2533650" cy="4581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44" name="Object 4">
            <a:extLst>
              <a:ext uri="{FF2B5EF4-FFF2-40B4-BE49-F238E27FC236}">
                <a16:creationId xmlns:a16="http://schemas.microsoft.com/office/drawing/2014/main" id="{4C490561-238E-A5D9-CF13-905A0FE26C7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971800" y="1828800"/>
          <a:ext cx="5867400" cy="4446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5" imgW="5547631" imgH="4206692" progId="Excel.Chart.8">
                  <p:embed/>
                </p:oleObj>
              </mc:Choice>
              <mc:Fallback>
                <p:oleObj name="Chart" r:id="rId5" imgW="5547631" imgH="4206692" progId="Excel.Chart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71800" y="1828800"/>
                        <a:ext cx="5867400" cy="44465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70" name="Text Box 30">
            <a:extLst>
              <a:ext uri="{FF2B5EF4-FFF2-40B4-BE49-F238E27FC236}">
                <a16:creationId xmlns:a16="http://schemas.microsoft.com/office/drawing/2014/main" id="{1F2E5A52-8CEA-733E-47EF-F05D0B8581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7700" y="304800"/>
            <a:ext cx="7848600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800" b="1"/>
              <a:t>By using Microsoft Excel, we can make a table of values and a graph of the data</a:t>
            </a:r>
          </a:p>
        </p:txBody>
      </p:sp>
      <p:sp>
        <p:nvSpPr>
          <p:cNvPr id="10271" name="Text Box 31">
            <a:extLst>
              <a:ext uri="{FF2B5EF4-FFF2-40B4-BE49-F238E27FC236}">
                <a16:creationId xmlns:a16="http://schemas.microsoft.com/office/drawing/2014/main" id="{968CD5AE-C1FC-FE32-AA65-A0924C47D3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00600" y="1295400"/>
            <a:ext cx="16002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3600" b="1"/>
              <a:t>y = e</a:t>
            </a:r>
            <a:r>
              <a:rPr lang="en-US" altLang="en-US" sz="3600" b="1" baseline="30000"/>
              <a:t>x</a:t>
            </a:r>
            <a:endParaRPr lang="en-US" altLang="en-US" sz="3600" b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70" grpId="0" autoUpdateAnimBg="0"/>
      <p:bldP spid="10271" grpId="0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2" name="Text Box 4">
            <a:extLst>
              <a:ext uri="{FF2B5EF4-FFF2-40B4-BE49-F238E27FC236}">
                <a16:creationId xmlns:a16="http://schemas.microsoft.com/office/drawing/2014/main" id="{111A0FBF-445C-74D4-4712-0AA4814639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228600"/>
            <a:ext cx="84582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20000"/>
              </a:spcBef>
            </a:pPr>
            <a:r>
              <a:rPr lang="en-US" altLang="en-US" sz="2800" b="1"/>
              <a:t>We can also use Maple 7 to plot exponential graphs</a:t>
            </a:r>
            <a:endParaRPr lang="en-US" altLang="en-US"/>
          </a:p>
        </p:txBody>
      </p:sp>
      <p:sp>
        <p:nvSpPr>
          <p:cNvPr id="17413" name="Text Box 5">
            <a:extLst>
              <a:ext uri="{FF2B5EF4-FFF2-40B4-BE49-F238E27FC236}">
                <a16:creationId xmlns:a16="http://schemas.microsoft.com/office/drawing/2014/main" id="{083493A3-8175-0B60-B745-328D1CC821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914400"/>
            <a:ext cx="4800600" cy="4572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>
                <a:solidFill>
                  <a:srgbClr val="000000"/>
                </a:solidFill>
              </a:rPr>
              <a:t>&gt; </a:t>
            </a:r>
            <a:r>
              <a:rPr lang="en-US" altLang="en-US" b="1">
                <a:solidFill>
                  <a:srgbClr val="FF0000"/>
                </a:solidFill>
                <a:latin typeface="Courier New" panose="02070309020205020404" pitchFamily="49" charset="0"/>
              </a:rPr>
              <a:t>plot (exp(x),x=-5..5);</a:t>
            </a:r>
            <a:endParaRPr lang="en-US" altLang="en-US"/>
          </a:p>
        </p:txBody>
      </p:sp>
      <p:pic>
        <p:nvPicPr>
          <p:cNvPr id="17414" name="Picture 6">
            <a:extLst>
              <a:ext uri="{FF2B5EF4-FFF2-40B4-BE49-F238E27FC236}">
                <a16:creationId xmlns:a16="http://schemas.microsoft.com/office/drawing/2014/main" id="{DC090C26-C1D9-9F27-93EC-77F62EF417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524000"/>
            <a:ext cx="7086600" cy="5178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4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4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4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4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74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74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2" grpId="0" autoUpdateAnimBg="0"/>
      <p:bldP spid="17413" grpId="0" animBg="1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8" name="Text Box 6">
            <a:extLst>
              <a:ext uri="{FF2B5EF4-FFF2-40B4-BE49-F238E27FC236}">
                <a16:creationId xmlns:a16="http://schemas.microsoft.com/office/drawing/2014/main" id="{61966483-8401-C425-83A9-40B7979148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381000"/>
            <a:ext cx="8534400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800" b="1"/>
              <a:t>The previous pages show what exponential growth looks like as a curve, but what happens in real life.  </a:t>
            </a:r>
          </a:p>
        </p:txBody>
      </p:sp>
      <p:sp>
        <p:nvSpPr>
          <p:cNvPr id="13319" name="Text Box 7">
            <a:extLst>
              <a:ext uri="{FF2B5EF4-FFF2-40B4-BE49-F238E27FC236}">
                <a16:creationId xmlns:a16="http://schemas.microsoft.com/office/drawing/2014/main" id="{5C750B45-56CF-6AA2-7F9D-44BCB83F89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1981200"/>
            <a:ext cx="86106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800" b="1"/>
              <a:t>You start with one item which replicates continuously.</a:t>
            </a:r>
          </a:p>
        </p:txBody>
      </p:sp>
      <p:pic>
        <p:nvPicPr>
          <p:cNvPr id="13316" name="ecoli.mov">
            <a:hlinkClick r:id="" action="ppaction://media"/>
            <a:extLst>
              <a:ext uri="{FF2B5EF4-FFF2-40B4-BE49-F238E27FC236}">
                <a16:creationId xmlns:a16="http://schemas.microsoft.com/office/drawing/2014/main" id="{AB7B9869-5CD6-54BB-075C-1828F38DE928}"/>
              </a:ext>
            </a:extLst>
          </p:cNvPr>
          <p:cNvPicPr>
            <a:picLocks noRot="1" noChangeAspect="1" noChangeArrowheads="1"/>
          </p:cNvPicPr>
          <p:nvPr>
            <a:videoFile r:link="rId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28600"/>
            <a:ext cx="8534400" cy="640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3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3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3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3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0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1" fill="hold"/>
                                        <p:tgtEl>
                                          <p:spTgt spid="133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2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13316"/>
                </p:tgtEl>
              </p:cMediaNode>
            </p:video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33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 nodeType="clickPar">
                      <p:stCondLst>
                        <p:cond delay="0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7" dur="1" fill="hold"/>
                                        <p:tgtEl>
                                          <p:spTgt spid="133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316"/>
                  </p:tgtEl>
                </p:cond>
              </p:nextCondLst>
            </p:seq>
          </p:childTnLst>
        </p:cTn>
      </p:par>
    </p:tnLst>
    <p:bldLst>
      <p:bldP spid="13318" grpId="0" autoUpdateAnimBg="0"/>
      <p:bldP spid="13319" grpId="0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 Box 2">
            <a:extLst>
              <a:ext uri="{FF2B5EF4-FFF2-40B4-BE49-F238E27FC236}">
                <a16:creationId xmlns:a16="http://schemas.microsoft.com/office/drawing/2014/main" id="{6D44BA79-A43D-68D8-F150-F136B59486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609600"/>
            <a:ext cx="7620000" cy="2103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4800"/>
              <a:t>Homework</a:t>
            </a:r>
            <a:r>
              <a:rPr lang="en-US" altLang="en-US"/>
              <a:t>:</a:t>
            </a:r>
          </a:p>
          <a:p>
            <a:pPr>
              <a:spcBef>
                <a:spcPct val="50000"/>
              </a:spcBef>
            </a:pPr>
            <a:endParaRPr lang="en-US" altLang="en-US"/>
          </a:p>
          <a:p>
            <a:pPr>
              <a:spcBef>
                <a:spcPct val="50000"/>
              </a:spcBef>
            </a:pPr>
            <a:r>
              <a:rPr lang="en-US" altLang="en-US"/>
              <a:t>	</a:t>
            </a:r>
            <a:r>
              <a:rPr lang="en-US" altLang="en-US" sz="3200"/>
              <a:t>Pages</a:t>
            </a:r>
            <a:r>
              <a:rPr lang="en-US" altLang="en-US"/>
              <a:t> ?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 Box 2">
            <a:extLst>
              <a:ext uri="{FF2B5EF4-FFF2-40B4-BE49-F238E27FC236}">
                <a16:creationId xmlns:a16="http://schemas.microsoft.com/office/drawing/2014/main" id="{6504545D-3769-D5B0-4B71-FAA6D17B04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1052513"/>
            <a:ext cx="7920037" cy="3743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en-GB" altLang="en-US">
                <a:latin typeface="Arial" panose="020B0604020202020204" pitchFamily="34" charset="0"/>
                <a:cs typeface="Arial" panose="020B0604020202020204" pitchFamily="34" charset="0"/>
              </a:rPr>
              <a:t>This powerpoint was kindly donated to </a:t>
            </a:r>
            <a:r>
              <a:rPr lang="en-GB" altLang="en-US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www.worldofteaching.com</a:t>
            </a:r>
            <a:endParaRPr lang="en-GB" alt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endParaRPr lang="en-GB" alt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endParaRPr lang="en-GB" alt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endParaRPr lang="en-GB" alt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endParaRPr lang="en-GB" alt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r>
              <a:rPr lang="en-GB" altLang="en-US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http://www.worldofteaching.com</a:t>
            </a:r>
            <a:r>
              <a:rPr lang="en-GB" altLang="en-US">
                <a:latin typeface="Arial" panose="020B0604020202020204" pitchFamily="34" charset="0"/>
                <a:cs typeface="Arial" panose="020B0604020202020204" pitchFamily="34" charset="0"/>
              </a:rPr>
              <a:t> is home to over a thousand powerpoints submitted by teachers. This is a completely free site and requires no registration. Please visit and I hope it will help in your teaching.</a:t>
            </a:r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/>
</p:sld>
</file>

<file path=ppt/theme/theme1.xml><?xml version="1.0" encoding="utf-8"?>
<a:theme xmlns:a="http://schemas.openxmlformats.org/drawingml/2006/main" name="Nebulai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FF0000"/>
      </a:hlink>
      <a:folHlink>
        <a:srgbClr val="9900FF"/>
      </a:folHlink>
    </a:clrScheme>
    <a:fontScheme name="Nebulai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Nebulai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bulai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bulai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bulai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bulai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bulai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bulai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Designs\Nebulai.pot</Template>
  <TotalTime>377</TotalTime>
  <Words>317</Words>
  <Application>Microsoft Office PowerPoint</Application>
  <PresentationFormat>On-screen Show (4:3)</PresentationFormat>
  <Paragraphs>40</Paragraphs>
  <Slides>12</Slides>
  <Notes>12</Notes>
  <HiddenSlides>0</HiddenSlides>
  <MMClips>1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12</vt:i4>
      </vt:variant>
    </vt:vector>
  </HeadingPairs>
  <TitlesOfParts>
    <vt:vector size="19" baseType="lpstr">
      <vt:lpstr>Times New Roman</vt:lpstr>
      <vt:lpstr>Courier New</vt:lpstr>
      <vt:lpstr>Arial</vt:lpstr>
      <vt:lpstr>Nebulai</vt:lpstr>
      <vt:lpstr>Microsoft Equation 3.0</vt:lpstr>
      <vt:lpstr>Microsoft Excel Worksheet</vt:lpstr>
      <vt:lpstr>Microsoft Excel Chart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Chester Area School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Chester Area School</dc:creator>
  <cp:lastModifiedBy>Nayan GRIFFITHS</cp:lastModifiedBy>
  <cp:revision>35</cp:revision>
  <dcterms:created xsi:type="dcterms:W3CDTF">2000-08-01T13:16:48Z</dcterms:created>
  <dcterms:modified xsi:type="dcterms:W3CDTF">2023-03-24T19:09:52Z</dcterms:modified>
</cp:coreProperties>
</file>