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3" r:id="rId3"/>
    <p:sldId id="257" r:id="rId4"/>
    <p:sldId id="274" r:id="rId5"/>
    <p:sldId id="276" r:id="rId6"/>
    <p:sldId id="258" r:id="rId7"/>
    <p:sldId id="280" r:id="rId8"/>
    <p:sldId id="281" r:id="rId9"/>
  </p:sldIdLst>
  <p:sldSz cx="9144000" cy="6858000" type="screen4x3"/>
  <p:notesSz cx="68580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E0E0"/>
    <a:srgbClr val="FFFFD9"/>
    <a:srgbClr val="D6D6D6"/>
    <a:srgbClr val="C9FFDB"/>
    <a:srgbClr val="FFFFCC"/>
    <a:srgbClr val="FF0066"/>
    <a:srgbClr val="FFCCFF"/>
    <a:srgbClr val="F48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649" autoAdjust="0"/>
  </p:normalViewPr>
  <p:slideViewPr>
    <p:cSldViewPr>
      <p:cViewPr varScale="1">
        <p:scale>
          <a:sx n="104" d="100"/>
          <a:sy n="104" d="100"/>
        </p:scale>
        <p:origin x="37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E62BEE24-B72D-91F0-4E4D-5BCDB98B852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73" tIns="45936" rIns="91873" bIns="45936" numCol="1" anchor="t" anchorCtr="0" compatLnSpc="1">
            <a:prstTxWarp prst="textNoShape">
              <a:avLst/>
            </a:prstTxWarp>
          </a:bodyPr>
          <a:lstStyle>
            <a:lvl1pPr defTabSz="917575" eaLnBrk="0" hangingPunct="0">
              <a:defRPr sz="1200">
                <a:latin typeface="Times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A707BA3-47B0-CCE8-050B-2D4646164F6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73" tIns="45936" rIns="91873" bIns="45936" numCol="1" anchor="t" anchorCtr="0" compatLnSpc="1">
            <a:prstTxWarp prst="textNoShape">
              <a:avLst/>
            </a:prstTxWarp>
          </a:bodyPr>
          <a:lstStyle>
            <a:lvl1pPr algn="r" defTabSz="917575" eaLnBrk="0" hangingPunct="0">
              <a:defRPr sz="1200">
                <a:latin typeface="Times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9F022B63-B75D-DCAC-C885-9C65423BF7A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6650"/>
            <a:ext cx="2971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73" tIns="45936" rIns="91873" bIns="45936" numCol="1" anchor="b" anchorCtr="0" compatLnSpc="1">
            <a:prstTxWarp prst="textNoShape">
              <a:avLst/>
            </a:prstTxWarp>
          </a:bodyPr>
          <a:lstStyle>
            <a:lvl1pPr defTabSz="917575" eaLnBrk="0" hangingPunct="0">
              <a:defRPr sz="1200">
                <a:latin typeface="Times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C0307EBF-C555-56B8-8CB1-5F97E4D43A7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756650"/>
            <a:ext cx="2971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73" tIns="45936" rIns="91873" bIns="45936" numCol="1" anchor="b" anchorCtr="0" compatLnSpc="1">
            <a:prstTxWarp prst="textNoShape">
              <a:avLst/>
            </a:prstTxWarp>
          </a:bodyPr>
          <a:lstStyle>
            <a:lvl1pPr algn="r" defTabSz="917575" eaLnBrk="0" hangingPunct="0">
              <a:defRPr sz="1200">
                <a:latin typeface="Times" panose="02020603050405020304" pitchFamily="18" charset="0"/>
              </a:defRPr>
            </a:lvl1pPr>
          </a:lstStyle>
          <a:p>
            <a:fld id="{959FF9DD-C1D1-4EA4-ACA7-B866F303092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C45971C6-56FA-AA3F-EF60-2B863282B9F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F4D764C6-FF75-8B48-20BB-44C2E0DB8E7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3796" name="Rectangle 4">
            <a:extLst>
              <a:ext uri="{FF2B5EF4-FFF2-40B4-BE49-F238E27FC236}">
                <a16:creationId xmlns:a16="http://schemas.microsoft.com/office/drawing/2014/main" id="{D4549A85-9507-DB8B-93AD-1CAD58D71C7D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239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797" name="Rectangle 5">
            <a:extLst>
              <a:ext uri="{FF2B5EF4-FFF2-40B4-BE49-F238E27FC236}">
                <a16:creationId xmlns:a16="http://schemas.microsoft.com/office/drawing/2014/main" id="{80E8D639-0B01-FFBD-8D53-C774F3D93FD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79913"/>
            <a:ext cx="5486400" cy="414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3798" name="Rectangle 6">
            <a:extLst>
              <a:ext uri="{FF2B5EF4-FFF2-40B4-BE49-F238E27FC236}">
                <a16:creationId xmlns:a16="http://schemas.microsoft.com/office/drawing/2014/main" id="{1EDD2B1A-59D4-D284-705D-18F85205544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8238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3799" name="Rectangle 7">
            <a:extLst>
              <a:ext uri="{FF2B5EF4-FFF2-40B4-BE49-F238E27FC236}">
                <a16:creationId xmlns:a16="http://schemas.microsoft.com/office/drawing/2014/main" id="{15A251A9-A5A4-5C35-2F82-F808005F8C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758238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anose="02020603050405020304" pitchFamily="18" charset="0"/>
              </a:defRPr>
            </a:lvl1pPr>
          </a:lstStyle>
          <a:p>
            <a:fld id="{B2523232-4F5A-43FB-9127-42623CBD578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D2CCD56-D990-4D85-035B-13F58860CE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A31CFB-305D-4F9D-9DAF-CDB5B9A8AA94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ABB159A1-DF67-05F0-7F4D-2AF66C08DD7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E2515284-F621-F555-688E-9FEF969DB5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altLang="en-US"/>
              <a:t>010607b  RADICALS: Solving Radicals</a:t>
            </a:r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E2C777D5-E12B-EBCE-052B-F7DEE471A76E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758238"/>
            <a:ext cx="2971800" cy="460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 eaLnBrk="1" hangingPunct="1"/>
            <a:fld id="{6AF2EE03-6667-4F7F-8556-EE377B4E6A6E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4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A16AD15-D23B-2ED7-06DB-98AF186129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7CA6C4-B8AE-4E14-A1C5-C690F9520D81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9154" name="Slide Image Placeholder 1">
            <a:extLst>
              <a:ext uri="{FF2B5EF4-FFF2-40B4-BE49-F238E27FC236}">
                <a16:creationId xmlns:a16="http://schemas.microsoft.com/office/drawing/2014/main" id="{2CA85E0F-C64E-D154-8A60-19035E6DE78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49155" name="Notes Placeholder 2">
            <a:extLst>
              <a:ext uri="{FF2B5EF4-FFF2-40B4-BE49-F238E27FC236}">
                <a16:creationId xmlns:a16="http://schemas.microsoft.com/office/drawing/2014/main" id="{18E70081-84A3-77A1-BF9F-432FC03AA8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altLang="en-US"/>
              <a:t>010305x  RADICALS: Solving Radicals</a:t>
            </a:r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3A7CF5AE-8BD3-ECA6-C24F-386B48B8A97B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758238"/>
            <a:ext cx="2971800" cy="460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 eaLnBrk="1" hangingPunct="1"/>
            <a:fld id="{56E9AFFA-C786-4D7A-9F7E-4BFC310B3A44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7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0D4F5221-81BB-FB8D-7DBE-1F3B384EA369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A4B27525-EAA9-3309-B3FB-1C9F644669BA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6628" name="Freeform 4">
            <a:extLst>
              <a:ext uri="{FF2B5EF4-FFF2-40B4-BE49-F238E27FC236}">
                <a16:creationId xmlns:a16="http://schemas.microsoft.com/office/drawing/2014/main" id="{D887788D-6C28-C1AF-37B2-85FE6B6B91F2}"/>
              </a:ext>
            </a:extLst>
          </p:cNvPr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907EADC5-C404-8E1F-2993-989DD2AA1BC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6630" name="Rectangle 6">
            <a:extLst>
              <a:ext uri="{FF2B5EF4-FFF2-40B4-BE49-F238E27FC236}">
                <a16:creationId xmlns:a16="http://schemas.microsoft.com/office/drawing/2014/main" id="{D716D08D-CF78-A134-B75C-8456CF60025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392E98E-C9A4-4691-BA49-8BF4BF38740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631" name="Rectangle 7">
            <a:extLst>
              <a:ext uri="{FF2B5EF4-FFF2-40B4-BE49-F238E27FC236}">
                <a16:creationId xmlns:a16="http://schemas.microsoft.com/office/drawing/2014/main" id="{6C8E9818-D6A1-D0A4-600C-006B5BA5C4CC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</p:cSld>
  <p:clrMapOvr>
    <a:masterClrMapping/>
  </p:clrMapOvr>
  <p:transition spd="med" advTm="35000">
    <p:comb/>
    <p:sndAc>
      <p:stSnd>
        <p:snd r:embed="rId1" name="cashreg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E52C2-C307-FBC8-68AA-BFB4A89D9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D6B857-9888-E7A2-EEE5-5CA5CDDAC1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4E0B4E-C9D0-A86D-1ABE-2CD688C25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6F504-6440-DFA1-69B6-252EE2167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BFD24F-79E8-A74A-39E5-014B03528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605D9A-2AD0-41BC-8B27-4008E01FE7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5962857"/>
      </p:ext>
    </p:extLst>
  </p:cSld>
  <p:clrMapOvr>
    <a:masterClrMapping/>
  </p:clrMapOvr>
  <p:transition spd="med" advTm="35000">
    <p:comb/>
    <p:sndAc>
      <p:stSnd>
        <p:snd r:embed="rId1" name="cashreg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AB9513-7B32-BA8D-0CA0-F9DD4C1A67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E6F966-BF0F-2835-BA6F-FBDDDC9DBE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46D1EB-2540-3A67-6C61-B16ADD5D9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D8371B-EA61-FA84-E800-78595FA12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6C8909-4FA4-EE33-CE25-6715F4BD4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BA7B8-646C-4C3D-8293-1F575841AF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776766"/>
      </p:ext>
    </p:extLst>
  </p:cSld>
  <p:clrMapOvr>
    <a:masterClrMapping/>
  </p:clrMapOvr>
  <p:transition spd="med" advTm="35000">
    <p:comb/>
    <p:sndAc>
      <p:stSnd>
        <p:snd r:embed="rId1" name="cashreg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C5CAA-3291-7478-E291-90343C687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23204E-BD63-C39A-1D63-3B512879D8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F24FDF-F168-88B0-46FE-8FEC755FF83E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40386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DBC8B31-8A03-2351-9254-1E0CAB0DDEFD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648200" y="4038600"/>
            <a:ext cx="40386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9C94C57-400A-ECEA-6786-8A9E5DF72F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B3AE1AD-F7B6-720E-917F-F57729423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057D923-0BB9-8C4A-CDB6-530036336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36E9F5D-47A4-498D-B42B-8F7805B417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9290541"/>
      </p:ext>
    </p:extLst>
  </p:cSld>
  <p:clrMapOvr>
    <a:masterClrMapping/>
  </p:clrMapOvr>
  <p:transition spd="med" advTm="35000">
    <p:comb/>
    <p:sndAc>
      <p:stSnd>
        <p:snd r:embed="rId1" name="cashreg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722D5-E38E-AEDD-A236-732182420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E52F0C-8FB6-1342-E373-CBE299453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965C03-A5AB-4CBB-48EC-A9EE1A47D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2354C7-36A5-283F-B6D2-76D6E93C9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215451-43BF-2343-02DA-2412F8758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142B9A-4B0F-40F4-99D7-B694324238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8756342"/>
      </p:ext>
    </p:extLst>
  </p:cSld>
  <p:clrMapOvr>
    <a:masterClrMapping/>
  </p:clrMapOvr>
  <p:transition spd="med" advTm="35000">
    <p:comb/>
    <p:sndAc>
      <p:stSnd>
        <p:snd r:embed="rId1" name="cashreg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73A16-CBC4-538B-855A-35BBFEDA8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B6B517-2104-6F4F-D899-FA9EC6BFA5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42B540-D758-2542-5FD4-C0E14F326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90EFBC-CFB4-EEBB-99F6-E676984FC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6FF3F-246F-1A2F-2AB9-AD4EA6EC5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250748-E9FE-47B5-BEFF-F6BA9D7BBB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6687397"/>
      </p:ext>
    </p:extLst>
  </p:cSld>
  <p:clrMapOvr>
    <a:masterClrMapping/>
  </p:clrMapOvr>
  <p:transition spd="med" advTm="35000">
    <p:comb/>
    <p:sndAc>
      <p:stSnd>
        <p:snd r:embed="rId1" name="cashreg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B7B7E-BBC4-C53F-3A22-7ECD9D37C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D6841-360A-D7CA-7FBA-11389B531B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3C0553-4CEA-309A-BADB-AD3D396A6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B1AADA-45C2-8818-7C73-03701FF57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B7EEF8-1F46-8AAD-C9DF-37A2890D6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3BBAEC-2C0A-CFD8-5F12-E78A1E44D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3B44A-AB9C-4BDB-B14E-B8C19CD325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7868845"/>
      </p:ext>
    </p:extLst>
  </p:cSld>
  <p:clrMapOvr>
    <a:masterClrMapping/>
  </p:clrMapOvr>
  <p:transition spd="med" advTm="35000">
    <p:comb/>
    <p:sndAc>
      <p:stSnd>
        <p:snd r:embed="rId1" name="cashreg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844D2-D2DC-B446-650C-5A28D043A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77E73B-BA32-4FC5-4E4F-6B85BFA995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802AF1-EFE8-C58C-5E30-40462EF66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C6A17A-286E-847D-5BC7-0DD9926CF0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FDEEEF-CA9B-B07C-DAE1-FFD9D5D846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5CF6B2-F3EF-3749-D039-79FBCB04C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E89150-5279-B737-C614-9FDC3279C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C80EA7-7CCE-35D3-E901-1FF36446B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6A6CAB-6D50-4EF5-9E06-9E9272BB2E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0382789"/>
      </p:ext>
    </p:extLst>
  </p:cSld>
  <p:clrMapOvr>
    <a:masterClrMapping/>
  </p:clrMapOvr>
  <p:transition spd="med" advTm="35000">
    <p:comb/>
    <p:sndAc>
      <p:stSnd>
        <p:snd r:embed="rId1" name="cashreg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4F655-9ABA-C6D6-3D2C-4A924583C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F85F78-CC1B-1BBF-38AE-233DC7698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CAF413-A465-9BE1-2CFD-6A030092B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CBEFEA-8275-1B4A-6578-20797A2E2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EF3C1C-5B29-48A4-922B-9EE73A4070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3682779"/>
      </p:ext>
    </p:extLst>
  </p:cSld>
  <p:clrMapOvr>
    <a:masterClrMapping/>
  </p:clrMapOvr>
  <p:transition spd="med" advTm="35000">
    <p:comb/>
    <p:sndAc>
      <p:stSnd>
        <p:snd r:embed="rId1" name="cashreg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4490DC-0775-4B50-CD55-22E6FA4FA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81AC30-5EB6-7063-8F6D-8F3C120D8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0A33EF-0AF0-5640-C47B-79E4D8E17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38F03-08D1-4F2D-9B27-EF5A04F5F3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5067164"/>
      </p:ext>
    </p:extLst>
  </p:cSld>
  <p:clrMapOvr>
    <a:masterClrMapping/>
  </p:clrMapOvr>
  <p:transition spd="med" advTm="35000">
    <p:comb/>
    <p:sndAc>
      <p:stSnd>
        <p:snd r:embed="rId1" name="cashreg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3201F-3576-75CC-53B6-F376A5825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79C78-804A-DCFE-99A6-C96A61EF77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8392DC-49AB-F54D-9FD9-927B9DDDE3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810867-E513-98E8-FAF7-96F8FF648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FA2697-E59D-81DE-C44C-C97D93792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BA53B6-7E0E-5512-13F9-F81D3CE60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16955B-8FFE-469A-ABC4-FC84FF32B5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859612"/>
      </p:ext>
    </p:extLst>
  </p:cSld>
  <p:clrMapOvr>
    <a:masterClrMapping/>
  </p:clrMapOvr>
  <p:transition spd="med" advTm="35000">
    <p:comb/>
    <p:sndAc>
      <p:stSnd>
        <p:snd r:embed="rId1" name="cashreg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591F2-8CEE-6FA7-91D6-392EA2365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215401-127B-F9AA-4578-C629D494C9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CEF970-2D63-80BC-BE87-0CF8DE1AE7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CC6D7-A518-45C5-CE10-CE1634649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1A8C84-9081-BF6E-82B6-33E11FE39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C4F84E-B158-B376-A947-1BD884841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22CD0A-4B48-496A-B77E-7DC2FC3944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4108662"/>
      </p:ext>
    </p:extLst>
  </p:cSld>
  <p:clrMapOvr>
    <a:masterClrMapping/>
  </p:clrMapOvr>
  <p:transition spd="med" advTm="35000">
    <p:comb/>
    <p:sndAc>
      <p:stSnd>
        <p:snd r:embed="rId1" name="cashreg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0A0E9B6B-4299-13A7-A38B-C4762F94AD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01F49E1C-285B-3C78-B0FE-0598AA9974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85263DFD-A768-4887-E910-6DEB09E31CA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FD8129F6-63F7-9202-362F-2A216D96301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C26C1595-8B81-1AD2-F2FC-D64498C737F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fld id="{19839FF9-C876-4563-B980-6703F153199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spd="med" advTm="35000">
    <p:comb/>
    <p:sndAc>
      <p:stSnd>
        <p:snd r:embed="rId14" name="cashreg.wav"/>
      </p:stSnd>
    </p:sndAc>
  </p:transition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audio" Target="../media/audio2.wav"/><Relationship Id="rId7" Type="http://schemas.openxmlformats.org/officeDocument/2006/relationships/image" Target="../media/image6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audio" Target="../media/audio1.wav"/><Relationship Id="rId7" Type="http://schemas.openxmlformats.org/officeDocument/2006/relationships/image" Target="../media/image9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4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audio" Target="../media/audio1.wav"/><Relationship Id="rId7" Type="http://schemas.openxmlformats.org/officeDocument/2006/relationships/image" Target="../media/image18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1.bin"/><Relationship Id="rId11" Type="http://schemas.openxmlformats.org/officeDocument/2006/relationships/image" Target="../media/image20.wmf"/><Relationship Id="rId5" Type="http://schemas.openxmlformats.org/officeDocument/2006/relationships/image" Target="../media/image17.wmf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20.bin"/><Relationship Id="rId9" Type="http://schemas.openxmlformats.org/officeDocument/2006/relationships/image" Target="../media/image1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ofteaching.com/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50000">
              <a:srgbClr val="A3FFC2"/>
            </a:gs>
            <a:gs pos="100000">
              <a:schemeClr val="accent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2">
            <a:extLst>
              <a:ext uri="{FF2B5EF4-FFF2-40B4-BE49-F238E27FC236}">
                <a16:creationId xmlns:a16="http://schemas.microsoft.com/office/drawing/2014/main" id="{4EE2EA68-F633-2D15-E68C-EF56413E1CE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066800" y="1371600"/>
            <a:ext cx="7010400" cy="3505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616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  <a:contourClr>
                <a:srgbClr val="A603AB"/>
              </a:contourClr>
            </a:sp3d>
          </a:bodyPr>
          <a:lstStyle/>
          <a:p>
            <a:pPr algn="ctr"/>
            <a:r>
              <a:rPr lang="en-GB" sz="44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1"/>
                </a:gradFill>
                <a:latin typeface="Arial Black" panose="020B0A04020102020204" pitchFamily="34" charset="0"/>
              </a:rPr>
              <a:t>MORE </a:t>
            </a:r>
          </a:p>
          <a:p>
            <a:pPr algn="ctr"/>
            <a:endParaRPr lang="en-GB" sz="4400" kern="10">
              <a:ln w="9525"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1"/>
              </a:gradFill>
              <a:latin typeface="Arial Black" panose="020B0A04020102020204" pitchFamily="34" charset="0"/>
            </a:endParaRPr>
          </a:p>
          <a:p>
            <a:pPr algn="ctr"/>
            <a:r>
              <a:rPr lang="en-GB" sz="44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1"/>
                </a:gradFill>
                <a:latin typeface="Arial Black" panose="020B0A04020102020204" pitchFamily="34" charset="0"/>
              </a:rPr>
              <a:t>FACTORING</a:t>
            </a:r>
          </a:p>
        </p:txBody>
      </p:sp>
    </p:spTree>
  </p:cSld>
  <p:clrMapOvr>
    <a:masterClrMapping/>
  </p:clrMapOvr>
  <p:transition spd="med" advTm="5000">
    <p:comb/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D33E64F3-CD0F-F471-6018-E89E756566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/>
              <a:t>The Milligan Method 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591D8981-8695-5A0F-345D-84E55C039E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685800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US" altLang="en-US" sz="2400" i="1"/>
              <a:t>Here is another way to factor a quadratic.</a:t>
            </a:r>
            <a:r>
              <a:rPr lang="en-US" altLang="en-US" sz="2400"/>
              <a:t> </a:t>
            </a:r>
          </a:p>
          <a:p>
            <a:pPr marL="609600" indent="-609600" algn="ctr">
              <a:lnSpc>
                <a:spcPct val="80000"/>
              </a:lnSpc>
              <a:buFontTx/>
              <a:buNone/>
            </a:pPr>
            <a:r>
              <a:rPr lang="en-US" altLang="en-US" sz="1800" i="1">
                <a:solidFill>
                  <a:srgbClr val="FF0066"/>
                </a:solidFill>
              </a:rPr>
              <a:t>***But always try GMF 1</a:t>
            </a:r>
            <a:r>
              <a:rPr lang="en-US" altLang="en-US" sz="1800" i="1" baseline="30000">
                <a:solidFill>
                  <a:srgbClr val="FF0066"/>
                </a:solidFill>
              </a:rPr>
              <a:t>st</a:t>
            </a:r>
            <a:r>
              <a:rPr lang="en-US" altLang="en-US" sz="1800" i="1">
                <a:solidFill>
                  <a:srgbClr val="FF0066"/>
                </a:solidFill>
              </a:rPr>
              <a:t>!!***</a:t>
            </a:r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DCD19D1D-2AC3-0714-F160-99B6E0D0AA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2537" name="Rectangle 9">
            <a:extLst>
              <a:ext uri="{FF2B5EF4-FFF2-40B4-BE49-F238E27FC236}">
                <a16:creationId xmlns:a16="http://schemas.microsoft.com/office/drawing/2014/main" id="{C6413E74-769D-DFD1-D43F-7598DAF7EF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graphicFrame>
        <p:nvGraphicFramePr>
          <p:cNvPr id="22536" name="Object 8">
            <a:extLst>
              <a:ext uri="{FF2B5EF4-FFF2-40B4-BE49-F238E27FC236}">
                <a16:creationId xmlns:a16="http://schemas.microsoft.com/office/drawing/2014/main" id="{C5545F58-C7BD-196E-61A3-24F17AEA95F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24200" y="2590800"/>
          <a:ext cx="2590800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079500" imgH="279400" progId="Equation.3">
                  <p:embed/>
                </p:oleObj>
              </mc:Choice>
              <mc:Fallback>
                <p:oleObj name="Equation" r:id="rId3" imgW="1079500" imgH="2794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590800"/>
                        <a:ext cx="2590800" cy="665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8" name="Rectangle 10">
            <a:extLst>
              <a:ext uri="{FF2B5EF4-FFF2-40B4-BE49-F238E27FC236}">
                <a16:creationId xmlns:a16="http://schemas.microsoft.com/office/drawing/2014/main" id="{C233935D-84E5-0D33-806D-87DAEEAB6A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276600"/>
            <a:ext cx="25892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/>
              <a:t>1st term    Last term</a:t>
            </a:r>
            <a:r>
              <a:rPr lang="en-US" altLang="en-US"/>
              <a:t> </a:t>
            </a:r>
          </a:p>
        </p:txBody>
      </p:sp>
      <p:graphicFrame>
        <p:nvGraphicFramePr>
          <p:cNvPr id="22539" name="Object 11">
            <a:extLst>
              <a:ext uri="{FF2B5EF4-FFF2-40B4-BE49-F238E27FC236}">
                <a16:creationId xmlns:a16="http://schemas.microsoft.com/office/drawing/2014/main" id="{1F6EA526-135C-9590-E031-0FEF5854060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9600" y="3657600"/>
          <a:ext cx="442913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42720" imgH="279360" progId="Equation.3">
                  <p:embed/>
                </p:oleObj>
              </mc:Choice>
              <mc:Fallback>
                <p:oleObj name="Equation" r:id="rId5" imgW="342720" imgH="27936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657600"/>
                        <a:ext cx="442913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1" name="Rectangle 13">
            <a:extLst>
              <a:ext uri="{FF2B5EF4-FFF2-40B4-BE49-F238E27FC236}">
                <a16:creationId xmlns:a16="http://schemas.microsoft.com/office/drawing/2014/main" id="{0E4ECEFC-38CD-DA79-B242-A68B7B9551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643313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sz="2000" b="1">
                <a:solidFill>
                  <a:schemeClr val="bg2"/>
                </a:solidFill>
                <a:latin typeface="Times" panose="02020603050405020304" pitchFamily="18" charset="0"/>
                <a:cs typeface="Times New Roman" panose="02020603050405020304" pitchFamily="18" charset="0"/>
              </a:rPr>
              <a:t>-24</a:t>
            </a:r>
            <a:r>
              <a:rPr lang="en-US" altLang="en-US" sz="1100">
                <a:solidFill>
                  <a:schemeClr val="bg2"/>
                </a:solidFill>
                <a:latin typeface="Times" panose="02020603050405020304" pitchFamily="18" charset="0"/>
              </a:rPr>
              <a:t> </a:t>
            </a:r>
            <a:endParaRPr lang="en-US" altLang="en-US" sz="2400">
              <a:solidFill>
                <a:schemeClr val="bg2"/>
              </a:solidFill>
              <a:latin typeface="Times" panose="02020603050405020304" pitchFamily="18" charset="0"/>
            </a:endParaRPr>
          </a:p>
        </p:txBody>
      </p:sp>
      <p:sp>
        <p:nvSpPr>
          <p:cNvPr id="22542" name="Rectangle 14">
            <a:extLst>
              <a:ext uri="{FF2B5EF4-FFF2-40B4-BE49-F238E27FC236}">
                <a16:creationId xmlns:a16="http://schemas.microsoft.com/office/drawing/2014/main" id="{CBEA7D23-F0BB-2960-F8DE-9C7BE0681F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4038600"/>
            <a:ext cx="6858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b="1"/>
              <a:t> -6</a:t>
            </a:r>
            <a:r>
              <a:rPr lang="en-US" altLang="en-US"/>
              <a:t> </a:t>
            </a:r>
          </a:p>
          <a:p>
            <a:pPr eaLnBrk="0" hangingPunct="0"/>
            <a:endParaRPr lang="en-US" altLang="en-US"/>
          </a:p>
          <a:p>
            <a:pPr eaLnBrk="0" hangingPunct="0"/>
            <a:r>
              <a:rPr lang="en-US" altLang="en-US"/>
              <a:t>  </a:t>
            </a:r>
            <a:r>
              <a:rPr lang="en-US" altLang="en-US" b="1"/>
              <a:t>4</a:t>
            </a:r>
          </a:p>
        </p:txBody>
      </p:sp>
      <p:sp>
        <p:nvSpPr>
          <p:cNvPr id="22543" name="Rectangle 15">
            <a:extLst>
              <a:ext uri="{FF2B5EF4-FFF2-40B4-BE49-F238E27FC236}">
                <a16:creationId xmlns:a16="http://schemas.microsoft.com/office/drawing/2014/main" id="{868B0AD4-C2CB-EF57-9BB2-CC9ED848A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038600"/>
            <a:ext cx="3810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b="1"/>
              <a:t>1	</a:t>
            </a:r>
          </a:p>
          <a:p>
            <a:pPr eaLnBrk="0" hangingPunct="0"/>
            <a:r>
              <a:rPr lang="en-US" altLang="en-US" b="1"/>
              <a:t>1</a:t>
            </a:r>
            <a:endParaRPr lang="en-US" altLang="en-US"/>
          </a:p>
        </p:txBody>
      </p:sp>
      <p:sp>
        <p:nvSpPr>
          <p:cNvPr id="22544" name="Line 16">
            <a:extLst>
              <a:ext uri="{FF2B5EF4-FFF2-40B4-BE49-F238E27FC236}">
                <a16:creationId xmlns:a16="http://schemas.microsoft.com/office/drawing/2014/main" id="{E6BCEA5E-F455-5434-BA58-4D08DBDA3B87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267200"/>
            <a:ext cx="1143000" cy="533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45" name="Line 17">
            <a:extLst>
              <a:ext uri="{FF2B5EF4-FFF2-40B4-BE49-F238E27FC236}">
                <a16:creationId xmlns:a16="http://schemas.microsoft.com/office/drawing/2014/main" id="{DF72DC31-A866-1AD3-37C3-2635D63DE1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4267200"/>
            <a:ext cx="1143000" cy="533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46" name="Rectangle 18">
            <a:extLst>
              <a:ext uri="{FF2B5EF4-FFF2-40B4-BE49-F238E27FC236}">
                <a16:creationId xmlns:a16="http://schemas.microsoft.com/office/drawing/2014/main" id="{818E7469-0C5D-6E08-85C9-B9F75CF619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876800"/>
            <a:ext cx="1993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/>
              <a:t>multiply across</a:t>
            </a:r>
            <a:r>
              <a:rPr lang="en-US" altLang="en-US"/>
              <a:t> </a:t>
            </a:r>
          </a:p>
        </p:txBody>
      </p:sp>
      <p:sp>
        <p:nvSpPr>
          <p:cNvPr id="22547" name="Rectangle 19">
            <a:extLst>
              <a:ext uri="{FF2B5EF4-FFF2-40B4-BE49-F238E27FC236}">
                <a16:creationId xmlns:a16="http://schemas.microsoft.com/office/drawing/2014/main" id="{21DA0C21-AA3F-5423-1FBA-37687FF40D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5257800"/>
            <a:ext cx="8382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b="1"/>
              <a:t>  - 6</a:t>
            </a:r>
            <a:r>
              <a:rPr lang="en-US" altLang="en-US"/>
              <a:t> </a:t>
            </a:r>
          </a:p>
          <a:p>
            <a:pPr eaLnBrk="0" hangingPunct="0"/>
            <a:r>
              <a:rPr lang="en-US" altLang="en-US" b="1" u="sng"/>
              <a:t>+ 4</a:t>
            </a:r>
            <a:endParaRPr lang="en-US" altLang="en-US" b="1"/>
          </a:p>
          <a:p>
            <a:pPr eaLnBrk="0" hangingPunct="0"/>
            <a:r>
              <a:rPr lang="en-US" altLang="en-US" b="1"/>
              <a:t>   -2</a:t>
            </a:r>
          </a:p>
        </p:txBody>
      </p:sp>
      <p:sp>
        <p:nvSpPr>
          <p:cNvPr id="22548" name="Rectangle 20">
            <a:extLst>
              <a:ext uri="{FF2B5EF4-FFF2-40B4-BE49-F238E27FC236}">
                <a16:creationId xmlns:a16="http://schemas.microsoft.com/office/drawing/2014/main" id="{DCB8BE01-D7BF-1804-006C-44A73EA926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5410200"/>
            <a:ext cx="24526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>
                <a:solidFill>
                  <a:schemeClr val="bg2"/>
                </a:solidFill>
              </a:rPr>
              <a:t>add these numbers</a:t>
            </a:r>
            <a:r>
              <a:rPr lang="en-US" altLang="en-US"/>
              <a:t> </a:t>
            </a:r>
          </a:p>
        </p:txBody>
      </p:sp>
      <p:sp>
        <p:nvSpPr>
          <p:cNvPr id="22549" name="Rectangle 21">
            <a:extLst>
              <a:ext uri="{FF2B5EF4-FFF2-40B4-BE49-F238E27FC236}">
                <a16:creationId xmlns:a16="http://schemas.microsoft.com/office/drawing/2014/main" id="{54E40C74-0D1C-C44B-998A-080186B6B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5654675"/>
            <a:ext cx="3810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b="1" u="sng">
                <a:solidFill>
                  <a:schemeClr val="accent1"/>
                </a:solidFill>
              </a:rPr>
              <a:t>this should be the middle term</a:t>
            </a:r>
            <a:endParaRPr lang="en-US" altLang="en-US" b="1">
              <a:solidFill>
                <a:schemeClr val="accent1"/>
              </a:solidFill>
            </a:endParaRPr>
          </a:p>
          <a:p>
            <a:pPr algn="ctr" eaLnBrk="0" hangingPunct="0"/>
            <a:r>
              <a:rPr lang="en-US" altLang="en-US" b="1">
                <a:solidFill>
                  <a:schemeClr val="accent1"/>
                </a:solidFill>
              </a:rPr>
              <a:t>+5</a:t>
            </a:r>
          </a:p>
        </p:txBody>
      </p:sp>
      <p:sp>
        <p:nvSpPr>
          <p:cNvPr id="22550" name="Rectangle 22">
            <a:extLst>
              <a:ext uri="{FF2B5EF4-FFF2-40B4-BE49-F238E27FC236}">
                <a16:creationId xmlns:a16="http://schemas.microsoft.com/office/drawing/2014/main" id="{A01F22D5-78DD-68A6-EA9F-7D73FFC09E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868738"/>
            <a:ext cx="2590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en-US" sz="2000" b="1">
                <a:solidFill>
                  <a:srgbClr val="FF0066"/>
                </a:solidFill>
              </a:rPr>
              <a:t>These are not the factors that work.</a:t>
            </a:r>
            <a:r>
              <a:rPr lang="en-US" altLang="en-US"/>
              <a:t> </a:t>
            </a:r>
          </a:p>
        </p:txBody>
      </p:sp>
      <p:sp>
        <p:nvSpPr>
          <p:cNvPr id="22551" name="Rectangle 23">
            <a:extLst>
              <a:ext uri="{FF2B5EF4-FFF2-40B4-BE49-F238E27FC236}">
                <a16:creationId xmlns:a16="http://schemas.microsoft.com/office/drawing/2014/main" id="{B57E2EC6-593B-B0F3-CA1C-E7990409DF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200400"/>
            <a:ext cx="2517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/>
              <a:t>1st term    Last term</a:t>
            </a:r>
          </a:p>
        </p:txBody>
      </p:sp>
      <p:graphicFrame>
        <p:nvGraphicFramePr>
          <p:cNvPr id="22552" name="Object 24">
            <a:extLst>
              <a:ext uri="{FF2B5EF4-FFF2-40B4-BE49-F238E27FC236}">
                <a16:creationId xmlns:a16="http://schemas.microsoft.com/office/drawing/2014/main" id="{BEED82A2-0E34-ACE1-2730-6B853B3BF92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91200" y="3581400"/>
          <a:ext cx="455613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42720" imgH="279360" progId="Equation.3">
                  <p:embed/>
                </p:oleObj>
              </mc:Choice>
              <mc:Fallback>
                <p:oleObj name="Equation" r:id="rId7" imgW="342720" imgH="27936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3581400"/>
                        <a:ext cx="455613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56" name="Rectangle 28">
            <a:extLst>
              <a:ext uri="{FF2B5EF4-FFF2-40B4-BE49-F238E27FC236}">
                <a16:creationId xmlns:a16="http://schemas.microsoft.com/office/drawing/2014/main" id="{6B514920-B371-6352-3760-284A8CCE8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3551238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sz="2000" b="1">
                <a:solidFill>
                  <a:schemeClr val="bg2"/>
                </a:solidFill>
                <a:latin typeface="Times" panose="02020603050405020304" pitchFamily="18" charset="0"/>
                <a:cs typeface="Times New Roman" panose="02020603050405020304" pitchFamily="18" charset="0"/>
              </a:rPr>
              <a:t>-24</a:t>
            </a:r>
            <a:r>
              <a:rPr lang="en-US" altLang="en-US" sz="1100" b="1">
                <a:solidFill>
                  <a:schemeClr val="bg2"/>
                </a:solidFill>
                <a:latin typeface="Times" panose="02020603050405020304" pitchFamily="18" charset="0"/>
              </a:rPr>
              <a:t> </a:t>
            </a:r>
            <a:endParaRPr lang="en-US" altLang="en-US" sz="2400" b="1">
              <a:solidFill>
                <a:schemeClr val="bg2"/>
              </a:solidFill>
              <a:latin typeface="Times" panose="02020603050405020304" pitchFamily="18" charset="0"/>
            </a:endParaRPr>
          </a:p>
        </p:txBody>
      </p:sp>
      <p:sp>
        <p:nvSpPr>
          <p:cNvPr id="22560" name="Rectangle 32">
            <a:extLst>
              <a:ext uri="{FF2B5EF4-FFF2-40B4-BE49-F238E27FC236}">
                <a16:creationId xmlns:a16="http://schemas.microsoft.com/office/drawing/2014/main" id="{C2FBD8EB-41A0-1436-6BC1-E064059E68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3962400"/>
            <a:ext cx="533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b="1"/>
              <a:t>-8 </a:t>
            </a:r>
          </a:p>
          <a:p>
            <a:pPr eaLnBrk="0" hangingPunct="0"/>
            <a:endParaRPr lang="en-US" altLang="en-US" b="1"/>
          </a:p>
          <a:p>
            <a:pPr eaLnBrk="0" hangingPunct="0"/>
            <a:r>
              <a:rPr lang="en-US" altLang="en-US" b="1"/>
              <a:t> 3	</a:t>
            </a:r>
          </a:p>
        </p:txBody>
      </p:sp>
      <p:sp>
        <p:nvSpPr>
          <p:cNvPr id="22561" name="Rectangle 33">
            <a:extLst>
              <a:ext uri="{FF2B5EF4-FFF2-40B4-BE49-F238E27FC236}">
                <a16:creationId xmlns:a16="http://schemas.microsoft.com/office/drawing/2014/main" id="{30BC8544-1EDA-7D97-EC48-8A96BFE369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3962400"/>
            <a:ext cx="3810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b="1"/>
              <a:t>1	</a:t>
            </a:r>
          </a:p>
          <a:p>
            <a:pPr eaLnBrk="0" hangingPunct="0"/>
            <a:r>
              <a:rPr lang="en-US" altLang="en-US" b="1"/>
              <a:t>1</a:t>
            </a:r>
            <a:endParaRPr lang="en-US" altLang="en-US"/>
          </a:p>
        </p:txBody>
      </p:sp>
      <p:sp>
        <p:nvSpPr>
          <p:cNvPr id="22564" name="Line 36">
            <a:extLst>
              <a:ext uri="{FF2B5EF4-FFF2-40B4-BE49-F238E27FC236}">
                <a16:creationId xmlns:a16="http://schemas.microsoft.com/office/drawing/2014/main" id="{65CA67F5-8B66-24F4-436D-C2702A7EA53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19800" y="4191000"/>
            <a:ext cx="1143000" cy="533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65" name="Rectangle 37">
            <a:extLst>
              <a:ext uri="{FF2B5EF4-FFF2-40B4-BE49-F238E27FC236}">
                <a16:creationId xmlns:a16="http://schemas.microsoft.com/office/drawing/2014/main" id="{AE3256BE-657D-FFFB-34F5-A1456D28C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181600"/>
            <a:ext cx="8382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b="1"/>
              <a:t>  - 8</a:t>
            </a:r>
            <a:r>
              <a:rPr lang="en-US" altLang="en-US"/>
              <a:t> </a:t>
            </a:r>
          </a:p>
          <a:p>
            <a:pPr eaLnBrk="0" hangingPunct="0"/>
            <a:r>
              <a:rPr lang="en-US" altLang="en-US" b="1" u="sng"/>
              <a:t>+ 3 </a:t>
            </a:r>
            <a:endParaRPr lang="en-US" altLang="en-US" b="1"/>
          </a:p>
          <a:p>
            <a:pPr eaLnBrk="0" hangingPunct="0"/>
            <a:r>
              <a:rPr lang="en-US" altLang="en-US" b="1"/>
              <a:t> - 5</a:t>
            </a:r>
          </a:p>
        </p:txBody>
      </p:sp>
      <p:sp>
        <p:nvSpPr>
          <p:cNvPr id="22567" name="Line 39">
            <a:extLst>
              <a:ext uri="{FF2B5EF4-FFF2-40B4-BE49-F238E27FC236}">
                <a16:creationId xmlns:a16="http://schemas.microsoft.com/office/drawing/2014/main" id="{4EBC1088-FCF8-A764-7D8E-B6BE641B0EF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4191000"/>
            <a:ext cx="114300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69" name="Rectangle 41">
            <a:extLst>
              <a:ext uri="{FF2B5EF4-FFF2-40B4-BE49-F238E27FC236}">
                <a16:creationId xmlns:a16="http://schemas.microsoft.com/office/drawing/2014/main" id="{71C02921-A193-66F5-744B-B23C5AB34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6248400"/>
            <a:ext cx="2514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sz="1600" b="1"/>
              <a:t>close, but we need +5</a:t>
            </a:r>
            <a:r>
              <a:rPr lang="en-US" altLang="en-US" sz="1600"/>
              <a:t> </a:t>
            </a:r>
          </a:p>
        </p:txBody>
      </p:sp>
      <p:sp>
        <p:nvSpPr>
          <p:cNvPr id="22570" name="Rectangle 42">
            <a:extLst>
              <a:ext uri="{FF2B5EF4-FFF2-40B4-BE49-F238E27FC236}">
                <a16:creationId xmlns:a16="http://schemas.microsoft.com/office/drawing/2014/main" id="{002F6211-253A-80AF-DBCF-49E8D9556D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4800600"/>
            <a:ext cx="1993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/>
              <a:t>multiply across</a:t>
            </a:r>
            <a:r>
              <a:rPr lang="en-US" altLang="en-US"/>
              <a:t> </a:t>
            </a:r>
          </a:p>
        </p:txBody>
      </p:sp>
    </p:spTree>
  </p:cSld>
  <p:clrMapOvr>
    <a:masterClrMapping/>
  </p:clrMapOvr>
  <p:transition spd="med" advTm="40000">
    <p:comb/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4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0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20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20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45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4100"/>
                            </p:stCondLst>
                            <p:childTnLst>
                              <p:par>
                                <p:cTn id="51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5300"/>
                            </p:stCondLst>
                            <p:childTnLst>
                              <p:par>
                                <p:cTn id="5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5800"/>
                            </p:stCondLst>
                            <p:childTnLst>
                              <p:par>
                                <p:cTn id="61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6800"/>
                            </p:stCondLst>
                            <p:childTnLst>
                              <p:par>
                                <p:cTn id="68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7800"/>
                            </p:stCondLst>
                            <p:childTnLst>
                              <p:par>
                                <p:cTn id="7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8300"/>
                            </p:stCondLst>
                            <p:childTnLst>
                              <p:par>
                                <p:cTn id="7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20300"/>
                            </p:stCondLst>
                            <p:childTnLst>
                              <p:par>
                                <p:cTn id="96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21300"/>
                            </p:stCondLst>
                            <p:childTnLst>
                              <p:par>
                                <p:cTn id="102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225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23300"/>
                            </p:stCondLst>
                            <p:childTnLst>
                              <p:par>
                                <p:cTn id="1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23800"/>
                            </p:stCondLst>
                            <p:childTnLst>
                              <p:par>
                                <p:cTn id="1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22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24300"/>
                            </p:stCondLst>
                            <p:childTnLst>
                              <p:par>
                                <p:cTn id="121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3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4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25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26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26300"/>
                            </p:stCondLst>
                            <p:childTnLst>
                              <p:par>
                                <p:cTn id="12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2000" fill="hold"/>
                                        <p:tgtEl>
                                          <p:spTgt spid="22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2000" fill="hold"/>
                                        <p:tgtEl>
                                          <p:spTgt spid="22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28300"/>
                            </p:stCondLst>
                            <p:childTnLst>
                              <p:par>
                                <p:cTn id="1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22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28800"/>
                            </p:stCondLst>
                            <p:childTnLst>
                              <p:par>
                                <p:cTn id="13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2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2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29300"/>
                            </p:stCondLst>
                            <p:childTnLst>
                              <p:par>
                                <p:cTn id="142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25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2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2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22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30300"/>
                            </p:stCondLst>
                            <p:childTnLst>
                              <p:par>
                                <p:cTn id="14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2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2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30800"/>
                            </p:stCondLst>
                            <p:childTnLst>
                              <p:par>
                                <p:cTn id="15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2000" fill="hold"/>
                                        <p:tgtEl>
                                          <p:spTgt spid="22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2000" fill="hold"/>
                                        <p:tgtEl>
                                          <p:spTgt spid="22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32800"/>
                            </p:stCondLst>
                            <p:childTnLst>
                              <p:par>
                                <p:cTn id="15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1" dur="1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uiExpand="1" build="p"/>
      <p:bldP spid="22538" grpId="0"/>
      <p:bldP spid="22541" grpId="0"/>
      <p:bldP spid="22542" grpId="0"/>
      <p:bldP spid="22543" grpId="0"/>
      <p:bldP spid="22546" grpId="0"/>
      <p:bldP spid="22547" grpId="0"/>
      <p:bldP spid="22548" grpId="0"/>
      <p:bldP spid="22549" grpId="0"/>
      <p:bldP spid="22550" grpId="0"/>
      <p:bldP spid="22551" grpId="0"/>
      <p:bldP spid="22556" grpId="0"/>
      <p:bldP spid="22560" grpId="0"/>
      <p:bldP spid="22561" grpId="0"/>
      <p:bldP spid="22565" grpId="0"/>
      <p:bldP spid="22569" grpId="0"/>
      <p:bldP spid="225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/>
            </a:gs>
            <a:gs pos="100000">
              <a:srgbClr val="C9FFDB"/>
            </a:gs>
          </a:gsLst>
          <a:path path="rect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638439D9-23BE-56CF-322F-17D1E032DB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219200"/>
            <a:ext cx="25892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/>
              <a:t>1st term    Last term</a:t>
            </a:r>
            <a:r>
              <a:rPr lang="en-US" altLang="en-US"/>
              <a:t> </a:t>
            </a:r>
          </a:p>
        </p:txBody>
      </p:sp>
      <p:graphicFrame>
        <p:nvGraphicFramePr>
          <p:cNvPr id="43012" name="Object 4">
            <a:extLst>
              <a:ext uri="{FF2B5EF4-FFF2-40B4-BE49-F238E27FC236}">
                <a16:creationId xmlns:a16="http://schemas.microsoft.com/office/drawing/2014/main" id="{E28EF854-BDE1-1BDE-97E1-6AC374F7D95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44600" y="1600200"/>
          <a:ext cx="508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42720" imgH="279360" progId="Equation.3">
                  <p:embed/>
                </p:oleObj>
              </mc:Choice>
              <mc:Fallback>
                <p:oleObj name="Equation" r:id="rId4" imgW="342720" imgH="2793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4600" y="1600200"/>
                        <a:ext cx="5080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3" name="Rectangle 5">
            <a:extLst>
              <a:ext uri="{FF2B5EF4-FFF2-40B4-BE49-F238E27FC236}">
                <a16:creationId xmlns:a16="http://schemas.microsoft.com/office/drawing/2014/main" id="{0FD51D06-F8BA-4DA1-A916-74D514C9A2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6002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sz="2000" b="1">
                <a:solidFill>
                  <a:schemeClr val="bg2"/>
                </a:solidFill>
                <a:latin typeface="Times" panose="02020603050405020304" pitchFamily="18" charset="0"/>
              </a:rPr>
              <a:t>-24</a:t>
            </a:r>
          </a:p>
        </p:txBody>
      </p:sp>
      <p:sp>
        <p:nvSpPr>
          <p:cNvPr id="43014" name="Rectangle 6">
            <a:extLst>
              <a:ext uri="{FF2B5EF4-FFF2-40B4-BE49-F238E27FC236}">
                <a16:creationId xmlns:a16="http://schemas.microsoft.com/office/drawing/2014/main" id="{DFB169E3-E46F-A5D8-E0A5-9DCD7C63D5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981200"/>
            <a:ext cx="3810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b="1"/>
              <a:t>1	</a:t>
            </a:r>
          </a:p>
          <a:p>
            <a:pPr eaLnBrk="0" hangingPunct="0"/>
            <a:r>
              <a:rPr lang="en-US" altLang="en-US" b="1"/>
              <a:t>1</a:t>
            </a:r>
            <a:endParaRPr lang="en-US" altLang="en-US"/>
          </a:p>
        </p:txBody>
      </p:sp>
      <p:sp>
        <p:nvSpPr>
          <p:cNvPr id="43015" name="Rectangle 7">
            <a:extLst>
              <a:ext uri="{FF2B5EF4-FFF2-40B4-BE49-F238E27FC236}">
                <a16:creationId xmlns:a16="http://schemas.microsoft.com/office/drawing/2014/main" id="{0CB0A5B9-3A26-87DA-F47D-0AF0808C77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1981200"/>
            <a:ext cx="468313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/>
              <a:t> 8</a:t>
            </a:r>
            <a:r>
              <a:rPr lang="en-US" altLang="en-US"/>
              <a:t> </a:t>
            </a:r>
          </a:p>
          <a:p>
            <a:pPr eaLnBrk="0" hangingPunct="0"/>
            <a:endParaRPr lang="en-US" altLang="en-US"/>
          </a:p>
          <a:p>
            <a:pPr eaLnBrk="0" hangingPunct="0"/>
            <a:r>
              <a:rPr lang="en-US" altLang="en-US" b="1"/>
              <a:t>-3</a:t>
            </a:r>
          </a:p>
        </p:txBody>
      </p:sp>
      <p:sp>
        <p:nvSpPr>
          <p:cNvPr id="43016" name="Line 8">
            <a:extLst>
              <a:ext uri="{FF2B5EF4-FFF2-40B4-BE49-F238E27FC236}">
                <a16:creationId xmlns:a16="http://schemas.microsoft.com/office/drawing/2014/main" id="{D2AC8FC7-ADF5-6F85-BEB4-785DEAAE5C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71600" y="2209800"/>
            <a:ext cx="1143000" cy="533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017" name="Line 9">
            <a:extLst>
              <a:ext uri="{FF2B5EF4-FFF2-40B4-BE49-F238E27FC236}">
                <a16:creationId xmlns:a16="http://schemas.microsoft.com/office/drawing/2014/main" id="{F252DE9B-D41E-6374-4224-BE62C2606B3C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2209800"/>
            <a:ext cx="1143000" cy="533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018" name="Rectangle 10">
            <a:extLst>
              <a:ext uri="{FF2B5EF4-FFF2-40B4-BE49-F238E27FC236}">
                <a16:creationId xmlns:a16="http://schemas.microsoft.com/office/drawing/2014/main" id="{1365A7C6-6306-652C-9BEB-6A290D9A0E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819400"/>
            <a:ext cx="1993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/>
              <a:t>multiply across</a:t>
            </a:r>
            <a:r>
              <a:rPr lang="en-US" altLang="en-US"/>
              <a:t> </a:t>
            </a:r>
          </a:p>
        </p:txBody>
      </p:sp>
      <p:sp>
        <p:nvSpPr>
          <p:cNvPr id="43019" name="Rectangle 11">
            <a:extLst>
              <a:ext uri="{FF2B5EF4-FFF2-40B4-BE49-F238E27FC236}">
                <a16:creationId xmlns:a16="http://schemas.microsoft.com/office/drawing/2014/main" id="{547995D1-1F07-861F-101B-1FFFD153FF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124200"/>
            <a:ext cx="8382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b="1"/>
              <a:t>    8</a:t>
            </a:r>
            <a:r>
              <a:rPr lang="en-US" altLang="en-US"/>
              <a:t> </a:t>
            </a:r>
          </a:p>
          <a:p>
            <a:pPr eaLnBrk="0" hangingPunct="0"/>
            <a:r>
              <a:rPr lang="en-US" altLang="en-US" b="1" u="sng"/>
              <a:t>+-3 </a:t>
            </a:r>
            <a:endParaRPr lang="en-US" altLang="en-US" b="1"/>
          </a:p>
          <a:p>
            <a:pPr eaLnBrk="0" hangingPunct="0"/>
            <a:r>
              <a:rPr lang="en-US" altLang="en-US" b="1"/>
              <a:t>    5</a:t>
            </a:r>
          </a:p>
        </p:txBody>
      </p:sp>
      <p:graphicFrame>
        <p:nvGraphicFramePr>
          <p:cNvPr id="43020" name="Object 12">
            <a:extLst>
              <a:ext uri="{FF2B5EF4-FFF2-40B4-BE49-F238E27FC236}">
                <a16:creationId xmlns:a16="http://schemas.microsoft.com/office/drawing/2014/main" id="{05D2930E-FB9B-F0C9-F451-6E2E42387C4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0088" y="457200"/>
          <a:ext cx="2560637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066680" imgH="279360" progId="Equation.3">
                  <p:embed/>
                </p:oleObj>
              </mc:Choice>
              <mc:Fallback>
                <p:oleObj name="Equation" r:id="rId6" imgW="1066680" imgH="27936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8" y="457200"/>
                        <a:ext cx="2560637" cy="665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21" name="Rectangle 13">
            <a:extLst>
              <a:ext uri="{FF2B5EF4-FFF2-40B4-BE49-F238E27FC236}">
                <a16:creationId xmlns:a16="http://schemas.microsoft.com/office/drawing/2014/main" id="{D83FC106-AECB-2E29-755B-CABF0C76F3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3581400"/>
            <a:ext cx="7731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/>
              <a:t>YES!</a:t>
            </a:r>
            <a:r>
              <a:rPr lang="en-US" altLang="en-US"/>
              <a:t> </a:t>
            </a:r>
          </a:p>
        </p:txBody>
      </p:sp>
      <p:graphicFrame>
        <p:nvGraphicFramePr>
          <p:cNvPr id="43022" name="Object 14">
            <a:extLst>
              <a:ext uri="{FF2B5EF4-FFF2-40B4-BE49-F238E27FC236}">
                <a16:creationId xmlns:a16="http://schemas.microsoft.com/office/drawing/2014/main" id="{3DA0DE45-FD48-BF0D-C80D-6984800FD0B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30863" y="1447800"/>
          <a:ext cx="541337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42720" imgH="279360" progId="Equation.3">
                  <p:embed/>
                </p:oleObj>
              </mc:Choice>
              <mc:Fallback>
                <p:oleObj name="Equation" r:id="rId8" imgW="342720" imgH="27936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0863" y="1447800"/>
                        <a:ext cx="541337" cy="430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24" name="Rectangle 16">
            <a:extLst>
              <a:ext uri="{FF2B5EF4-FFF2-40B4-BE49-F238E27FC236}">
                <a16:creationId xmlns:a16="http://schemas.microsoft.com/office/drawing/2014/main" id="{C396882A-E04E-5A4C-C885-4CA9D18F4F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1905000"/>
            <a:ext cx="6858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b="1"/>
              <a:t>(1y	</a:t>
            </a:r>
          </a:p>
          <a:p>
            <a:pPr eaLnBrk="0" hangingPunct="0"/>
            <a:r>
              <a:rPr lang="en-US" altLang="en-US" b="1"/>
              <a:t>(1y</a:t>
            </a:r>
            <a:endParaRPr lang="en-US" altLang="en-US"/>
          </a:p>
        </p:txBody>
      </p:sp>
      <p:sp>
        <p:nvSpPr>
          <p:cNvPr id="43025" name="Rectangle 17">
            <a:extLst>
              <a:ext uri="{FF2B5EF4-FFF2-40B4-BE49-F238E27FC236}">
                <a16:creationId xmlns:a16="http://schemas.microsoft.com/office/drawing/2014/main" id="{460F5965-F568-2836-4E47-4EE0A3C4A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1447800"/>
            <a:ext cx="7620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sz="2200" b="1">
                <a:solidFill>
                  <a:schemeClr val="bg2"/>
                </a:solidFill>
                <a:latin typeface="Times" panose="02020603050405020304" pitchFamily="18" charset="0"/>
              </a:rPr>
              <a:t>-24</a:t>
            </a:r>
          </a:p>
        </p:txBody>
      </p:sp>
      <p:sp>
        <p:nvSpPr>
          <p:cNvPr id="43026" name="Rectangle 18">
            <a:extLst>
              <a:ext uri="{FF2B5EF4-FFF2-40B4-BE49-F238E27FC236}">
                <a16:creationId xmlns:a16="http://schemas.microsoft.com/office/drawing/2014/main" id="{234FA7D6-B526-BDD1-33D4-B16DA335EC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1905000"/>
            <a:ext cx="5715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/>
              <a:t> 8)</a:t>
            </a:r>
            <a:r>
              <a:rPr lang="en-US" altLang="en-US"/>
              <a:t> </a:t>
            </a:r>
          </a:p>
          <a:p>
            <a:pPr eaLnBrk="0" hangingPunct="0"/>
            <a:endParaRPr lang="en-US" altLang="en-US"/>
          </a:p>
          <a:p>
            <a:pPr eaLnBrk="0" hangingPunct="0"/>
            <a:r>
              <a:rPr lang="en-US" altLang="en-US" b="1"/>
              <a:t>-3)</a:t>
            </a:r>
          </a:p>
        </p:txBody>
      </p:sp>
      <p:sp>
        <p:nvSpPr>
          <p:cNvPr id="43027" name="Rectangle 19">
            <a:extLst>
              <a:ext uri="{FF2B5EF4-FFF2-40B4-BE49-F238E27FC236}">
                <a16:creationId xmlns:a16="http://schemas.microsoft.com/office/drawing/2014/main" id="{4989570D-353A-6453-AF72-ACCE0D5A0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179638"/>
            <a:ext cx="2057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en-US" b="1">
                <a:solidFill>
                  <a:srgbClr val="FF0066"/>
                </a:solidFill>
              </a:rPr>
              <a:t>This works!!</a:t>
            </a:r>
            <a:endParaRPr lang="en-US" altLang="en-US"/>
          </a:p>
        </p:txBody>
      </p:sp>
      <p:sp>
        <p:nvSpPr>
          <p:cNvPr id="43028" name="Line 20">
            <a:extLst>
              <a:ext uri="{FF2B5EF4-FFF2-40B4-BE49-F238E27FC236}">
                <a16:creationId xmlns:a16="http://schemas.microsoft.com/office/drawing/2014/main" id="{4411CB91-A140-C21B-06CA-DF1AEE8A9D8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52800" y="2514600"/>
            <a:ext cx="533400" cy="1066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029" name="Rectangle 21">
            <a:extLst>
              <a:ext uri="{FF2B5EF4-FFF2-40B4-BE49-F238E27FC236}">
                <a16:creationId xmlns:a16="http://schemas.microsoft.com/office/drawing/2014/main" id="{7C8D04A3-5E30-7887-1B14-FF024D3A55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3001963"/>
            <a:ext cx="4114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en-US" b="1">
                <a:solidFill>
                  <a:srgbClr val="FF0066"/>
                </a:solidFill>
              </a:rPr>
              <a:t>Put your parentheses and the variables in your answer.</a:t>
            </a:r>
            <a:r>
              <a:rPr lang="en-US" altLang="en-US" sz="1600">
                <a:solidFill>
                  <a:srgbClr val="FF0066"/>
                </a:solidFill>
              </a:rPr>
              <a:t> </a:t>
            </a:r>
          </a:p>
        </p:txBody>
      </p:sp>
      <p:sp>
        <p:nvSpPr>
          <p:cNvPr id="43030" name="Rectangle 22">
            <a:extLst>
              <a:ext uri="{FF2B5EF4-FFF2-40B4-BE49-F238E27FC236}">
                <a16:creationId xmlns:a16="http://schemas.microsoft.com/office/drawing/2014/main" id="{C0C9CD1C-78EF-C034-AF0F-8533FEB08E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3733800"/>
            <a:ext cx="27193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sz="2400" b="1"/>
              <a:t>(y  +  8) (y  -  3)</a:t>
            </a:r>
            <a:r>
              <a:rPr lang="en-US" altLang="en-US"/>
              <a:t> </a:t>
            </a:r>
          </a:p>
        </p:txBody>
      </p:sp>
      <p:sp>
        <p:nvSpPr>
          <p:cNvPr id="43031" name="Rectangle 23">
            <a:extLst>
              <a:ext uri="{FF2B5EF4-FFF2-40B4-BE49-F238E27FC236}">
                <a16:creationId xmlns:a16="http://schemas.microsoft.com/office/drawing/2014/main" id="{F50DA7AF-5BB7-24BC-B66B-D17E38157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343400"/>
            <a:ext cx="56276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sz="2000" b="1">
                <a:solidFill>
                  <a:schemeClr val="hlink"/>
                </a:solidFill>
              </a:rPr>
              <a:t>Remember check using the FOIL method</a:t>
            </a:r>
            <a:endParaRPr lang="en-US" altLang="en-US" sz="200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 spd="med" advTm="35000">
    <p:comb/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8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9600"/>
                            </p:stCondLst>
                            <p:childTnLst>
                              <p:par>
                                <p:cTn id="52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0600"/>
                            </p:stCondLst>
                            <p:childTnLst>
                              <p:par>
                                <p:cTn id="59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1600"/>
                            </p:stCondLst>
                            <p:childTnLst>
                              <p:par>
                                <p:cTn id="6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2600"/>
                            </p:stCondLst>
                            <p:childTnLst>
                              <p:par>
                                <p:cTn id="7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3" dur="1" fill="hold"/>
                                        <p:tgtEl>
                                          <p:spTgt spid="430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2600"/>
                            </p:stCondLst>
                            <p:childTnLst>
                              <p:par>
                                <p:cTn id="75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3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3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3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3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3600"/>
                            </p:stCondLst>
                            <p:childTnLst>
                              <p:par>
                                <p:cTn id="82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3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3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3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5600"/>
                            </p:stCondLst>
                            <p:childTnLst>
                              <p:par>
                                <p:cTn id="8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43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6100"/>
                            </p:stCondLst>
                            <p:childTnLst>
                              <p:par>
                                <p:cTn id="9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43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16600"/>
                            </p:stCondLst>
                            <p:childTnLst>
                              <p:par>
                                <p:cTn id="96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30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3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3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18100"/>
                            </p:stCondLst>
                            <p:childTnLst>
                              <p:par>
                                <p:cTn id="102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4" dur="1" fill="hold"/>
                                        <p:tgtEl>
                                          <p:spTgt spid="430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8100"/>
                            </p:stCondLst>
                            <p:childTnLst>
                              <p:par>
                                <p:cTn id="106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30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302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3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19100"/>
                            </p:stCondLst>
                            <p:childTnLst>
                              <p:par>
                                <p:cTn id="113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43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20100"/>
                            </p:stCondLst>
                            <p:childTnLst>
                              <p:par>
                                <p:cTn id="11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1" dur="2000"/>
                                        <p:tgtEl>
                                          <p:spTgt spid="43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3" grpId="0"/>
      <p:bldP spid="43014" grpId="0"/>
      <p:bldP spid="43015" grpId="0"/>
      <p:bldP spid="43018" grpId="0"/>
      <p:bldP spid="43019" grpId="0"/>
      <p:bldP spid="43021" grpId="0"/>
      <p:bldP spid="43024" grpId="0"/>
      <p:bldP spid="43025" grpId="0"/>
      <p:bldP spid="43026" grpId="0"/>
      <p:bldP spid="43027" grpId="0"/>
      <p:bldP spid="43029" grpId="0"/>
      <p:bldP spid="43030" grpId="0"/>
      <p:bldP spid="430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CC0099"/>
            </a:gs>
            <a:gs pos="100000">
              <a:srgbClr val="FFFF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80" name="Object 12">
            <a:extLst>
              <a:ext uri="{FF2B5EF4-FFF2-40B4-BE49-F238E27FC236}">
                <a16:creationId xmlns:a16="http://schemas.microsoft.com/office/drawing/2014/main" id="{D1C8EE0C-30EB-BD3B-E7BD-5A7E4F3910D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52600" y="381000"/>
          <a:ext cx="2743200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57300" imgH="241300" progId="Equation.3">
                  <p:embed/>
                </p:oleObj>
              </mc:Choice>
              <mc:Fallback>
                <p:oleObj name="Equation" r:id="rId4" imgW="1257300" imgH="2413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81000"/>
                        <a:ext cx="2743200" cy="519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4" name="Line 6">
            <a:extLst>
              <a:ext uri="{FF2B5EF4-FFF2-40B4-BE49-F238E27FC236}">
                <a16:creationId xmlns:a16="http://schemas.microsoft.com/office/drawing/2014/main" id="{4EAF7F96-94A2-C675-B9D6-50EB434F421D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2057400"/>
            <a:ext cx="990600" cy="533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773" name="Line 5">
            <a:extLst>
              <a:ext uri="{FF2B5EF4-FFF2-40B4-BE49-F238E27FC236}">
                <a16:creationId xmlns:a16="http://schemas.microsoft.com/office/drawing/2014/main" id="{F43A3F97-A918-BA4F-A72A-080A04EB373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19200" y="2133600"/>
            <a:ext cx="990600" cy="533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776" name="Line 8">
            <a:extLst>
              <a:ext uri="{FF2B5EF4-FFF2-40B4-BE49-F238E27FC236}">
                <a16:creationId xmlns:a16="http://schemas.microsoft.com/office/drawing/2014/main" id="{898F5E4D-5BBD-03B2-52AB-FADB09C46A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57800" y="2057400"/>
            <a:ext cx="1066800" cy="533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775" name="Line 7">
            <a:extLst>
              <a:ext uri="{FF2B5EF4-FFF2-40B4-BE49-F238E27FC236}">
                <a16:creationId xmlns:a16="http://schemas.microsoft.com/office/drawing/2014/main" id="{F6C1590E-9A0E-BD93-0221-63B5A1AA56E4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2133600"/>
            <a:ext cx="99060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772" name="Line 4">
            <a:extLst>
              <a:ext uri="{FF2B5EF4-FFF2-40B4-BE49-F238E27FC236}">
                <a16:creationId xmlns:a16="http://schemas.microsoft.com/office/drawing/2014/main" id="{B032EDCF-5428-8CBC-DB00-3E35CFD839F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15200" y="2438400"/>
            <a:ext cx="533400" cy="1143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781" name="Rectangle 13">
            <a:extLst>
              <a:ext uri="{FF2B5EF4-FFF2-40B4-BE49-F238E27FC236}">
                <a16:creationId xmlns:a16="http://schemas.microsoft.com/office/drawing/2014/main" id="{07D32EDC-458D-2815-40C0-1561CAB6F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8493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32782" name="Rectangle 14">
            <a:extLst>
              <a:ext uri="{FF2B5EF4-FFF2-40B4-BE49-F238E27FC236}">
                <a16:creationId xmlns:a16="http://schemas.microsoft.com/office/drawing/2014/main" id="{8524B0B8-A6BB-63F0-D8C7-35F432B35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962025"/>
            <a:ext cx="2743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sz="2000" b="1">
                <a:latin typeface="Times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000" b="1" baseline="30000">
                <a:latin typeface="Times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altLang="en-US" sz="2000" b="1">
                <a:latin typeface="Times" panose="02020603050405020304" pitchFamily="18" charset="0"/>
                <a:cs typeface="Times New Roman" panose="02020603050405020304" pitchFamily="18" charset="0"/>
              </a:rPr>
              <a:t> term.     Last term</a:t>
            </a:r>
            <a:endParaRPr lang="en-US" altLang="en-US" sz="2000">
              <a:latin typeface="Times" panose="02020603050405020304" pitchFamily="18" charset="0"/>
            </a:endParaRPr>
          </a:p>
        </p:txBody>
      </p:sp>
      <p:graphicFrame>
        <p:nvGraphicFramePr>
          <p:cNvPr id="32779" name="Object 11">
            <a:extLst>
              <a:ext uri="{FF2B5EF4-FFF2-40B4-BE49-F238E27FC236}">
                <a16:creationId xmlns:a16="http://schemas.microsoft.com/office/drawing/2014/main" id="{A5947303-7967-3034-A389-83CF272814B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14400" y="1371600"/>
          <a:ext cx="508000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30120" imgH="241200" progId="Equation.3">
                  <p:embed/>
                </p:oleObj>
              </mc:Choice>
              <mc:Fallback>
                <p:oleObj name="Equation" r:id="rId6" imgW="330120" imgH="2412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371600"/>
                        <a:ext cx="508000" cy="366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3" name="Rectangle 15">
            <a:extLst>
              <a:ext uri="{FF2B5EF4-FFF2-40B4-BE49-F238E27FC236}">
                <a16:creationId xmlns:a16="http://schemas.microsoft.com/office/drawing/2014/main" id="{4E39C31E-A90B-865E-0542-0A996EDCF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1357313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sz="1600" b="1">
                <a:latin typeface="Times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>
                <a:solidFill>
                  <a:schemeClr val="bg2"/>
                </a:solidFill>
                <a:latin typeface="Times" panose="02020603050405020304" pitchFamily="18" charset="0"/>
                <a:cs typeface="Times New Roman" panose="02020603050405020304" pitchFamily="18" charset="0"/>
              </a:rPr>
              <a:t>-24</a:t>
            </a:r>
            <a:endParaRPr lang="en-US" altLang="en-US" sz="2000" b="1">
              <a:solidFill>
                <a:schemeClr val="bg2"/>
              </a:solidFill>
              <a:latin typeface="Times" panose="02020603050405020304" pitchFamily="18" charset="0"/>
            </a:endParaRPr>
          </a:p>
        </p:txBody>
      </p:sp>
      <p:graphicFrame>
        <p:nvGraphicFramePr>
          <p:cNvPr id="32778" name="Object 10">
            <a:extLst>
              <a:ext uri="{FF2B5EF4-FFF2-40B4-BE49-F238E27FC236}">
                <a16:creationId xmlns:a16="http://schemas.microsoft.com/office/drawing/2014/main" id="{3A564867-F1DE-96BD-8A29-026E18DBB2F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53000" y="1371600"/>
          <a:ext cx="4572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30120" imgH="241200" progId="Equation.3">
                  <p:embed/>
                </p:oleObj>
              </mc:Choice>
              <mc:Fallback>
                <p:oleObj name="Equation" r:id="rId8" imgW="330120" imgH="241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371600"/>
                        <a:ext cx="4572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4" name="Rectangle 16">
            <a:extLst>
              <a:ext uri="{FF2B5EF4-FFF2-40B4-BE49-F238E27FC236}">
                <a16:creationId xmlns:a16="http://schemas.microsoft.com/office/drawing/2014/main" id="{D98B912C-A27C-1589-7084-4BF131591F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371600"/>
            <a:ext cx="6032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sz="2000" b="1">
                <a:solidFill>
                  <a:schemeClr val="bg2"/>
                </a:solidFill>
                <a:latin typeface="Times" panose="02020603050405020304" pitchFamily="18" charset="0"/>
                <a:cs typeface="Times New Roman" panose="02020603050405020304" pitchFamily="18" charset="0"/>
              </a:rPr>
              <a:t>-24</a:t>
            </a:r>
            <a:endParaRPr lang="en-US" altLang="en-US" sz="2000" b="1">
              <a:solidFill>
                <a:schemeClr val="bg2"/>
              </a:solidFill>
              <a:latin typeface="Times" panose="02020603050405020304" pitchFamily="18" charset="0"/>
            </a:endParaRPr>
          </a:p>
        </p:txBody>
      </p:sp>
      <p:graphicFrame>
        <p:nvGraphicFramePr>
          <p:cNvPr id="32777" name="Object 9">
            <a:extLst>
              <a:ext uri="{FF2B5EF4-FFF2-40B4-BE49-F238E27FC236}">
                <a16:creationId xmlns:a16="http://schemas.microsoft.com/office/drawing/2014/main" id="{654EECB6-E4FE-95D0-6775-8F3EB0D6B70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52600" y="4191000"/>
          <a:ext cx="584200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330120" imgH="241200" progId="Equation.3">
                  <p:embed/>
                </p:oleObj>
              </mc:Choice>
              <mc:Fallback>
                <p:oleObj name="Equation" r:id="rId10" imgW="330120" imgH="2412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191000"/>
                        <a:ext cx="584200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5" name="Rectangle 17">
            <a:extLst>
              <a:ext uri="{FF2B5EF4-FFF2-40B4-BE49-F238E27FC236}">
                <a16:creationId xmlns:a16="http://schemas.microsoft.com/office/drawing/2014/main" id="{0943E340-4A45-D991-7FCF-B51CD46CEF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191000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sz="2400" b="1">
                <a:solidFill>
                  <a:schemeClr val="bg2"/>
                </a:solidFill>
                <a:latin typeface="Times" panose="02020603050405020304" pitchFamily="18" charset="0"/>
                <a:cs typeface="Times New Roman" panose="02020603050405020304" pitchFamily="18" charset="0"/>
              </a:rPr>
              <a:t>-24</a:t>
            </a:r>
            <a:endParaRPr lang="en-US" altLang="en-US" sz="2400" b="1">
              <a:solidFill>
                <a:schemeClr val="bg2"/>
              </a:solidFill>
              <a:latin typeface="Times" panose="02020603050405020304" pitchFamily="18" charset="0"/>
            </a:endParaRPr>
          </a:p>
        </p:txBody>
      </p:sp>
      <p:sp>
        <p:nvSpPr>
          <p:cNvPr id="32786" name="Rectangle 18">
            <a:extLst>
              <a:ext uri="{FF2B5EF4-FFF2-40B4-BE49-F238E27FC236}">
                <a16:creationId xmlns:a16="http://schemas.microsoft.com/office/drawing/2014/main" id="{56FFB05A-6537-BC2B-5044-63792286B7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46482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sz="2400" b="1">
                <a:latin typeface="Times" panose="02020603050405020304" pitchFamily="18" charset="0"/>
                <a:cs typeface="Times New Roman" panose="02020603050405020304" pitchFamily="18" charset="0"/>
              </a:rPr>
              <a:t>(3a       + 4)</a:t>
            </a:r>
            <a:endParaRPr lang="en-US" altLang="en-US" sz="2400" b="1">
              <a:latin typeface="Times" panose="02020603050405020304" pitchFamily="18" charset="0"/>
            </a:endParaRPr>
          </a:p>
        </p:txBody>
      </p:sp>
      <p:sp>
        <p:nvSpPr>
          <p:cNvPr id="32787" name="Rectangle 19">
            <a:extLst>
              <a:ext uri="{FF2B5EF4-FFF2-40B4-BE49-F238E27FC236}">
                <a16:creationId xmlns:a16="http://schemas.microsoft.com/office/drawing/2014/main" id="{3DA989D3-9526-70CF-FC19-648A2BFFDE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5105400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sz="2400" b="1">
                <a:latin typeface="Times" panose="02020603050405020304" pitchFamily="18" charset="0"/>
                <a:cs typeface="Times New Roman" panose="02020603050405020304" pitchFamily="18" charset="0"/>
              </a:rPr>
              <a:t> (1a        - 6)</a:t>
            </a:r>
            <a:endParaRPr lang="en-US" altLang="en-US" sz="2400" b="1">
              <a:latin typeface="Times" panose="02020603050405020304" pitchFamily="18" charset="0"/>
            </a:endParaRPr>
          </a:p>
        </p:txBody>
      </p:sp>
      <p:sp>
        <p:nvSpPr>
          <p:cNvPr id="32788" name="Text Box 20">
            <a:extLst>
              <a:ext uri="{FF2B5EF4-FFF2-40B4-BE49-F238E27FC236}">
                <a16:creationId xmlns:a16="http://schemas.microsoft.com/office/drawing/2014/main" id="{EE12A72C-2758-B14F-B715-0E89F82BF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9050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32806" name="Text Box 38">
            <a:extLst>
              <a:ext uri="{FF2B5EF4-FFF2-40B4-BE49-F238E27FC236}">
                <a16:creationId xmlns:a16="http://schemas.microsoft.com/office/drawing/2014/main" id="{F3631D43-557C-2DF7-1C55-660DA1418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0925" y="1860550"/>
            <a:ext cx="3302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3</a:t>
            </a:r>
          </a:p>
          <a:p>
            <a:endParaRPr lang="en-US" altLang="en-US" b="1"/>
          </a:p>
          <a:p>
            <a:r>
              <a:rPr lang="en-US" altLang="en-US" b="1"/>
              <a:t>1</a:t>
            </a:r>
          </a:p>
        </p:txBody>
      </p:sp>
      <p:sp>
        <p:nvSpPr>
          <p:cNvPr id="32807" name="Text Box 39">
            <a:extLst>
              <a:ext uri="{FF2B5EF4-FFF2-40B4-BE49-F238E27FC236}">
                <a16:creationId xmlns:a16="http://schemas.microsoft.com/office/drawing/2014/main" id="{C220EB56-606F-0D60-65F0-2A899CF028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828800"/>
            <a:ext cx="42862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-6</a:t>
            </a:r>
          </a:p>
          <a:p>
            <a:endParaRPr lang="en-US" altLang="en-US" b="1"/>
          </a:p>
          <a:p>
            <a:r>
              <a:rPr lang="en-US" altLang="en-US" b="1"/>
              <a:t> 4</a:t>
            </a:r>
          </a:p>
        </p:txBody>
      </p:sp>
      <p:sp>
        <p:nvSpPr>
          <p:cNvPr id="32808" name="Text Box 40">
            <a:extLst>
              <a:ext uri="{FF2B5EF4-FFF2-40B4-BE49-F238E27FC236}">
                <a16:creationId xmlns:a16="http://schemas.microsoft.com/office/drawing/2014/main" id="{647ACF96-F493-9F47-ADB4-2FA2C63EFF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1828800"/>
            <a:ext cx="3302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3</a:t>
            </a:r>
          </a:p>
          <a:p>
            <a:endParaRPr lang="en-US" altLang="en-US" b="1"/>
          </a:p>
          <a:p>
            <a:r>
              <a:rPr lang="en-US" altLang="en-US" b="1"/>
              <a:t>1</a:t>
            </a:r>
          </a:p>
        </p:txBody>
      </p:sp>
      <p:sp>
        <p:nvSpPr>
          <p:cNvPr id="32809" name="Text Box 41">
            <a:extLst>
              <a:ext uri="{FF2B5EF4-FFF2-40B4-BE49-F238E27FC236}">
                <a16:creationId xmlns:a16="http://schemas.microsoft.com/office/drawing/2014/main" id="{C9BF603D-0E13-FF22-1612-163FF6B20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1828800"/>
            <a:ext cx="4953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  4</a:t>
            </a:r>
          </a:p>
          <a:p>
            <a:endParaRPr lang="en-US" altLang="en-US" b="1"/>
          </a:p>
          <a:p>
            <a:r>
              <a:rPr lang="en-US" altLang="en-US" b="1"/>
              <a:t> -6</a:t>
            </a:r>
          </a:p>
        </p:txBody>
      </p:sp>
      <p:sp>
        <p:nvSpPr>
          <p:cNvPr id="32810" name="Rectangle 42">
            <a:extLst>
              <a:ext uri="{FF2B5EF4-FFF2-40B4-BE49-F238E27FC236}">
                <a16:creationId xmlns:a16="http://schemas.microsoft.com/office/drawing/2014/main" id="{463DAAAD-AB94-6FED-3121-F78BFA0B73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819400"/>
            <a:ext cx="1993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/>
              <a:t>multiply across</a:t>
            </a:r>
            <a:r>
              <a:rPr lang="en-US" altLang="en-US"/>
              <a:t> </a:t>
            </a:r>
          </a:p>
        </p:txBody>
      </p:sp>
      <p:sp>
        <p:nvSpPr>
          <p:cNvPr id="32811" name="Rectangle 43">
            <a:extLst>
              <a:ext uri="{FF2B5EF4-FFF2-40B4-BE49-F238E27FC236}">
                <a16:creationId xmlns:a16="http://schemas.microsoft.com/office/drawing/2014/main" id="{9F4B0A68-75B1-9E57-8155-6F59574EED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2819400"/>
            <a:ext cx="1993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/>
              <a:t>multiply across</a:t>
            </a:r>
            <a:r>
              <a:rPr lang="en-US" altLang="en-US"/>
              <a:t> </a:t>
            </a:r>
          </a:p>
        </p:txBody>
      </p:sp>
      <p:sp>
        <p:nvSpPr>
          <p:cNvPr id="32813" name="Rectangle 45">
            <a:extLst>
              <a:ext uri="{FF2B5EF4-FFF2-40B4-BE49-F238E27FC236}">
                <a16:creationId xmlns:a16="http://schemas.microsoft.com/office/drawing/2014/main" id="{46B9914E-3E43-EC7D-7B30-2C3A812742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990600"/>
            <a:ext cx="2819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sz="2000" b="1">
                <a:latin typeface="Times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000" b="1" baseline="30000">
                <a:latin typeface="Times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altLang="en-US" sz="2000" b="1">
                <a:latin typeface="Times" panose="02020603050405020304" pitchFamily="18" charset="0"/>
                <a:cs typeface="Times New Roman" panose="02020603050405020304" pitchFamily="18" charset="0"/>
              </a:rPr>
              <a:t> term.     Last term</a:t>
            </a:r>
            <a:endParaRPr lang="en-US" altLang="en-US" sz="2000">
              <a:latin typeface="Times" panose="02020603050405020304" pitchFamily="18" charset="0"/>
            </a:endParaRPr>
          </a:p>
        </p:txBody>
      </p:sp>
      <p:sp>
        <p:nvSpPr>
          <p:cNvPr id="32814" name="Rectangle 46">
            <a:extLst>
              <a:ext uri="{FF2B5EF4-FFF2-40B4-BE49-F238E27FC236}">
                <a16:creationId xmlns:a16="http://schemas.microsoft.com/office/drawing/2014/main" id="{7A57507A-9A0A-44C0-7FD3-82A891F4C4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124200"/>
            <a:ext cx="8382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b="1"/>
              <a:t>    -6</a:t>
            </a:r>
            <a:r>
              <a:rPr lang="en-US" altLang="en-US"/>
              <a:t> </a:t>
            </a:r>
          </a:p>
          <a:p>
            <a:pPr eaLnBrk="0" hangingPunct="0"/>
            <a:r>
              <a:rPr lang="en-US" altLang="en-US" b="1" u="sng"/>
              <a:t>+12 </a:t>
            </a:r>
            <a:endParaRPr lang="en-US" altLang="en-US" b="1"/>
          </a:p>
          <a:p>
            <a:pPr eaLnBrk="0" hangingPunct="0"/>
            <a:r>
              <a:rPr lang="en-US" altLang="en-US" b="1"/>
              <a:t>    6</a:t>
            </a:r>
          </a:p>
        </p:txBody>
      </p:sp>
      <p:sp>
        <p:nvSpPr>
          <p:cNvPr id="32815" name="Rectangle 47">
            <a:extLst>
              <a:ext uri="{FF2B5EF4-FFF2-40B4-BE49-F238E27FC236}">
                <a16:creationId xmlns:a16="http://schemas.microsoft.com/office/drawing/2014/main" id="{64CCB8AB-138D-62E9-6165-2E8CF60735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3200400"/>
            <a:ext cx="2212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sz="1600" b="1">
                <a:solidFill>
                  <a:schemeClr val="bg2"/>
                </a:solidFill>
              </a:rPr>
              <a:t>add these numbers</a:t>
            </a:r>
            <a:r>
              <a:rPr lang="en-US" altLang="en-US"/>
              <a:t> </a:t>
            </a:r>
          </a:p>
        </p:txBody>
      </p:sp>
      <p:sp>
        <p:nvSpPr>
          <p:cNvPr id="32816" name="Rectangle 48">
            <a:extLst>
              <a:ext uri="{FF2B5EF4-FFF2-40B4-BE49-F238E27FC236}">
                <a16:creationId xmlns:a16="http://schemas.microsoft.com/office/drawing/2014/main" id="{4E8C65CA-6865-05C7-0331-BFCE8CE01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444875"/>
            <a:ext cx="3429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sz="1600" b="1" u="sng">
                <a:solidFill>
                  <a:schemeClr val="hlink"/>
                </a:solidFill>
              </a:rPr>
              <a:t>this should be the middle term</a:t>
            </a:r>
            <a:r>
              <a:rPr lang="en-US" altLang="en-US">
                <a:solidFill>
                  <a:schemeClr val="hlink"/>
                </a:solidFill>
              </a:rPr>
              <a:t> </a:t>
            </a:r>
          </a:p>
          <a:p>
            <a:pPr algn="ctr" eaLnBrk="0" hangingPunct="0"/>
            <a:r>
              <a:rPr lang="en-US" altLang="en-US" b="1">
                <a:solidFill>
                  <a:schemeClr val="hlink"/>
                </a:solidFill>
              </a:rPr>
              <a:t>-14</a:t>
            </a:r>
          </a:p>
        </p:txBody>
      </p:sp>
      <p:sp>
        <p:nvSpPr>
          <p:cNvPr id="32817" name="Rectangle 49">
            <a:extLst>
              <a:ext uri="{FF2B5EF4-FFF2-40B4-BE49-F238E27FC236}">
                <a16:creationId xmlns:a16="http://schemas.microsoft.com/office/drawing/2014/main" id="{EEB2B3A4-279D-565F-35E7-5E6563167E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3124200"/>
            <a:ext cx="8382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b="1"/>
              <a:t>      4</a:t>
            </a:r>
            <a:r>
              <a:rPr lang="en-US" altLang="en-US"/>
              <a:t> </a:t>
            </a:r>
          </a:p>
          <a:p>
            <a:pPr eaLnBrk="0" hangingPunct="0"/>
            <a:r>
              <a:rPr lang="en-US" altLang="en-US" b="1" u="sng"/>
              <a:t>+-18 </a:t>
            </a:r>
            <a:endParaRPr lang="en-US" altLang="en-US" b="1"/>
          </a:p>
          <a:p>
            <a:pPr eaLnBrk="0" hangingPunct="0"/>
            <a:r>
              <a:rPr lang="en-US" altLang="en-US" b="1"/>
              <a:t>   -14</a:t>
            </a:r>
          </a:p>
        </p:txBody>
      </p:sp>
      <p:sp>
        <p:nvSpPr>
          <p:cNvPr id="32818" name="Rectangle 50">
            <a:extLst>
              <a:ext uri="{FF2B5EF4-FFF2-40B4-BE49-F238E27FC236}">
                <a16:creationId xmlns:a16="http://schemas.microsoft.com/office/drawing/2014/main" id="{5FB89F6E-72E0-BB30-B88C-CA7E6C0C3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1905000"/>
            <a:ext cx="2286000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en-US" sz="1600" b="1">
                <a:solidFill>
                  <a:srgbClr val="FF0066"/>
                </a:solidFill>
              </a:rPr>
              <a:t>These are not the factors that work.</a:t>
            </a:r>
            <a:r>
              <a:rPr lang="en-US" altLang="en-US"/>
              <a:t> </a:t>
            </a:r>
          </a:p>
        </p:txBody>
      </p:sp>
      <p:sp>
        <p:nvSpPr>
          <p:cNvPr id="32819" name="Rectangle 51">
            <a:extLst>
              <a:ext uri="{FF2B5EF4-FFF2-40B4-BE49-F238E27FC236}">
                <a16:creationId xmlns:a16="http://schemas.microsoft.com/office/drawing/2014/main" id="{877B573D-9278-6984-ED44-074015AF64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3581400"/>
            <a:ext cx="7731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/>
              <a:t>YES!</a:t>
            </a:r>
            <a:r>
              <a:rPr lang="en-US" altLang="en-US"/>
              <a:t> </a:t>
            </a:r>
          </a:p>
        </p:txBody>
      </p:sp>
      <p:sp>
        <p:nvSpPr>
          <p:cNvPr id="32820" name="Rectangle 52">
            <a:extLst>
              <a:ext uri="{FF2B5EF4-FFF2-40B4-BE49-F238E27FC236}">
                <a16:creationId xmlns:a16="http://schemas.microsoft.com/office/drawing/2014/main" id="{E6E35E34-183A-ACEA-9585-CDD6E1C114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2133600"/>
            <a:ext cx="1752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en-US" b="1">
                <a:solidFill>
                  <a:srgbClr val="FF0066"/>
                </a:solidFill>
              </a:rPr>
              <a:t>This works!!</a:t>
            </a:r>
            <a:endParaRPr lang="en-US" altLang="en-US"/>
          </a:p>
        </p:txBody>
      </p:sp>
      <p:sp>
        <p:nvSpPr>
          <p:cNvPr id="32821" name="Rectangle 53">
            <a:extLst>
              <a:ext uri="{FF2B5EF4-FFF2-40B4-BE49-F238E27FC236}">
                <a16:creationId xmlns:a16="http://schemas.microsoft.com/office/drawing/2014/main" id="{43BFE194-A6A1-52AE-28DB-3BF94F6DB6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5562600"/>
            <a:ext cx="4114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en-US" sz="1600" b="1">
                <a:solidFill>
                  <a:srgbClr val="FF0066"/>
                </a:solidFill>
              </a:rPr>
              <a:t>Put your parentheses and the variables in your answer.</a:t>
            </a:r>
            <a:r>
              <a:rPr lang="en-US" altLang="en-US" sz="1600">
                <a:solidFill>
                  <a:srgbClr val="FF0066"/>
                </a:solidFill>
              </a:rPr>
              <a:t> </a:t>
            </a:r>
          </a:p>
        </p:txBody>
      </p:sp>
      <p:sp>
        <p:nvSpPr>
          <p:cNvPr id="32822" name="Rectangle 54">
            <a:extLst>
              <a:ext uri="{FF2B5EF4-FFF2-40B4-BE49-F238E27FC236}">
                <a16:creationId xmlns:a16="http://schemas.microsoft.com/office/drawing/2014/main" id="{F43F386E-3AA5-4A65-929D-E0B69615E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4958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sz="2400" b="1"/>
              <a:t>(3a  +  4) (a  -  6)</a:t>
            </a:r>
            <a:r>
              <a:rPr lang="en-US" altLang="en-US"/>
              <a:t> </a:t>
            </a:r>
          </a:p>
        </p:txBody>
      </p:sp>
      <p:sp>
        <p:nvSpPr>
          <p:cNvPr id="32823" name="Rectangle 55">
            <a:extLst>
              <a:ext uri="{FF2B5EF4-FFF2-40B4-BE49-F238E27FC236}">
                <a16:creationId xmlns:a16="http://schemas.microsoft.com/office/drawing/2014/main" id="{E9EC0BC1-AC77-EDF3-6722-7EFEE22335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5029200"/>
            <a:ext cx="45608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sz="1600" b="1">
                <a:solidFill>
                  <a:schemeClr val="hlink"/>
                </a:solidFill>
              </a:rPr>
              <a:t>Remember check using the FOIL method</a:t>
            </a:r>
            <a:endParaRPr lang="en-US" altLang="en-US" sz="160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 spd="med" advTm="45000">
    <p:comb/>
    <p:sndAc>
      <p:stSnd>
        <p:snd r:embed="rId3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4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80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80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id="30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280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id="3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100"/>
                            </p:stCondLst>
                            <p:childTnLst>
                              <p:par>
                                <p:cTn id="5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7100"/>
                            </p:stCondLst>
                            <p:childTnLst>
                              <p:par>
                                <p:cTn id="6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8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8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8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8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8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8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8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8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6300"/>
                            </p:stCondLst>
                            <p:childTnLst>
                              <p:par>
                                <p:cTn id="8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2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7300"/>
                            </p:stCondLst>
                            <p:childTnLst>
                              <p:par>
                                <p:cTn id="9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19300"/>
                            </p:stCondLst>
                            <p:childTnLst>
                              <p:par>
                                <p:cTn id="108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2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0300"/>
                            </p:stCondLst>
                            <p:childTnLst>
                              <p:par>
                                <p:cTn id="11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6" dur="500"/>
                                        <p:tgtEl>
                                          <p:spTgt spid="32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0800"/>
                            </p:stCondLst>
                            <p:childTnLst>
                              <p:par>
                                <p:cTn id="118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 4.40324E-6 L -0.225 4.40324E-6 " pathEditMode="relative" rAng="0" ptsTypes="AA">
                                      <p:cBhvr>
                                        <p:cTn id="119" dur="2000" fill="hold"/>
                                        <p:tgtEl>
                                          <p:spTgt spid="328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22800"/>
                            </p:stCondLst>
                            <p:childTnLst>
                              <p:par>
                                <p:cTn id="12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3" dur="500"/>
                                        <p:tgtEl>
                                          <p:spTgt spid="32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23300"/>
                            </p:stCondLst>
                            <p:childTnLst>
                              <p:par>
                                <p:cTn id="12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7" dur="1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23300"/>
                            </p:stCondLst>
                            <p:childTnLst>
                              <p:par>
                                <p:cTn id="129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328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2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2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24400"/>
                            </p:stCondLst>
                            <p:childTnLst>
                              <p:par>
                                <p:cTn id="13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7" dur="1" fill="hold"/>
                                        <p:tgtEl>
                                          <p:spTgt spid="3278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24400"/>
                            </p:stCondLst>
                            <p:childTnLst>
                              <p:par>
                                <p:cTn id="139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328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2000" fill="hold"/>
                                        <p:tgtEl>
                                          <p:spTgt spid="32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2000" fill="hold"/>
                                        <p:tgtEl>
                                          <p:spTgt spid="32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32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26400"/>
                            </p:stCondLst>
                            <p:childTnLst>
                              <p:par>
                                <p:cTn id="14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8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8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8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8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8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8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8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8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6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16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9" dur="1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171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32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17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9" dur="1" fill="hold"/>
                                        <p:tgtEl>
                                          <p:spTgt spid="328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18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3" dur="1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185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2000"/>
                                        <p:tgtEl>
                                          <p:spTgt spid="328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2000" fill="hold"/>
                                        <p:tgtEl>
                                          <p:spTgt spid="32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2000" fill="hold"/>
                                        <p:tgtEl>
                                          <p:spTgt spid="32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36500"/>
                            </p:stCondLst>
                            <p:childTnLst>
                              <p:par>
                                <p:cTn id="191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9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 nodeType="afterGroup">
                            <p:stCondLst>
                              <p:cond delay="37500"/>
                            </p:stCondLst>
                            <p:childTnLst>
                              <p:par>
                                <p:cTn id="19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38000"/>
                            </p:stCondLst>
                            <p:childTnLst>
                              <p:par>
                                <p:cTn id="20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 nodeType="afterGroup">
                            <p:stCondLst>
                              <p:cond delay="40000"/>
                            </p:stCondLst>
                            <p:childTnLst>
                              <p:par>
                                <p:cTn id="220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2" dur="1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 nodeType="afterGroup">
                            <p:stCondLst>
                              <p:cond delay="40000"/>
                            </p:stCondLst>
                            <p:childTnLst>
                              <p:par>
                                <p:cTn id="224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6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7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28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8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28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2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 nodeType="afterGroup">
                            <p:stCondLst>
                              <p:cond delay="42000"/>
                            </p:stCondLst>
                            <p:childTnLst>
                              <p:par>
                                <p:cTn id="231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5" dur="2000"/>
                                        <p:tgtEl>
                                          <p:spTgt spid="32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23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9" dur="2000"/>
                                        <p:tgtEl>
                                          <p:spTgt spid="32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2" grpId="0"/>
      <p:bldP spid="32783" grpId="0"/>
      <p:bldP spid="32784" grpId="0"/>
      <p:bldP spid="32785" grpId="0"/>
      <p:bldP spid="32786" grpId="0"/>
      <p:bldP spid="32787" grpId="0"/>
      <p:bldP spid="32806" grpId="1"/>
      <p:bldP spid="32807" grpId="0"/>
      <p:bldP spid="32808" grpId="0"/>
      <p:bldP spid="32809" grpId="0"/>
      <p:bldP spid="32810" grpId="0"/>
      <p:bldP spid="32811" grpId="0"/>
      <p:bldP spid="32813" grpId="0"/>
      <p:bldP spid="32814" grpId="0"/>
      <p:bldP spid="32815" grpId="0"/>
      <p:bldP spid="32816" grpId="0"/>
      <p:bldP spid="32817" grpId="0"/>
      <p:bldP spid="32818" grpId="0"/>
      <p:bldP spid="32818" grpId="1"/>
      <p:bldP spid="32819" grpId="0"/>
      <p:bldP spid="32820" grpId="0"/>
      <p:bldP spid="32821" grpId="0"/>
      <p:bldP spid="32822" grpId="0"/>
      <p:bldP spid="328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CC0099"/>
            </a:gs>
            <a:gs pos="100000">
              <a:srgbClr val="99CC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5">
            <a:extLst>
              <a:ext uri="{FF2B5EF4-FFF2-40B4-BE49-F238E27FC236}">
                <a16:creationId xmlns:a16="http://schemas.microsoft.com/office/drawing/2014/main" id="{12DED7AF-AC92-C8E4-F299-B71F238901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37895" name="Rectangle 7">
            <a:extLst>
              <a:ext uri="{FF2B5EF4-FFF2-40B4-BE49-F238E27FC236}">
                <a16:creationId xmlns:a16="http://schemas.microsoft.com/office/drawing/2014/main" id="{169E8F7E-09F7-922E-6888-5354270F14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graphicFrame>
        <p:nvGraphicFramePr>
          <p:cNvPr id="37894" name="Object 6">
            <a:extLst>
              <a:ext uri="{FF2B5EF4-FFF2-40B4-BE49-F238E27FC236}">
                <a16:creationId xmlns:a16="http://schemas.microsoft.com/office/drawing/2014/main" id="{5FAE7A11-BF58-4807-AAD7-0AFD88834E9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82713" y="381000"/>
          <a:ext cx="2490787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346040" imgH="241200" progId="Equation.3">
                  <p:embed/>
                </p:oleObj>
              </mc:Choice>
              <mc:Fallback>
                <p:oleObj name="Equation" r:id="rId3" imgW="1346040" imgH="241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2713" y="381000"/>
                        <a:ext cx="2490787" cy="43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6" name="Rectangle 8">
            <a:extLst>
              <a:ext uri="{FF2B5EF4-FFF2-40B4-BE49-F238E27FC236}">
                <a16:creationId xmlns:a16="http://schemas.microsoft.com/office/drawing/2014/main" id="{C6CE24D6-47EE-F942-E012-CA4F16A209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914400"/>
            <a:ext cx="26558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>
                <a:solidFill>
                  <a:srgbClr val="FF0066"/>
                </a:solidFill>
              </a:rPr>
              <a:t>1st term     Last term</a:t>
            </a:r>
            <a:r>
              <a:rPr lang="en-US" altLang="en-US">
                <a:solidFill>
                  <a:srgbClr val="FF0066"/>
                </a:solidFill>
              </a:rPr>
              <a:t> </a:t>
            </a:r>
          </a:p>
        </p:txBody>
      </p:sp>
      <p:sp>
        <p:nvSpPr>
          <p:cNvPr id="37897" name="Rectangle 9">
            <a:extLst>
              <a:ext uri="{FF2B5EF4-FFF2-40B4-BE49-F238E27FC236}">
                <a16:creationId xmlns:a16="http://schemas.microsoft.com/office/drawing/2014/main" id="{37DCA04D-F343-AEF0-FA51-248F5023B8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838200"/>
            <a:ext cx="2651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>
                <a:solidFill>
                  <a:srgbClr val="FF0066"/>
                </a:solidFill>
              </a:rPr>
              <a:t>1st term     Last term</a:t>
            </a:r>
            <a:r>
              <a:rPr lang="en-US" altLang="en-US" b="1"/>
              <a:t> </a:t>
            </a:r>
          </a:p>
        </p:txBody>
      </p:sp>
      <p:sp>
        <p:nvSpPr>
          <p:cNvPr id="37899" name="Rectangle 11">
            <a:extLst>
              <a:ext uri="{FF2B5EF4-FFF2-40B4-BE49-F238E27FC236}">
                <a16:creationId xmlns:a16="http://schemas.microsoft.com/office/drawing/2014/main" id="{C8FAD0A3-DFF4-5FD4-D5AD-BD5BD998DA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graphicFrame>
        <p:nvGraphicFramePr>
          <p:cNvPr id="37898" name="Object 10">
            <a:extLst>
              <a:ext uri="{FF2B5EF4-FFF2-40B4-BE49-F238E27FC236}">
                <a16:creationId xmlns:a16="http://schemas.microsoft.com/office/drawing/2014/main" id="{26A2FE63-6BD6-50EF-8430-2CD3118906A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14400" y="1219200"/>
          <a:ext cx="6096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93529" imgH="228501" progId="Equation.3">
                  <p:embed/>
                </p:oleObj>
              </mc:Choice>
              <mc:Fallback>
                <p:oleObj name="Equation" r:id="rId5" imgW="393529" imgH="228501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219200"/>
                        <a:ext cx="609600" cy="357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900" name="Rectangle 12">
            <a:extLst>
              <a:ext uri="{FF2B5EF4-FFF2-40B4-BE49-F238E27FC236}">
                <a16:creationId xmlns:a16="http://schemas.microsoft.com/office/drawing/2014/main" id="{8957125E-3DC7-A889-DCC6-1326DAB31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204913"/>
            <a:ext cx="795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sz="2000" b="1">
                <a:solidFill>
                  <a:schemeClr val="bg2"/>
                </a:solidFill>
              </a:rPr>
              <a:t>+25</a:t>
            </a:r>
            <a:r>
              <a:rPr lang="en-US" altLang="en-US" sz="2000"/>
              <a:t> </a:t>
            </a:r>
          </a:p>
        </p:txBody>
      </p:sp>
      <p:sp>
        <p:nvSpPr>
          <p:cNvPr id="37901" name="Rectangle 13">
            <a:extLst>
              <a:ext uri="{FF2B5EF4-FFF2-40B4-BE49-F238E27FC236}">
                <a16:creationId xmlns:a16="http://schemas.microsoft.com/office/drawing/2014/main" id="{CB391342-6B65-D501-3D9D-EA5DC57A0D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752600"/>
            <a:ext cx="40163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/>
              <a:t>4</a:t>
            </a:r>
          </a:p>
          <a:p>
            <a:pPr eaLnBrk="0" hangingPunct="0"/>
            <a:endParaRPr lang="en-US" altLang="en-US" b="1"/>
          </a:p>
          <a:p>
            <a:pPr eaLnBrk="0" hangingPunct="0"/>
            <a:r>
              <a:rPr lang="en-US" altLang="en-US" b="1"/>
              <a:t>1</a:t>
            </a:r>
            <a:r>
              <a:rPr lang="en-US" altLang="en-US"/>
              <a:t> </a:t>
            </a:r>
          </a:p>
        </p:txBody>
      </p:sp>
      <p:sp>
        <p:nvSpPr>
          <p:cNvPr id="37902" name="Rectangle 14">
            <a:extLst>
              <a:ext uri="{FF2B5EF4-FFF2-40B4-BE49-F238E27FC236}">
                <a16:creationId xmlns:a16="http://schemas.microsoft.com/office/drawing/2014/main" id="{C3E1E7DF-74D1-B2DB-AFDE-D53C563251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1752600"/>
            <a:ext cx="500063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/>
              <a:t>-5</a:t>
            </a:r>
          </a:p>
          <a:p>
            <a:pPr eaLnBrk="0" hangingPunct="0"/>
            <a:endParaRPr lang="en-US" altLang="en-US" b="1"/>
          </a:p>
          <a:p>
            <a:pPr eaLnBrk="0" hangingPunct="0"/>
            <a:r>
              <a:rPr lang="en-US" altLang="en-US" b="1"/>
              <a:t>-5</a:t>
            </a:r>
            <a:r>
              <a:rPr lang="en-US" altLang="en-US"/>
              <a:t> </a:t>
            </a:r>
          </a:p>
        </p:txBody>
      </p:sp>
      <p:graphicFrame>
        <p:nvGraphicFramePr>
          <p:cNvPr id="37903" name="Object 15">
            <a:extLst>
              <a:ext uri="{FF2B5EF4-FFF2-40B4-BE49-F238E27FC236}">
                <a16:creationId xmlns:a16="http://schemas.microsoft.com/office/drawing/2014/main" id="{587BD1CE-F11C-1659-69EF-118F37B6DF2A}"/>
              </a:ext>
            </a:extLst>
          </p:cNvPr>
          <p:cNvGraphicFramePr>
            <a:graphicFrameLocks noChangeAspect="1"/>
          </p:cNvGraphicFramePr>
          <p:nvPr>
            <p:ph sz="half" idx="1"/>
          </p:nvPr>
        </p:nvGraphicFramePr>
        <p:xfrm>
          <a:off x="1905000" y="4495800"/>
          <a:ext cx="6096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93529" imgH="228501" progId="Equation.3">
                  <p:embed/>
                </p:oleObj>
              </mc:Choice>
              <mc:Fallback>
                <p:oleObj name="Equation" r:id="rId7" imgW="393529" imgH="228501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495800"/>
                        <a:ext cx="609600" cy="35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22" name="Object 34">
            <a:extLst>
              <a:ext uri="{FF2B5EF4-FFF2-40B4-BE49-F238E27FC236}">
                <a16:creationId xmlns:a16="http://schemas.microsoft.com/office/drawing/2014/main" id="{3A11F4BF-6B22-49C7-F36B-A6250B89EE3D}"/>
              </a:ext>
            </a:extLst>
          </p:cNvPr>
          <p:cNvGraphicFramePr>
            <a:graphicFrameLocks noChangeAspect="1"/>
          </p:cNvGraphicFramePr>
          <p:nvPr>
            <p:ph sz="quarter" idx="2"/>
          </p:nvPr>
        </p:nvGraphicFramePr>
        <p:xfrm>
          <a:off x="5105400" y="1174750"/>
          <a:ext cx="6096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93529" imgH="228501" progId="Equation.3">
                  <p:embed/>
                </p:oleObj>
              </mc:Choice>
              <mc:Fallback>
                <p:oleObj name="Equation" r:id="rId8" imgW="393529" imgH="228501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1174750"/>
                        <a:ext cx="609600" cy="35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905" name="Rectangle 17">
            <a:extLst>
              <a:ext uri="{FF2B5EF4-FFF2-40B4-BE49-F238E27FC236}">
                <a16:creationId xmlns:a16="http://schemas.microsoft.com/office/drawing/2014/main" id="{B837E05C-7F0A-5944-8528-F20F154D9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219200"/>
            <a:ext cx="795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sz="2000" b="1">
                <a:solidFill>
                  <a:schemeClr val="bg2"/>
                </a:solidFill>
              </a:rPr>
              <a:t>+25</a:t>
            </a:r>
            <a:r>
              <a:rPr lang="en-US" altLang="en-US" sz="2000"/>
              <a:t> </a:t>
            </a:r>
          </a:p>
        </p:txBody>
      </p:sp>
      <p:sp>
        <p:nvSpPr>
          <p:cNvPr id="37906" name="Rectangle 18">
            <a:extLst>
              <a:ext uri="{FF2B5EF4-FFF2-40B4-BE49-F238E27FC236}">
                <a16:creationId xmlns:a16="http://schemas.microsoft.com/office/drawing/2014/main" id="{D266675B-EBD6-6FDE-288E-B3EA0A1F4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1752600"/>
            <a:ext cx="40163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/>
              <a:t>2</a:t>
            </a:r>
          </a:p>
          <a:p>
            <a:pPr eaLnBrk="0" hangingPunct="0"/>
            <a:endParaRPr lang="en-US" altLang="en-US" b="1"/>
          </a:p>
          <a:p>
            <a:pPr eaLnBrk="0" hangingPunct="0"/>
            <a:r>
              <a:rPr lang="en-US" altLang="en-US" b="1"/>
              <a:t>2</a:t>
            </a:r>
            <a:r>
              <a:rPr lang="en-US" altLang="en-US"/>
              <a:t> </a:t>
            </a:r>
          </a:p>
        </p:txBody>
      </p:sp>
      <p:sp>
        <p:nvSpPr>
          <p:cNvPr id="37907" name="Rectangle 19">
            <a:extLst>
              <a:ext uri="{FF2B5EF4-FFF2-40B4-BE49-F238E27FC236}">
                <a16:creationId xmlns:a16="http://schemas.microsoft.com/office/drawing/2014/main" id="{A15FC8CF-CD07-4FF6-A384-77DE77A1F3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1676400"/>
            <a:ext cx="500063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/>
              <a:t>-5</a:t>
            </a:r>
          </a:p>
          <a:p>
            <a:pPr eaLnBrk="0" hangingPunct="0"/>
            <a:endParaRPr lang="en-US" altLang="en-US" b="1"/>
          </a:p>
          <a:p>
            <a:pPr eaLnBrk="0" hangingPunct="0"/>
            <a:r>
              <a:rPr lang="en-US" altLang="en-US" b="1"/>
              <a:t>-5</a:t>
            </a:r>
            <a:r>
              <a:rPr lang="en-US" altLang="en-US"/>
              <a:t> </a:t>
            </a:r>
          </a:p>
        </p:txBody>
      </p:sp>
      <p:sp>
        <p:nvSpPr>
          <p:cNvPr id="37908" name="Line 20">
            <a:extLst>
              <a:ext uri="{FF2B5EF4-FFF2-40B4-BE49-F238E27FC236}">
                <a16:creationId xmlns:a16="http://schemas.microsoft.com/office/drawing/2014/main" id="{AFD8A29B-DF6F-BC1E-45F8-513E49D71AC8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1981200"/>
            <a:ext cx="1219200" cy="533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909" name="Line 21">
            <a:extLst>
              <a:ext uri="{FF2B5EF4-FFF2-40B4-BE49-F238E27FC236}">
                <a16:creationId xmlns:a16="http://schemas.microsoft.com/office/drawing/2014/main" id="{E2433DDA-A5B6-3CAE-24E9-287868DC81E7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1905000"/>
            <a:ext cx="1219200" cy="533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910" name="Line 22">
            <a:extLst>
              <a:ext uri="{FF2B5EF4-FFF2-40B4-BE49-F238E27FC236}">
                <a16:creationId xmlns:a16="http://schemas.microsoft.com/office/drawing/2014/main" id="{36ED1675-F036-C8E5-9D93-E1D12705E1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19200" y="2057400"/>
            <a:ext cx="121920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911" name="Line 23">
            <a:extLst>
              <a:ext uri="{FF2B5EF4-FFF2-40B4-BE49-F238E27FC236}">
                <a16:creationId xmlns:a16="http://schemas.microsoft.com/office/drawing/2014/main" id="{E6088AE2-10BB-33A7-A567-97166090690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10200" y="1905000"/>
            <a:ext cx="990600" cy="533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912" name="Rectangle 24">
            <a:extLst>
              <a:ext uri="{FF2B5EF4-FFF2-40B4-BE49-F238E27FC236}">
                <a16:creationId xmlns:a16="http://schemas.microsoft.com/office/drawing/2014/main" id="{668DB424-1C44-2EBA-2EEF-1C9A477900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819400"/>
            <a:ext cx="1993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>
                <a:solidFill>
                  <a:srgbClr val="00FF00"/>
                </a:solidFill>
              </a:rPr>
              <a:t>multiply across</a:t>
            </a:r>
            <a:r>
              <a:rPr lang="en-US" altLang="en-US">
                <a:solidFill>
                  <a:srgbClr val="00FF00"/>
                </a:solidFill>
              </a:rPr>
              <a:t> </a:t>
            </a:r>
          </a:p>
        </p:txBody>
      </p:sp>
      <p:sp>
        <p:nvSpPr>
          <p:cNvPr id="37913" name="Rectangle 25">
            <a:extLst>
              <a:ext uri="{FF2B5EF4-FFF2-40B4-BE49-F238E27FC236}">
                <a16:creationId xmlns:a16="http://schemas.microsoft.com/office/drawing/2014/main" id="{EB51134C-3C15-2FDE-2B19-21DD4EDC8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2743200"/>
            <a:ext cx="1993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>
                <a:solidFill>
                  <a:srgbClr val="00FF00"/>
                </a:solidFill>
              </a:rPr>
              <a:t>multiply across</a:t>
            </a:r>
            <a:r>
              <a:rPr lang="en-US" altLang="en-US">
                <a:solidFill>
                  <a:srgbClr val="00FF00"/>
                </a:solidFill>
              </a:rPr>
              <a:t> </a:t>
            </a:r>
          </a:p>
        </p:txBody>
      </p:sp>
      <p:sp>
        <p:nvSpPr>
          <p:cNvPr id="37914" name="Rectangle 26">
            <a:extLst>
              <a:ext uri="{FF2B5EF4-FFF2-40B4-BE49-F238E27FC236}">
                <a16:creationId xmlns:a16="http://schemas.microsoft.com/office/drawing/2014/main" id="{4B39FD03-E310-5D68-7F52-9449A62FB0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3200400"/>
            <a:ext cx="2212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sz="1600" b="1">
                <a:solidFill>
                  <a:srgbClr val="C9FFDB"/>
                </a:solidFill>
              </a:rPr>
              <a:t>add these numbers</a:t>
            </a:r>
            <a:r>
              <a:rPr lang="en-US" altLang="en-US">
                <a:solidFill>
                  <a:srgbClr val="C9FFDB"/>
                </a:solidFill>
              </a:rPr>
              <a:t> </a:t>
            </a:r>
          </a:p>
        </p:txBody>
      </p:sp>
      <p:sp>
        <p:nvSpPr>
          <p:cNvPr id="37915" name="Rectangle 27">
            <a:extLst>
              <a:ext uri="{FF2B5EF4-FFF2-40B4-BE49-F238E27FC236}">
                <a16:creationId xmlns:a16="http://schemas.microsoft.com/office/drawing/2014/main" id="{E8DF4E49-BF60-E5F0-BB8E-7B7A52FD17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611563"/>
            <a:ext cx="34290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sz="1600" b="1" u="sng">
                <a:solidFill>
                  <a:srgbClr val="E0E0E0"/>
                </a:solidFill>
              </a:rPr>
              <a:t>this should be the middle term</a:t>
            </a:r>
          </a:p>
          <a:p>
            <a:pPr algn="ctr" eaLnBrk="0" hangingPunct="0"/>
            <a:r>
              <a:rPr lang="en-US" altLang="en-US" b="1">
                <a:solidFill>
                  <a:srgbClr val="E0E0E0"/>
                </a:solidFill>
              </a:rPr>
              <a:t>-20</a:t>
            </a:r>
            <a:r>
              <a:rPr lang="en-US" altLang="en-US">
                <a:solidFill>
                  <a:srgbClr val="E0E0E0"/>
                </a:solidFill>
              </a:rPr>
              <a:t> </a:t>
            </a:r>
          </a:p>
        </p:txBody>
      </p:sp>
      <p:sp>
        <p:nvSpPr>
          <p:cNvPr id="37916" name="Rectangle 28">
            <a:extLst>
              <a:ext uri="{FF2B5EF4-FFF2-40B4-BE49-F238E27FC236}">
                <a16:creationId xmlns:a16="http://schemas.microsoft.com/office/drawing/2014/main" id="{B821A000-B1AB-9074-3CDB-22A33B26BC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124200"/>
            <a:ext cx="8382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b="1"/>
              <a:t>    -5</a:t>
            </a:r>
            <a:r>
              <a:rPr lang="en-US" altLang="en-US"/>
              <a:t> </a:t>
            </a:r>
          </a:p>
          <a:p>
            <a:pPr eaLnBrk="0" hangingPunct="0"/>
            <a:r>
              <a:rPr lang="en-US" altLang="en-US" b="1" u="sng"/>
              <a:t>+-20 </a:t>
            </a:r>
            <a:endParaRPr lang="en-US" altLang="en-US" b="1"/>
          </a:p>
          <a:p>
            <a:pPr eaLnBrk="0" hangingPunct="0"/>
            <a:r>
              <a:rPr lang="en-US" altLang="en-US" b="1"/>
              <a:t>   -25</a:t>
            </a:r>
          </a:p>
        </p:txBody>
      </p:sp>
      <p:sp>
        <p:nvSpPr>
          <p:cNvPr id="37917" name="Rectangle 29">
            <a:extLst>
              <a:ext uri="{FF2B5EF4-FFF2-40B4-BE49-F238E27FC236}">
                <a16:creationId xmlns:a16="http://schemas.microsoft.com/office/drawing/2014/main" id="{27B699AC-D405-09E4-C5EB-9A5DC005F2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200400"/>
            <a:ext cx="9144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b="1"/>
              <a:t>   -10</a:t>
            </a:r>
            <a:r>
              <a:rPr lang="en-US" altLang="en-US"/>
              <a:t> </a:t>
            </a:r>
          </a:p>
          <a:p>
            <a:pPr eaLnBrk="0" hangingPunct="0"/>
            <a:r>
              <a:rPr lang="en-US" altLang="en-US" b="1" u="sng"/>
              <a:t>+-10</a:t>
            </a:r>
            <a:endParaRPr lang="en-US" altLang="en-US" b="1"/>
          </a:p>
          <a:p>
            <a:pPr eaLnBrk="0" hangingPunct="0"/>
            <a:r>
              <a:rPr lang="en-US" altLang="en-US" b="1"/>
              <a:t>   -20</a:t>
            </a:r>
          </a:p>
        </p:txBody>
      </p:sp>
      <p:sp>
        <p:nvSpPr>
          <p:cNvPr id="37918" name="Rectangle 30">
            <a:extLst>
              <a:ext uri="{FF2B5EF4-FFF2-40B4-BE49-F238E27FC236}">
                <a16:creationId xmlns:a16="http://schemas.microsoft.com/office/drawing/2014/main" id="{BAB354E9-8511-DDE9-7643-A8C1060017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1905000"/>
            <a:ext cx="2286000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en-US" sz="1600" b="1">
                <a:solidFill>
                  <a:srgbClr val="FFFFCC"/>
                </a:solidFill>
              </a:rPr>
              <a:t>These are not the factors that work.</a:t>
            </a:r>
            <a:r>
              <a:rPr lang="en-US" altLang="en-US"/>
              <a:t> </a:t>
            </a:r>
          </a:p>
        </p:txBody>
      </p:sp>
      <p:sp>
        <p:nvSpPr>
          <p:cNvPr id="37919" name="Rectangle 31">
            <a:extLst>
              <a:ext uri="{FF2B5EF4-FFF2-40B4-BE49-F238E27FC236}">
                <a16:creationId xmlns:a16="http://schemas.microsoft.com/office/drawing/2014/main" id="{19A14898-E899-53E6-FADB-81F24BC2E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3657600"/>
            <a:ext cx="7731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>
                <a:solidFill>
                  <a:srgbClr val="FFCCFF"/>
                </a:solidFill>
              </a:rPr>
              <a:t>YES!</a:t>
            </a:r>
            <a:r>
              <a:rPr lang="en-US" altLang="en-US">
                <a:solidFill>
                  <a:srgbClr val="FFCCFF"/>
                </a:solidFill>
              </a:rPr>
              <a:t> </a:t>
            </a:r>
          </a:p>
        </p:txBody>
      </p:sp>
      <p:sp>
        <p:nvSpPr>
          <p:cNvPr id="37920" name="Line 32">
            <a:extLst>
              <a:ext uri="{FF2B5EF4-FFF2-40B4-BE49-F238E27FC236}">
                <a16:creationId xmlns:a16="http://schemas.microsoft.com/office/drawing/2014/main" id="{AB7CFE37-32D9-2E60-7E8F-620F17ED0EE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15200" y="2438400"/>
            <a:ext cx="533400" cy="1143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921" name="Rectangle 33">
            <a:extLst>
              <a:ext uri="{FF2B5EF4-FFF2-40B4-BE49-F238E27FC236}">
                <a16:creationId xmlns:a16="http://schemas.microsoft.com/office/drawing/2014/main" id="{576B5BB0-114C-8D77-AD6D-1084141AEE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2057400"/>
            <a:ext cx="1752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en-US" b="1">
                <a:solidFill>
                  <a:srgbClr val="FFFFD9"/>
                </a:solidFill>
              </a:rPr>
              <a:t>This works!!</a:t>
            </a:r>
            <a:endParaRPr lang="en-US" altLang="en-US">
              <a:solidFill>
                <a:srgbClr val="FFFFD9"/>
              </a:solidFill>
            </a:endParaRPr>
          </a:p>
        </p:txBody>
      </p:sp>
      <p:sp>
        <p:nvSpPr>
          <p:cNvPr id="37925" name="Rectangle 37">
            <a:extLst>
              <a:ext uri="{FF2B5EF4-FFF2-40B4-BE49-F238E27FC236}">
                <a16:creationId xmlns:a16="http://schemas.microsoft.com/office/drawing/2014/main" id="{56A5D01E-9436-AA68-9CA6-9F222B74B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4495800"/>
            <a:ext cx="795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sz="2000" b="1">
                <a:solidFill>
                  <a:schemeClr val="bg2"/>
                </a:solidFill>
              </a:rPr>
              <a:t>+25</a:t>
            </a:r>
            <a:r>
              <a:rPr lang="en-US" altLang="en-US" sz="2000"/>
              <a:t> </a:t>
            </a:r>
          </a:p>
        </p:txBody>
      </p:sp>
      <p:sp>
        <p:nvSpPr>
          <p:cNvPr id="37926" name="Rectangle 38">
            <a:extLst>
              <a:ext uri="{FF2B5EF4-FFF2-40B4-BE49-F238E27FC236}">
                <a16:creationId xmlns:a16="http://schemas.microsoft.com/office/drawing/2014/main" id="{9DAB2B3E-80B6-8137-3B6D-95400C18FA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876800"/>
            <a:ext cx="191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/>
              <a:t>(2w	      -5)</a:t>
            </a:r>
            <a:r>
              <a:rPr lang="en-US" altLang="en-US"/>
              <a:t> </a:t>
            </a:r>
          </a:p>
        </p:txBody>
      </p:sp>
      <p:sp>
        <p:nvSpPr>
          <p:cNvPr id="37927" name="Rectangle 39">
            <a:extLst>
              <a:ext uri="{FF2B5EF4-FFF2-40B4-BE49-F238E27FC236}">
                <a16:creationId xmlns:a16="http://schemas.microsoft.com/office/drawing/2014/main" id="{4FE9343A-0E63-E287-2F1A-017CD4456A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5181600"/>
            <a:ext cx="191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/>
              <a:t>(2w	      -5)</a:t>
            </a:r>
            <a:r>
              <a:rPr lang="en-US" altLang="en-US"/>
              <a:t> </a:t>
            </a:r>
          </a:p>
        </p:txBody>
      </p:sp>
      <p:sp>
        <p:nvSpPr>
          <p:cNvPr id="37928" name="Rectangle 40">
            <a:extLst>
              <a:ext uri="{FF2B5EF4-FFF2-40B4-BE49-F238E27FC236}">
                <a16:creationId xmlns:a16="http://schemas.microsoft.com/office/drawing/2014/main" id="{34640BEA-A5C7-9FC0-DD61-46D0E12B4D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5562600"/>
            <a:ext cx="4114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en-US" sz="1600" b="1">
                <a:solidFill>
                  <a:srgbClr val="FFFFCC"/>
                </a:solidFill>
              </a:rPr>
              <a:t>Put your parentheses and the variables in your answer.</a:t>
            </a:r>
            <a:r>
              <a:rPr lang="en-US" altLang="en-US" sz="1600">
                <a:solidFill>
                  <a:srgbClr val="FFFFCC"/>
                </a:solidFill>
              </a:rPr>
              <a:t> </a:t>
            </a:r>
          </a:p>
        </p:txBody>
      </p:sp>
      <p:sp>
        <p:nvSpPr>
          <p:cNvPr id="37929" name="Rectangle 41">
            <a:extLst>
              <a:ext uri="{FF2B5EF4-FFF2-40B4-BE49-F238E27FC236}">
                <a16:creationId xmlns:a16="http://schemas.microsoft.com/office/drawing/2014/main" id="{72023AFF-F2A8-3B22-BD2E-0EDD759082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3113" y="6019800"/>
            <a:ext cx="45608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sz="1600" b="1">
                <a:solidFill>
                  <a:schemeClr val="hlink"/>
                </a:solidFill>
              </a:rPr>
              <a:t>Remember check using the FOIL method</a:t>
            </a:r>
            <a:endParaRPr lang="en-US" altLang="en-US" sz="1600">
              <a:solidFill>
                <a:schemeClr val="hlink"/>
              </a:solidFill>
            </a:endParaRPr>
          </a:p>
        </p:txBody>
      </p:sp>
      <p:sp>
        <p:nvSpPr>
          <p:cNvPr id="37930" name="Rectangle 42">
            <a:extLst>
              <a:ext uri="{FF2B5EF4-FFF2-40B4-BE49-F238E27FC236}">
                <a16:creationId xmlns:a16="http://schemas.microsoft.com/office/drawing/2014/main" id="{41DCB00E-9CE4-0D10-BDEE-6A8EF74011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343400"/>
            <a:ext cx="327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sz="2400" b="1">
                <a:solidFill>
                  <a:srgbClr val="FFCCFF"/>
                </a:solidFill>
              </a:rPr>
              <a:t>(2w  -  5) (2w  -  5)</a:t>
            </a:r>
            <a:r>
              <a:rPr lang="en-US" altLang="en-US">
                <a:solidFill>
                  <a:srgbClr val="FFCCFF"/>
                </a:solidFill>
              </a:rPr>
              <a:t> </a:t>
            </a:r>
          </a:p>
        </p:txBody>
      </p:sp>
      <p:graphicFrame>
        <p:nvGraphicFramePr>
          <p:cNvPr id="37931" name="Object 43">
            <a:extLst>
              <a:ext uri="{FF2B5EF4-FFF2-40B4-BE49-F238E27FC236}">
                <a16:creationId xmlns:a16="http://schemas.microsoft.com/office/drawing/2014/main" id="{BE9A1A3F-A713-2A7C-2EE9-0C7869D0E647}"/>
              </a:ext>
            </a:extLst>
          </p:cNvPr>
          <p:cNvGraphicFramePr>
            <a:graphicFrameLocks noChangeAspect="1"/>
          </p:cNvGraphicFramePr>
          <p:nvPr>
            <p:ph sz="quarter" idx="3"/>
          </p:nvPr>
        </p:nvGraphicFramePr>
        <p:xfrm>
          <a:off x="5562600" y="4876800"/>
          <a:ext cx="1905000" cy="68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774360" imgH="279360" progId="Equation.3">
                  <p:embed/>
                </p:oleObj>
              </mc:Choice>
              <mc:Fallback>
                <p:oleObj name="Equation" r:id="rId9" imgW="774360" imgH="27936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4876800"/>
                        <a:ext cx="1905000" cy="687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 advTm="45000">
    <p:comb/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790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790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7600"/>
                            </p:stCondLst>
                            <p:childTnLst>
                              <p:par>
                                <p:cTn id="4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1600"/>
                            </p:stCondLst>
                            <p:childTnLst>
                              <p:par>
                                <p:cTn id="6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3600"/>
                            </p:stCondLst>
                            <p:childTnLst>
                              <p:par>
                                <p:cTn id="80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7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4600"/>
                            </p:stCondLst>
                            <p:childTnLst>
                              <p:par>
                                <p:cTn id="8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16600"/>
                            </p:stCondLst>
                            <p:childTnLst>
                              <p:par>
                                <p:cTn id="103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0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7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17600"/>
                            </p:stCondLst>
                            <p:childTnLst>
                              <p:par>
                                <p:cTn id="10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1" dur="500"/>
                                        <p:tgtEl>
                                          <p:spTgt spid="37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18100"/>
                            </p:stCondLst>
                            <p:childTnLst>
                              <p:par>
                                <p:cTn id="113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 4.40324E-6 L -0.225 4.40324E-6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379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20100"/>
                            </p:stCondLst>
                            <p:childTnLst>
                              <p:par>
                                <p:cTn id="116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8" dur="1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20100"/>
                            </p:stCondLst>
                            <p:childTnLst>
                              <p:par>
                                <p:cTn id="120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2" dur="1" fill="hold"/>
                                        <p:tgtEl>
                                          <p:spTgt spid="379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20100"/>
                            </p:stCondLst>
                            <p:childTnLst>
                              <p:par>
                                <p:cTn id="124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6" dur="1" fill="hold"/>
                                        <p:tgtEl>
                                          <p:spTgt spid="3790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20100"/>
                            </p:stCondLst>
                            <p:childTnLst>
                              <p:par>
                                <p:cTn id="128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0" dur="500"/>
                                        <p:tgtEl>
                                          <p:spTgt spid="37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20600"/>
                            </p:stCondLst>
                            <p:childTnLst>
                              <p:par>
                                <p:cTn id="132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4" dur="1" fill="hold"/>
                                        <p:tgtEl>
                                          <p:spTgt spid="3790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20600"/>
                            </p:stCondLst>
                            <p:childTnLst>
                              <p:par>
                                <p:cTn id="13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22600"/>
                            </p:stCondLst>
                            <p:childTnLst>
                              <p:par>
                                <p:cTn id="15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24600"/>
                            </p:stCondLst>
                            <p:childTnLst>
                              <p:par>
                                <p:cTn id="17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29200"/>
                            </p:stCondLst>
                            <p:childTnLst>
                              <p:par>
                                <p:cTn id="187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37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 nodeType="afterGroup">
                            <p:stCondLst>
                              <p:cond delay="30200"/>
                            </p:stCondLst>
                            <p:childTnLst>
                              <p:par>
                                <p:cTn id="19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5" dur="1" fill="hold"/>
                                        <p:tgtEl>
                                          <p:spTgt spid="379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 nodeType="afterGroup">
                            <p:stCondLst>
                              <p:cond delay="30200"/>
                            </p:stCondLst>
                            <p:childTnLst>
                              <p:par>
                                <p:cTn id="19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9" dur="1" fill="hold"/>
                                        <p:tgtEl>
                                          <p:spTgt spid="379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 nodeType="afterGroup">
                            <p:stCondLst>
                              <p:cond delay="30200"/>
                            </p:stCondLst>
                            <p:childTnLst>
                              <p:par>
                                <p:cTn id="201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2000"/>
                                        <p:tgtEl>
                                          <p:spTgt spid="379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2000" fill="hold"/>
                                        <p:tgtEl>
                                          <p:spTgt spid="37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2000" fill="hold"/>
                                        <p:tgtEl>
                                          <p:spTgt spid="37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34200"/>
                            </p:stCondLst>
                            <p:childTnLst>
                              <p:par>
                                <p:cTn id="20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9" dur="1" fill="hold"/>
                                        <p:tgtEl>
                                          <p:spTgt spid="3790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34200"/>
                            </p:stCondLst>
                            <p:childTnLst>
                              <p:par>
                                <p:cTn id="21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3" dur="1" fill="hold"/>
                                        <p:tgtEl>
                                          <p:spTgt spid="379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 nodeType="afterGroup">
                            <p:stCondLst>
                              <p:cond delay="34200"/>
                            </p:stCondLst>
                            <p:childTnLst>
                              <p:par>
                                <p:cTn id="21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7" dur="1" fill="hold"/>
                                        <p:tgtEl>
                                          <p:spTgt spid="379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 nodeType="afterGroup">
                            <p:stCondLst>
                              <p:cond delay="34200"/>
                            </p:stCondLst>
                            <p:childTnLst>
                              <p:par>
                                <p:cTn id="21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1" dur="1" fill="hold"/>
                                        <p:tgtEl>
                                          <p:spTgt spid="379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 nodeType="afterGroup">
                            <p:stCondLst>
                              <p:cond delay="34200"/>
                            </p:stCondLst>
                            <p:childTnLst>
                              <p:par>
                                <p:cTn id="223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5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6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79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7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792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8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7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 nodeType="afterGroup">
                            <p:stCondLst>
                              <p:cond delay="36200"/>
                            </p:stCondLst>
                            <p:childTnLst>
                              <p:par>
                                <p:cTn id="230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4" dur="2000"/>
                                        <p:tgtEl>
                                          <p:spTgt spid="37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 nodeType="afterGroup">
                            <p:stCondLst>
                              <p:cond delay="38200"/>
                            </p:stCondLst>
                            <p:childTnLst>
                              <p:par>
                                <p:cTn id="236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8" dur="1" fill="hold"/>
                                        <p:tgtEl>
                                          <p:spTgt spid="379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 nodeType="afterGroup">
                            <p:stCondLst>
                              <p:cond delay="38200"/>
                            </p:stCondLst>
                            <p:childTnLst>
                              <p:par>
                                <p:cTn id="24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2" dur="2000"/>
                                        <p:tgtEl>
                                          <p:spTgt spid="37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6" grpId="0"/>
      <p:bldP spid="37897" grpId="0"/>
      <p:bldP spid="37900" grpId="0"/>
      <p:bldP spid="37901" grpId="0"/>
      <p:bldP spid="37902" grpId="0"/>
      <p:bldP spid="37905" grpId="0"/>
      <p:bldP spid="37906" grpId="0"/>
      <p:bldP spid="37907" grpId="0"/>
      <p:bldP spid="37912" grpId="0"/>
      <p:bldP spid="37913" grpId="0"/>
      <p:bldP spid="37914" grpId="0"/>
      <p:bldP spid="37915" grpId="0"/>
      <p:bldP spid="37916" grpId="0"/>
      <p:bldP spid="37917" grpId="0"/>
      <p:bldP spid="37918" grpId="0"/>
      <p:bldP spid="37918" grpId="1"/>
      <p:bldP spid="37919" grpId="0"/>
      <p:bldP spid="37921" grpId="0"/>
      <p:bldP spid="37925" grpId="0"/>
      <p:bldP spid="37926" grpId="0"/>
      <p:bldP spid="37927" grpId="0"/>
      <p:bldP spid="37928" grpId="0"/>
      <p:bldP spid="37929" grpId="0"/>
      <p:bldP spid="379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00FF00"/>
            </a:gs>
            <a:gs pos="100000">
              <a:srgbClr val="FFFF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4" name="Rectangle 26">
            <a:extLst>
              <a:ext uri="{FF2B5EF4-FFF2-40B4-BE49-F238E27FC236}">
                <a16:creationId xmlns:a16="http://schemas.microsoft.com/office/drawing/2014/main" id="{332AABF3-DBE9-7706-0A67-E73F777C70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graphicFrame>
        <p:nvGraphicFramePr>
          <p:cNvPr id="7193" name="Object 25">
            <a:extLst>
              <a:ext uri="{FF2B5EF4-FFF2-40B4-BE49-F238E27FC236}">
                <a16:creationId xmlns:a16="http://schemas.microsoft.com/office/drawing/2014/main" id="{F77BBF2D-94E4-8CE8-7DB1-CF56D6D0D1E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14400" y="457200"/>
          <a:ext cx="2438400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77900" imgH="241300" progId="Equation.3">
                  <p:embed/>
                </p:oleObj>
              </mc:Choice>
              <mc:Fallback>
                <p:oleObj name="Equation" r:id="rId3" imgW="977900" imgH="2413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57200"/>
                        <a:ext cx="2438400" cy="592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5" name="Rectangle 27">
            <a:extLst>
              <a:ext uri="{FF2B5EF4-FFF2-40B4-BE49-F238E27FC236}">
                <a16:creationId xmlns:a16="http://schemas.microsoft.com/office/drawing/2014/main" id="{49A5EF9F-25DB-FC1D-4F63-630E74F6DC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066800"/>
            <a:ext cx="2743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sz="2000" b="1">
                <a:latin typeface="Times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000" b="1" baseline="30000">
                <a:latin typeface="Times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altLang="en-US" sz="2000" b="1">
                <a:latin typeface="Times" panose="02020603050405020304" pitchFamily="18" charset="0"/>
                <a:cs typeface="Times New Roman" panose="02020603050405020304" pitchFamily="18" charset="0"/>
              </a:rPr>
              <a:t> term.     Last term</a:t>
            </a:r>
            <a:endParaRPr lang="en-US" altLang="en-US" sz="2000">
              <a:latin typeface="Times" panose="02020603050405020304" pitchFamily="18" charset="0"/>
            </a:endParaRPr>
          </a:p>
        </p:txBody>
      </p:sp>
      <p:sp>
        <p:nvSpPr>
          <p:cNvPr id="7196" name="Rectangle 28">
            <a:extLst>
              <a:ext uri="{FF2B5EF4-FFF2-40B4-BE49-F238E27FC236}">
                <a16:creationId xmlns:a16="http://schemas.microsoft.com/office/drawing/2014/main" id="{4B17C9BF-4475-55B0-5A78-C70D836FAB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114425"/>
            <a:ext cx="2743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sz="2000" b="1">
                <a:latin typeface="Times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000" b="1" baseline="30000">
                <a:latin typeface="Times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altLang="en-US" sz="2000" b="1">
                <a:latin typeface="Times" panose="02020603050405020304" pitchFamily="18" charset="0"/>
                <a:cs typeface="Times New Roman" panose="02020603050405020304" pitchFamily="18" charset="0"/>
              </a:rPr>
              <a:t> term.     Last term</a:t>
            </a:r>
            <a:endParaRPr lang="en-US" altLang="en-US" sz="2000">
              <a:latin typeface="Times" panose="02020603050405020304" pitchFamily="18" charset="0"/>
            </a:endParaRPr>
          </a:p>
        </p:txBody>
      </p:sp>
      <p:sp>
        <p:nvSpPr>
          <p:cNvPr id="7197" name="Rectangle 29">
            <a:extLst>
              <a:ext uri="{FF2B5EF4-FFF2-40B4-BE49-F238E27FC236}">
                <a16:creationId xmlns:a16="http://schemas.microsoft.com/office/drawing/2014/main" id="{7CC3340F-059D-19AD-3F78-E03FBE1AAF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1905000"/>
            <a:ext cx="2286000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en-US" sz="1600" b="1">
                <a:solidFill>
                  <a:srgbClr val="FF0066"/>
                </a:solidFill>
              </a:rPr>
              <a:t>These are not the factors that work.</a:t>
            </a:r>
            <a:r>
              <a:rPr lang="en-US" altLang="en-US">
                <a:solidFill>
                  <a:srgbClr val="FF0066"/>
                </a:solidFill>
              </a:rPr>
              <a:t> </a:t>
            </a:r>
          </a:p>
        </p:txBody>
      </p:sp>
      <p:sp>
        <p:nvSpPr>
          <p:cNvPr id="7198" name="Rectangle 30">
            <a:extLst>
              <a:ext uri="{FF2B5EF4-FFF2-40B4-BE49-F238E27FC236}">
                <a16:creationId xmlns:a16="http://schemas.microsoft.com/office/drawing/2014/main" id="{1CAED693-1493-EFB1-E6BB-A70FFD098C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819400"/>
            <a:ext cx="1993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/>
              <a:t>multiply across</a:t>
            </a:r>
            <a:r>
              <a:rPr lang="en-US" altLang="en-US"/>
              <a:t> </a:t>
            </a:r>
          </a:p>
        </p:txBody>
      </p:sp>
      <p:sp>
        <p:nvSpPr>
          <p:cNvPr id="7199" name="Rectangle 31">
            <a:extLst>
              <a:ext uri="{FF2B5EF4-FFF2-40B4-BE49-F238E27FC236}">
                <a16:creationId xmlns:a16="http://schemas.microsoft.com/office/drawing/2014/main" id="{0AD51B51-E77C-49A6-44C1-F871381895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895600"/>
            <a:ext cx="1993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/>
              <a:t>multiply across</a:t>
            </a:r>
            <a:r>
              <a:rPr lang="en-US" altLang="en-US"/>
              <a:t> </a:t>
            </a:r>
          </a:p>
        </p:txBody>
      </p:sp>
      <p:sp>
        <p:nvSpPr>
          <p:cNvPr id="7200" name="Rectangle 32">
            <a:extLst>
              <a:ext uri="{FF2B5EF4-FFF2-40B4-BE49-F238E27FC236}">
                <a16:creationId xmlns:a16="http://schemas.microsoft.com/office/drawing/2014/main" id="{8B8F191D-5FCB-182C-C477-3C26A93180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3200400"/>
            <a:ext cx="2212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sz="1600" b="1">
                <a:solidFill>
                  <a:schemeClr val="bg2"/>
                </a:solidFill>
              </a:rPr>
              <a:t>add these numbers</a:t>
            </a:r>
            <a:r>
              <a:rPr lang="en-US" altLang="en-US"/>
              <a:t> </a:t>
            </a:r>
          </a:p>
        </p:txBody>
      </p:sp>
      <p:sp>
        <p:nvSpPr>
          <p:cNvPr id="7201" name="Rectangle 33">
            <a:extLst>
              <a:ext uri="{FF2B5EF4-FFF2-40B4-BE49-F238E27FC236}">
                <a16:creationId xmlns:a16="http://schemas.microsoft.com/office/drawing/2014/main" id="{8E5D7C17-E506-79AF-1A04-5AA6933280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444875"/>
            <a:ext cx="3429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sz="1600" b="1" u="sng">
                <a:solidFill>
                  <a:schemeClr val="hlink"/>
                </a:solidFill>
              </a:rPr>
              <a:t>this should be the middle term</a:t>
            </a:r>
            <a:r>
              <a:rPr lang="en-US" altLang="en-US">
                <a:solidFill>
                  <a:schemeClr val="hlink"/>
                </a:solidFill>
              </a:rPr>
              <a:t> </a:t>
            </a:r>
          </a:p>
          <a:p>
            <a:pPr algn="ctr" eaLnBrk="0" hangingPunct="0"/>
            <a:r>
              <a:rPr lang="en-US" altLang="en-US" b="1">
                <a:solidFill>
                  <a:schemeClr val="hlink"/>
                </a:solidFill>
              </a:rPr>
              <a:t>-9</a:t>
            </a:r>
          </a:p>
        </p:txBody>
      </p:sp>
      <p:sp>
        <p:nvSpPr>
          <p:cNvPr id="7202" name="Rectangle 34">
            <a:extLst>
              <a:ext uri="{FF2B5EF4-FFF2-40B4-BE49-F238E27FC236}">
                <a16:creationId xmlns:a16="http://schemas.microsoft.com/office/drawing/2014/main" id="{027D78AC-9538-B1D7-FFC3-A0F6D21C5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3581400"/>
            <a:ext cx="7731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/>
              <a:t>YES!</a:t>
            </a:r>
            <a:r>
              <a:rPr lang="en-US" altLang="en-US"/>
              <a:t> </a:t>
            </a:r>
          </a:p>
        </p:txBody>
      </p:sp>
      <p:sp>
        <p:nvSpPr>
          <p:cNvPr id="7203" name="Rectangle 35">
            <a:extLst>
              <a:ext uri="{FF2B5EF4-FFF2-40B4-BE49-F238E27FC236}">
                <a16:creationId xmlns:a16="http://schemas.microsoft.com/office/drawing/2014/main" id="{26096FBE-24ED-0671-545B-A5894E6FA8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2133600"/>
            <a:ext cx="1752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en-US" b="1">
                <a:solidFill>
                  <a:srgbClr val="FF0066"/>
                </a:solidFill>
              </a:rPr>
              <a:t>This works!!</a:t>
            </a:r>
            <a:endParaRPr lang="en-US" altLang="en-US"/>
          </a:p>
        </p:txBody>
      </p:sp>
      <p:sp>
        <p:nvSpPr>
          <p:cNvPr id="7204" name="Rectangle 36">
            <a:extLst>
              <a:ext uri="{FF2B5EF4-FFF2-40B4-BE49-F238E27FC236}">
                <a16:creationId xmlns:a16="http://schemas.microsoft.com/office/drawing/2014/main" id="{36717EF0-7B5D-9F7F-2C78-E0BFE09F22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562600"/>
            <a:ext cx="4114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en-US" sz="1600" b="1">
                <a:solidFill>
                  <a:srgbClr val="FF0066"/>
                </a:solidFill>
              </a:rPr>
              <a:t>Put your parentheses and the variables in your answer.</a:t>
            </a:r>
            <a:r>
              <a:rPr lang="en-US" altLang="en-US" sz="1600">
                <a:solidFill>
                  <a:srgbClr val="FF0066"/>
                </a:solidFill>
              </a:rPr>
              <a:t> </a:t>
            </a:r>
          </a:p>
        </p:txBody>
      </p:sp>
      <p:sp>
        <p:nvSpPr>
          <p:cNvPr id="7205" name="Rectangle 37">
            <a:extLst>
              <a:ext uri="{FF2B5EF4-FFF2-40B4-BE49-F238E27FC236}">
                <a16:creationId xmlns:a16="http://schemas.microsoft.com/office/drawing/2014/main" id="{323036AC-DC3D-0AED-BCCF-E539B4CE89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5638800"/>
            <a:ext cx="45608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sz="1600" b="1">
                <a:solidFill>
                  <a:schemeClr val="hlink"/>
                </a:solidFill>
              </a:rPr>
              <a:t>Remember check using the FOIL method</a:t>
            </a:r>
            <a:endParaRPr lang="en-US" altLang="en-US" sz="1600">
              <a:solidFill>
                <a:schemeClr val="hlink"/>
              </a:solidFill>
            </a:endParaRPr>
          </a:p>
        </p:txBody>
      </p:sp>
      <p:graphicFrame>
        <p:nvGraphicFramePr>
          <p:cNvPr id="7206" name="Object 38">
            <a:extLst>
              <a:ext uri="{FF2B5EF4-FFF2-40B4-BE49-F238E27FC236}">
                <a16:creationId xmlns:a16="http://schemas.microsoft.com/office/drawing/2014/main" id="{3F7E4126-BA2F-2793-2315-58C409DB484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74750" y="1524000"/>
          <a:ext cx="50165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42720" imgH="228600" progId="Equation.3">
                  <p:embed/>
                </p:oleObj>
              </mc:Choice>
              <mc:Fallback>
                <p:oleObj name="Equation" r:id="rId5" imgW="342720" imgH="22860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4750" y="1524000"/>
                        <a:ext cx="50165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08" name="Rectangle 40">
            <a:extLst>
              <a:ext uri="{FF2B5EF4-FFF2-40B4-BE49-F238E27FC236}">
                <a16:creationId xmlns:a16="http://schemas.microsoft.com/office/drawing/2014/main" id="{7F7F225E-18BB-36F4-F718-BACF267040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5475" y="3565525"/>
            <a:ext cx="2190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sz="1100">
                <a:latin typeface="Times" panose="02020603050405020304" pitchFamily="18" charset="0"/>
              </a:rPr>
              <a:t> </a:t>
            </a:r>
            <a:endParaRPr lang="en-US" altLang="en-US" sz="2400">
              <a:latin typeface="Times" panose="02020603050405020304" pitchFamily="18" charset="0"/>
            </a:endParaRPr>
          </a:p>
        </p:txBody>
      </p:sp>
      <p:graphicFrame>
        <p:nvGraphicFramePr>
          <p:cNvPr id="7209" name="Object 41">
            <a:extLst>
              <a:ext uri="{FF2B5EF4-FFF2-40B4-BE49-F238E27FC236}">
                <a16:creationId xmlns:a16="http://schemas.microsoft.com/office/drawing/2014/main" id="{EB864F11-8B34-2A36-5281-62327DCD195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29200" y="1447800"/>
          <a:ext cx="50165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42720" imgH="228600" progId="Equation.3">
                  <p:embed/>
                </p:oleObj>
              </mc:Choice>
              <mc:Fallback>
                <p:oleObj name="Equation" r:id="rId7" imgW="342720" imgH="22860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1447800"/>
                        <a:ext cx="50165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10" name="Object 42">
            <a:extLst>
              <a:ext uri="{FF2B5EF4-FFF2-40B4-BE49-F238E27FC236}">
                <a16:creationId xmlns:a16="http://schemas.microsoft.com/office/drawing/2014/main" id="{8465AD57-D623-29E3-28A6-32753D0FDCD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47800" y="3962400"/>
          <a:ext cx="50165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42720" imgH="228600" progId="Equation.3">
                  <p:embed/>
                </p:oleObj>
              </mc:Choice>
              <mc:Fallback>
                <p:oleObj name="Equation" r:id="rId8" imgW="342720" imgH="22860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962400"/>
                        <a:ext cx="50165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11" name="Rectangle 43">
            <a:extLst>
              <a:ext uri="{FF2B5EF4-FFF2-40B4-BE49-F238E27FC236}">
                <a16:creationId xmlns:a16="http://schemas.microsoft.com/office/drawing/2014/main" id="{2196EC2B-7DE9-AA9D-54FC-1AFB7F18AA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1524000"/>
            <a:ext cx="588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>
                <a:solidFill>
                  <a:schemeClr val="bg2"/>
                </a:solidFill>
              </a:rPr>
              <a:t>+8</a:t>
            </a:r>
            <a:r>
              <a:rPr lang="en-US" altLang="en-US"/>
              <a:t> </a:t>
            </a:r>
          </a:p>
        </p:txBody>
      </p:sp>
      <p:sp>
        <p:nvSpPr>
          <p:cNvPr id="7212" name="Rectangle 44">
            <a:extLst>
              <a:ext uri="{FF2B5EF4-FFF2-40B4-BE49-F238E27FC236}">
                <a16:creationId xmlns:a16="http://schemas.microsoft.com/office/drawing/2014/main" id="{BB95F751-AE3E-A8C7-99B8-1DC353889E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1447800"/>
            <a:ext cx="588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>
                <a:solidFill>
                  <a:schemeClr val="bg2"/>
                </a:solidFill>
              </a:rPr>
              <a:t>+8</a:t>
            </a:r>
            <a:r>
              <a:rPr lang="en-US" altLang="en-US"/>
              <a:t> </a:t>
            </a:r>
          </a:p>
        </p:txBody>
      </p:sp>
      <p:sp>
        <p:nvSpPr>
          <p:cNvPr id="7213" name="Rectangle 45">
            <a:extLst>
              <a:ext uri="{FF2B5EF4-FFF2-40B4-BE49-F238E27FC236}">
                <a16:creationId xmlns:a16="http://schemas.microsoft.com/office/drawing/2014/main" id="{62EA4800-D6C6-6051-95A7-27A2DA0E2D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3962400"/>
            <a:ext cx="588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>
                <a:solidFill>
                  <a:schemeClr val="bg2"/>
                </a:solidFill>
              </a:rPr>
              <a:t>+8</a:t>
            </a:r>
            <a:r>
              <a:rPr lang="en-US" altLang="en-US"/>
              <a:t> </a:t>
            </a:r>
          </a:p>
        </p:txBody>
      </p:sp>
      <p:sp>
        <p:nvSpPr>
          <p:cNvPr id="7214" name="Rectangle 46">
            <a:extLst>
              <a:ext uri="{FF2B5EF4-FFF2-40B4-BE49-F238E27FC236}">
                <a16:creationId xmlns:a16="http://schemas.microsoft.com/office/drawing/2014/main" id="{1CDE3EB1-AA80-59BB-4B08-9EDA32FBB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828800"/>
            <a:ext cx="40163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/>
              <a:t>1</a:t>
            </a:r>
          </a:p>
          <a:p>
            <a:pPr eaLnBrk="0" hangingPunct="0"/>
            <a:endParaRPr lang="en-US" altLang="en-US" b="1"/>
          </a:p>
          <a:p>
            <a:pPr eaLnBrk="0" hangingPunct="0"/>
            <a:r>
              <a:rPr lang="en-US" altLang="en-US" b="1"/>
              <a:t>1</a:t>
            </a:r>
            <a:r>
              <a:rPr lang="en-US" altLang="en-US"/>
              <a:t> </a:t>
            </a:r>
          </a:p>
        </p:txBody>
      </p:sp>
      <p:sp>
        <p:nvSpPr>
          <p:cNvPr id="7215" name="Rectangle 47">
            <a:extLst>
              <a:ext uri="{FF2B5EF4-FFF2-40B4-BE49-F238E27FC236}">
                <a16:creationId xmlns:a16="http://schemas.microsoft.com/office/drawing/2014/main" id="{006644B8-F7EB-9B23-8D12-1814C3EA4F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1905000"/>
            <a:ext cx="500063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/>
              <a:t>-4</a:t>
            </a:r>
          </a:p>
          <a:p>
            <a:pPr eaLnBrk="0" hangingPunct="0"/>
            <a:endParaRPr lang="en-US" altLang="en-US" b="1"/>
          </a:p>
          <a:p>
            <a:pPr eaLnBrk="0" hangingPunct="0"/>
            <a:r>
              <a:rPr lang="en-US" altLang="en-US" b="1"/>
              <a:t>-2</a:t>
            </a:r>
            <a:r>
              <a:rPr lang="en-US" altLang="en-US"/>
              <a:t> </a:t>
            </a:r>
          </a:p>
        </p:txBody>
      </p:sp>
      <p:sp>
        <p:nvSpPr>
          <p:cNvPr id="7216" name="Rectangle 48">
            <a:extLst>
              <a:ext uri="{FF2B5EF4-FFF2-40B4-BE49-F238E27FC236}">
                <a16:creationId xmlns:a16="http://schemas.microsoft.com/office/drawing/2014/main" id="{1C1E120B-F66A-A1BE-ED36-1D11BB5A74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1828800"/>
            <a:ext cx="40163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/>
              <a:t>1</a:t>
            </a:r>
          </a:p>
          <a:p>
            <a:pPr eaLnBrk="0" hangingPunct="0"/>
            <a:endParaRPr lang="en-US" altLang="en-US" b="1"/>
          </a:p>
          <a:p>
            <a:pPr eaLnBrk="0" hangingPunct="0"/>
            <a:r>
              <a:rPr lang="en-US" altLang="en-US" b="1"/>
              <a:t>1</a:t>
            </a:r>
            <a:r>
              <a:rPr lang="en-US" altLang="en-US"/>
              <a:t> </a:t>
            </a:r>
          </a:p>
        </p:txBody>
      </p:sp>
      <p:sp>
        <p:nvSpPr>
          <p:cNvPr id="7217" name="Rectangle 49">
            <a:extLst>
              <a:ext uri="{FF2B5EF4-FFF2-40B4-BE49-F238E27FC236}">
                <a16:creationId xmlns:a16="http://schemas.microsoft.com/office/drawing/2014/main" id="{41CF144D-6BFA-17B4-3123-6F1C112FC8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1828800"/>
            <a:ext cx="500063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/>
              <a:t>-8</a:t>
            </a:r>
          </a:p>
          <a:p>
            <a:pPr eaLnBrk="0" hangingPunct="0"/>
            <a:endParaRPr lang="en-US" altLang="en-US" b="1"/>
          </a:p>
          <a:p>
            <a:pPr eaLnBrk="0" hangingPunct="0"/>
            <a:r>
              <a:rPr lang="en-US" altLang="en-US" b="1"/>
              <a:t>-1</a:t>
            </a:r>
            <a:r>
              <a:rPr lang="en-US" altLang="en-US"/>
              <a:t> </a:t>
            </a:r>
          </a:p>
        </p:txBody>
      </p:sp>
      <p:sp>
        <p:nvSpPr>
          <p:cNvPr id="7218" name="Rectangle 50">
            <a:extLst>
              <a:ext uri="{FF2B5EF4-FFF2-40B4-BE49-F238E27FC236}">
                <a16:creationId xmlns:a16="http://schemas.microsoft.com/office/drawing/2014/main" id="{848C748E-AD75-9CF4-A8B7-553784303F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2672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sz="2400" b="1">
                <a:latin typeface="Times" panose="02020603050405020304" pitchFamily="18" charset="0"/>
                <a:cs typeface="Times New Roman" panose="02020603050405020304" pitchFamily="18" charset="0"/>
              </a:rPr>
              <a:t>(x       - 8)</a:t>
            </a:r>
            <a:endParaRPr lang="en-US" altLang="en-US" sz="2400" b="1">
              <a:latin typeface="Times" panose="02020603050405020304" pitchFamily="18" charset="0"/>
            </a:endParaRPr>
          </a:p>
        </p:txBody>
      </p:sp>
      <p:sp>
        <p:nvSpPr>
          <p:cNvPr id="7219" name="Rectangle 51">
            <a:extLst>
              <a:ext uri="{FF2B5EF4-FFF2-40B4-BE49-F238E27FC236}">
                <a16:creationId xmlns:a16="http://schemas.microsoft.com/office/drawing/2014/main" id="{57ADCDD6-3351-E57C-A297-681DAA85DD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6482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sz="2400" b="1">
                <a:latin typeface="Times" panose="02020603050405020304" pitchFamily="18" charset="0"/>
                <a:cs typeface="Times New Roman" panose="02020603050405020304" pitchFamily="18" charset="0"/>
              </a:rPr>
              <a:t>(x       - 1)</a:t>
            </a:r>
            <a:endParaRPr lang="en-US" altLang="en-US" sz="2400" b="1">
              <a:latin typeface="Times" panose="02020603050405020304" pitchFamily="18" charset="0"/>
            </a:endParaRPr>
          </a:p>
        </p:txBody>
      </p:sp>
      <p:sp>
        <p:nvSpPr>
          <p:cNvPr id="7220" name="Rectangle 52">
            <a:extLst>
              <a:ext uri="{FF2B5EF4-FFF2-40B4-BE49-F238E27FC236}">
                <a16:creationId xmlns:a16="http://schemas.microsoft.com/office/drawing/2014/main" id="{149AA2C7-2EB9-6E0D-3CC0-861684A526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6482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sz="2400" b="1"/>
              <a:t>(x  -  8) (x  -  1)</a:t>
            </a:r>
            <a:r>
              <a:rPr lang="en-US" altLang="en-US"/>
              <a:t> </a:t>
            </a:r>
          </a:p>
        </p:txBody>
      </p:sp>
      <p:sp>
        <p:nvSpPr>
          <p:cNvPr id="7221" name="Line 53">
            <a:extLst>
              <a:ext uri="{FF2B5EF4-FFF2-40B4-BE49-F238E27FC236}">
                <a16:creationId xmlns:a16="http://schemas.microsoft.com/office/drawing/2014/main" id="{10E09E1A-920B-690C-9BC6-BFF0FAD8418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95400" y="2133600"/>
            <a:ext cx="129540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22" name="Line 54">
            <a:extLst>
              <a:ext uri="{FF2B5EF4-FFF2-40B4-BE49-F238E27FC236}">
                <a16:creationId xmlns:a16="http://schemas.microsoft.com/office/drawing/2014/main" id="{F4AFBC93-22E2-60F0-E05F-AAD5798FF6A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0" y="2133600"/>
            <a:ext cx="121920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23" name="Line 55">
            <a:extLst>
              <a:ext uri="{FF2B5EF4-FFF2-40B4-BE49-F238E27FC236}">
                <a16:creationId xmlns:a16="http://schemas.microsoft.com/office/drawing/2014/main" id="{19046167-CE79-32F9-CDD4-072C9FDCE854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2057400"/>
            <a:ext cx="1219200" cy="533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24" name="Line 56">
            <a:extLst>
              <a:ext uri="{FF2B5EF4-FFF2-40B4-BE49-F238E27FC236}">
                <a16:creationId xmlns:a16="http://schemas.microsoft.com/office/drawing/2014/main" id="{24D1CE15-3DBB-3BE7-040F-46BA083D5511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2057400"/>
            <a:ext cx="1219200" cy="533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25" name="Line 57">
            <a:extLst>
              <a:ext uri="{FF2B5EF4-FFF2-40B4-BE49-F238E27FC236}">
                <a16:creationId xmlns:a16="http://schemas.microsoft.com/office/drawing/2014/main" id="{539B56D7-E4AE-4E80-8879-71E5F8A9AF3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15200" y="2438400"/>
            <a:ext cx="533400" cy="1143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26" name="Rectangle 58">
            <a:extLst>
              <a:ext uri="{FF2B5EF4-FFF2-40B4-BE49-F238E27FC236}">
                <a16:creationId xmlns:a16="http://schemas.microsoft.com/office/drawing/2014/main" id="{8ACE2CA3-61A1-7398-3864-A8F6AF4A2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124200"/>
            <a:ext cx="8382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b="1"/>
              <a:t>    8</a:t>
            </a:r>
            <a:endParaRPr lang="en-US" altLang="en-US"/>
          </a:p>
          <a:p>
            <a:pPr eaLnBrk="0" hangingPunct="0"/>
            <a:r>
              <a:rPr lang="en-US" altLang="en-US" b="1" u="sng"/>
              <a:t>+-20 </a:t>
            </a:r>
            <a:endParaRPr lang="en-US" altLang="en-US" b="1"/>
          </a:p>
          <a:p>
            <a:pPr eaLnBrk="0" hangingPunct="0"/>
            <a:r>
              <a:rPr lang="en-US" altLang="en-US" b="1"/>
              <a:t>   -25</a:t>
            </a:r>
          </a:p>
        </p:txBody>
      </p:sp>
      <p:sp>
        <p:nvSpPr>
          <p:cNvPr id="7227" name="Rectangle 59">
            <a:extLst>
              <a:ext uri="{FF2B5EF4-FFF2-40B4-BE49-F238E27FC236}">
                <a16:creationId xmlns:a16="http://schemas.microsoft.com/office/drawing/2014/main" id="{47878E50-DC41-D465-AE70-4C1BD7E0A1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276600"/>
            <a:ext cx="8382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b="1"/>
              <a:t>    -5</a:t>
            </a:r>
            <a:r>
              <a:rPr lang="en-US" altLang="en-US"/>
              <a:t> </a:t>
            </a:r>
          </a:p>
          <a:p>
            <a:pPr eaLnBrk="0" hangingPunct="0"/>
            <a:r>
              <a:rPr lang="en-US" altLang="en-US" b="1" u="sng"/>
              <a:t>+-20 </a:t>
            </a:r>
            <a:endParaRPr lang="en-US" altLang="en-US" b="1"/>
          </a:p>
          <a:p>
            <a:pPr eaLnBrk="0" hangingPunct="0"/>
            <a:r>
              <a:rPr lang="en-US" altLang="en-US" b="1"/>
              <a:t>   -25</a:t>
            </a:r>
          </a:p>
        </p:txBody>
      </p:sp>
    </p:spTree>
  </p:cSld>
  <p:clrMapOvr>
    <a:masterClrMapping/>
  </p:clrMapOvr>
  <p:transition spd="med" advTm="45000">
    <p:comb/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72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72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2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100"/>
                            </p:stCondLst>
                            <p:childTnLst>
                              <p:par>
                                <p:cTn id="4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7100"/>
                            </p:stCondLst>
                            <p:childTnLst>
                              <p:par>
                                <p:cTn id="6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9100"/>
                            </p:stCondLst>
                            <p:childTnLst>
                              <p:par>
                                <p:cTn id="80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7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0100"/>
                            </p:stCondLst>
                            <p:childTnLst>
                              <p:par>
                                <p:cTn id="8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12100"/>
                            </p:stCondLst>
                            <p:childTnLst>
                              <p:par>
                                <p:cTn id="103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0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7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13100"/>
                            </p:stCondLst>
                            <p:childTnLst>
                              <p:par>
                                <p:cTn id="10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1" dur="5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13600"/>
                            </p:stCondLst>
                            <p:childTnLst>
                              <p:par>
                                <p:cTn id="113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 4.40324E-6 L -0.225 4.40324E-6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15600"/>
                            </p:stCondLst>
                            <p:childTnLst>
                              <p:par>
                                <p:cTn id="116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8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16100"/>
                            </p:stCondLst>
                            <p:childTnLst>
                              <p:par>
                                <p:cTn id="120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2" dur="1" fill="hold"/>
                                        <p:tgtEl>
                                          <p:spTgt spid="720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16100"/>
                            </p:stCondLst>
                            <p:childTnLst>
                              <p:par>
                                <p:cTn id="124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6" dur="1" fill="hold"/>
                                        <p:tgtEl>
                                          <p:spTgt spid="72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16100"/>
                            </p:stCondLst>
                            <p:childTnLst>
                              <p:par>
                                <p:cTn id="128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0" dur="1" fill="hold"/>
                                        <p:tgtEl>
                                          <p:spTgt spid="72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16100"/>
                            </p:stCondLst>
                            <p:childTnLst>
                              <p:par>
                                <p:cTn id="132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4" dur="1" fill="hold"/>
                                        <p:tgtEl>
                                          <p:spTgt spid="72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16100"/>
                            </p:stCondLst>
                            <p:childTnLst>
                              <p:par>
                                <p:cTn id="13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21700"/>
                            </p:stCondLst>
                            <p:childTnLst>
                              <p:par>
                                <p:cTn id="15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23700"/>
                            </p:stCondLst>
                            <p:childTnLst>
                              <p:par>
                                <p:cTn id="17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25700"/>
                            </p:stCondLst>
                            <p:childTnLst>
                              <p:par>
                                <p:cTn id="187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7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 nodeType="afterGroup">
                            <p:stCondLst>
                              <p:cond delay="26700"/>
                            </p:stCondLst>
                            <p:childTnLst>
                              <p:par>
                                <p:cTn id="19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5" dur="1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 nodeType="afterGroup">
                            <p:stCondLst>
                              <p:cond delay="26700"/>
                            </p:stCondLst>
                            <p:childTnLst>
                              <p:par>
                                <p:cTn id="19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9" dur="1" fill="hold"/>
                                        <p:tgtEl>
                                          <p:spTgt spid="72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 nodeType="afterGroup">
                            <p:stCondLst>
                              <p:cond delay="26700"/>
                            </p:stCondLst>
                            <p:childTnLst>
                              <p:par>
                                <p:cTn id="201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20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2000" fill="hold"/>
                                        <p:tgtEl>
                                          <p:spTgt spid="7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2000" fill="hold"/>
                                        <p:tgtEl>
                                          <p:spTgt spid="7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30700"/>
                            </p:stCondLst>
                            <p:childTnLst>
                              <p:par>
                                <p:cTn id="20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9" dur="1" fill="hold"/>
                                        <p:tgtEl>
                                          <p:spTgt spid="72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2" dur="1" fill="hold"/>
                                        <p:tgtEl>
                                          <p:spTgt spid="72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 nodeType="afterGroup">
                            <p:stCondLst>
                              <p:cond delay="30700"/>
                            </p:stCondLst>
                            <p:childTnLst>
                              <p:par>
                                <p:cTn id="21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 nodeType="afterGroup">
                            <p:stCondLst>
                              <p:cond delay="32700"/>
                            </p:stCondLst>
                            <p:childTnLst>
                              <p:par>
                                <p:cTn id="23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34700"/>
                            </p:stCondLst>
                            <p:childTnLst>
                              <p:par>
                                <p:cTn id="248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0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51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2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3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 nodeType="afterGroup">
                            <p:stCondLst>
                              <p:cond delay="36700"/>
                            </p:stCondLst>
                            <p:childTnLst>
                              <p:par>
                                <p:cTn id="25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7" dur="20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 nodeType="afterGroup">
                            <p:stCondLst>
                              <p:cond delay="38700"/>
                            </p:stCondLst>
                            <p:childTnLst>
                              <p:par>
                                <p:cTn id="25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1" dur="1" fill="hold"/>
                                        <p:tgtEl>
                                          <p:spTgt spid="72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5" grpId="0"/>
      <p:bldP spid="7196" grpId="0"/>
      <p:bldP spid="7197" grpId="0"/>
      <p:bldP spid="7197" grpId="1"/>
      <p:bldP spid="7198" grpId="0"/>
      <p:bldP spid="7199" grpId="0"/>
      <p:bldP spid="7200" grpId="0"/>
      <p:bldP spid="7201" grpId="0"/>
      <p:bldP spid="7202" grpId="0"/>
      <p:bldP spid="7203" grpId="0"/>
      <p:bldP spid="7204" grpId="0"/>
      <p:bldP spid="7205" grpId="0"/>
      <p:bldP spid="7211" grpId="0"/>
      <p:bldP spid="7212" grpId="0"/>
      <p:bldP spid="7213" grpId="0"/>
      <p:bldP spid="7214" grpId="0"/>
      <p:bldP spid="7215" grpId="0"/>
      <p:bldP spid="7216" grpId="0"/>
      <p:bldP spid="7217" grpId="0"/>
      <p:bldP spid="7218" grpId="0"/>
      <p:bldP spid="7219" grpId="0"/>
      <p:bldP spid="7220" grpId="1"/>
      <p:bldP spid="7226" grpId="0"/>
      <p:bldP spid="72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0066"/>
            </a:gs>
            <a:gs pos="100000">
              <a:srgbClr val="FFFF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5" name="Line 7">
            <a:extLst>
              <a:ext uri="{FF2B5EF4-FFF2-40B4-BE49-F238E27FC236}">
                <a16:creationId xmlns:a16="http://schemas.microsoft.com/office/drawing/2014/main" id="{50909EF0-307B-43EE-F207-77DDF7346E59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1981200"/>
            <a:ext cx="1295400" cy="533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134" name="Line 6">
            <a:extLst>
              <a:ext uri="{FF2B5EF4-FFF2-40B4-BE49-F238E27FC236}">
                <a16:creationId xmlns:a16="http://schemas.microsoft.com/office/drawing/2014/main" id="{E9E0417E-8C94-C057-4A05-D0B27D1FFA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71600" y="1905000"/>
            <a:ext cx="1295400" cy="609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137" name="Line 9">
            <a:extLst>
              <a:ext uri="{FF2B5EF4-FFF2-40B4-BE49-F238E27FC236}">
                <a16:creationId xmlns:a16="http://schemas.microsoft.com/office/drawing/2014/main" id="{16EF7233-E518-EC52-3CEE-C2C686C666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38800" y="1981200"/>
            <a:ext cx="1219200" cy="609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136" name="Line 8">
            <a:extLst>
              <a:ext uri="{FF2B5EF4-FFF2-40B4-BE49-F238E27FC236}">
                <a16:creationId xmlns:a16="http://schemas.microsoft.com/office/drawing/2014/main" id="{6272160D-7772-AE1B-054F-D3F026CADED3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1981200"/>
            <a:ext cx="1295400" cy="533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142" name="Rectangle 14">
            <a:extLst>
              <a:ext uri="{FF2B5EF4-FFF2-40B4-BE49-F238E27FC236}">
                <a16:creationId xmlns:a16="http://schemas.microsoft.com/office/drawing/2014/main" id="{2197EFD8-8023-8EB5-DA60-4A2A927864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8493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graphicFrame>
        <p:nvGraphicFramePr>
          <p:cNvPr id="48140" name="Object 12">
            <a:extLst>
              <a:ext uri="{FF2B5EF4-FFF2-40B4-BE49-F238E27FC236}">
                <a16:creationId xmlns:a16="http://schemas.microsoft.com/office/drawing/2014/main" id="{BCCFE485-5BE2-B0C4-CF09-629DC66B5DA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14425" y="1228725"/>
          <a:ext cx="566738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68280" imgH="228600" progId="Equation.3">
                  <p:embed/>
                </p:oleObj>
              </mc:Choice>
              <mc:Fallback>
                <p:oleObj name="Equation" r:id="rId4" imgW="368280" imgH="2286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4425" y="1228725"/>
                        <a:ext cx="566738" cy="34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44" name="Rectangle 16">
            <a:extLst>
              <a:ext uri="{FF2B5EF4-FFF2-40B4-BE49-F238E27FC236}">
                <a16:creationId xmlns:a16="http://schemas.microsoft.com/office/drawing/2014/main" id="{9E9740E6-23BD-70E4-D083-B142A70F4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1219200"/>
            <a:ext cx="6858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sz="2200" b="1">
                <a:solidFill>
                  <a:schemeClr val="bg2"/>
                </a:solidFill>
                <a:latin typeface="Times" panose="02020603050405020304" pitchFamily="18" charset="0"/>
                <a:cs typeface="Times New Roman" panose="02020603050405020304" pitchFamily="18" charset="0"/>
              </a:rPr>
              <a:t>35</a:t>
            </a:r>
            <a:endParaRPr lang="en-US" altLang="en-US" sz="2200" b="1">
              <a:solidFill>
                <a:schemeClr val="bg2"/>
              </a:solidFill>
              <a:latin typeface="Times" panose="02020603050405020304" pitchFamily="18" charset="0"/>
            </a:endParaRPr>
          </a:p>
        </p:txBody>
      </p:sp>
      <p:sp>
        <p:nvSpPr>
          <p:cNvPr id="48150" name="Rectangle 22">
            <a:extLst>
              <a:ext uri="{FF2B5EF4-FFF2-40B4-BE49-F238E27FC236}">
                <a16:creationId xmlns:a16="http://schemas.microsoft.com/office/drawing/2014/main" id="{6B7D5869-D18F-D6B5-AFEC-21BE9DDB09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838200"/>
            <a:ext cx="2743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sz="2000" b="1">
                <a:latin typeface="Times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000" b="1" baseline="30000">
                <a:latin typeface="Times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altLang="en-US" sz="2000" b="1">
                <a:latin typeface="Times" panose="02020603050405020304" pitchFamily="18" charset="0"/>
                <a:cs typeface="Times New Roman" panose="02020603050405020304" pitchFamily="18" charset="0"/>
              </a:rPr>
              <a:t> term.     Last term</a:t>
            </a:r>
            <a:endParaRPr lang="en-US" altLang="en-US" sz="2000">
              <a:latin typeface="Times" panose="02020603050405020304" pitchFamily="18" charset="0"/>
            </a:endParaRPr>
          </a:p>
        </p:txBody>
      </p:sp>
      <p:sp>
        <p:nvSpPr>
          <p:cNvPr id="48151" name="Rectangle 23">
            <a:extLst>
              <a:ext uri="{FF2B5EF4-FFF2-40B4-BE49-F238E27FC236}">
                <a16:creationId xmlns:a16="http://schemas.microsoft.com/office/drawing/2014/main" id="{9B95DDE4-C1E3-FB66-CF03-0968D16673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752600"/>
            <a:ext cx="40163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/>
              <a:t>4</a:t>
            </a:r>
          </a:p>
          <a:p>
            <a:pPr eaLnBrk="0" hangingPunct="0"/>
            <a:endParaRPr lang="en-US" altLang="en-US" b="1"/>
          </a:p>
          <a:p>
            <a:pPr eaLnBrk="0" hangingPunct="0"/>
            <a:r>
              <a:rPr lang="en-US" altLang="en-US" b="1"/>
              <a:t>1</a:t>
            </a:r>
            <a:r>
              <a:rPr lang="en-US" altLang="en-US"/>
              <a:t> </a:t>
            </a:r>
          </a:p>
        </p:txBody>
      </p:sp>
      <p:sp>
        <p:nvSpPr>
          <p:cNvPr id="48152" name="Rectangle 24">
            <a:extLst>
              <a:ext uri="{FF2B5EF4-FFF2-40B4-BE49-F238E27FC236}">
                <a16:creationId xmlns:a16="http://schemas.microsoft.com/office/drawing/2014/main" id="{4FFC88E2-BA17-39F0-6D11-F5FEF878D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1752600"/>
            <a:ext cx="39687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/>
              <a:t> 7</a:t>
            </a:r>
          </a:p>
          <a:p>
            <a:pPr eaLnBrk="0" hangingPunct="0"/>
            <a:endParaRPr lang="en-US" altLang="en-US" b="1"/>
          </a:p>
          <a:p>
            <a:pPr eaLnBrk="0" hangingPunct="0"/>
            <a:r>
              <a:rPr lang="en-US" altLang="en-US" b="1"/>
              <a:t> 5</a:t>
            </a:r>
            <a:endParaRPr lang="en-US" altLang="en-US"/>
          </a:p>
        </p:txBody>
      </p:sp>
      <p:sp>
        <p:nvSpPr>
          <p:cNvPr id="48153" name="Rectangle 25">
            <a:extLst>
              <a:ext uri="{FF2B5EF4-FFF2-40B4-BE49-F238E27FC236}">
                <a16:creationId xmlns:a16="http://schemas.microsoft.com/office/drawing/2014/main" id="{583B2330-CDDA-B166-69FE-AC5871EC9C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838200"/>
            <a:ext cx="2743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sz="2000" b="1">
                <a:latin typeface="Times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000" b="1" baseline="30000">
                <a:latin typeface="Times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altLang="en-US" sz="2000" b="1">
                <a:latin typeface="Times" panose="02020603050405020304" pitchFamily="18" charset="0"/>
                <a:cs typeface="Times New Roman" panose="02020603050405020304" pitchFamily="18" charset="0"/>
              </a:rPr>
              <a:t> term.     Last term</a:t>
            </a:r>
            <a:endParaRPr lang="en-US" altLang="en-US" sz="2000">
              <a:latin typeface="Times" panose="02020603050405020304" pitchFamily="18" charset="0"/>
            </a:endParaRPr>
          </a:p>
        </p:txBody>
      </p:sp>
      <p:graphicFrame>
        <p:nvGraphicFramePr>
          <p:cNvPr id="48154" name="Object 26">
            <a:extLst>
              <a:ext uri="{FF2B5EF4-FFF2-40B4-BE49-F238E27FC236}">
                <a16:creationId xmlns:a16="http://schemas.microsoft.com/office/drawing/2014/main" id="{3921CD64-50BD-5BF4-9B21-87A77F2DD92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57825" y="1228725"/>
          <a:ext cx="563563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68280" imgH="228600" progId="Equation.3">
                  <p:embed/>
                </p:oleObj>
              </mc:Choice>
              <mc:Fallback>
                <p:oleObj name="Equation" r:id="rId6" imgW="368280" imgH="22860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7825" y="1228725"/>
                        <a:ext cx="563563" cy="34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55" name="Rectangle 27">
            <a:extLst>
              <a:ext uri="{FF2B5EF4-FFF2-40B4-BE49-F238E27FC236}">
                <a16:creationId xmlns:a16="http://schemas.microsoft.com/office/drawing/2014/main" id="{507C16C5-EBEC-6F81-14CE-B2A6A50B54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1281113"/>
            <a:ext cx="6858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sz="2200" b="1">
                <a:solidFill>
                  <a:schemeClr val="bg2"/>
                </a:solidFill>
                <a:latin typeface="Times" panose="02020603050405020304" pitchFamily="18" charset="0"/>
                <a:cs typeface="Times New Roman" panose="02020603050405020304" pitchFamily="18" charset="0"/>
              </a:rPr>
              <a:t>35</a:t>
            </a:r>
            <a:endParaRPr lang="en-US" altLang="en-US" sz="2200" b="1">
              <a:solidFill>
                <a:schemeClr val="bg2"/>
              </a:solidFill>
              <a:latin typeface="Times" panose="02020603050405020304" pitchFamily="18" charset="0"/>
            </a:endParaRPr>
          </a:p>
        </p:txBody>
      </p:sp>
      <p:sp>
        <p:nvSpPr>
          <p:cNvPr id="48156" name="Rectangle 28">
            <a:extLst>
              <a:ext uri="{FF2B5EF4-FFF2-40B4-BE49-F238E27FC236}">
                <a16:creationId xmlns:a16="http://schemas.microsoft.com/office/drawing/2014/main" id="{18A9DC5B-17AE-F065-C25C-4A078EC25B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1752600"/>
            <a:ext cx="40163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/>
              <a:t>2</a:t>
            </a:r>
          </a:p>
          <a:p>
            <a:pPr eaLnBrk="0" hangingPunct="0"/>
            <a:endParaRPr lang="en-US" altLang="en-US" b="1"/>
          </a:p>
          <a:p>
            <a:pPr eaLnBrk="0" hangingPunct="0"/>
            <a:r>
              <a:rPr lang="en-US" altLang="en-US" b="1"/>
              <a:t>2</a:t>
            </a:r>
            <a:r>
              <a:rPr lang="en-US" altLang="en-US"/>
              <a:t> </a:t>
            </a:r>
          </a:p>
        </p:txBody>
      </p:sp>
      <p:sp>
        <p:nvSpPr>
          <p:cNvPr id="48157" name="Rectangle 29">
            <a:extLst>
              <a:ext uri="{FF2B5EF4-FFF2-40B4-BE49-F238E27FC236}">
                <a16:creationId xmlns:a16="http://schemas.microsoft.com/office/drawing/2014/main" id="{DB55D8B5-AA16-F78A-54AB-9FD9FCA28C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1752600"/>
            <a:ext cx="39687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/>
              <a:t> 7</a:t>
            </a:r>
          </a:p>
          <a:p>
            <a:pPr eaLnBrk="0" hangingPunct="0"/>
            <a:endParaRPr lang="en-US" altLang="en-US" b="1"/>
          </a:p>
          <a:p>
            <a:pPr eaLnBrk="0" hangingPunct="0"/>
            <a:r>
              <a:rPr lang="en-US" altLang="en-US" b="1"/>
              <a:t> 5</a:t>
            </a:r>
            <a:endParaRPr lang="en-US" altLang="en-US"/>
          </a:p>
        </p:txBody>
      </p:sp>
      <p:sp>
        <p:nvSpPr>
          <p:cNvPr id="48158" name="Rectangle 30">
            <a:extLst>
              <a:ext uri="{FF2B5EF4-FFF2-40B4-BE49-F238E27FC236}">
                <a16:creationId xmlns:a16="http://schemas.microsoft.com/office/drawing/2014/main" id="{AFD68CDD-3705-F4E6-DCAC-0B031D7F2A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1905000"/>
            <a:ext cx="2286000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en-US" sz="1600" b="1">
                <a:solidFill>
                  <a:schemeClr val="bg2"/>
                </a:solidFill>
              </a:rPr>
              <a:t>These are not the factors that work.</a:t>
            </a:r>
            <a:r>
              <a:rPr lang="en-US" altLang="en-US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48159" name="Rectangle 31">
            <a:extLst>
              <a:ext uri="{FF2B5EF4-FFF2-40B4-BE49-F238E27FC236}">
                <a16:creationId xmlns:a16="http://schemas.microsoft.com/office/drawing/2014/main" id="{8D07AE2D-16F9-2BF2-CE6B-947FE0BC37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819400"/>
            <a:ext cx="1993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/>
              <a:t>multiply across</a:t>
            </a:r>
            <a:r>
              <a:rPr lang="en-US" altLang="en-US"/>
              <a:t> </a:t>
            </a:r>
          </a:p>
        </p:txBody>
      </p:sp>
      <p:sp>
        <p:nvSpPr>
          <p:cNvPr id="48160" name="Rectangle 32">
            <a:extLst>
              <a:ext uri="{FF2B5EF4-FFF2-40B4-BE49-F238E27FC236}">
                <a16:creationId xmlns:a16="http://schemas.microsoft.com/office/drawing/2014/main" id="{C169B9DA-A0A6-3A42-D190-04F9876343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743200"/>
            <a:ext cx="1993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/>
              <a:t>multiply across</a:t>
            </a:r>
            <a:r>
              <a:rPr lang="en-US" altLang="en-US"/>
              <a:t> </a:t>
            </a:r>
          </a:p>
        </p:txBody>
      </p:sp>
      <p:sp>
        <p:nvSpPr>
          <p:cNvPr id="48161" name="Rectangle 33">
            <a:extLst>
              <a:ext uri="{FF2B5EF4-FFF2-40B4-BE49-F238E27FC236}">
                <a16:creationId xmlns:a16="http://schemas.microsoft.com/office/drawing/2014/main" id="{51F16641-A047-6069-895B-4ECDF77808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048000"/>
            <a:ext cx="8382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b="1"/>
              <a:t>    7</a:t>
            </a:r>
          </a:p>
          <a:p>
            <a:pPr eaLnBrk="0" hangingPunct="0"/>
            <a:r>
              <a:rPr lang="en-US" altLang="en-US" b="1" u="sng"/>
              <a:t>+20 </a:t>
            </a:r>
            <a:endParaRPr lang="en-US" altLang="en-US" b="1"/>
          </a:p>
          <a:p>
            <a:pPr eaLnBrk="0" hangingPunct="0"/>
            <a:r>
              <a:rPr lang="en-US" altLang="en-US" b="1"/>
              <a:t>    27</a:t>
            </a:r>
          </a:p>
        </p:txBody>
      </p:sp>
      <p:sp>
        <p:nvSpPr>
          <p:cNvPr id="48162" name="Rectangle 34">
            <a:extLst>
              <a:ext uri="{FF2B5EF4-FFF2-40B4-BE49-F238E27FC236}">
                <a16:creationId xmlns:a16="http://schemas.microsoft.com/office/drawing/2014/main" id="{2CEF829B-A57B-46B6-82CA-8C3D316690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3124200"/>
            <a:ext cx="8382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b="1"/>
              <a:t>    14</a:t>
            </a:r>
          </a:p>
          <a:p>
            <a:pPr eaLnBrk="0" hangingPunct="0"/>
            <a:r>
              <a:rPr lang="en-US" altLang="en-US" b="1" u="sng"/>
              <a:t>+ 10 </a:t>
            </a:r>
            <a:endParaRPr lang="en-US" altLang="en-US" b="1"/>
          </a:p>
          <a:p>
            <a:pPr eaLnBrk="0" hangingPunct="0"/>
            <a:r>
              <a:rPr lang="en-US" altLang="en-US" b="1"/>
              <a:t>    24</a:t>
            </a:r>
          </a:p>
        </p:txBody>
      </p:sp>
      <p:sp>
        <p:nvSpPr>
          <p:cNvPr id="48163" name="Rectangle 35">
            <a:extLst>
              <a:ext uri="{FF2B5EF4-FFF2-40B4-BE49-F238E27FC236}">
                <a16:creationId xmlns:a16="http://schemas.microsoft.com/office/drawing/2014/main" id="{87F64773-CD61-88B3-54E0-2788C6D04B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3200400"/>
            <a:ext cx="3429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sz="1600" b="1" u="sng">
                <a:solidFill>
                  <a:schemeClr val="bg2"/>
                </a:solidFill>
              </a:rPr>
              <a:t>this should be the middle term</a:t>
            </a:r>
            <a:r>
              <a:rPr lang="en-US" altLang="en-US">
                <a:solidFill>
                  <a:schemeClr val="bg2"/>
                </a:solidFill>
              </a:rPr>
              <a:t> </a:t>
            </a:r>
          </a:p>
          <a:p>
            <a:pPr algn="ctr" eaLnBrk="0" hangingPunct="0"/>
            <a:r>
              <a:rPr lang="en-US" altLang="en-US" b="1">
                <a:solidFill>
                  <a:schemeClr val="bg2"/>
                </a:solidFill>
              </a:rPr>
              <a:t>24</a:t>
            </a:r>
          </a:p>
        </p:txBody>
      </p:sp>
      <p:sp>
        <p:nvSpPr>
          <p:cNvPr id="48164" name="Rectangle 36">
            <a:extLst>
              <a:ext uri="{FF2B5EF4-FFF2-40B4-BE49-F238E27FC236}">
                <a16:creationId xmlns:a16="http://schemas.microsoft.com/office/drawing/2014/main" id="{DC7D6125-5130-3C93-4D93-8CDFD5FABC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3657600"/>
            <a:ext cx="7731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/>
              <a:t>YES!</a:t>
            </a:r>
            <a:r>
              <a:rPr lang="en-US" altLang="en-US"/>
              <a:t> </a:t>
            </a:r>
          </a:p>
        </p:txBody>
      </p:sp>
      <p:sp>
        <p:nvSpPr>
          <p:cNvPr id="48165" name="Rectangle 37">
            <a:extLst>
              <a:ext uri="{FF2B5EF4-FFF2-40B4-BE49-F238E27FC236}">
                <a16:creationId xmlns:a16="http://schemas.microsoft.com/office/drawing/2014/main" id="{5431BD88-5C53-60BB-E27F-48B97E6B41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2133600"/>
            <a:ext cx="1752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en-US" b="1">
                <a:solidFill>
                  <a:srgbClr val="FF0066"/>
                </a:solidFill>
              </a:rPr>
              <a:t>This works!!</a:t>
            </a:r>
            <a:endParaRPr lang="en-US" altLang="en-US"/>
          </a:p>
        </p:txBody>
      </p:sp>
      <p:sp>
        <p:nvSpPr>
          <p:cNvPr id="48166" name="Line 38">
            <a:extLst>
              <a:ext uri="{FF2B5EF4-FFF2-40B4-BE49-F238E27FC236}">
                <a16:creationId xmlns:a16="http://schemas.microsoft.com/office/drawing/2014/main" id="{2663D757-73E2-3E82-FA86-12CE992314B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15200" y="2438400"/>
            <a:ext cx="533400" cy="1143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48167" name="Object 39">
            <a:extLst>
              <a:ext uri="{FF2B5EF4-FFF2-40B4-BE49-F238E27FC236}">
                <a16:creationId xmlns:a16="http://schemas.microsoft.com/office/drawing/2014/main" id="{314E545A-C1BB-72E8-B013-5548BD88EAC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43025" y="4200525"/>
          <a:ext cx="566738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68280" imgH="228600" progId="Equation.3">
                  <p:embed/>
                </p:oleObj>
              </mc:Choice>
              <mc:Fallback>
                <p:oleObj name="Equation" r:id="rId8" imgW="368280" imgH="22860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3025" y="4200525"/>
                        <a:ext cx="566738" cy="347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68" name="Rectangle 40">
            <a:extLst>
              <a:ext uri="{FF2B5EF4-FFF2-40B4-BE49-F238E27FC236}">
                <a16:creationId xmlns:a16="http://schemas.microsoft.com/office/drawing/2014/main" id="{6C60C37C-A514-C66E-7643-E467353A54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4191000"/>
            <a:ext cx="6858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sz="2200" b="1">
                <a:solidFill>
                  <a:schemeClr val="bg2"/>
                </a:solidFill>
                <a:latin typeface="Times" panose="02020603050405020304" pitchFamily="18" charset="0"/>
              </a:rPr>
              <a:t>35</a:t>
            </a:r>
          </a:p>
        </p:txBody>
      </p:sp>
      <p:sp>
        <p:nvSpPr>
          <p:cNvPr id="48169" name="Rectangle 41">
            <a:extLst>
              <a:ext uri="{FF2B5EF4-FFF2-40B4-BE49-F238E27FC236}">
                <a16:creationId xmlns:a16="http://schemas.microsoft.com/office/drawing/2014/main" id="{CE5C217C-FA8A-BA3F-E8EC-342DF15BEC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648200"/>
            <a:ext cx="569913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/>
              <a:t>(2x</a:t>
            </a:r>
          </a:p>
          <a:p>
            <a:pPr eaLnBrk="0" hangingPunct="0"/>
            <a:endParaRPr lang="en-US" altLang="en-US" b="1"/>
          </a:p>
          <a:p>
            <a:pPr eaLnBrk="0" hangingPunct="0"/>
            <a:r>
              <a:rPr lang="en-US" altLang="en-US" b="1"/>
              <a:t>(2x</a:t>
            </a:r>
          </a:p>
        </p:txBody>
      </p:sp>
      <p:sp>
        <p:nvSpPr>
          <p:cNvPr id="48170" name="Rectangle 42">
            <a:extLst>
              <a:ext uri="{FF2B5EF4-FFF2-40B4-BE49-F238E27FC236}">
                <a16:creationId xmlns:a16="http://schemas.microsoft.com/office/drawing/2014/main" id="{E8E5E765-F6E2-3052-2EED-755EEC1ABB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4648200"/>
            <a:ext cx="620713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b="1"/>
              <a:t>+7)</a:t>
            </a:r>
          </a:p>
          <a:p>
            <a:pPr eaLnBrk="0" hangingPunct="0"/>
            <a:endParaRPr lang="en-US" altLang="en-US" b="1"/>
          </a:p>
          <a:p>
            <a:pPr eaLnBrk="0" hangingPunct="0"/>
            <a:r>
              <a:rPr lang="en-US" altLang="en-US" b="1"/>
              <a:t>+5)</a:t>
            </a:r>
            <a:endParaRPr lang="en-US" altLang="en-US"/>
          </a:p>
        </p:txBody>
      </p:sp>
      <p:sp>
        <p:nvSpPr>
          <p:cNvPr id="48171" name="Rectangle 43">
            <a:extLst>
              <a:ext uri="{FF2B5EF4-FFF2-40B4-BE49-F238E27FC236}">
                <a16:creationId xmlns:a16="http://schemas.microsoft.com/office/drawing/2014/main" id="{E067AB1C-065F-F993-3AC8-6CC97B2CC5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5638800"/>
            <a:ext cx="4114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en-US" sz="1600" b="1">
                <a:solidFill>
                  <a:schemeClr val="bg2"/>
                </a:solidFill>
              </a:rPr>
              <a:t>Put your parentheses and the variables in your answer.</a:t>
            </a:r>
            <a:r>
              <a:rPr lang="en-US" altLang="en-US" sz="1600">
                <a:solidFill>
                  <a:srgbClr val="FF0066"/>
                </a:solidFill>
              </a:rPr>
              <a:t> </a:t>
            </a:r>
          </a:p>
        </p:txBody>
      </p:sp>
      <p:sp>
        <p:nvSpPr>
          <p:cNvPr id="48172" name="Rectangle 44">
            <a:extLst>
              <a:ext uri="{FF2B5EF4-FFF2-40B4-BE49-F238E27FC236}">
                <a16:creationId xmlns:a16="http://schemas.microsoft.com/office/drawing/2014/main" id="{B85BD902-ED99-CDD6-87F9-1D1CBF9A6A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648200"/>
            <a:ext cx="335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sz="2400" b="1"/>
              <a:t>(2x  +  7) (2x  +  5)</a:t>
            </a:r>
            <a:r>
              <a:rPr lang="en-US" altLang="en-US"/>
              <a:t> </a:t>
            </a:r>
          </a:p>
        </p:txBody>
      </p:sp>
      <p:sp>
        <p:nvSpPr>
          <p:cNvPr id="48173" name="Rectangle 45">
            <a:extLst>
              <a:ext uri="{FF2B5EF4-FFF2-40B4-BE49-F238E27FC236}">
                <a16:creationId xmlns:a16="http://schemas.microsoft.com/office/drawing/2014/main" id="{76C88C89-3B6D-3156-4FF5-D36DF141D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5638800"/>
            <a:ext cx="45608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sz="1600" b="1">
                <a:solidFill>
                  <a:schemeClr val="hlink"/>
                </a:solidFill>
              </a:rPr>
              <a:t>Remember check using the FOIL method</a:t>
            </a:r>
            <a:endParaRPr lang="en-US" altLang="en-US" sz="1600">
              <a:solidFill>
                <a:schemeClr val="hlink"/>
              </a:solidFill>
            </a:endParaRPr>
          </a:p>
        </p:txBody>
      </p:sp>
      <p:sp>
        <p:nvSpPr>
          <p:cNvPr id="48175" name="Rectangle 47">
            <a:extLst>
              <a:ext uri="{FF2B5EF4-FFF2-40B4-BE49-F238E27FC236}">
                <a16:creationId xmlns:a16="http://schemas.microsoft.com/office/drawing/2014/main" id="{FE14CDD6-D182-E78E-3739-FDDE32EA39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graphicFrame>
        <p:nvGraphicFramePr>
          <p:cNvPr id="48174" name="Object 46">
            <a:extLst>
              <a:ext uri="{FF2B5EF4-FFF2-40B4-BE49-F238E27FC236}">
                <a16:creationId xmlns:a16="http://schemas.microsoft.com/office/drawing/2014/main" id="{89698E9A-7072-D8EB-4B55-2F2E35DEC76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82713" y="304800"/>
          <a:ext cx="2338387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307880" imgH="241200" progId="Equation.3">
                  <p:embed/>
                </p:oleObj>
              </mc:Choice>
              <mc:Fallback>
                <p:oleObj name="Equation" r:id="rId10" imgW="1307880" imgH="241200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2713" y="304800"/>
                        <a:ext cx="2338387" cy="425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 advTm="45000">
    <p:comb/>
    <p:sndAc>
      <p:stSnd>
        <p:snd r:embed="rId3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8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48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48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8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200"/>
                            </p:stCondLst>
                            <p:childTnLst>
                              <p:par>
                                <p:cTn id="2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200"/>
                            </p:stCondLst>
                            <p:childTnLst>
                              <p:par>
                                <p:cTn id="2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200"/>
                            </p:stCondLst>
                            <p:childTnLst>
                              <p:par>
                                <p:cTn id="3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700"/>
                            </p:stCondLst>
                            <p:childTnLst>
                              <p:par>
                                <p:cTn id="3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4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6200"/>
                            </p:stCondLst>
                            <p:childTnLst>
                              <p:par>
                                <p:cTn id="3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1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1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1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1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1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1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1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1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800"/>
                            </p:stCondLst>
                            <p:childTnLst>
                              <p:par>
                                <p:cTn id="56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8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1800"/>
                            </p:stCondLst>
                            <p:childTnLst>
                              <p:par>
                                <p:cTn id="62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8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2800"/>
                            </p:stCondLst>
                            <p:childTnLst>
                              <p:par>
                                <p:cTn id="68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500"/>
                                        <p:tgtEl>
                                          <p:spTgt spid="48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3300"/>
                            </p:stCondLst>
                            <p:childTnLst>
                              <p:par>
                                <p:cTn id="72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 4.40324E-6 L -0.225 4.40324E-6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5300"/>
                            </p:stCondLst>
                            <p:childTnLst>
                              <p:par>
                                <p:cTn id="7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7" dur="500"/>
                                        <p:tgtEl>
                                          <p:spTgt spid="48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5800"/>
                            </p:stCondLst>
                            <p:childTnLst>
                              <p:par>
                                <p:cTn id="7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6300"/>
                            </p:stCondLst>
                            <p:childTnLst>
                              <p:par>
                                <p:cTn id="84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48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90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2" dur="1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94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6" dur="1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98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2000" fill="hold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2000" fill="hold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103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5" dur="5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0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25600"/>
                            </p:stCondLst>
                            <p:childTnLst>
                              <p:par>
                                <p:cTn id="124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48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26600"/>
                            </p:stCondLst>
                            <p:childTnLst>
                              <p:par>
                                <p:cTn id="130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2" dur="1" fill="hold"/>
                                        <p:tgtEl>
                                          <p:spTgt spid="4816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26600"/>
                            </p:stCondLst>
                            <p:childTnLst>
                              <p:par>
                                <p:cTn id="134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6" dur="1" fill="hold"/>
                                        <p:tgtEl>
                                          <p:spTgt spid="481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26600"/>
                            </p:stCondLst>
                            <p:childTnLst>
                              <p:par>
                                <p:cTn id="138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481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48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2000" fill="hold"/>
                                        <p:tgtEl>
                                          <p:spTgt spid="48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30600"/>
                            </p:stCondLst>
                            <p:childTnLst>
                              <p:par>
                                <p:cTn id="144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6" dur="1" fill="hold"/>
                                        <p:tgtEl>
                                          <p:spTgt spid="4816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9" dur="1" fill="hold"/>
                                        <p:tgtEl>
                                          <p:spTgt spid="481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30600"/>
                            </p:stCondLst>
                            <p:childTnLst>
                              <p:par>
                                <p:cTn id="15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3" dur="1" fill="hold"/>
                                        <p:tgtEl>
                                          <p:spTgt spid="4816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30600"/>
                            </p:stCondLst>
                            <p:childTnLst>
                              <p:par>
                                <p:cTn id="15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7" dur="1" fill="hold"/>
                                        <p:tgtEl>
                                          <p:spTgt spid="481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30600"/>
                            </p:stCondLst>
                            <p:childTnLst>
                              <p:par>
                                <p:cTn id="159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1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2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817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3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817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4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 nodeType="afterGroup">
                            <p:stCondLst>
                              <p:cond delay="32600"/>
                            </p:stCondLst>
                            <p:childTnLst>
                              <p:par>
                                <p:cTn id="166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9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0" dur="2000"/>
                                        <p:tgtEl>
                                          <p:spTgt spid="48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 nodeType="afterGroup">
                            <p:stCondLst>
                              <p:cond delay="34600"/>
                            </p:stCondLst>
                            <p:childTnLst>
                              <p:par>
                                <p:cTn id="17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4" dur="2000"/>
                                        <p:tgtEl>
                                          <p:spTgt spid="48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44" grpId="0"/>
      <p:bldP spid="48150" grpId="0"/>
      <p:bldP spid="48151" grpId="0"/>
      <p:bldP spid="48152" grpId="0"/>
      <p:bldP spid="48153" grpId="0"/>
      <p:bldP spid="48155" grpId="0"/>
      <p:bldP spid="48156" grpId="0"/>
      <p:bldP spid="48157" grpId="0"/>
      <p:bldP spid="48158" grpId="0"/>
      <p:bldP spid="48158" grpId="1"/>
      <p:bldP spid="48159" grpId="0"/>
      <p:bldP spid="48160" grpId="0"/>
      <p:bldP spid="48161" grpId="0"/>
      <p:bldP spid="48162" grpId="0"/>
      <p:bldP spid="48163" grpId="0"/>
      <p:bldP spid="48164" grpId="0"/>
      <p:bldP spid="48165" grpId="0"/>
      <p:bldP spid="48168" grpId="0"/>
      <p:bldP spid="48169" grpId="0"/>
      <p:bldP spid="48170" grpId="0"/>
      <p:bldP spid="48171" grpId="0"/>
      <p:bldP spid="48172" grpId="0"/>
      <p:bldP spid="4817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>
            <a:extLst>
              <a:ext uri="{FF2B5EF4-FFF2-40B4-BE49-F238E27FC236}">
                <a16:creationId xmlns:a16="http://schemas.microsoft.com/office/drawing/2014/main" id="{0757EF6B-F3E6-868C-B78E-C911ABCBF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052513"/>
            <a:ext cx="7920037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</a:rPr>
              <a:t>This powerpoint was kindly donated to </a:t>
            </a:r>
            <a:r>
              <a:rPr lang="en-GB" altLang="en-US" sz="2400">
                <a:latin typeface="Arial" panose="020B0604020202020204" pitchFamily="34" charset="0"/>
                <a:hlinkClick r:id="rId3"/>
              </a:rPr>
              <a:t>www.worldofteaching.com</a:t>
            </a:r>
            <a:endParaRPr lang="en-GB" altLang="en-US" sz="2400">
              <a:latin typeface="Arial" panose="020B0604020202020204" pitchFamily="34" charset="0"/>
            </a:endParaRPr>
          </a:p>
          <a:p>
            <a:endParaRPr lang="en-GB" altLang="en-US" sz="2400">
              <a:latin typeface="Arial" panose="020B0604020202020204" pitchFamily="34" charset="0"/>
            </a:endParaRPr>
          </a:p>
          <a:p>
            <a:endParaRPr lang="en-GB" altLang="en-US" sz="2400">
              <a:latin typeface="Arial" panose="020B0604020202020204" pitchFamily="34" charset="0"/>
            </a:endParaRPr>
          </a:p>
          <a:p>
            <a:endParaRPr lang="en-GB" altLang="en-US" sz="2400">
              <a:latin typeface="Arial" panose="020B0604020202020204" pitchFamily="34" charset="0"/>
            </a:endParaRPr>
          </a:p>
          <a:p>
            <a:endParaRPr lang="en-GB" altLang="en-US" sz="2400">
              <a:latin typeface="Arial" panose="020B0604020202020204" pitchFamily="34" charset="0"/>
            </a:endParaRPr>
          </a:p>
          <a:p>
            <a:r>
              <a:rPr lang="en-GB" altLang="en-US" sz="2400">
                <a:latin typeface="Arial" panose="020B0604020202020204" pitchFamily="34" charset="0"/>
                <a:hlinkClick r:id="rId3"/>
              </a:rPr>
              <a:t>http://www.worldofteaching.com</a:t>
            </a:r>
            <a:r>
              <a:rPr lang="en-GB" altLang="en-US" sz="2400">
                <a:latin typeface="Arial" panose="020B0604020202020204" pitchFamily="34" charset="0"/>
              </a:rPr>
              <a:t> is home to over a thousand powerpoints submitted by teachers. This is a completely free site and requires no registration. Please visit and I hope it will help in your teaching.</a:t>
            </a:r>
            <a:endParaRPr lang="en-US" altLang="en-US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 advTm="35000">
    <p:comb/>
    <p:sndAc>
      <p:stSnd>
        <p:snd r:embed="rId2" name="cashreg.wav"/>
      </p:stSnd>
    </p:sndAc>
  </p:transition>
</p:sld>
</file>

<file path=ppt/theme/theme1.xml><?xml version="1.0" encoding="utf-8"?>
<a:theme xmlns:a="http://schemas.openxmlformats.org/drawingml/2006/main" name="Ocean">
  <a:themeElements>
    <a:clrScheme name="Ocean 11">
      <a:dk1>
        <a:srgbClr val="6600CC"/>
      </a:dk1>
      <a:lt1>
        <a:srgbClr val="DCEAEC"/>
      </a:lt1>
      <a:dk2>
        <a:srgbClr val="A50021"/>
      </a:dk2>
      <a:lt2>
        <a:srgbClr val="000000"/>
      </a:lt2>
      <a:accent1>
        <a:srgbClr val="FF6600"/>
      </a:accent1>
      <a:accent2>
        <a:srgbClr val="CC6600"/>
      </a:accent2>
      <a:accent3>
        <a:srgbClr val="EBF3F4"/>
      </a:accent3>
      <a:accent4>
        <a:srgbClr val="5600AE"/>
      </a:accent4>
      <a:accent5>
        <a:srgbClr val="FFB8AA"/>
      </a:accent5>
      <a:accent6>
        <a:srgbClr val="B95C00"/>
      </a:accent6>
      <a:hlink>
        <a:srgbClr val="663300"/>
      </a:hlink>
      <a:folHlink>
        <a:srgbClr val="CC9900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9">
        <a:dk1>
          <a:srgbClr val="000000"/>
        </a:dk1>
        <a:lt1>
          <a:srgbClr val="FFFFFF"/>
        </a:lt1>
        <a:dk2>
          <a:srgbClr val="79AFB5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BED4D7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10">
        <a:dk1>
          <a:srgbClr val="000000"/>
        </a:dk1>
        <a:lt1>
          <a:srgbClr val="FFFFFF"/>
        </a:lt1>
        <a:dk2>
          <a:srgbClr val="DCEAEC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EBF3F4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11">
        <a:dk1>
          <a:srgbClr val="6600CC"/>
        </a:dk1>
        <a:lt1>
          <a:srgbClr val="DCEAEC"/>
        </a:lt1>
        <a:dk2>
          <a:srgbClr val="A50021"/>
        </a:dk2>
        <a:lt2>
          <a:srgbClr val="000000"/>
        </a:lt2>
        <a:accent1>
          <a:srgbClr val="FF6600"/>
        </a:accent1>
        <a:accent2>
          <a:srgbClr val="CC6600"/>
        </a:accent2>
        <a:accent3>
          <a:srgbClr val="EBF3F4"/>
        </a:accent3>
        <a:accent4>
          <a:srgbClr val="5600AE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1468</TotalTime>
  <Words>650</Words>
  <Application>Microsoft Office PowerPoint</Application>
  <PresentationFormat>On-screen Show (4:3)</PresentationFormat>
  <Paragraphs>215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Times</vt:lpstr>
      <vt:lpstr>Tahoma</vt:lpstr>
      <vt:lpstr>Arial</vt:lpstr>
      <vt:lpstr>Wingdings</vt:lpstr>
      <vt:lpstr>Times New Roman</vt:lpstr>
      <vt:lpstr>Calibri</vt:lpstr>
      <vt:lpstr>Ocean</vt:lpstr>
      <vt:lpstr>Microsoft Equation 3.0</vt:lpstr>
      <vt:lpstr>PowerPoint Presentation</vt:lpstr>
      <vt:lpstr>The Milligan Method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Archbishop O'Leary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Factoring. The milligan method</dc:title>
  <dc:creator>R Kennedy</dc:creator>
  <cp:lastModifiedBy>Nayan GRIFFITHS</cp:lastModifiedBy>
  <cp:revision>72</cp:revision>
  <cp:lastPrinted>1999-04-21T18:11:05Z</cp:lastPrinted>
  <dcterms:created xsi:type="dcterms:W3CDTF">1999-03-20T20:34:57Z</dcterms:created>
  <dcterms:modified xsi:type="dcterms:W3CDTF">2023-03-11T11:59:56Z</dcterms:modified>
</cp:coreProperties>
</file>