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57" r:id="rId4"/>
    <p:sldId id="274" r:id="rId5"/>
    <p:sldId id="276" r:id="rId6"/>
    <p:sldId id="258" r:id="rId7"/>
    <p:sldId id="280" r:id="rId8"/>
    <p:sldId id="281" r:id="rId9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FFFD9"/>
    <a:srgbClr val="D6D6D6"/>
    <a:srgbClr val="C9FFDB"/>
    <a:srgbClr val="FFFFCC"/>
    <a:srgbClr val="FF0066"/>
    <a:srgbClr val="FFCCFF"/>
    <a:srgbClr val="F48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9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2BEE24-B72D-91F0-4E4D-5BCDB98B85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3" tIns="45936" rIns="91873" bIns="45936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A707BA3-47B0-CCE8-050B-2D4646164F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3" tIns="45936" rIns="91873" bIns="45936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F022B63-B75D-DCAC-C885-9C65423BF7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665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3" tIns="45936" rIns="91873" bIns="45936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0307EBF-C555-56B8-8CB1-5F97E4D43A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5665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3" tIns="45936" rIns="91873" bIns="45936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959FF9DD-C1D1-4EA4-ACA7-B866F30309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45971C6-56FA-AA3F-EF60-2B863282B9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4D764C6-FF75-8B48-20BB-44C2E0DB8E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D4549A85-9507-DB8B-93AD-1CAD58D71C7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239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0E8D639-0B01-FFBD-8D53-C774F3D93F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9913"/>
            <a:ext cx="5486400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EDD2B1A-59D4-D284-705D-18F8520554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15A251A9-A5A4-5C35-2F82-F808005F8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5823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B2523232-4F5A-43FB-9127-42623CBD57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2CCD56-D990-4D85-035B-13F58860C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31CFB-305D-4F9D-9DAF-CDB5B9A8AA9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BB159A1-DF67-05F0-7F4D-2AF66C08DD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E2515284-F621-F555-688E-9FEF969DB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010607b  RADICALS: Solving Radicals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2C777D5-E12B-EBCE-052B-F7DEE471A76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758238"/>
            <a:ext cx="2971800" cy="460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1" hangingPunct="1"/>
            <a:fld id="{6AF2EE03-6667-4F7F-8556-EE377B4E6A6E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16AD15-D23B-2ED7-06DB-98AF18612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CA6C4-B8AE-4E14-A1C5-C690F9520D8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2CA85E0F-C64E-D154-8A60-19035E6DE7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18E70081-84A3-77A1-BF9F-432FC03AA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010305x  RADICALS: Solving Radicals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A7CF5AE-8BD3-ECA6-C24F-386B48B8A97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758238"/>
            <a:ext cx="2971800" cy="460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1" hangingPunct="1"/>
            <a:fld id="{56E9AFFA-C786-4D7A-9F7E-4BFC310B3A44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D4F5221-81BB-FB8D-7DBE-1F3B384EA3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4B27525-EAA9-3309-B3FB-1C9F644669B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6628" name="Freeform 4">
            <a:extLst>
              <a:ext uri="{FF2B5EF4-FFF2-40B4-BE49-F238E27FC236}">
                <a16:creationId xmlns:a16="http://schemas.microsoft.com/office/drawing/2014/main" id="{D887788D-6C28-C1AF-37B2-85FE6B6B91F2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07EADC5-C404-8E1F-2993-989DD2AA1B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D716D08D-CF78-A134-B75C-8456CF6002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92E98E-C9A4-4691-BA49-8BF4BF3874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6C8E9818-D6A1-D0A4-600C-006B5BA5C4C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52C2-C307-FBC8-68AA-BFB4A89D9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6B857-9888-E7A2-EEE5-5CA5CDDAC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E0B4E-C9D0-A86D-1ABE-2CD688C2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6F504-6440-DFA1-69B6-252EE216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FD24F-79E8-A74A-39E5-014B0352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5D9A-2AD0-41BC-8B27-4008E01FE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62857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B9513-7B32-BA8D-0CA0-F9DD4C1A6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6F966-BF0F-2835-BA6F-FBDDDC9DB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6D1EB-2540-3A67-6C61-B16ADD5D9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8371B-EA61-FA84-E800-78595FA1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C8909-4FA4-EE33-CE25-6715F4BD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BA7B8-646C-4C3D-8293-1F575841A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76766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5CAA-3291-7478-E291-90343C68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3204E-BD63-C39A-1D63-3B512879D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24FDF-F168-88B0-46FE-8FEC755FF8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BC8B31-8A03-2351-9254-1E0CAB0DDEF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C94C57-400A-ECEA-6786-8A9E5DF7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E1AD-F7B6-720E-917F-F5772942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57D923-0BB9-8C4A-CDB6-53003633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6E9F5D-47A4-498D-B42B-8F7805B41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290541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22D5-E38E-AEDD-A236-73218242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52F0C-8FB6-1342-E373-CBE299453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65C03-A5AB-4CBB-48EC-A9EE1A47D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354C7-36A5-283F-B6D2-76D6E93C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15451-43BF-2343-02DA-2412F875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42B9A-4B0F-40F4-99D7-B69432423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756342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3A16-CBC4-538B-855A-35BBFEDA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6B517-2104-6F4F-D899-FA9EC6BFA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B540-D758-2542-5FD4-C0E14F32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EFBC-CFB4-EEBB-99F6-E676984F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6FF3F-246F-1A2F-2AB9-AD4EA6EC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50748-E9FE-47B5-BEFF-F6BA9D7BB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687397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7B7E-BBC4-C53F-3A22-7ECD9D37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D6841-360A-D7CA-7FBA-11389B531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C0553-4CEA-309A-BADB-AD3D396A6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1AADA-45C2-8818-7C73-03701FF5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7EEF8-1F46-8AAD-C9DF-37A2890D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BBAEC-2C0A-CFD8-5F12-E78A1E44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3B44A-AB9C-4BDB-B14E-B8C19CD32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868845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844D2-D2DC-B446-650C-5A28D043A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73B-BA32-4FC5-4E4F-6B85BFA9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02AF1-EFE8-C58C-5E30-40462EF66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6A17A-286E-847D-5BC7-0DD9926CF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DEEEF-CA9B-B07C-DAE1-FFD9D5D84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CF6B2-F3EF-3749-D039-79FBCB04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89150-5279-B737-C614-9FDC3279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C80EA7-7CCE-35D3-E901-1FF36446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A6CAB-6D50-4EF5-9E06-9E9272BB2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382789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F655-9ABA-C6D6-3D2C-4A924583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85F78-CC1B-1BBF-38AE-233DC769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AF413-A465-9BE1-2CFD-6A030092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BEFEA-8275-1B4A-6578-20797A2E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F3C1C-5B29-48A4-922B-9EE73A407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682779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490DC-0775-4B50-CD55-22E6FA4F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1AC30-5EB6-7063-8F6D-8F3C120D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A33EF-0AF0-5640-C47B-79E4D8E1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38F03-08D1-4F2D-9B27-EF5A04F5F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067164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201F-3576-75CC-53B6-F376A582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79C78-804A-DCFE-99A6-C96A61EF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392DC-49AB-F54D-9FD9-927B9DDDE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10867-E513-98E8-FAF7-96F8FF64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A2697-E59D-81DE-C44C-C97D9379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A53B6-7E0E-5512-13F9-F81D3CE6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6955B-8FFE-469A-ABC4-FC84FF32B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9612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91F2-8CEE-6FA7-91D6-392EA236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15401-127B-F9AA-4578-C629D494C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EF970-2D63-80BC-BE87-0CF8DE1AE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CC6D7-A518-45C5-CE10-CE163464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A8C84-9081-BF6E-82B6-33E11FE3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4F84E-B158-B376-A947-1BD88484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CD0A-4B48-496A-B77E-7DC2FC394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108662"/>
      </p:ext>
    </p:extLst>
  </p:cSld>
  <p:clrMapOvr>
    <a:masterClrMapping/>
  </p:clrMapOvr>
  <p:transition spd="med" advTm="35000">
    <p:comb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0E9B6B-4299-13A7-A38B-C4762F94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1F49E1C-285B-3C78-B0FE-0598AA997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5263DFD-A768-4887-E910-6DEB09E31C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D8129F6-63F7-9202-362F-2A216D9630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C26C1595-8B81-1AD2-F2FC-D64498C737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9839FF9-C876-4563-B980-6703F15319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 advTm="35000">
    <p:comb/>
    <p:sndAc>
      <p:stSnd>
        <p:snd r:embed="rId14" name="cashreg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2.wav"/><Relationship Id="rId7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1.wav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A3FFC2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>
            <a:extLst>
              <a:ext uri="{FF2B5EF4-FFF2-40B4-BE49-F238E27FC236}">
                <a16:creationId xmlns:a16="http://schemas.microsoft.com/office/drawing/2014/main" id="{4EE2EA68-F633-2D15-E68C-EF56413E1C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1371600"/>
            <a:ext cx="70104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616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A603AB"/>
              </a:contourClr>
            </a:sp3d>
          </a:bodyPr>
          <a:lstStyle/>
          <a:p>
            <a:pPr algn="ctr"/>
            <a:r>
              <a:rPr lang="en-GB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MORE </a:t>
            </a:r>
          </a:p>
          <a:p>
            <a:pPr algn="ctr"/>
            <a:endParaRPr lang="en-GB" sz="44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Arial Black" panose="020B0A04020102020204" pitchFamily="34" charset="0"/>
            </a:endParaRPr>
          </a:p>
          <a:p>
            <a:pPr algn="ctr"/>
            <a:r>
              <a:rPr lang="en-GB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FACTORING</a:t>
            </a:r>
          </a:p>
        </p:txBody>
      </p:sp>
    </p:spTree>
  </p:cSld>
  <p:clrMapOvr>
    <a:masterClrMapping/>
  </p:clrMapOvr>
  <p:transition spd="med" advTm="5000"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33E64F3-CD0F-F471-6018-E89E75656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Milligan Method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91D8981-8695-5A0F-345D-84E55C039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685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 i="1"/>
              <a:t>Here is another way to factor a quadratic.</a:t>
            </a:r>
            <a:r>
              <a:rPr lang="en-US" altLang="en-US" sz="2400"/>
              <a:t> 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FF0066"/>
                </a:solidFill>
              </a:rPr>
              <a:t>***But always try GMF 1</a:t>
            </a:r>
            <a:r>
              <a:rPr lang="en-US" altLang="en-US" sz="1800" i="1" baseline="30000">
                <a:solidFill>
                  <a:srgbClr val="FF0066"/>
                </a:solidFill>
              </a:rPr>
              <a:t>st</a:t>
            </a:r>
            <a:r>
              <a:rPr lang="en-US" altLang="en-US" sz="1800" i="1">
                <a:solidFill>
                  <a:srgbClr val="FF0066"/>
                </a:solidFill>
              </a:rPr>
              <a:t>!!***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CD19D1D-2AC3-0714-F160-99B6E0D0A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C6413E74-769D-DFD1-D43F-7598DAF7E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2536" name="Object 8">
            <a:extLst>
              <a:ext uri="{FF2B5EF4-FFF2-40B4-BE49-F238E27FC236}">
                <a16:creationId xmlns:a16="http://schemas.microsoft.com/office/drawing/2014/main" id="{C5545F58-C7BD-196E-61A3-24F17AEA9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590800"/>
          <a:ext cx="25908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500" imgH="279400" progId="Equation.3">
                  <p:embed/>
                </p:oleObj>
              </mc:Choice>
              <mc:Fallback>
                <p:oleObj name="Equation" r:id="rId3" imgW="10795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25908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>
            <a:extLst>
              <a:ext uri="{FF2B5EF4-FFF2-40B4-BE49-F238E27FC236}">
                <a16:creationId xmlns:a16="http://schemas.microsoft.com/office/drawing/2014/main" id="{C233935D-84E5-0D33-806D-87DAEEAB6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2589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1st term    Last term</a:t>
            </a:r>
            <a:r>
              <a:rPr lang="en-US" altLang="en-US"/>
              <a:t> </a:t>
            </a:r>
          </a:p>
        </p:txBody>
      </p:sp>
      <p:graphicFrame>
        <p:nvGraphicFramePr>
          <p:cNvPr id="22539" name="Object 11">
            <a:extLst>
              <a:ext uri="{FF2B5EF4-FFF2-40B4-BE49-F238E27FC236}">
                <a16:creationId xmlns:a16="http://schemas.microsoft.com/office/drawing/2014/main" id="{1F6EA526-135C-9590-E031-0FEF585406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657600"/>
          <a:ext cx="4429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720" imgH="279360" progId="Equation.3">
                  <p:embed/>
                </p:oleObj>
              </mc:Choice>
              <mc:Fallback>
                <p:oleObj name="Equation" r:id="rId5" imgW="34272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4429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3">
            <a:extLst>
              <a:ext uri="{FF2B5EF4-FFF2-40B4-BE49-F238E27FC236}">
                <a16:creationId xmlns:a16="http://schemas.microsoft.com/office/drawing/2014/main" id="{0E4ECEFC-38CD-DA79-B242-A68B7B955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643313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-24</a:t>
            </a:r>
            <a:r>
              <a:rPr lang="en-US" altLang="en-US" sz="1100">
                <a:solidFill>
                  <a:schemeClr val="bg2"/>
                </a:solidFill>
                <a:latin typeface="Times" panose="02020603050405020304" pitchFamily="18" charset="0"/>
              </a:rPr>
              <a:t> </a:t>
            </a:r>
            <a:endParaRPr lang="en-US" altLang="en-US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CBEA7D23-F0BB-2960-F8DE-9C7BE0681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685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-6</a:t>
            </a:r>
            <a:r>
              <a:rPr lang="en-US" altLang="en-US"/>
              <a:t> 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</a:t>
            </a:r>
            <a:r>
              <a:rPr lang="en-US" altLang="en-US" b="1"/>
              <a:t>4</a:t>
            </a:r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868B0AD4-C2CB-EF57-9BB2-CC9ED848A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381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1	</a:t>
            </a:r>
          </a:p>
          <a:p>
            <a:pPr eaLnBrk="0" hangingPunct="0"/>
            <a:r>
              <a:rPr lang="en-US" altLang="en-US" b="1"/>
              <a:t>1</a:t>
            </a:r>
            <a:endParaRPr lang="en-US" alt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E6BCEA5E-F455-5434-BA58-4D08DBDA3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267200"/>
            <a:ext cx="1143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DF72DC31-A866-1AD3-37C3-2635D63DE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4267200"/>
            <a:ext cx="1143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6" name="Rectangle 18">
            <a:extLst>
              <a:ext uri="{FF2B5EF4-FFF2-40B4-BE49-F238E27FC236}">
                <a16:creationId xmlns:a16="http://schemas.microsoft.com/office/drawing/2014/main" id="{818E7469-0C5D-6E08-85C9-B9F75CF6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768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22547" name="Rectangle 19">
            <a:extLst>
              <a:ext uri="{FF2B5EF4-FFF2-40B4-BE49-F238E27FC236}">
                <a16:creationId xmlns:a16="http://schemas.microsoft.com/office/drawing/2014/main" id="{21DA0C21-AA3F-5423-1FBA-37687FF40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- 6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+ 4</a:t>
            </a:r>
            <a:endParaRPr lang="en-US" altLang="en-US" b="1"/>
          </a:p>
          <a:p>
            <a:pPr eaLnBrk="0" hangingPunct="0"/>
            <a:r>
              <a:rPr lang="en-US" altLang="en-US" b="1"/>
              <a:t>   -2</a:t>
            </a:r>
          </a:p>
        </p:txBody>
      </p:sp>
      <p:sp>
        <p:nvSpPr>
          <p:cNvPr id="22548" name="Rectangle 20">
            <a:extLst>
              <a:ext uri="{FF2B5EF4-FFF2-40B4-BE49-F238E27FC236}">
                <a16:creationId xmlns:a16="http://schemas.microsoft.com/office/drawing/2014/main" id="{DCB8BE01-D7BF-1804-006C-44A73EA92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2452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2"/>
                </a:solidFill>
              </a:rPr>
              <a:t>add these numbers</a:t>
            </a:r>
            <a:r>
              <a:rPr lang="en-US" altLang="en-US"/>
              <a:t> </a:t>
            </a:r>
          </a:p>
        </p:txBody>
      </p:sp>
      <p:sp>
        <p:nvSpPr>
          <p:cNvPr id="22549" name="Rectangle 21">
            <a:extLst>
              <a:ext uri="{FF2B5EF4-FFF2-40B4-BE49-F238E27FC236}">
                <a16:creationId xmlns:a16="http://schemas.microsoft.com/office/drawing/2014/main" id="{54E40C74-0D1C-C44B-998A-080186B6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654675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 u="sng">
                <a:solidFill>
                  <a:schemeClr val="accent1"/>
                </a:solidFill>
              </a:rPr>
              <a:t>this should be the middle term</a:t>
            </a:r>
            <a:endParaRPr lang="en-US" altLang="en-US" b="1">
              <a:solidFill>
                <a:schemeClr val="accent1"/>
              </a:solidFill>
            </a:endParaRPr>
          </a:p>
          <a:p>
            <a:pPr algn="ctr" eaLnBrk="0" hangingPunct="0"/>
            <a:r>
              <a:rPr lang="en-US" altLang="en-US" b="1">
                <a:solidFill>
                  <a:schemeClr val="accent1"/>
                </a:solidFill>
              </a:rPr>
              <a:t>+5</a:t>
            </a:r>
          </a:p>
        </p:txBody>
      </p:sp>
      <p:sp>
        <p:nvSpPr>
          <p:cNvPr id="22550" name="Rectangle 22">
            <a:extLst>
              <a:ext uri="{FF2B5EF4-FFF2-40B4-BE49-F238E27FC236}">
                <a16:creationId xmlns:a16="http://schemas.microsoft.com/office/drawing/2014/main" id="{A01F22D5-78DD-68A6-EA9F-7D73FFC0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68738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FF0066"/>
                </a:solidFill>
              </a:rPr>
              <a:t>These are not the factors that work.</a:t>
            </a:r>
            <a:r>
              <a:rPr lang="en-US" altLang="en-US"/>
              <a:t> </a:t>
            </a: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B57E2EC6-593B-B0F3-CA1C-E7990409D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00400"/>
            <a:ext cx="2517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1st term    Last term</a:t>
            </a:r>
          </a:p>
        </p:txBody>
      </p:sp>
      <p:graphicFrame>
        <p:nvGraphicFramePr>
          <p:cNvPr id="22552" name="Object 24">
            <a:extLst>
              <a:ext uri="{FF2B5EF4-FFF2-40B4-BE49-F238E27FC236}">
                <a16:creationId xmlns:a16="http://schemas.microsoft.com/office/drawing/2014/main" id="{BEED82A2-0E34-ACE1-2730-6B853B3BF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3581400"/>
          <a:ext cx="4556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279360" progId="Equation.3">
                  <p:embed/>
                </p:oleObj>
              </mc:Choice>
              <mc:Fallback>
                <p:oleObj name="Equation" r:id="rId7" imgW="342720" imgH="2793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581400"/>
                        <a:ext cx="4556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6" name="Rectangle 28">
            <a:extLst>
              <a:ext uri="{FF2B5EF4-FFF2-40B4-BE49-F238E27FC236}">
                <a16:creationId xmlns:a16="http://schemas.microsoft.com/office/drawing/2014/main" id="{6B514920-B371-6352-3760-284A8CCE8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5123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-24</a:t>
            </a:r>
            <a:r>
              <a:rPr lang="en-US" altLang="en-US" sz="1100" b="1">
                <a:solidFill>
                  <a:schemeClr val="bg2"/>
                </a:solidFill>
                <a:latin typeface="Times" panose="02020603050405020304" pitchFamily="18" charset="0"/>
              </a:rPr>
              <a:t> </a:t>
            </a:r>
            <a:endParaRPr lang="en-US" altLang="en-US" sz="24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22560" name="Rectangle 32">
            <a:extLst>
              <a:ext uri="{FF2B5EF4-FFF2-40B4-BE49-F238E27FC236}">
                <a16:creationId xmlns:a16="http://schemas.microsoft.com/office/drawing/2014/main" id="{C2FBD8EB-41A0-1436-6BC1-E064059E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962400"/>
            <a:ext cx="533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-8 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 3	</a:t>
            </a:r>
          </a:p>
        </p:txBody>
      </p:sp>
      <p:sp>
        <p:nvSpPr>
          <p:cNvPr id="22561" name="Rectangle 33">
            <a:extLst>
              <a:ext uri="{FF2B5EF4-FFF2-40B4-BE49-F238E27FC236}">
                <a16:creationId xmlns:a16="http://schemas.microsoft.com/office/drawing/2014/main" id="{30BC8544-1EDA-7D97-EC48-8A96BFE3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62400"/>
            <a:ext cx="381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1	</a:t>
            </a:r>
          </a:p>
          <a:p>
            <a:pPr eaLnBrk="0" hangingPunct="0"/>
            <a:r>
              <a:rPr lang="en-US" altLang="en-US" b="1"/>
              <a:t>1</a:t>
            </a:r>
            <a:endParaRPr lang="en-US" altLang="en-US"/>
          </a:p>
        </p:txBody>
      </p:sp>
      <p:sp>
        <p:nvSpPr>
          <p:cNvPr id="22564" name="Line 36">
            <a:extLst>
              <a:ext uri="{FF2B5EF4-FFF2-40B4-BE49-F238E27FC236}">
                <a16:creationId xmlns:a16="http://schemas.microsoft.com/office/drawing/2014/main" id="{65CA67F5-8B66-24F4-436D-C2702A7EA5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191000"/>
            <a:ext cx="1143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5" name="Rectangle 37">
            <a:extLst>
              <a:ext uri="{FF2B5EF4-FFF2-40B4-BE49-F238E27FC236}">
                <a16:creationId xmlns:a16="http://schemas.microsoft.com/office/drawing/2014/main" id="{AE3256BE-657D-FFFB-34F5-A1456D28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- 8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+ 3 </a:t>
            </a:r>
            <a:endParaRPr lang="en-US" altLang="en-US" b="1"/>
          </a:p>
          <a:p>
            <a:pPr eaLnBrk="0" hangingPunct="0"/>
            <a:r>
              <a:rPr lang="en-US" altLang="en-US" b="1"/>
              <a:t> - 5</a:t>
            </a:r>
          </a:p>
        </p:txBody>
      </p:sp>
      <p:sp>
        <p:nvSpPr>
          <p:cNvPr id="22567" name="Line 39">
            <a:extLst>
              <a:ext uri="{FF2B5EF4-FFF2-40B4-BE49-F238E27FC236}">
                <a16:creationId xmlns:a16="http://schemas.microsoft.com/office/drawing/2014/main" id="{4EBC1088-FCF8-A764-7D8E-B6BE641B0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91000"/>
            <a:ext cx="11430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9" name="Rectangle 41">
            <a:extLst>
              <a:ext uri="{FF2B5EF4-FFF2-40B4-BE49-F238E27FC236}">
                <a16:creationId xmlns:a16="http://schemas.microsoft.com/office/drawing/2014/main" id="{71C02921-A193-66F5-744B-B23C5AB3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2484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/>
              <a:t>close, but we need +5</a:t>
            </a:r>
            <a:r>
              <a:rPr lang="en-US" altLang="en-US" sz="1600"/>
              <a:t> </a:t>
            </a:r>
          </a:p>
        </p:txBody>
      </p:sp>
      <p:sp>
        <p:nvSpPr>
          <p:cNvPr id="22570" name="Rectangle 42">
            <a:extLst>
              <a:ext uri="{FF2B5EF4-FFF2-40B4-BE49-F238E27FC236}">
                <a16:creationId xmlns:a16="http://schemas.microsoft.com/office/drawing/2014/main" id="{002F6211-253A-80AF-DBCF-49E8D9556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 advTm="40000"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5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6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6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9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10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4300"/>
                            </p:stCondLst>
                            <p:childTnLst>
                              <p:par>
                                <p:cTn id="1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1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1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9300"/>
                            </p:stCondLst>
                            <p:childTnLst>
                              <p:par>
                                <p:cTn id="14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0300"/>
                            </p:stCondLst>
                            <p:childTnLst>
                              <p:par>
                                <p:cTn id="1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800"/>
                            </p:stCondLst>
                            <p:childTnLst>
                              <p:par>
                                <p:cTn id="1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15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22538" grpId="0"/>
      <p:bldP spid="22541" grpId="0"/>
      <p:bldP spid="22542" grpId="0"/>
      <p:bldP spid="22543" grpId="0"/>
      <p:bldP spid="22546" grpId="0"/>
      <p:bldP spid="22547" grpId="0"/>
      <p:bldP spid="22548" grpId="0"/>
      <p:bldP spid="22549" grpId="0"/>
      <p:bldP spid="22550" grpId="0"/>
      <p:bldP spid="22551" grpId="0"/>
      <p:bldP spid="22556" grpId="0"/>
      <p:bldP spid="22560" grpId="0"/>
      <p:bldP spid="22561" grpId="0"/>
      <p:bldP spid="22565" grpId="0"/>
      <p:bldP spid="22569" grpId="0"/>
      <p:bldP spid="225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C9FFDB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38439D9-23BE-56CF-322F-17D1E032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19200"/>
            <a:ext cx="2589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1st term    Last term</a:t>
            </a:r>
            <a:r>
              <a:rPr lang="en-US" altLang="en-US"/>
              <a:t> 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E28EF854-BDE1-1BDE-97E1-6AC374F7D9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44600" y="1600200"/>
          <a:ext cx="50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79360" progId="Equation.3">
                  <p:embed/>
                </p:oleObj>
              </mc:Choice>
              <mc:Fallback>
                <p:oleObj name="Equation" r:id="rId4" imgW="34272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600200"/>
                        <a:ext cx="508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5">
            <a:extLst>
              <a:ext uri="{FF2B5EF4-FFF2-40B4-BE49-F238E27FC236}">
                <a16:creationId xmlns:a16="http://schemas.microsoft.com/office/drawing/2014/main" id="{0FD51D06-F8BA-4DA1-A916-74D514C9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  <a:latin typeface="Times" panose="02020603050405020304" pitchFamily="18" charset="0"/>
              </a:rPr>
              <a:t>-24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FB169E3-E46F-A5D8-E0A5-9DCD7C63D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381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1	</a:t>
            </a:r>
          </a:p>
          <a:p>
            <a:pPr eaLnBrk="0" hangingPunct="0"/>
            <a:r>
              <a:rPr lang="en-US" altLang="en-US" b="1"/>
              <a:t>1</a:t>
            </a:r>
            <a:endParaRPr lang="en-US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0CB0A5B9-3A26-87DA-F47D-0AF0808C7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4683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 8</a:t>
            </a:r>
            <a:r>
              <a:rPr lang="en-US" altLang="en-US"/>
              <a:t> 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 b="1"/>
              <a:t>-3</a:t>
            </a: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D2AC8FC7-ADF5-6F85-BEB4-785DEAAE5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209800"/>
            <a:ext cx="1143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F252DE9B-D41E-6374-4224-BE62C2606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209800"/>
            <a:ext cx="11430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1365A7C6-6306-652C-9BEB-6A290D9A0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547995D1-1F07-861F-101B-1FFFD153F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8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+-3 </a:t>
            </a:r>
            <a:endParaRPr lang="en-US" altLang="en-US" b="1"/>
          </a:p>
          <a:p>
            <a:pPr eaLnBrk="0" hangingPunct="0"/>
            <a:r>
              <a:rPr lang="en-US" altLang="en-US" b="1"/>
              <a:t>    5</a:t>
            </a:r>
          </a:p>
        </p:txBody>
      </p:sp>
      <p:graphicFrame>
        <p:nvGraphicFramePr>
          <p:cNvPr id="43020" name="Object 12">
            <a:extLst>
              <a:ext uri="{FF2B5EF4-FFF2-40B4-BE49-F238E27FC236}">
                <a16:creationId xmlns:a16="http://schemas.microsoft.com/office/drawing/2014/main" id="{05D2930E-FB9B-F0C9-F451-6E2E42387C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088" y="457200"/>
          <a:ext cx="256063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279360" progId="Equation.3">
                  <p:embed/>
                </p:oleObj>
              </mc:Choice>
              <mc:Fallback>
                <p:oleObj name="Equation" r:id="rId6" imgW="106668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457200"/>
                        <a:ext cx="2560637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1" name="Rectangle 13">
            <a:extLst>
              <a:ext uri="{FF2B5EF4-FFF2-40B4-BE49-F238E27FC236}">
                <a16:creationId xmlns:a16="http://schemas.microsoft.com/office/drawing/2014/main" id="{D83FC106-AECB-2E29-755B-CABF0C76F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581400"/>
            <a:ext cx="77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YES!</a:t>
            </a:r>
            <a:r>
              <a:rPr lang="en-US" altLang="en-US"/>
              <a:t> </a:t>
            </a:r>
          </a:p>
        </p:txBody>
      </p:sp>
      <p:graphicFrame>
        <p:nvGraphicFramePr>
          <p:cNvPr id="43022" name="Object 14">
            <a:extLst>
              <a:ext uri="{FF2B5EF4-FFF2-40B4-BE49-F238E27FC236}">
                <a16:creationId xmlns:a16="http://schemas.microsoft.com/office/drawing/2014/main" id="{3DA0DE45-FD48-BF0D-C80D-6984800FD0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0863" y="1447800"/>
          <a:ext cx="5413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279360" progId="Equation.3">
                  <p:embed/>
                </p:oleObj>
              </mc:Choice>
              <mc:Fallback>
                <p:oleObj name="Equation" r:id="rId8" imgW="342720" imgH="2793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863" y="1447800"/>
                        <a:ext cx="541337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Rectangle 16">
            <a:extLst>
              <a:ext uri="{FF2B5EF4-FFF2-40B4-BE49-F238E27FC236}">
                <a16:creationId xmlns:a16="http://schemas.microsoft.com/office/drawing/2014/main" id="{C396882A-E04E-5A4C-C885-4CA9D18F4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05000"/>
            <a:ext cx="685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(1y	</a:t>
            </a:r>
          </a:p>
          <a:p>
            <a:pPr eaLnBrk="0" hangingPunct="0"/>
            <a:r>
              <a:rPr lang="en-US" altLang="en-US" b="1"/>
              <a:t>(1y</a:t>
            </a:r>
            <a:endParaRPr lang="en-US" altLang="en-US"/>
          </a:p>
        </p:txBody>
      </p:sp>
      <p:sp>
        <p:nvSpPr>
          <p:cNvPr id="43025" name="Rectangle 17">
            <a:extLst>
              <a:ext uri="{FF2B5EF4-FFF2-40B4-BE49-F238E27FC236}">
                <a16:creationId xmlns:a16="http://schemas.microsoft.com/office/drawing/2014/main" id="{460F5965-F568-2836-4E47-4EE0A3C4A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447800"/>
            <a:ext cx="76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200" b="1">
                <a:solidFill>
                  <a:schemeClr val="bg2"/>
                </a:solidFill>
                <a:latin typeface="Times" panose="02020603050405020304" pitchFamily="18" charset="0"/>
              </a:rPr>
              <a:t>-24</a:t>
            </a:r>
          </a:p>
        </p:txBody>
      </p:sp>
      <p:sp>
        <p:nvSpPr>
          <p:cNvPr id="43026" name="Rectangle 18">
            <a:extLst>
              <a:ext uri="{FF2B5EF4-FFF2-40B4-BE49-F238E27FC236}">
                <a16:creationId xmlns:a16="http://schemas.microsoft.com/office/drawing/2014/main" id="{234FA7D6-B526-BDD1-33D4-B16DA335E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05000"/>
            <a:ext cx="571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 8)</a:t>
            </a:r>
            <a:r>
              <a:rPr lang="en-US" altLang="en-US"/>
              <a:t> 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 b="1"/>
              <a:t>-3)</a:t>
            </a:r>
          </a:p>
        </p:txBody>
      </p:sp>
      <p:sp>
        <p:nvSpPr>
          <p:cNvPr id="43027" name="Rectangle 19">
            <a:extLst>
              <a:ext uri="{FF2B5EF4-FFF2-40B4-BE49-F238E27FC236}">
                <a16:creationId xmlns:a16="http://schemas.microsoft.com/office/drawing/2014/main" id="{4989570D-353A-6453-AF72-ACCE0D5A0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79638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0066"/>
                </a:solidFill>
              </a:rPr>
              <a:t>This works!!</a:t>
            </a:r>
            <a:endParaRPr lang="en-US" altLang="en-US"/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4411CB91-A140-C21B-06CA-DF1AEE8A9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514600"/>
            <a:ext cx="533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9" name="Rectangle 21">
            <a:extLst>
              <a:ext uri="{FF2B5EF4-FFF2-40B4-BE49-F238E27FC236}">
                <a16:creationId xmlns:a16="http://schemas.microsoft.com/office/drawing/2014/main" id="{7C8D04A3-5E30-7887-1B14-FF024D3A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01963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0066"/>
                </a:solidFill>
              </a:rPr>
              <a:t>Put your parentheses and the variables in your answer.</a:t>
            </a:r>
            <a:r>
              <a:rPr lang="en-US" altLang="en-US" sz="160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43030" name="Rectangle 22">
            <a:extLst>
              <a:ext uri="{FF2B5EF4-FFF2-40B4-BE49-F238E27FC236}">
                <a16:creationId xmlns:a16="http://schemas.microsoft.com/office/drawing/2014/main" id="{C0C9CD1C-78EF-C034-AF0F-8533FEB0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733800"/>
            <a:ext cx="2719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/>
              <a:t>(y  +  8) (y  -  3)</a:t>
            </a:r>
            <a:r>
              <a:rPr lang="en-US" altLang="en-US"/>
              <a:t> </a:t>
            </a:r>
          </a:p>
        </p:txBody>
      </p:sp>
      <p:sp>
        <p:nvSpPr>
          <p:cNvPr id="43031" name="Rectangle 23">
            <a:extLst>
              <a:ext uri="{FF2B5EF4-FFF2-40B4-BE49-F238E27FC236}">
                <a16:creationId xmlns:a16="http://schemas.microsoft.com/office/drawing/2014/main" id="{F50DA7AF-5BB7-24BC-B66B-D17E3815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562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hlink"/>
                </a:solidFill>
              </a:rPr>
              <a:t>Remember check using the FOIL method</a:t>
            </a:r>
            <a:endParaRPr lang="en-US" altLang="en-US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 advTm="35000"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5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5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7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7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8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9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10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10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1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3" grpId="0"/>
      <p:bldP spid="43014" grpId="0"/>
      <p:bldP spid="43015" grpId="0"/>
      <p:bldP spid="43018" grpId="0"/>
      <p:bldP spid="43019" grpId="0"/>
      <p:bldP spid="43021" grpId="0"/>
      <p:bldP spid="43024" grpId="0"/>
      <p:bldP spid="43025" grpId="0"/>
      <p:bldP spid="43026" grpId="0"/>
      <p:bldP spid="43027" grpId="0"/>
      <p:bldP spid="43029" grpId="0"/>
      <p:bldP spid="43030" grpId="0"/>
      <p:bldP spid="430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99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D1C8EE0C-30EB-BD3B-E7BD-5A7E4F3910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81000"/>
          <a:ext cx="2743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300" imgH="241300" progId="Equation.3">
                  <p:embed/>
                </p:oleObj>
              </mc:Choice>
              <mc:Fallback>
                <p:oleObj name="Equation" r:id="rId4" imgW="12573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"/>
                        <a:ext cx="2743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Line 6">
            <a:extLst>
              <a:ext uri="{FF2B5EF4-FFF2-40B4-BE49-F238E27FC236}">
                <a16:creationId xmlns:a16="http://schemas.microsoft.com/office/drawing/2014/main" id="{4EAF7F96-94A2-C675-B9D6-50EB434F4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057400"/>
            <a:ext cx="990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43A3F97-A918-BA4F-A72A-080A04EB3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133600"/>
            <a:ext cx="990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898F5E4D-5BBD-03B2-52AB-FADB09C46A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057400"/>
            <a:ext cx="10668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F6C1590E-9A0E-BD93-0221-63B5A1AA5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133600"/>
            <a:ext cx="990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B032EDCF-5428-8CBC-DB00-3E35CFD839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438400"/>
            <a:ext cx="533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07D32EDC-458D-2815-40C0-1561CAB6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84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8524B0B8-A6BB-63F0-D8C7-35F432B35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620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graphicFrame>
        <p:nvGraphicFramePr>
          <p:cNvPr id="32779" name="Object 11">
            <a:extLst>
              <a:ext uri="{FF2B5EF4-FFF2-40B4-BE49-F238E27FC236}">
                <a16:creationId xmlns:a16="http://schemas.microsoft.com/office/drawing/2014/main" id="{A5947303-7967-3034-A389-83CF272814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371600"/>
          <a:ext cx="5080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41200" progId="Equation.3">
                  <p:embed/>
                </p:oleObj>
              </mc:Choice>
              <mc:Fallback>
                <p:oleObj name="Equation" r:id="rId6" imgW="33012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5080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3" name="Rectangle 15">
            <a:extLst>
              <a:ext uri="{FF2B5EF4-FFF2-40B4-BE49-F238E27FC236}">
                <a16:creationId xmlns:a16="http://schemas.microsoft.com/office/drawing/2014/main" id="{4E39C31E-A90B-865E-0542-0A996EDCF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35731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-24</a:t>
            </a:r>
            <a:endParaRPr lang="en-US" altLang="en-US" sz="20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3A564867-F1DE-96BD-8A29-026E18DBB2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1371600"/>
          <a:ext cx="45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20" imgH="241200" progId="Equation.3">
                  <p:embed/>
                </p:oleObj>
              </mc:Choice>
              <mc:Fallback>
                <p:oleObj name="Equation" r:id="rId8" imgW="33012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457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Rectangle 16">
            <a:extLst>
              <a:ext uri="{FF2B5EF4-FFF2-40B4-BE49-F238E27FC236}">
                <a16:creationId xmlns:a16="http://schemas.microsoft.com/office/drawing/2014/main" id="{D98B912C-A27C-1589-7084-4BF131591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37160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-24</a:t>
            </a:r>
            <a:endParaRPr lang="en-US" altLang="en-US" sz="20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32777" name="Object 9">
            <a:extLst>
              <a:ext uri="{FF2B5EF4-FFF2-40B4-BE49-F238E27FC236}">
                <a16:creationId xmlns:a16="http://schemas.microsoft.com/office/drawing/2014/main" id="{654EECB6-E4FE-95D0-6775-8F3EB0D6B7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191000"/>
          <a:ext cx="5842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120" imgH="241200" progId="Equation.3">
                  <p:embed/>
                </p:oleObj>
              </mc:Choice>
              <mc:Fallback>
                <p:oleObj name="Equation" r:id="rId10" imgW="330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91000"/>
                        <a:ext cx="5842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Rectangle 17">
            <a:extLst>
              <a:ext uri="{FF2B5EF4-FFF2-40B4-BE49-F238E27FC236}">
                <a16:creationId xmlns:a16="http://schemas.microsoft.com/office/drawing/2014/main" id="{0943E340-4A45-D991-7FCF-B51CD46CE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-24</a:t>
            </a:r>
            <a:endParaRPr lang="en-US" altLang="en-US" sz="24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56FFB05A-6537-BC2B-5044-63792286B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48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latin typeface="Times" panose="02020603050405020304" pitchFamily="18" charset="0"/>
                <a:cs typeface="Times New Roman" panose="02020603050405020304" pitchFamily="18" charset="0"/>
              </a:rPr>
              <a:t>(3a       + 4)</a:t>
            </a:r>
            <a:endParaRPr lang="en-US" altLang="en-US" sz="2400" b="1">
              <a:latin typeface="Times" panose="02020603050405020304" pitchFamily="18" charset="0"/>
            </a:endParaRPr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3DA989D3-9526-70CF-FC19-648A2BFFD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1054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latin typeface="Times" panose="02020603050405020304" pitchFamily="18" charset="0"/>
                <a:cs typeface="Times New Roman" panose="02020603050405020304" pitchFamily="18" charset="0"/>
              </a:rPr>
              <a:t> (1a        - 6)</a:t>
            </a:r>
            <a:endParaRPr lang="en-US" altLang="en-US" sz="2400" b="1">
              <a:latin typeface="Times" panose="02020603050405020304" pitchFamily="18" charset="0"/>
            </a:endParaRPr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EE12A72C-2758-B14F-B715-0E89F82BF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2806" name="Text Box 38">
            <a:extLst>
              <a:ext uri="{FF2B5EF4-FFF2-40B4-BE49-F238E27FC236}">
                <a16:creationId xmlns:a16="http://schemas.microsoft.com/office/drawing/2014/main" id="{F3631D43-557C-2DF7-1C55-660DA1418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860550"/>
            <a:ext cx="33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3</a:t>
            </a:r>
          </a:p>
          <a:p>
            <a:endParaRPr lang="en-US" altLang="en-US" b="1"/>
          </a:p>
          <a:p>
            <a:r>
              <a:rPr lang="en-US" altLang="en-US" b="1"/>
              <a:t>1</a:t>
            </a:r>
          </a:p>
        </p:txBody>
      </p:sp>
      <p:sp>
        <p:nvSpPr>
          <p:cNvPr id="32807" name="Text Box 39">
            <a:extLst>
              <a:ext uri="{FF2B5EF4-FFF2-40B4-BE49-F238E27FC236}">
                <a16:creationId xmlns:a16="http://schemas.microsoft.com/office/drawing/2014/main" id="{C220EB56-606F-0D60-65F0-2A899CF0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828800"/>
            <a:ext cx="4286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-6</a:t>
            </a:r>
          </a:p>
          <a:p>
            <a:endParaRPr lang="en-US" altLang="en-US" b="1"/>
          </a:p>
          <a:p>
            <a:r>
              <a:rPr lang="en-US" altLang="en-US" b="1"/>
              <a:t> 4</a:t>
            </a:r>
          </a:p>
        </p:txBody>
      </p:sp>
      <p:sp>
        <p:nvSpPr>
          <p:cNvPr id="32808" name="Text Box 40">
            <a:extLst>
              <a:ext uri="{FF2B5EF4-FFF2-40B4-BE49-F238E27FC236}">
                <a16:creationId xmlns:a16="http://schemas.microsoft.com/office/drawing/2014/main" id="{647ACF96-F493-9F47-ADB4-2FA2C63E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33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3</a:t>
            </a:r>
          </a:p>
          <a:p>
            <a:endParaRPr lang="en-US" altLang="en-US" b="1"/>
          </a:p>
          <a:p>
            <a:r>
              <a:rPr lang="en-US" altLang="en-US" b="1"/>
              <a:t>1</a:t>
            </a:r>
          </a:p>
        </p:txBody>
      </p:sp>
      <p:sp>
        <p:nvSpPr>
          <p:cNvPr id="32809" name="Text Box 41">
            <a:extLst>
              <a:ext uri="{FF2B5EF4-FFF2-40B4-BE49-F238E27FC236}">
                <a16:creationId xmlns:a16="http://schemas.microsoft.com/office/drawing/2014/main" id="{C9BF603D-0E13-FF22-1612-163FF6B2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828800"/>
            <a:ext cx="495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  4</a:t>
            </a:r>
          </a:p>
          <a:p>
            <a:endParaRPr lang="en-US" altLang="en-US" b="1"/>
          </a:p>
          <a:p>
            <a:r>
              <a:rPr lang="en-US" altLang="en-US" b="1"/>
              <a:t> -6</a:t>
            </a:r>
          </a:p>
        </p:txBody>
      </p:sp>
      <p:sp>
        <p:nvSpPr>
          <p:cNvPr id="32810" name="Rectangle 42">
            <a:extLst>
              <a:ext uri="{FF2B5EF4-FFF2-40B4-BE49-F238E27FC236}">
                <a16:creationId xmlns:a16="http://schemas.microsoft.com/office/drawing/2014/main" id="{463DAAAD-AB94-6FED-3121-F78BFA0B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32811" name="Rectangle 43">
            <a:extLst>
              <a:ext uri="{FF2B5EF4-FFF2-40B4-BE49-F238E27FC236}">
                <a16:creationId xmlns:a16="http://schemas.microsoft.com/office/drawing/2014/main" id="{9F4B0A68-75B1-9E57-8155-6F59574EE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32813" name="Rectangle 45">
            <a:extLst>
              <a:ext uri="{FF2B5EF4-FFF2-40B4-BE49-F238E27FC236}">
                <a16:creationId xmlns:a16="http://schemas.microsoft.com/office/drawing/2014/main" id="{46B9914E-3E43-EC7D-7B30-2C3A81274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9906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32814" name="Rectangle 46">
            <a:extLst>
              <a:ext uri="{FF2B5EF4-FFF2-40B4-BE49-F238E27FC236}">
                <a16:creationId xmlns:a16="http://schemas.microsoft.com/office/drawing/2014/main" id="{7A57507A-9A0A-44C0-7FD3-82A891F4C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-6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+12 </a:t>
            </a:r>
            <a:endParaRPr lang="en-US" altLang="en-US" b="1"/>
          </a:p>
          <a:p>
            <a:pPr eaLnBrk="0" hangingPunct="0"/>
            <a:r>
              <a:rPr lang="en-US" altLang="en-US" b="1"/>
              <a:t>    6</a:t>
            </a:r>
          </a:p>
        </p:txBody>
      </p:sp>
      <p:sp>
        <p:nvSpPr>
          <p:cNvPr id="32815" name="Rectangle 47">
            <a:extLst>
              <a:ext uri="{FF2B5EF4-FFF2-40B4-BE49-F238E27FC236}">
                <a16:creationId xmlns:a16="http://schemas.microsoft.com/office/drawing/2014/main" id="{64CCB8AB-138D-62E9-6165-2E8CF6073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21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bg2"/>
                </a:solidFill>
              </a:rPr>
              <a:t>add these numbers</a:t>
            </a:r>
            <a:r>
              <a:rPr lang="en-US" altLang="en-US"/>
              <a:t> </a:t>
            </a:r>
          </a:p>
        </p:txBody>
      </p:sp>
      <p:sp>
        <p:nvSpPr>
          <p:cNvPr id="32816" name="Rectangle 48">
            <a:extLst>
              <a:ext uri="{FF2B5EF4-FFF2-40B4-BE49-F238E27FC236}">
                <a16:creationId xmlns:a16="http://schemas.microsoft.com/office/drawing/2014/main" id="{4E8C65CA-6865-05C7-0331-BFCE8CE0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44487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 u="sng">
                <a:solidFill>
                  <a:schemeClr val="hlink"/>
                </a:solidFill>
              </a:rPr>
              <a:t>this should be the middle term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</a:p>
          <a:p>
            <a:pPr algn="ctr" eaLnBrk="0" hangingPunct="0"/>
            <a:r>
              <a:rPr lang="en-US" altLang="en-US" b="1">
                <a:solidFill>
                  <a:schemeClr val="hlink"/>
                </a:solidFill>
              </a:rPr>
              <a:t>-14</a:t>
            </a:r>
          </a:p>
        </p:txBody>
      </p:sp>
      <p:sp>
        <p:nvSpPr>
          <p:cNvPr id="32817" name="Rectangle 49">
            <a:extLst>
              <a:ext uri="{FF2B5EF4-FFF2-40B4-BE49-F238E27FC236}">
                <a16:creationId xmlns:a16="http://schemas.microsoft.com/office/drawing/2014/main" id="{EEB2B3A4-279D-565F-35E7-5E6563167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  4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+-18 </a:t>
            </a:r>
            <a:endParaRPr lang="en-US" altLang="en-US" b="1"/>
          </a:p>
          <a:p>
            <a:pPr eaLnBrk="0" hangingPunct="0"/>
            <a:r>
              <a:rPr lang="en-US" altLang="en-US" b="1"/>
              <a:t>   -14</a:t>
            </a:r>
          </a:p>
        </p:txBody>
      </p:sp>
      <p:sp>
        <p:nvSpPr>
          <p:cNvPr id="32818" name="Rectangle 50">
            <a:extLst>
              <a:ext uri="{FF2B5EF4-FFF2-40B4-BE49-F238E27FC236}">
                <a16:creationId xmlns:a16="http://schemas.microsoft.com/office/drawing/2014/main" id="{5FB89F6E-72E0-BB30-B88C-CA7E6C0C3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2286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0066"/>
                </a:solidFill>
              </a:rPr>
              <a:t>These are not the factors that work.</a:t>
            </a:r>
            <a:r>
              <a:rPr lang="en-US" altLang="en-US"/>
              <a:t> </a:t>
            </a:r>
          </a:p>
        </p:txBody>
      </p:sp>
      <p:sp>
        <p:nvSpPr>
          <p:cNvPr id="32819" name="Rectangle 51">
            <a:extLst>
              <a:ext uri="{FF2B5EF4-FFF2-40B4-BE49-F238E27FC236}">
                <a16:creationId xmlns:a16="http://schemas.microsoft.com/office/drawing/2014/main" id="{877B573D-9278-6984-ED44-074015AF6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77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YES!</a:t>
            </a:r>
            <a:r>
              <a:rPr lang="en-US" altLang="en-US"/>
              <a:t> </a:t>
            </a:r>
          </a:p>
        </p:txBody>
      </p:sp>
      <p:sp>
        <p:nvSpPr>
          <p:cNvPr id="32820" name="Rectangle 52">
            <a:extLst>
              <a:ext uri="{FF2B5EF4-FFF2-40B4-BE49-F238E27FC236}">
                <a16:creationId xmlns:a16="http://schemas.microsoft.com/office/drawing/2014/main" id="{E6E35E34-183A-ACEA-9585-CDD6E1C11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133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0066"/>
                </a:solidFill>
              </a:rPr>
              <a:t>This works!!</a:t>
            </a:r>
            <a:endParaRPr lang="en-US" altLang="en-US"/>
          </a:p>
        </p:txBody>
      </p:sp>
      <p:sp>
        <p:nvSpPr>
          <p:cNvPr id="32821" name="Rectangle 53">
            <a:extLst>
              <a:ext uri="{FF2B5EF4-FFF2-40B4-BE49-F238E27FC236}">
                <a16:creationId xmlns:a16="http://schemas.microsoft.com/office/drawing/2014/main" id="{43BFE194-A6A1-52AE-28DB-3BF94F6DB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562600"/>
            <a:ext cx="4114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0066"/>
                </a:solidFill>
              </a:rPr>
              <a:t>Put your parentheses and the variables in your answer.</a:t>
            </a:r>
            <a:r>
              <a:rPr lang="en-US" altLang="en-US" sz="160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32822" name="Rectangle 54">
            <a:extLst>
              <a:ext uri="{FF2B5EF4-FFF2-40B4-BE49-F238E27FC236}">
                <a16:creationId xmlns:a16="http://schemas.microsoft.com/office/drawing/2014/main" id="{F43F386E-3AA5-4A65-929D-E0B69615E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/>
              <a:t>(3a  +  4) (a  -  6)</a:t>
            </a:r>
            <a:r>
              <a:rPr lang="en-US" altLang="en-US"/>
              <a:t> </a:t>
            </a:r>
          </a:p>
        </p:txBody>
      </p:sp>
      <p:sp>
        <p:nvSpPr>
          <p:cNvPr id="32823" name="Rectangle 55">
            <a:extLst>
              <a:ext uri="{FF2B5EF4-FFF2-40B4-BE49-F238E27FC236}">
                <a16:creationId xmlns:a16="http://schemas.microsoft.com/office/drawing/2014/main" id="{E9EC0BC1-AC77-EDF3-6722-7EFEE2233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029200"/>
            <a:ext cx="4560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hlink"/>
                </a:solidFill>
              </a:rPr>
              <a:t>Remember check using the FOIL method</a:t>
            </a:r>
            <a:endParaRPr lang="en-US" altLang="en-US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 advTm="45000">
    <p:comb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8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9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10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1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1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4.40324E-6 L -0.225 4.40324E-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1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1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13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6400"/>
                            </p:stCondLst>
                            <p:childTnLst>
                              <p:par>
                                <p:cTn id="1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6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9" dur="1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9" dur="1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8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3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8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9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2" dur="1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23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9" dur="20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783" grpId="0"/>
      <p:bldP spid="32784" grpId="0"/>
      <p:bldP spid="32785" grpId="0"/>
      <p:bldP spid="32786" grpId="0"/>
      <p:bldP spid="32787" grpId="0"/>
      <p:bldP spid="32806" grpId="1"/>
      <p:bldP spid="32807" grpId="0"/>
      <p:bldP spid="32808" grpId="0"/>
      <p:bldP spid="32809" grpId="0"/>
      <p:bldP spid="32810" grpId="0"/>
      <p:bldP spid="32811" grpId="0"/>
      <p:bldP spid="32813" grpId="0"/>
      <p:bldP spid="32814" grpId="0"/>
      <p:bldP spid="32815" grpId="0"/>
      <p:bldP spid="32816" grpId="0"/>
      <p:bldP spid="32817" grpId="0"/>
      <p:bldP spid="32818" grpId="0"/>
      <p:bldP spid="32818" grpId="1"/>
      <p:bldP spid="32819" grpId="0"/>
      <p:bldP spid="32820" grpId="0"/>
      <p:bldP spid="32821" grpId="0"/>
      <p:bldP spid="32822" grpId="0"/>
      <p:bldP spid="328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99"/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>
            <a:extLst>
              <a:ext uri="{FF2B5EF4-FFF2-40B4-BE49-F238E27FC236}">
                <a16:creationId xmlns:a16="http://schemas.microsoft.com/office/drawing/2014/main" id="{12DED7AF-AC92-C8E4-F299-B71F2389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69E8F7E-09F7-922E-6888-5354270F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5FAE7A11-BF58-4807-AAD7-0AFD88834E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2713" y="381000"/>
          <a:ext cx="24907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040" imgH="241200" progId="Equation.3">
                  <p:embed/>
                </p:oleObj>
              </mc:Choice>
              <mc:Fallback>
                <p:oleObj name="Equation" r:id="rId3" imgW="13460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381000"/>
                        <a:ext cx="2490787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Rectangle 8">
            <a:extLst>
              <a:ext uri="{FF2B5EF4-FFF2-40B4-BE49-F238E27FC236}">
                <a16:creationId xmlns:a16="http://schemas.microsoft.com/office/drawing/2014/main" id="{C6CE24D6-47EE-F942-E012-CA4F16A2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14400"/>
            <a:ext cx="2655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FF0066"/>
                </a:solidFill>
              </a:rPr>
              <a:t>1st term     Last term</a:t>
            </a:r>
            <a:r>
              <a:rPr lang="en-US" altLang="en-US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37DCA04D-F343-AEF0-FA51-248F5023B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838200"/>
            <a:ext cx="2651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FF0066"/>
                </a:solidFill>
              </a:rPr>
              <a:t>1st term     Last term</a:t>
            </a:r>
            <a:r>
              <a:rPr lang="en-US" altLang="en-US" b="1"/>
              <a:t> 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C8FAD0A3-DFF4-5FD4-D5AD-BD5BD998D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7898" name="Object 10">
            <a:extLst>
              <a:ext uri="{FF2B5EF4-FFF2-40B4-BE49-F238E27FC236}">
                <a16:creationId xmlns:a16="http://schemas.microsoft.com/office/drawing/2014/main" id="{26A2FE63-6BD6-50EF-8430-2CD3118906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219200"/>
          <a:ext cx="60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3529" imgH="228501" progId="Equation.3">
                  <p:embed/>
                </p:oleObj>
              </mc:Choice>
              <mc:Fallback>
                <p:oleObj name="Equation" r:id="rId5" imgW="393529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6096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0" name="Rectangle 12">
            <a:extLst>
              <a:ext uri="{FF2B5EF4-FFF2-40B4-BE49-F238E27FC236}">
                <a16:creationId xmlns:a16="http://schemas.microsoft.com/office/drawing/2014/main" id="{8957125E-3DC7-A889-DCC6-1326DAB31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0491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</a:rPr>
              <a:t>+25</a:t>
            </a:r>
            <a:r>
              <a:rPr lang="en-US" altLang="en-US" sz="2000"/>
              <a:t> </a:t>
            </a:r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CB391342-6B65-D501-3D9D-EA5DC57A0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4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1</a:t>
            </a:r>
            <a:r>
              <a:rPr lang="en-US" altLang="en-US"/>
              <a:t> </a:t>
            </a:r>
          </a:p>
        </p:txBody>
      </p:sp>
      <p:sp>
        <p:nvSpPr>
          <p:cNvPr id="37902" name="Rectangle 14">
            <a:extLst>
              <a:ext uri="{FF2B5EF4-FFF2-40B4-BE49-F238E27FC236}">
                <a16:creationId xmlns:a16="http://schemas.microsoft.com/office/drawing/2014/main" id="{C3E1E7DF-74D1-B2DB-AFDE-D53C56325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752600"/>
            <a:ext cx="5000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-5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-5</a:t>
            </a:r>
            <a:r>
              <a:rPr lang="en-US" altLang="en-US"/>
              <a:t> </a:t>
            </a:r>
          </a:p>
        </p:txBody>
      </p:sp>
      <p:graphicFrame>
        <p:nvGraphicFramePr>
          <p:cNvPr id="37903" name="Object 15">
            <a:extLst>
              <a:ext uri="{FF2B5EF4-FFF2-40B4-BE49-F238E27FC236}">
                <a16:creationId xmlns:a16="http://schemas.microsoft.com/office/drawing/2014/main" id="{587BD1CE-F11C-1659-69EF-118F37B6DF2A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905000" y="4495800"/>
          <a:ext cx="609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3529" imgH="228501" progId="Equation.3">
                  <p:embed/>
                </p:oleObj>
              </mc:Choice>
              <mc:Fallback>
                <p:oleObj name="Equation" r:id="rId7" imgW="393529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6096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2" name="Object 34">
            <a:extLst>
              <a:ext uri="{FF2B5EF4-FFF2-40B4-BE49-F238E27FC236}">
                <a16:creationId xmlns:a16="http://schemas.microsoft.com/office/drawing/2014/main" id="{3A11F4BF-6B22-49C7-F36B-A6250B89EE3D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105400" y="1174750"/>
          <a:ext cx="609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529" imgH="228501" progId="Equation.3">
                  <p:embed/>
                </p:oleObj>
              </mc:Choice>
              <mc:Fallback>
                <p:oleObj name="Equation" r:id="rId8" imgW="393529" imgH="228501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174750"/>
                        <a:ext cx="6096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5" name="Rectangle 17">
            <a:extLst>
              <a:ext uri="{FF2B5EF4-FFF2-40B4-BE49-F238E27FC236}">
                <a16:creationId xmlns:a16="http://schemas.microsoft.com/office/drawing/2014/main" id="{B837E05C-7F0A-5944-8528-F20F154D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2192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</a:rPr>
              <a:t>+25</a:t>
            </a:r>
            <a:r>
              <a:rPr lang="en-US" altLang="en-US" sz="2000"/>
              <a:t> 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D266675B-EBD6-6FDE-288E-B3EA0A1F4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7526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2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2</a:t>
            </a:r>
            <a:r>
              <a:rPr lang="en-US" altLang="en-US"/>
              <a:t> </a:t>
            </a:r>
          </a:p>
        </p:txBody>
      </p:sp>
      <p:sp>
        <p:nvSpPr>
          <p:cNvPr id="37907" name="Rectangle 19">
            <a:extLst>
              <a:ext uri="{FF2B5EF4-FFF2-40B4-BE49-F238E27FC236}">
                <a16:creationId xmlns:a16="http://schemas.microsoft.com/office/drawing/2014/main" id="{A15FC8CF-CD07-4FF6-A384-77DE77A1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76400"/>
            <a:ext cx="5000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-5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-5</a:t>
            </a:r>
            <a:r>
              <a:rPr lang="en-US" altLang="en-US"/>
              <a:t> </a:t>
            </a:r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AFD8A29B-DF6F-BC1E-45F8-513E49D71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81200"/>
            <a:ext cx="1219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E2433DDA-A5B6-3CAE-24E9-287868DC8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905000"/>
            <a:ext cx="1219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10" name="Line 22">
            <a:extLst>
              <a:ext uri="{FF2B5EF4-FFF2-40B4-BE49-F238E27FC236}">
                <a16:creationId xmlns:a16="http://schemas.microsoft.com/office/drawing/2014/main" id="{36ED1675-F036-C8E5-9D93-E1D12705E1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057400"/>
            <a:ext cx="1219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11" name="Line 23">
            <a:extLst>
              <a:ext uri="{FF2B5EF4-FFF2-40B4-BE49-F238E27FC236}">
                <a16:creationId xmlns:a16="http://schemas.microsoft.com/office/drawing/2014/main" id="{E6088AE2-10BB-33A7-A567-9716609069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905000"/>
            <a:ext cx="990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668DB424-1C44-2EBA-2EEF-1C9A47790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FF00"/>
                </a:solidFill>
              </a:rPr>
              <a:t>multiply across</a:t>
            </a:r>
            <a:r>
              <a:rPr lang="en-US" altLang="en-US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id="{EB51134C-3C15-2FDE-2B19-21DD4EDC8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432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FF00"/>
                </a:solidFill>
              </a:rPr>
              <a:t>multiply across</a:t>
            </a:r>
            <a:r>
              <a:rPr lang="en-US" altLang="en-US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id="{4B39FD03-E310-5D68-7F52-9449A62FB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21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C9FFDB"/>
                </a:solidFill>
              </a:rPr>
              <a:t>add these numbers</a:t>
            </a:r>
            <a:r>
              <a:rPr lang="en-US" altLang="en-US">
                <a:solidFill>
                  <a:srgbClr val="C9FFDB"/>
                </a:solidFill>
              </a:rPr>
              <a:t> 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E8DF4E49-BF60-E5F0-BB8E-7B7A52FD1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611563"/>
            <a:ext cx="34290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 u="sng">
                <a:solidFill>
                  <a:srgbClr val="E0E0E0"/>
                </a:solidFill>
              </a:rPr>
              <a:t>this should be the middle term</a:t>
            </a:r>
          </a:p>
          <a:p>
            <a:pPr algn="ctr" eaLnBrk="0" hangingPunct="0"/>
            <a:r>
              <a:rPr lang="en-US" altLang="en-US" b="1">
                <a:solidFill>
                  <a:srgbClr val="E0E0E0"/>
                </a:solidFill>
              </a:rPr>
              <a:t>-20</a:t>
            </a:r>
            <a:r>
              <a:rPr lang="en-US" altLang="en-US">
                <a:solidFill>
                  <a:srgbClr val="E0E0E0"/>
                </a:solidFill>
              </a:rPr>
              <a:t> </a:t>
            </a:r>
          </a:p>
        </p:txBody>
      </p:sp>
      <p:sp>
        <p:nvSpPr>
          <p:cNvPr id="37916" name="Rectangle 28">
            <a:extLst>
              <a:ext uri="{FF2B5EF4-FFF2-40B4-BE49-F238E27FC236}">
                <a16:creationId xmlns:a16="http://schemas.microsoft.com/office/drawing/2014/main" id="{B821A000-B1AB-9074-3CDB-22A33B26B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-5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+-20 </a:t>
            </a:r>
            <a:endParaRPr lang="en-US" altLang="en-US" b="1"/>
          </a:p>
          <a:p>
            <a:pPr eaLnBrk="0" hangingPunct="0"/>
            <a:r>
              <a:rPr lang="en-US" altLang="en-US" b="1"/>
              <a:t>   -25</a:t>
            </a:r>
          </a:p>
        </p:txBody>
      </p:sp>
      <p:sp>
        <p:nvSpPr>
          <p:cNvPr id="37917" name="Rectangle 29">
            <a:extLst>
              <a:ext uri="{FF2B5EF4-FFF2-40B4-BE49-F238E27FC236}">
                <a16:creationId xmlns:a16="http://schemas.microsoft.com/office/drawing/2014/main" id="{27B699AC-D405-09E4-C5EB-9A5DC005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00400"/>
            <a:ext cx="91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-10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+-10</a:t>
            </a:r>
            <a:endParaRPr lang="en-US" altLang="en-US" b="1"/>
          </a:p>
          <a:p>
            <a:pPr eaLnBrk="0" hangingPunct="0"/>
            <a:r>
              <a:rPr lang="en-US" altLang="en-US" b="1"/>
              <a:t>   -20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BAB354E9-8511-DDE9-7643-A8C106001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2286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FFCC"/>
                </a:solidFill>
              </a:rPr>
              <a:t>These are not the factors that work.</a:t>
            </a:r>
            <a:r>
              <a:rPr lang="en-US" altLang="en-US"/>
              <a:t> </a:t>
            </a:r>
          </a:p>
        </p:txBody>
      </p:sp>
      <p:sp>
        <p:nvSpPr>
          <p:cNvPr id="37919" name="Rectangle 31">
            <a:extLst>
              <a:ext uri="{FF2B5EF4-FFF2-40B4-BE49-F238E27FC236}">
                <a16:creationId xmlns:a16="http://schemas.microsoft.com/office/drawing/2014/main" id="{19A14898-E899-53E6-FADB-81F24BC2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77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FFCCFF"/>
                </a:solidFill>
              </a:rPr>
              <a:t>YES!</a:t>
            </a:r>
            <a:r>
              <a:rPr lang="en-US" altLang="en-US">
                <a:solidFill>
                  <a:srgbClr val="FFCCFF"/>
                </a:solidFill>
              </a:rPr>
              <a:t> </a:t>
            </a:r>
          </a:p>
        </p:txBody>
      </p:sp>
      <p:sp>
        <p:nvSpPr>
          <p:cNvPr id="37920" name="Line 32">
            <a:extLst>
              <a:ext uri="{FF2B5EF4-FFF2-40B4-BE49-F238E27FC236}">
                <a16:creationId xmlns:a16="http://schemas.microsoft.com/office/drawing/2014/main" id="{AB7CFE37-32D9-2E60-7E8F-620F17ED0E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438400"/>
            <a:ext cx="533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576B5BB0-114C-8D77-AD6D-1084141A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FFD9"/>
                </a:solidFill>
              </a:rPr>
              <a:t>This works!!</a:t>
            </a:r>
            <a:endParaRPr lang="en-US" altLang="en-US">
              <a:solidFill>
                <a:srgbClr val="FFFFD9"/>
              </a:solidFill>
            </a:endParaRPr>
          </a:p>
        </p:txBody>
      </p:sp>
      <p:sp>
        <p:nvSpPr>
          <p:cNvPr id="37925" name="Rectangle 37">
            <a:extLst>
              <a:ext uri="{FF2B5EF4-FFF2-40B4-BE49-F238E27FC236}">
                <a16:creationId xmlns:a16="http://schemas.microsoft.com/office/drawing/2014/main" id="{56A5D01E-9436-AA68-9CA6-9F222B74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958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2"/>
                </a:solidFill>
              </a:rPr>
              <a:t>+25</a:t>
            </a:r>
            <a:r>
              <a:rPr lang="en-US" altLang="en-US" sz="2000"/>
              <a:t> </a:t>
            </a:r>
          </a:p>
        </p:txBody>
      </p:sp>
      <p:sp>
        <p:nvSpPr>
          <p:cNvPr id="37926" name="Rectangle 38">
            <a:extLst>
              <a:ext uri="{FF2B5EF4-FFF2-40B4-BE49-F238E27FC236}">
                <a16:creationId xmlns:a16="http://schemas.microsoft.com/office/drawing/2014/main" id="{9DAB2B3E-80B6-8137-3B6D-95400C18F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191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(2w	      -5)</a:t>
            </a:r>
            <a:r>
              <a:rPr lang="en-US" altLang="en-US"/>
              <a:t> 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4FE9343A-0E63-E287-2F1A-017CD445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81600"/>
            <a:ext cx="191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(2w	      -5)</a:t>
            </a:r>
            <a:r>
              <a:rPr lang="en-US" altLang="en-US"/>
              <a:t> </a:t>
            </a:r>
          </a:p>
        </p:txBody>
      </p:sp>
      <p:sp>
        <p:nvSpPr>
          <p:cNvPr id="37928" name="Rectangle 40">
            <a:extLst>
              <a:ext uri="{FF2B5EF4-FFF2-40B4-BE49-F238E27FC236}">
                <a16:creationId xmlns:a16="http://schemas.microsoft.com/office/drawing/2014/main" id="{34640BEA-A5C7-9FC0-DD61-46D0E12B4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562600"/>
            <a:ext cx="4114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FFCC"/>
                </a:solidFill>
              </a:rPr>
              <a:t>Put your parentheses and the variables in your answer.</a:t>
            </a:r>
            <a:r>
              <a:rPr lang="en-US" altLang="en-US" sz="160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37929" name="Rectangle 41">
            <a:extLst>
              <a:ext uri="{FF2B5EF4-FFF2-40B4-BE49-F238E27FC236}">
                <a16:creationId xmlns:a16="http://schemas.microsoft.com/office/drawing/2014/main" id="{72023AFF-F2A8-3B22-BD2E-0EDD75908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6019800"/>
            <a:ext cx="4560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hlink"/>
                </a:solidFill>
              </a:rPr>
              <a:t>Remember check using the FOIL method</a:t>
            </a:r>
            <a:endParaRPr lang="en-US" altLang="en-US" sz="1600">
              <a:solidFill>
                <a:schemeClr val="hlink"/>
              </a:solidFill>
            </a:endParaRP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41DCB00E-9CE4-0D10-BDEE-6A8EF7401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343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CCFF"/>
                </a:solidFill>
              </a:rPr>
              <a:t>(2w  -  5) (2w  -  5)</a:t>
            </a:r>
            <a:r>
              <a:rPr lang="en-US" altLang="en-US">
                <a:solidFill>
                  <a:srgbClr val="FFCCFF"/>
                </a:solidFill>
              </a:rPr>
              <a:t> </a:t>
            </a:r>
          </a:p>
        </p:txBody>
      </p:sp>
      <p:graphicFrame>
        <p:nvGraphicFramePr>
          <p:cNvPr id="37931" name="Object 43">
            <a:extLst>
              <a:ext uri="{FF2B5EF4-FFF2-40B4-BE49-F238E27FC236}">
                <a16:creationId xmlns:a16="http://schemas.microsoft.com/office/drawing/2014/main" id="{BE9A1A3F-A713-2A7C-2EE9-0C7869D0E647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562600" y="4876800"/>
          <a:ext cx="1905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74360" imgH="279360" progId="Equation.3">
                  <p:embed/>
                </p:oleObj>
              </mc:Choice>
              <mc:Fallback>
                <p:oleObj name="Equation" r:id="rId9" imgW="774360" imgH="27936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76800"/>
                        <a:ext cx="19050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Tm="45000"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8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10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0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1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4.40324E-6 L -0.225 4.40324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1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1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4" dur="1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1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2600"/>
                            </p:stCondLst>
                            <p:childTnLst>
                              <p:par>
                                <p:cTn id="1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600"/>
                            </p:stCondLst>
                            <p:childTnLst>
                              <p:par>
                                <p:cTn id="1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9200"/>
                            </p:stCondLst>
                            <p:childTnLst>
                              <p:par>
                                <p:cTn id="18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30200"/>
                            </p:stCondLst>
                            <p:childTnLst>
                              <p:par>
                                <p:cTn id="19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5" dur="1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30200"/>
                            </p:stCondLst>
                            <p:childTnLst>
                              <p:par>
                                <p:cTn id="19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9" dur="1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0200"/>
                            </p:stCondLst>
                            <p:childTnLst>
                              <p:par>
                                <p:cTn id="20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20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9" dur="1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2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3" dur="1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2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7" dur="1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2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1" dur="1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2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6200"/>
                            </p:stCondLst>
                            <p:childTnLst>
                              <p:par>
                                <p:cTn id="23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23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8" dur="1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2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2" dur="2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  <p:bldP spid="37897" grpId="0"/>
      <p:bldP spid="37900" grpId="0"/>
      <p:bldP spid="37901" grpId="0"/>
      <p:bldP spid="37902" grpId="0"/>
      <p:bldP spid="37905" grpId="0"/>
      <p:bldP spid="37906" grpId="0"/>
      <p:bldP spid="37907" grpId="0"/>
      <p:bldP spid="37912" grpId="0"/>
      <p:bldP spid="37913" grpId="0"/>
      <p:bldP spid="37914" grpId="0"/>
      <p:bldP spid="37915" grpId="0"/>
      <p:bldP spid="37916" grpId="0"/>
      <p:bldP spid="37917" grpId="0"/>
      <p:bldP spid="37918" grpId="0"/>
      <p:bldP spid="37918" grpId="1"/>
      <p:bldP spid="37919" grpId="0"/>
      <p:bldP spid="37921" grpId="0"/>
      <p:bldP spid="37925" grpId="0"/>
      <p:bldP spid="37926" grpId="0"/>
      <p:bldP spid="37927" grpId="0"/>
      <p:bldP spid="37928" grpId="0"/>
      <p:bldP spid="37929" grpId="0"/>
      <p:bldP spid="379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FF00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Rectangle 26">
            <a:extLst>
              <a:ext uri="{FF2B5EF4-FFF2-40B4-BE49-F238E27FC236}">
                <a16:creationId xmlns:a16="http://schemas.microsoft.com/office/drawing/2014/main" id="{332AABF3-DBE9-7706-0A67-E73F777C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193" name="Object 25">
            <a:extLst>
              <a:ext uri="{FF2B5EF4-FFF2-40B4-BE49-F238E27FC236}">
                <a16:creationId xmlns:a16="http://schemas.microsoft.com/office/drawing/2014/main" id="{F77BBF2D-94E4-8CE8-7DB1-CF56D6D0D1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57200"/>
          <a:ext cx="2438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77900" imgH="241300" progId="Equation.3">
                  <p:embed/>
                </p:oleObj>
              </mc:Choice>
              <mc:Fallback>
                <p:oleObj name="Equation" r:id="rId3" imgW="977900" imgH="241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24384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Rectangle 27">
            <a:extLst>
              <a:ext uri="{FF2B5EF4-FFF2-40B4-BE49-F238E27FC236}">
                <a16:creationId xmlns:a16="http://schemas.microsoft.com/office/drawing/2014/main" id="{49A5EF9F-25DB-FC1D-4F63-630E74F6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66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7196" name="Rectangle 28">
            <a:extLst>
              <a:ext uri="{FF2B5EF4-FFF2-40B4-BE49-F238E27FC236}">
                <a16:creationId xmlns:a16="http://schemas.microsoft.com/office/drawing/2014/main" id="{4B17C9BF-4475-55B0-5A78-C70D836F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144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7197" name="Rectangle 29">
            <a:extLst>
              <a:ext uri="{FF2B5EF4-FFF2-40B4-BE49-F238E27FC236}">
                <a16:creationId xmlns:a16="http://schemas.microsoft.com/office/drawing/2014/main" id="{7CC3340F-059D-19AD-3F78-E03FBE1AA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2286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0066"/>
                </a:solidFill>
              </a:rPr>
              <a:t>These are not the factors that work.</a:t>
            </a:r>
            <a:r>
              <a:rPr lang="en-US" altLang="en-US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7198" name="Rectangle 30">
            <a:extLst>
              <a:ext uri="{FF2B5EF4-FFF2-40B4-BE49-F238E27FC236}">
                <a16:creationId xmlns:a16="http://schemas.microsoft.com/office/drawing/2014/main" id="{1CAED693-1493-EFB1-E6BB-A70FFD09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7199" name="Rectangle 31">
            <a:extLst>
              <a:ext uri="{FF2B5EF4-FFF2-40B4-BE49-F238E27FC236}">
                <a16:creationId xmlns:a16="http://schemas.microsoft.com/office/drawing/2014/main" id="{0AD51B51-E77C-49A6-44C1-F87138189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7200" name="Rectangle 32">
            <a:extLst>
              <a:ext uri="{FF2B5EF4-FFF2-40B4-BE49-F238E27FC236}">
                <a16:creationId xmlns:a16="http://schemas.microsoft.com/office/drawing/2014/main" id="{8B8F191D-5FCB-182C-C477-3C26A9318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21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bg2"/>
                </a:solidFill>
              </a:rPr>
              <a:t>add these numbers</a:t>
            </a:r>
            <a:r>
              <a:rPr lang="en-US" altLang="en-US"/>
              <a:t> </a:t>
            </a:r>
          </a:p>
        </p:txBody>
      </p:sp>
      <p:sp>
        <p:nvSpPr>
          <p:cNvPr id="7201" name="Rectangle 33">
            <a:extLst>
              <a:ext uri="{FF2B5EF4-FFF2-40B4-BE49-F238E27FC236}">
                <a16:creationId xmlns:a16="http://schemas.microsoft.com/office/drawing/2014/main" id="{8E5D7C17-E506-79AF-1A04-5AA69332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44487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 u="sng">
                <a:solidFill>
                  <a:schemeClr val="hlink"/>
                </a:solidFill>
              </a:rPr>
              <a:t>this should be the middle term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</a:p>
          <a:p>
            <a:pPr algn="ctr" eaLnBrk="0" hangingPunct="0"/>
            <a:r>
              <a:rPr lang="en-US" altLang="en-US" b="1">
                <a:solidFill>
                  <a:schemeClr val="hlink"/>
                </a:solidFill>
              </a:rPr>
              <a:t>-9</a:t>
            </a:r>
          </a:p>
        </p:txBody>
      </p:sp>
      <p:sp>
        <p:nvSpPr>
          <p:cNvPr id="7202" name="Rectangle 34">
            <a:extLst>
              <a:ext uri="{FF2B5EF4-FFF2-40B4-BE49-F238E27FC236}">
                <a16:creationId xmlns:a16="http://schemas.microsoft.com/office/drawing/2014/main" id="{027D78AC-9538-B1D7-FFC3-A0F6D21C5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77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YES!</a:t>
            </a:r>
            <a:r>
              <a:rPr lang="en-US" altLang="en-US"/>
              <a:t> </a:t>
            </a:r>
          </a:p>
        </p:txBody>
      </p:sp>
      <p:sp>
        <p:nvSpPr>
          <p:cNvPr id="7203" name="Rectangle 35">
            <a:extLst>
              <a:ext uri="{FF2B5EF4-FFF2-40B4-BE49-F238E27FC236}">
                <a16:creationId xmlns:a16="http://schemas.microsoft.com/office/drawing/2014/main" id="{26096FBE-24ED-0671-545B-A5894E6FA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133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0066"/>
                </a:solidFill>
              </a:rPr>
              <a:t>This works!!</a:t>
            </a:r>
            <a:endParaRPr lang="en-US" altLang="en-US"/>
          </a:p>
        </p:txBody>
      </p:sp>
      <p:sp>
        <p:nvSpPr>
          <p:cNvPr id="7204" name="Rectangle 36">
            <a:extLst>
              <a:ext uri="{FF2B5EF4-FFF2-40B4-BE49-F238E27FC236}">
                <a16:creationId xmlns:a16="http://schemas.microsoft.com/office/drawing/2014/main" id="{36717EF0-7B5D-9F7F-2C78-E0BFE09F2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4114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rgbClr val="FF0066"/>
                </a:solidFill>
              </a:rPr>
              <a:t>Put your parentheses and the variables in your answer.</a:t>
            </a:r>
            <a:r>
              <a:rPr lang="en-US" altLang="en-US" sz="160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7205" name="Rectangle 37">
            <a:extLst>
              <a:ext uri="{FF2B5EF4-FFF2-40B4-BE49-F238E27FC236}">
                <a16:creationId xmlns:a16="http://schemas.microsoft.com/office/drawing/2014/main" id="{323036AC-DC3D-0AED-BCCF-E539B4CE8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4560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hlink"/>
                </a:solidFill>
              </a:rPr>
              <a:t>Remember check using the FOIL method</a:t>
            </a:r>
            <a:endParaRPr lang="en-US" altLang="en-US" sz="1600">
              <a:solidFill>
                <a:schemeClr val="hlink"/>
              </a:solidFill>
            </a:endParaRPr>
          </a:p>
        </p:txBody>
      </p:sp>
      <p:graphicFrame>
        <p:nvGraphicFramePr>
          <p:cNvPr id="7206" name="Object 38">
            <a:extLst>
              <a:ext uri="{FF2B5EF4-FFF2-40B4-BE49-F238E27FC236}">
                <a16:creationId xmlns:a16="http://schemas.microsoft.com/office/drawing/2014/main" id="{3F7E4126-BA2F-2793-2315-58C409DB48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0" y="1524000"/>
          <a:ext cx="501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720" imgH="228600" progId="Equation.3">
                  <p:embed/>
                </p:oleObj>
              </mc:Choice>
              <mc:Fallback>
                <p:oleObj name="Equation" r:id="rId5" imgW="34272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524000"/>
                        <a:ext cx="5016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8" name="Rectangle 40">
            <a:extLst>
              <a:ext uri="{FF2B5EF4-FFF2-40B4-BE49-F238E27FC236}">
                <a16:creationId xmlns:a16="http://schemas.microsoft.com/office/drawing/2014/main" id="{7F7F225E-18BB-36F4-F718-BACF26704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3565525"/>
            <a:ext cx="21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100">
                <a:latin typeface="Times" panose="02020603050405020304" pitchFamily="18" charset="0"/>
              </a:rPr>
              <a:t> 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graphicFrame>
        <p:nvGraphicFramePr>
          <p:cNvPr id="7209" name="Object 41">
            <a:extLst>
              <a:ext uri="{FF2B5EF4-FFF2-40B4-BE49-F238E27FC236}">
                <a16:creationId xmlns:a16="http://schemas.microsoft.com/office/drawing/2014/main" id="{EB864F11-8B34-2A36-5281-62327DCD19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1447800"/>
          <a:ext cx="501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228600" progId="Equation.3">
                  <p:embed/>
                </p:oleObj>
              </mc:Choice>
              <mc:Fallback>
                <p:oleObj name="Equation" r:id="rId7" imgW="34272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5016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42">
            <a:extLst>
              <a:ext uri="{FF2B5EF4-FFF2-40B4-BE49-F238E27FC236}">
                <a16:creationId xmlns:a16="http://schemas.microsoft.com/office/drawing/2014/main" id="{8465AD57-D623-29E3-28A6-32753D0FD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962400"/>
          <a:ext cx="501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228600" progId="Equation.3">
                  <p:embed/>
                </p:oleObj>
              </mc:Choice>
              <mc:Fallback>
                <p:oleObj name="Equation" r:id="rId8" imgW="34272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5016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" name="Rectangle 43">
            <a:extLst>
              <a:ext uri="{FF2B5EF4-FFF2-40B4-BE49-F238E27FC236}">
                <a16:creationId xmlns:a16="http://schemas.microsoft.com/office/drawing/2014/main" id="{2196EC2B-7DE9-AA9D-54FC-1AFB7F18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5240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2"/>
                </a:solidFill>
              </a:rPr>
              <a:t>+8</a:t>
            </a:r>
            <a:r>
              <a:rPr lang="en-US" altLang="en-US"/>
              <a:t> </a:t>
            </a:r>
          </a:p>
        </p:txBody>
      </p:sp>
      <p:sp>
        <p:nvSpPr>
          <p:cNvPr id="7212" name="Rectangle 44">
            <a:extLst>
              <a:ext uri="{FF2B5EF4-FFF2-40B4-BE49-F238E27FC236}">
                <a16:creationId xmlns:a16="http://schemas.microsoft.com/office/drawing/2014/main" id="{BB95F751-AE3E-A8C7-99B8-1DC353889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4478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2"/>
                </a:solidFill>
              </a:rPr>
              <a:t>+8</a:t>
            </a:r>
            <a:r>
              <a:rPr lang="en-US" altLang="en-US"/>
              <a:t> </a:t>
            </a:r>
          </a:p>
        </p:txBody>
      </p:sp>
      <p:sp>
        <p:nvSpPr>
          <p:cNvPr id="7213" name="Rectangle 45">
            <a:extLst>
              <a:ext uri="{FF2B5EF4-FFF2-40B4-BE49-F238E27FC236}">
                <a16:creationId xmlns:a16="http://schemas.microsoft.com/office/drawing/2014/main" id="{62EA4800-D6C6-6051-95A7-27A2DA0E2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962400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chemeClr val="bg2"/>
                </a:solidFill>
              </a:rPr>
              <a:t>+8</a:t>
            </a:r>
            <a:r>
              <a:rPr lang="en-US" altLang="en-US"/>
              <a:t> </a:t>
            </a:r>
          </a:p>
        </p:txBody>
      </p:sp>
      <p:sp>
        <p:nvSpPr>
          <p:cNvPr id="7214" name="Rectangle 46">
            <a:extLst>
              <a:ext uri="{FF2B5EF4-FFF2-40B4-BE49-F238E27FC236}">
                <a16:creationId xmlns:a16="http://schemas.microsoft.com/office/drawing/2014/main" id="{1CDE3EB1-AA80-59BB-4B08-9EDA32FBB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8288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1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1</a:t>
            </a:r>
            <a:r>
              <a:rPr lang="en-US" altLang="en-US"/>
              <a:t> </a:t>
            </a:r>
          </a:p>
        </p:txBody>
      </p:sp>
      <p:sp>
        <p:nvSpPr>
          <p:cNvPr id="7215" name="Rectangle 47">
            <a:extLst>
              <a:ext uri="{FF2B5EF4-FFF2-40B4-BE49-F238E27FC236}">
                <a16:creationId xmlns:a16="http://schemas.microsoft.com/office/drawing/2014/main" id="{006644B8-F7EB-9B23-8D12-1814C3EA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05000"/>
            <a:ext cx="5000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-4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-2</a:t>
            </a:r>
            <a:r>
              <a:rPr lang="en-US" altLang="en-US"/>
              <a:t> </a:t>
            </a:r>
          </a:p>
        </p:txBody>
      </p:sp>
      <p:sp>
        <p:nvSpPr>
          <p:cNvPr id="7216" name="Rectangle 48">
            <a:extLst>
              <a:ext uri="{FF2B5EF4-FFF2-40B4-BE49-F238E27FC236}">
                <a16:creationId xmlns:a16="http://schemas.microsoft.com/office/drawing/2014/main" id="{1C1E120B-F66A-A1BE-ED36-1D11BB5A7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8288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1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1</a:t>
            </a:r>
            <a:r>
              <a:rPr lang="en-US" altLang="en-US"/>
              <a:t> </a:t>
            </a:r>
          </a:p>
        </p:txBody>
      </p:sp>
      <p:sp>
        <p:nvSpPr>
          <p:cNvPr id="7217" name="Rectangle 49">
            <a:extLst>
              <a:ext uri="{FF2B5EF4-FFF2-40B4-BE49-F238E27FC236}">
                <a16:creationId xmlns:a16="http://schemas.microsoft.com/office/drawing/2014/main" id="{41CF144D-6BFA-17B4-3123-6F1C112FC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5000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-8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-1</a:t>
            </a:r>
            <a:r>
              <a:rPr lang="en-US" altLang="en-US"/>
              <a:t> </a:t>
            </a:r>
          </a:p>
        </p:txBody>
      </p:sp>
      <p:sp>
        <p:nvSpPr>
          <p:cNvPr id="7218" name="Rectangle 50">
            <a:extLst>
              <a:ext uri="{FF2B5EF4-FFF2-40B4-BE49-F238E27FC236}">
                <a16:creationId xmlns:a16="http://schemas.microsoft.com/office/drawing/2014/main" id="{848C748E-AD75-9CF4-A8B7-553784303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67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latin typeface="Times" panose="02020603050405020304" pitchFamily="18" charset="0"/>
                <a:cs typeface="Times New Roman" panose="02020603050405020304" pitchFamily="18" charset="0"/>
              </a:rPr>
              <a:t>(x       - 8)</a:t>
            </a:r>
            <a:endParaRPr lang="en-US" altLang="en-US" sz="2400" b="1">
              <a:latin typeface="Times" panose="02020603050405020304" pitchFamily="18" charset="0"/>
            </a:endParaRPr>
          </a:p>
        </p:txBody>
      </p:sp>
      <p:sp>
        <p:nvSpPr>
          <p:cNvPr id="7219" name="Rectangle 51">
            <a:extLst>
              <a:ext uri="{FF2B5EF4-FFF2-40B4-BE49-F238E27FC236}">
                <a16:creationId xmlns:a16="http://schemas.microsoft.com/office/drawing/2014/main" id="{57ADCDD6-3351-E57C-A297-681DAA85D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48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latin typeface="Times" panose="02020603050405020304" pitchFamily="18" charset="0"/>
                <a:cs typeface="Times New Roman" panose="02020603050405020304" pitchFamily="18" charset="0"/>
              </a:rPr>
              <a:t>(x       - 1)</a:t>
            </a:r>
            <a:endParaRPr lang="en-US" altLang="en-US" sz="2400" b="1">
              <a:latin typeface="Times" panose="02020603050405020304" pitchFamily="18" charset="0"/>
            </a:endParaRPr>
          </a:p>
        </p:txBody>
      </p:sp>
      <p:sp>
        <p:nvSpPr>
          <p:cNvPr id="7220" name="Rectangle 52">
            <a:extLst>
              <a:ext uri="{FF2B5EF4-FFF2-40B4-BE49-F238E27FC236}">
                <a16:creationId xmlns:a16="http://schemas.microsoft.com/office/drawing/2014/main" id="{149AA2C7-2EB9-6E0D-3CC0-861684A5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/>
              <a:t>(x  -  8) (x  -  1)</a:t>
            </a:r>
            <a:r>
              <a:rPr lang="en-US" altLang="en-US"/>
              <a:t> </a:t>
            </a:r>
          </a:p>
        </p:txBody>
      </p:sp>
      <p:sp>
        <p:nvSpPr>
          <p:cNvPr id="7221" name="Line 53">
            <a:extLst>
              <a:ext uri="{FF2B5EF4-FFF2-40B4-BE49-F238E27FC236}">
                <a16:creationId xmlns:a16="http://schemas.microsoft.com/office/drawing/2014/main" id="{10E09E1A-920B-690C-9BC6-BFF0FAD841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133600"/>
            <a:ext cx="1295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2" name="Line 54">
            <a:extLst>
              <a:ext uri="{FF2B5EF4-FFF2-40B4-BE49-F238E27FC236}">
                <a16:creationId xmlns:a16="http://schemas.microsoft.com/office/drawing/2014/main" id="{F4AFBC93-22E2-60F0-E05F-AAD5798FF6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2133600"/>
            <a:ext cx="12192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3" name="Line 55">
            <a:extLst>
              <a:ext uri="{FF2B5EF4-FFF2-40B4-BE49-F238E27FC236}">
                <a16:creationId xmlns:a16="http://schemas.microsoft.com/office/drawing/2014/main" id="{19046167-CE79-32F9-CDD4-072C9FDCE8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057400"/>
            <a:ext cx="1219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4" name="Line 56">
            <a:extLst>
              <a:ext uri="{FF2B5EF4-FFF2-40B4-BE49-F238E27FC236}">
                <a16:creationId xmlns:a16="http://schemas.microsoft.com/office/drawing/2014/main" id="{24D1CE15-3DBB-3BE7-040F-46BA083D5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057400"/>
            <a:ext cx="1219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5" name="Line 57">
            <a:extLst>
              <a:ext uri="{FF2B5EF4-FFF2-40B4-BE49-F238E27FC236}">
                <a16:creationId xmlns:a16="http://schemas.microsoft.com/office/drawing/2014/main" id="{539B56D7-E4AE-4E80-8879-71E5F8A9AF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438400"/>
            <a:ext cx="533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6" name="Rectangle 58">
            <a:extLst>
              <a:ext uri="{FF2B5EF4-FFF2-40B4-BE49-F238E27FC236}">
                <a16:creationId xmlns:a16="http://schemas.microsoft.com/office/drawing/2014/main" id="{8ACE2CA3-61A1-7398-3864-A8F6AF4A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8</a:t>
            </a:r>
            <a:endParaRPr lang="en-US" altLang="en-US"/>
          </a:p>
          <a:p>
            <a:pPr eaLnBrk="0" hangingPunct="0"/>
            <a:r>
              <a:rPr lang="en-US" altLang="en-US" b="1" u="sng"/>
              <a:t>+-20 </a:t>
            </a:r>
            <a:endParaRPr lang="en-US" altLang="en-US" b="1"/>
          </a:p>
          <a:p>
            <a:pPr eaLnBrk="0" hangingPunct="0"/>
            <a:r>
              <a:rPr lang="en-US" altLang="en-US" b="1"/>
              <a:t>   -25</a:t>
            </a:r>
          </a:p>
        </p:txBody>
      </p:sp>
      <p:sp>
        <p:nvSpPr>
          <p:cNvPr id="7227" name="Rectangle 59">
            <a:extLst>
              <a:ext uri="{FF2B5EF4-FFF2-40B4-BE49-F238E27FC236}">
                <a16:creationId xmlns:a16="http://schemas.microsoft.com/office/drawing/2014/main" id="{47878E50-DC41-D465-AE70-4C1BD7E0A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766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-5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 b="1" u="sng"/>
              <a:t>+-20 </a:t>
            </a:r>
            <a:endParaRPr lang="en-US" altLang="en-US" b="1"/>
          </a:p>
          <a:p>
            <a:pPr eaLnBrk="0" hangingPunct="0"/>
            <a:r>
              <a:rPr lang="en-US" altLang="en-US" b="1"/>
              <a:t>   -25</a:t>
            </a:r>
          </a:p>
        </p:txBody>
      </p:sp>
    </p:spTree>
  </p:cSld>
  <p:clrMapOvr>
    <a:masterClrMapping/>
  </p:clrMapOvr>
  <p:transition spd="med" advTm="45000"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8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10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10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4.40324E-6 L -0.225 4.40324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1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0" dur="1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4" dur="1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1700"/>
                            </p:stCondLst>
                            <p:childTnLst>
                              <p:par>
                                <p:cTn id="1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1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18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19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5" dur="1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19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9" dur="1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20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20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9" dur="1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2" dur="1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2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2700"/>
                            </p:stCondLst>
                            <p:childTnLst>
                              <p:par>
                                <p:cTn id="2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4700"/>
                            </p:stCondLst>
                            <p:childTnLst>
                              <p:par>
                                <p:cTn id="24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36700"/>
                            </p:stCondLst>
                            <p:childTnLst>
                              <p:par>
                                <p:cTn id="2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7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8700"/>
                            </p:stCondLst>
                            <p:childTnLst>
                              <p:par>
                                <p:cTn id="25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  <p:bldP spid="7196" grpId="0"/>
      <p:bldP spid="7197" grpId="0"/>
      <p:bldP spid="7197" grpId="1"/>
      <p:bldP spid="7198" grpId="0"/>
      <p:bldP spid="7199" grpId="0"/>
      <p:bldP spid="7200" grpId="0"/>
      <p:bldP spid="7201" grpId="0"/>
      <p:bldP spid="7202" grpId="0"/>
      <p:bldP spid="7203" grpId="0"/>
      <p:bldP spid="7204" grpId="0"/>
      <p:bldP spid="7205" grpId="0"/>
      <p:bldP spid="7211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19" grpId="0"/>
      <p:bldP spid="7220" grpId="1"/>
      <p:bldP spid="7226" grpId="0"/>
      <p:bldP spid="7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Line 7">
            <a:extLst>
              <a:ext uri="{FF2B5EF4-FFF2-40B4-BE49-F238E27FC236}">
                <a16:creationId xmlns:a16="http://schemas.microsoft.com/office/drawing/2014/main" id="{50909EF0-307B-43EE-F207-77DDF7346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981200"/>
            <a:ext cx="12954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4" name="Line 6">
            <a:extLst>
              <a:ext uri="{FF2B5EF4-FFF2-40B4-BE49-F238E27FC236}">
                <a16:creationId xmlns:a16="http://schemas.microsoft.com/office/drawing/2014/main" id="{E9E0417E-8C94-C057-4A05-D0B27D1FFA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1905000"/>
            <a:ext cx="12954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16EF7233-E518-EC52-3CEE-C2C686C666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1981200"/>
            <a:ext cx="12192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6272160D-7772-AE1B-054F-D3F026CAD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81200"/>
            <a:ext cx="12954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2197EFD8-8023-8EB5-DA60-4A2A92786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84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8140" name="Object 12">
            <a:extLst>
              <a:ext uri="{FF2B5EF4-FFF2-40B4-BE49-F238E27FC236}">
                <a16:creationId xmlns:a16="http://schemas.microsoft.com/office/drawing/2014/main" id="{BCCFE485-5BE2-B0C4-CF09-629DC66B5D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4425" y="1228725"/>
          <a:ext cx="5667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228600" progId="Equation.3">
                  <p:embed/>
                </p:oleObj>
              </mc:Choice>
              <mc:Fallback>
                <p:oleObj name="Equation" r:id="rId4" imgW="3682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228725"/>
                        <a:ext cx="566738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Rectangle 16">
            <a:extLst>
              <a:ext uri="{FF2B5EF4-FFF2-40B4-BE49-F238E27FC236}">
                <a16:creationId xmlns:a16="http://schemas.microsoft.com/office/drawing/2014/main" id="{9E9740E6-23BD-70E4-D083-B142A70F4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21920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2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altLang="en-US" sz="22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6B7D5869-D18F-D6B5-AFEC-21BE9DDB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8382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9B95DDE4-C1E3-FB66-CF03-0968D1667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4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1</a:t>
            </a:r>
            <a:r>
              <a:rPr lang="en-US" altLang="en-US"/>
              <a:t> 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4FFC88E2-BA17-39F0-6D11-F5FEF878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752600"/>
            <a:ext cx="396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 7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 5</a:t>
            </a:r>
            <a:endParaRPr lang="en-US" altLang="en-US"/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583B2330-CDDA-B166-69FE-AC5871EC9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8382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baseline="30000">
                <a:latin typeface="Times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000" b="1">
                <a:latin typeface="Times" panose="02020603050405020304" pitchFamily="18" charset="0"/>
                <a:cs typeface="Times New Roman" panose="02020603050405020304" pitchFamily="18" charset="0"/>
              </a:rPr>
              <a:t> term.     Last term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graphicFrame>
        <p:nvGraphicFramePr>
          <p:cNvPr id="48154" name="Object 26">
            <a:extLst>
              <a:ext uri="{FF2B5EF4-FFF2-40B4-BE49-F238E27FC236}">
                <a16:creationId xmlns:a16="http://schemas.microsoft.com/office/drawing/2014/main" id="{3921CD64-50BD-5BF4-9B21-87A77F2DD9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7825" y="1228725"/>
          <a:ext cx="5635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228600" progId="Equation.3">
                  <p:embed/>
                </p:oleObj>
              </mc:Choice>
              <mc:Fallback>
                <p:oleObj name="Equation" r:id="rId6" imgW="3682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1228725"/>
                        <a:ext cx="56356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5" name="Rectangle 27">
            <a:extLst>
              <a:ext uri="{FF2B5EF4-FFF2-40B4-BE49-F238E27FC236}">
                <a16:creationId xmlns:a16="http://schemas.microsoft.com/office/drawing/2014/main" id="{507C16C5-EBEC-6F81-14CE-B2A6A50B5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281113"/>
            <a:ext cx="685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200" b="1">
                <a:solidFill>
                  <a:schemeClr val="bg2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altLang="en-US" sz="2200" b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48156" name="Rectangle 28">
            <a:extLst>
              <a:ext uri="{FF2B5EF4-FFF2-40B4-BE49-F238E27FC236}">
                <a16:creationId xmlns:a16="http://schemas.microsoft.com/office/drawing/2014/main" id="{18A9DC5B-17AE-F065-C25C-4A078EC25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40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2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2</a:t>
            </a:r>
            <a:r>
              <a:rPr lang="en-US" altLang="en-US"/>
              <a:t> </a:t>
            </a:r>
          </a:p>
        </p:txBody>
      </p:sp>
      <p:sp>
        <p:nvSpPr>
          <p:cNvPr id="48157" name="Rectangle 29">
            <a:extLst>
              <a:ext uri="{FF2B5EF4-FFF2-40B4-BE49-F238E27FC236}">
                <a16:creationId xmlns:a16="http://schemas.microsoft.com/office/drawing/2014/main" id="{DB55D8B5-AA16-F78A-54AB-9FD9FCA28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752600"/>
            <a:ext cx="396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 7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 5</a:t>
            </a:r>
            <a:endParaRPr lang="en-US" altLang="en-US"/>
          </a:p>
        </p:txBody>
      </p:sp>
      <p:sp>
        <p:nvSpPr>
          <p:cNvPr id="48158" name="Rectangle 30">
            <a:extLst>
              <a:ext uri="{FF2B5EF4-FFF2-40B4-BE49-F238E27FC236}">
                <a16:creationId xmlns:a16="http://schemas.microsoft.com/office/drawing/2014/main" id="{AFD68CDD-3705-F4E6-DCAC-0B031D7F2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2286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chemeClr val="bg2"/>
                </a:solidFill>
              </a:rPr>
              <a:t>These are not the factors that work.</a:t>
            </a:r>
            <a:r>
              <a:rPr lang="en-US" altLang="en-US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8159" name="Rectangle 31">
            <a:extLst>
              <a:ext uri="{FF2B5EF4-FFF2-40B4-BE49-F238E27FC236}">
                <a16:creationId xmlns:a16="http://schemas.microsoft.com/office/drawing/2014/main" id="{8D07AE2D-16F9-2BF2-CE6B-947FE0BC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194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48160" name="Rectangle 32">
            <a:extLst>
              <a:ext uri="{FF2B5EF4-FFF2-40B4-BE49-F238E27FC236}">
                <a16:creationId xmlns:a16="http://schemas.microsoft.com/office/drawing/2014/main" id="{C169B9DA-A0A6-3A42-D190-04F98763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1993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multiply across</a:t>
            </a:r>
            <a:r>
              <a:rPr lang="en-US" altLang="en-US"/>
              <a:t> </a:t>
            </a:r>
          </a:p>
        </p:txBody>
      </p:sp>
      <p:sp>
        <p:nvSpPr>
          <p:cNvPr id="48161" name="Rectangle 33">
            <a:extLst>
              <a:ext uri="{FF2B5EF4-FFF2-40B4-BE49-F238E27FC236}">
                <a16:creationId xmlns:a16="http://schemas.microsoft.com/office/drawing/2014/main" id="{51F16641-A047-6069-895B-4ECDF778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0480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7</a:t>
            </a:r>
          </a:p>
          <a:p>
            <a:pPr eaLnBrk="0" hangingPunct="0"/>
            <a:r>
              <a:rPr lang="en-US" altLang="en-US" b="1" u="sng"/>
              <a:t>+20 </a:t>
            </a:r>
            <a:endParaRPr lang="en-US" altLang="en-US" b="1"/>
          </a:p>
          <a:p>
            <a:pPr eaLnBrk="0" hangingPunct="0"/>
            <a:r>
              <a:rPr lang="en-US" altLang="en-US" b="1"/>
              <a:t>    27</a:t>
            </a:r>
          </a:p>
        </p:txBody>
      </p:sp>
      <p:sp>
        <p:nvSpPr>
          <p:cNvPr id="48162" name="Rectangle 34">
            <a:extLst>
              <a:ext uri="{FF2B5EF4-FFF2-40B4-BE49-F238E27FC236}">
                <a16:creationId xmlns:a16="http://schemas.microsoft.com/office/drawing/2014/main" id="{2CEF829B-A57B-46B6-82CA-8C3D3166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83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b="1"/>
              <a:t>    14</a:t>
            </a:r>
          </a:p>
          <a:p>
            <a:pPr eaLnBrk="0" hangingPunct="0"/>
            <a:r>
              <a:rPr lang="en-US" altLang="en-US" b="1" u="sng"/>
              <a:t>+ 10 </a:t>
            </a:r>
            <a:endParaRPr lang="en-US" altLang="en-US" b="1"/>
          </a:p>
          <a:p>
            <a:pPr eaLnBrk="0" hangingPunct="0"/>
            <a:r>
              <a:rPr lang="en-US" altLang="en-US" b="1"/>
              <a:t>    24</a:t>
            </a:r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87F64773-CD61-88B3-54E0-2788C6D04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004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 u="sng">
                <a:solidFill>
                  <a:schemeClr val="bg2"/>
                </a:solidFill>
              </a:rPr>
              <a:t>this should be the middle term</a:t>
            </a:r>
            <a:r>
              <a:rPr lang="en-US" altLang="en-US">
                <a:solidFill>
                  <a:schemeClr val="bg2"/>
                </a:solidFill>
              </a:rPr>
              <a:t> </a:t>
            </a:r>
          </a:p>
          <a:p>
            <a:pPr algn="ctr" eaLnBrk="0" hangingPunct="0"/>
            <a:r>
              <a:rPr lang="en-US" altLang="en-US" b="1">
                <a:solidFill>
                  <a:schemeClr val="bg2"/>
                </a:solidFill>
              </a:rPr>
              <a:t>24</a:t>
            </a:r>
          </a:p>
        </p:txBody>
      </p:sp>
      <p:sp>
        <p:nvSpPr>
          <p:cNvPr id="48164" name="Rectangle 36">
            <a:extLst>
              <a:ext uri="{FF2B5EF4-FFF2-40B4-BE49-F238E27FC236}">
                <a16:creationId xmlns:a16="http://schemas.microsoft.com/office/drawing/2014/main" id="{DC7D6125-5130-3C93-4D93-8CDFD5FA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657600"/>
            <a:ext cx="77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YES!</a:t>
            </a:r>
            <a:r>
              <a:rPr lang="en-US" altLang="en-US"/>
              <a:t> 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5431BD88-5C53-60BB-E27F-48B97E6B4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133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0066"/>
                </a:solidFill>
              </a:rPr>
              <a:t>This works!!</a:t>
            </a:r>
            <a:endParaRPr lang="en-US" altLang="en-US"/>
          </a:p>
        </p:txBody>
      </p:sp>
      <p:sp>
        <p:nvSpPr>
          <p:cNvPr id="48166" name="Line 38">
            <a:extLst>
              <a:ext uri="{FF2B5EF4-FFF2-40B4-BE49-F238E27FC236}">
                <a16:creationId xmlns:a16="http://schemas.microsoft.com/office/drawing/2014/main" id="{2663D757-73E2-3E82-FA86-12CE992314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438400"/>
            <a:ext cx="533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8167" name="Object 39">
            <a:extLst>
              <a:ext uri="{FF2B5EF4-FFF2-40B4-BE49-F238E27FC236}">
                <a16:creationId xmlns:a16="http://schemas.microsoft.com/office/drawing/2014/main" id="{314E545A-C1BB-72E8-B013-5548BD88EA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3025" y="4200525"/>
          <a:ext cx="5667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280" imgH="228600" progId="Equation.3">
                  <p:embed/>
                </p:oleObj>
              </mc:Choice>
              <mc:Fallback>
                <p:oleObj name="Equation" r:id="rId8" imgW="368280" imgH="228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200525"/>
                        <a:ext cx="56673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8" name="Rectangle 40">
            <a:extLst>
              <a:ext uri="{FF2B5EF4-FFF2-40B4-BE49-F238E27FC236}">
                <a16:creationId xmlns:a16="http://schemas.microsoft.com/office/drawing/2014/main" id="{6C60C37C-A514-C66E-7643-E467353A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200" b="1">
                <a:solidFill>
                  <a:schemeClr val="bg2"/>
                </a:solidFill>
                <a:latin typeface="Times" panose="02020603050405020304" pitchFamily="18" charset="0"/>
              </a:rPr>
              <a:t>35</a:t>
            </a:r>
          </a:p>
        </p:txBody>
      </p:sp>
      <p:sp>
        <p:nvSpPr>
          <p:cNvPr id="48169" name="Rectangle 41">
            <a:extLst>
              <a:ext uri="{FF2B5EF4-FFF2-40B4-BE49-F238E27FC236}">
                <a16:creationId xmlns:a16="http://schemas.microsoft.com/office/drawing/2014/main" id="{CE5C217C-FA8A-BA3F-E8EC-342DF15BE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48200"/>
            <a:ext cx="5699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(2x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(2x</a:t>
            </a:r>
          </a:p>
        </p:txBody>
      </p:sp>
      <p:sp>
        <p:nvSpPr>
          <p:cNvPr id="48170" name="Rectangle 42">
            <a:extLst>
              <a:ext uri="{FF2B5EF4-FFF2-40B4-BE49-F238E27FC236}">
                <a16:creationId xmlns:a16="http://schemas.microsoft.com/office/drawing/2014/main" id="{E8E5E765-F6E2-3052-2EED-755EEC1AB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48200"/>
            <a:ext cx="6207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/>
              <a:t>+7)</a:t>
            </a:r>
          </a:p>
          <a:p>
            <a:pPr eaLnBrk="0" hangingPunct="0"/>
            <a:endParaRPr lang="en-US" altLang="en-US" b="1"/>
          </a:p>
          <a:p>
            <a:pPr eaLnBrk="0" hangingPunct="0"/>
            <a:r>
              <a:rPr lang="en-US" altLang="en-US" b="1"/>
              <a:t>+5)</a:t>
            </a:r>
            <a:endParaRPr lang="en-US" altLang="en-US"/>
          </a:p>
        </p:txBody>
      </p:sp>
      <p:sp>
        <p:nvSpPr>
          <p:cNvPr id="48171" name="Rectangle 43">
            <a:extLst>
              <a:ext uri="{FF2B5EF4-FFF2-40B4-BE49-F238E27FC236}">
                <a16:creationId xmlns:a16="http://schemas.microsoft.com/office/drawing/2014/main" id="{E067AB1C-065F-F993-3AC8-6CC97B2CC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638800"/>
            <a:ext cx="4114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600" b="1">
                <a:solidFill>
                  <a:schemeClr val="bg2"/>
                </a:solidFill>
              </a:rPr>
              <a:t>Put your parentheses and the variables in your answer.</a:t>
            </a:r>
            <a:r>
              <a:rPr lang="en-US" altLang="en-US" sz="160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48172" name="Rectangle 44">
            <a:extLst>
              <a:ext uri="{FF2B5EF4-FFF2-40B4-BE49-F238E27FC236}">
                <a16:creationId xmlns:a16="http://schemas.microsoft.com/office/drawing/2014/main" id="{B85BD902-ED99-CDD6-87F9-1D1CBF9A6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/>
              <a:t>(2x  +  7) (2x  +  5)</a:t>
            </a:r>
            <a:r>
              <a:rPr lang="en-US" altLang="en-US"/>
              <a:t> </a:t>
            </a:r>
          </a:p>
        </p:txBody>
      </p:sp>
      <p:sp>
        <p:nvSpPr>
          <p:cNvPr id="48173" name="Rectangle 45">
            <a:extLst>
              <a:ext uri="{FF2B5EF4-FFF2-40B4-BE49-F238E27FC236}">
                <a16:creationId xmlns:a16="http://schemas.microsoft.com/office/drawing/2014/main" id="{76C88C89-3B6D-3156-4FF5-D36DF141D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4560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chemeClr val="hlink"/>
                </a:solidFill>
              </a:rPr>
              <a:t>Remember check using the FOIL method</a:t>
            </a:r>
            <a:endParaRPr lang="en-US" altLang="en-US" sz="1600">
              <a:solidFill>
                <a:schemeClr val="hlink"/>
              </a:solidFill>
            </a:endParaRPr>
          </a:p>
        </p:txBody>
      </p:sp>
      <p:sp>
        <p:nvSpPr>
          <p:cNvPr id="48175" name="Rectangle 47">
            <a:extLst>
              <a:ext uri="{FF2B5EF4-FFF2-40B4-BE49-F238E27FC236}">
                <a16:creationId xmlns:a16="http://schemas.microsoft.com/office/drawing/2014/main" id="{FE14CDD6-D182-E78E-3739-FDDE32EA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8174" name="Object 46">
            <a:extLst>
              <a:ext uri="{FF2B5EF4-FFF2-40B4-BE49-F238E27FC236}">
                <a16:creationId xmlns:a16="http://schemas.microsoft.com/office/drawing/2014/main" id="{89698E9A-7072-D8EB-4B55-2F2E35DEC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2713" y="304800"/>
          <a:ext cx="23383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7880" imgH="241200" progId="Equation.3">
                  <p:embed/>
                </p:oleObj>
              </mc:Choice>
              <mc:Fallback>
                <p:oleObj name="Equation" r:id="rId10" imgW="1307880" imgH="241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304800"/>
                        <a:ext cx="23383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Tm="45000">
    <p:comb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6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6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4.40324E-6 L -0.225 4.40324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7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8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600"/>
                            </p:stCondLst>
                            <p:childTnLst>
                              <p:par>
                                <p:cTn id="1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1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1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13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4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5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5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16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17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2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/>
      <p:bldP spid="48150" grpId="0"/>
      <p:bldP spid="48151" grpId="0"/>
      <p:bldP spid="48152" grpId="0"/>
      <p:bldP spid="48153" grpId="0"/>
      <p:bldP spid="48155" grpId="0"/>
      <p:bldP spid="48156" grpId="0"/>
      <p:bldP spid="48157" grpId="0"/>
      <p:bldP spid="48158" grpId="0"/>
      <p:bldP spid="48158" grpId="1"/>
      <p:bldP spid="48159" grpId="0"/>
      <p:bldP spid="48160" grpId="0"/>
      <p:bldP spid="48161" grpId="0"/>
      <p:bldP spid="48162" grpId="0"/>
      <p:bldP spid="48163" grpId="0"/>
      <p:bldP spid="48164" grpId="0"/>
      <p:bldP spid="48165" grpId="0"/>
      <p:bldP spid="48168" grpId="0"/>
      <p:bldP spid="48169" grpId="0"/>
      <p:bldP spid="48170" grpId="0"/>
      <p:bldP spid="48171" grpId="0"/>
      <p:bldP spid="48172" grpId="0"/>
      <p:bldP spid="48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0757EF6B-F3E6-868C-B78E-C911ABCBF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35000">
    <p:comb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Ocean">
  <a:themeElements>
    <a:clrScheme name="Ocean 11">
      <a:dk1>
        <a:srgbClr val="6600CC"/>
      </a:dk1>
      <a:lt1>
        <a:srgbClr val="DCEAEC"/>
      </a:lt1>
      <a:dk2>
        <a:srgbClr val="A50021"/>
      </a:dk2>
      <a:lt2>
        <a:srgbClr val="000000"/>
      </a:lt2>
      <a:accent1>
        <a:srgbClr val="FF6600"/>
      </a:accent1>
      <a:accent2>
        <a:srgbClr val="CC6600"/>
      </a:accent2>
      <a:accent3>
        <a:srgbClr val="EBF3F4"/>
      </a:accent3>
      <a:accent4>
        <a:srgbClr val="5600AE"/>
      </a:accent4>
      <a:accent5>
        <a:srgbClr val="FFB8AA"/>
      </a:accent5>
      <a:accent6>
        <a:srgbClr val="B95C00"/>
      </a:accent6>
      <a:hlink>
        <a:srgbClr val="663300"/>
      </a:hlink>
      <a:folHlink>
        <a:srgbClr val="CC9900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00000"/>
        </a:dk1>
        <a:lt1>
          <a:srgbClr val="FFFFFF"/>
        </a:lt1>
        <a:dk2>
          <a:srgbClr val="79AFB5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BED4D7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0">
        <a:dk1>
          <a:srgbClr val="000000"/>
        </a:dk1>
        <a:lt1>
          <a:srgbClr val="FFFFFF"/>
        </a:lt1>
        <a:dk2>
          <a:srgbClr val="DCEAEC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EBF3F4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1">
        <a:dk1>
          <a:srgbClr val="6600CC"/>
        </a:dk1>
        <a:lt1>
          <a:srgbClr val="DCEAEC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EBF3F4"/>
        </a:accent3>
        <a:accent4>
          <a:srgbClr val="5600AE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1468</TotalTime>
  <Words>650</Words>
  <Application>Microsoft Office PowerPoint</Application>
  <PresentationFormat>On-screen Show (4:3)</PresentationFormat>
  <Paragraphs>215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</vt:lpstr>
      <vt:lpstr>Tahoma</vt:lpstr>
      <vt:lpstr>Arial</vt:lpstr>
      <vt:lpstr>Wingdings</vt:lpstr>
      <vt:lpstr>Times New Roman</vt:lpstr>
      <vt:lpstr>Calibri</vt:lpstr>
      <vt:lpstr>Ocean</vt:lpstr>
      <vt:lpstr>Microsoft Equation 3.0</vt:lpstr>
      <vt:lpstr>PowerPoint Presentation</vt:lpstr>
      <vt:lpstr>The Milligan Method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Archbishop O'Leary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Factoring. The milligan method</dc:title>
  <dc:creator>R Kennedy</dc:creator>
  <cp:lastModifiedBy>Nayan GRIFFITHS</cp:lastModifiedBy>
  <cp:revision>72</cp:revision>
  <cp:lastPrinted>1999-04-21T18:11:05Z</cp:lastPrinted>
  <dcterms:created xsi:type="dcterms:W3CDTF">1999-03-20T20:34:57Z</dcterms:created>
  <dcterms:modified xsi:type="dcterms:W3CDTF">2023-03-11T11:59:56Z</dcterms:modified>
</cp:coreProperties>
</file>