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5" r:id="rId1"/>
  </p:sldMasterIdLst>
  <p:notesMasterIdLst>
    <p:notesMasterId r:id="rId27"/>
  </p:notesMasterIdLst>
  <p:sldIdLst>
    <p:sldId id="256" r:id="rId2"/>
    <p:sldId id="258" r:id="rId3"/>
    <p:sldId id="273" r:id="rId4"/>
    <p:sldId id="260" r:id="rId5"/>
    <p:sldId id="274" r:id="rId6"/>
    <p:sldId id="283" r:id="rId7"/>
    <p:sldId id="284" r:id="rId8"/>
    <p:sldId id="285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6" r:id="rId2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34" d="100"/>
          <a:sy n="134" d="100"/>
        </p:scale>
        <p:origin x="9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137B33ED-0CFA-0BDD-D8C8-8DC788DA43A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GB" altLang="en-US"/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BE3C5D65-AF0A-8D68-A891-ACF7FE6B480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BE49800E-5AF0-43CA-B736-14ADED040C99}" type="datetimeFigureOut">
              <a:rPr lang="en-GB" altLang="en-US"/>
              <a:pPr/>
              <a:t>24/03/2023</a:t>
            </a:fld>
            <a:endParaRPr lang="en-GB" altLang="en-US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F8B74E8B-58CC-BDD5-D688-42C57E1A8991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38FD489D-1418-D34B-25DD-200BC2E8696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5366B4F9-C4EA-168A-6EDD-85DD293FFC7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GB" altLang="en-US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45E6D459-2D08-FA8D-0E90-F03DBF58FE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0278C0FB-D720-485C-AD02-D59A8B96A105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67D5C704-6E3A-1681-8DC9-01D21FA3AFD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2B3C6552-95F9-A479-4B43-FA9A99FF00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DA0777F8-EE55-3842-D8C2-71225630FE2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D6FFA1F4-0F09-2E22-7469-5E836227AA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35364A0E-5819-7BD7-0DF5-BAC0D5C61F2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5BA88B02-35A5-A292-3DB5-9350310D64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049BC263-39F8-C62B-C43F-239C8003991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F0225057-03B7-275F-83AB-148434B44B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97884114-F446-A4A0-5B2A-8F92E3E2D55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E80FFC58-BA14-0508-0E6B-BED9A307B0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32D31C01-F91C-A69B-8468-AD0196A2C67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7A49046D-E85E-0F76-4DE9-417EB4F1C3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CD8CDBC9-C53D-CF6C-76A2-B3949AFCF41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E738C5AD-0278-1DE4-29D7-DBC826E3DA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BB131B4C-A9B9-FB60-7697-EB9129F9459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5C300B79-FD6F-768D-1741-F7279B39F1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50FDBBE1-E63B-AA0D-E5F2-93D9AB785B4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19591887-B8BC-99A9-A6D5-A5C421F216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3D3512D2-AAEE-CC57-7354-F86C5504886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9D68EEA3-3BF9-8A6A-E3C9-9DB9F383D2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8A83AABA-D022-2206-EFB8-D7EA4E19268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513E77BE-305E-1871-BD1E-533C38F2F9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091723A1-C9FD-F7C3-B6BA-2C0A752E4AF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0A5C55DA-051B-6541-C533-8500BE55A3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EE92B378-C3F9-E9CD-0C10-27052B1DB6D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AB9C1ADD-91EC-673A-B3A0-294D122006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1D635F71-0BBF-CB1B-6505-E4597B9A3CA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E1C7A340-4871-156B-F6B2-E8150BB587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6C7E7088-FA38-ED22-88BE-CD4088DA032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42C29303-6042-48DB-BE72-481FA8A383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99D88658-D6D0-CF27-0047-0C0F665E2A1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0058EC4E-5657-7A90-26A5-BE123E9E29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101E9EFD-64DC-4567-6A5D-A9462CF6D56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86896D08-AD5E-1BE8-916D-751A997D9C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C942D018-C3E4-C305-CC65-73E9CEA8D12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59EF4933-82A0-AEC1-ADE4-B52E485EAE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2B6CE453-931E-B700-64C8-9E5090036BA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33F17DBC-FEB3-AEBE-3D9F-A4140349FF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A7B9FB8A-646D-03D7-6723-690B321AEC1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2D488363-9D9E-8819-1EE5-CA866A2A68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BC8F11A5-7DF6-3432-E78A-3DFA34195B0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2681C078-7A19-D957-7FAD-62F1FF8180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55784F27-7EC0-5A67-C7D8-3AEB4D13042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C8A3B224-A9F5-BC43-1A66-E37905E68F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C4956C86-50CE-7BCE-1D54-2823F1A196A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AFD82229-139E-A9E4-1502-287EE1C8A7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07191DEA-8BCD-82E2-F6C4-AA04C98B600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58E1A2E8-B75A-9D26-0B84-BB6F8CCA6F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5EFCBFA1-0E06-D7C9-B20D-654D0E6CC94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D1B7CF81-B50F-D80B-D7FD-5BEE4996AD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B2B5504-3A0F-5AA4-34BB-B870C51AF92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918325"/>
            <a:chOff x="0" y="0"/>
            <a:chExt cx="5760" cy="4358"/>
          </a:xfrm>
        </p:grpSpPr>
        <p:sp>
          <p:nvSpPr>
            <p:cNvPr id="3" name="Rectangle 3">
              <a:extLst>
                <a:ext uri="{FF2B5EF4-FFF2-40B4-BE49-F238E27FC236}">
                  <a16:creationId xmlns:a16="http://schemas.microsoft.com/office/drawing/2014/main" id="{7500687F-E1B3-84D1-1258-A1BCE7EE795F}"/>
                </a:ext>
              </a:extLst>
            </p:cNvPr>
            <p:cNvSpPr>
              <a:spLocks noChangeArrowheads="1"/>
            </p:cNvSpPr>
            <p:nvPr/>
          </p:nvSpPr>
          <p:spPr bwMode="invGray">
            <a:xfrm>
              <a:off x="5533" y="280"/>
              <a:ext cx="227" cy="198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hlink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EC3073B-8C03-D815-2E18-F929D2983F20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0" y="0"/>
              <a:ext cx="5760" cy="13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720"/>
                </a:cxn>
                <a:cxn ang="0">
                  <a:pos x="3600" y="624"/>
                </a:cxn>
                <a:cxn ang="0">
                  <a:pos x="0" y="1000"/>
                </a:cxn>
                <a:cxn ang="0">
                  <a:pos x="0" y="0"/>
                </a:cxn>
              </a:cxnLst>
              <a:rect l="0" t="0" r="r" b="b"/>
              <a:pathLst>
                <a:path w="5760" h="1104">
                  <a:moveTo>
                    <a:pt x="0" y="0"/>
                  </a:moveTo>
                  <a:lnTo>
                    <a:pt x="5760" y="0"/>
                  </a:lnTo>
                  <a:lnTo>
                    <a:pt x="5760" y="720"/>
                  </a:lnTo>
                  <a:cubicBezTo>
                    <a:pt x="5400" y="824"/>
                    <a:pt x="4560" y="577"/>
                    <a:pt x="3600" y="624"/>
                  </a:cubicBezTo>
                  <a:cubicBezTo>
                    <a:pt x="2640" y="671"/>
                    <a:pt x="600" y="1104"/>
                    <a:pt x="0" y="1000"/>
                  </a:cubicBez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6109D896-80FF-F355-582E-30466B5F3CFE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0" y="733"/>
              <a:ext cx="5760" cy="3587"/>
            </a:xfrm>
            <a:custGeom>
              <a:avLst/>
              <a:gdLst/>
              <a:ahLst/>
              <a:cxnLst>
                <a:cxn ang="0">
                  <a:pos x="0" y="582"/>
                </a:cxn>
                <a:cxn ang="0">
                  <a:pos x="2640" y="267"/>
                </a:cxn>
                <a:cxn ang="0">
                  <a:pos x="3373" y="160"/>
                </a:cxn>
                <a:cxn ang="0">
                  <a:pos x="5760" y="358"/>
                </a:cxn>
                <a:cxn ang="0">
                  <a:pos x="5760" y="3587"/>
                </a:cxn>
                <a:cxn ang="0">
                  <a:pos x="0" y="3587"/>
                </a:cxn>
                <a:cxn ang="0">
                  <a:pos x="0" y="582"/>
                </a:cxn>
              </a:cxnLst>
              <a:rect l="0" t="0" r="r" b="b"/>
              <a:pathLst>
                <a:path w="5760" h="3587">
                  <a:moveTo>
                    <a:pt x="0" y="582"/>
                  </a:moveTo>
                  <a:cubicBezTo>
                    <a:pt x="1027" y="680"/>
                    <a:pt x="1960" y="387"/>
                    <a:pt x="2640" y="267"/>
                  </a:cubicBezTo>
                  <a:cubicBezTo>
                    <a:pt x="2640" y="267"/>
                    <a:pt x="3268" y="180"/>
                    <a:pt x="3373" y="160"/>
                  </a:cubicBezTo>
                  <a:cubicBezTo>
                    <a:pt x="4120" y="0"/>
                    <a:pt x="5280" y="358"/>
                    <a:pt x="5760" y="358"/>
                  </a:cubicBezTo>
                  <a:lnTo>
                    <a:pt x="5760" y="3587"/>
                  </a:lnTo>
                  <a:lnTo>
                    <a:pt x="0" y="3587"/>
                  </a:lnTo>
                  <a:cubicBezTo>
                    <a:pt x="0" y="3587"/>
                    <a:pt x="0" y="582"/>
                    <a:pt x="0" y="582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3EA79631-9FCA-60D4-E927-936B767B4039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0" y="184"/>
              <a:ext cx="5760" cy="538"/>
            </a:xfrm>
            <a:custGeom>
              <a:avLst/>
              <a:gdLst/>
              <a:ahLst/>
              <a:cxnLst>
                <a:cxn ang="0">
                  <a:pos x="0" y="163"/>
                </a:cxn>
                <a:cxn ang="0">
                  <a:pos x="0" y="403"/>
                </a:cxn>
                <a:cxn ang="0">
                  <a:pos x="1773" y="443"/>
                </a:cxn>
                <a:cxn ang="0">
                  <a:pos x="4573" y="176"/>
                </a:cxn>
                <a:cxn ang="0">
                  <a:pos x="5760" y="536"/>
                </a:cxn>
                <a:cxn ang="0">
                  <a:pos x="5760" y="163"/>
                </a:cxn>
                <a:cxn ang="0">
                  <a:pos x="4560" y="29"/>
                </a:cxn>
                <a:cxn ang="0">
                  <a:pos x="1987" y="336"/>
                </a:cxn>
                <a:cxn ang="0">
                  <a:pos x="0" y="163"/>
                </a:cxn>
              </a:cxnLst>
              <a:rect l="0" t="0" r="r" b="b"/>
              <a:pathLst>
                <a:path w="5760" h="538">
                  <a:moveTo>
                    <a:pt x="0" y="163"/>
                  </a:moveTo>
                  <a:lnTo>
                    <a:pt x="0" y="403"/>
                  </a:lnTo>
                  <a:cubicBezTo>
                    <a:pt x="295" y="450"/>
                    <a:pt x="1011" y="481"/>
                    <a:pt x="1773" y="443"/>
                  </a:cubicBezTo>
                  <a:cubicBezTo>
                    <a:pt x="2535" y="405"/>
                    <a:pt x="3909" y="161"/>
                    <a:pt x="4573" y="176"/>
                  </a:cubicBezTo>
                  <a:cubicBezTo>
                    <a:pt x="5237" y="191"/>
                    <a:pt x="5562" y="538"/>
                    <a:pt x="5760" y="536"/>
                  </a:cubicBezTo>
                  <a:lnTo>
                    <a:pt x="5760" y="163"/>
                  </a:lnTo>
                  <a:cubicBezTo>
                    <a:pt x="5560" y="79"/>
                    <a:pt x="5189" y="0"/>
                    <a:pt x="4560" y="29"/>
                  </a:cubicBezTo>
                  <a:cubicBezTo>
                    <a:pt x="3931" y="58"/>
                    <a:pt x="2747" y="314"/>
                    <a:pt x="1987" y="336"/>
                  </a:cubicBezTo>
                  <a:cubicBezTo>
                    <a:pt x="1227" y="358"/>
                    <a:pt x="414" y="199"/>
                    <a:pt x="0" y="1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3755F04-AE91-4E90-FE60-7E859F37F2C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515"/>
              <a:ext cx="5760" cy="674"/>
            </a:xfrm>
            <a:custGeom>
              <a:avLst/>
              <a:gdLst/>
              <a:ahLst/>
              <a:cxnLst>
                <a:cxn ang="0">
                  <a:pos x="0" y="246"/>
                </a:cxn>
                <a:cxn ang="0">
                  <a:pos x="0" y="406"/>
                </a:cxn>
                <a:cxn ang="0">
                  <a:pos x="1280" y="645"/>
                </a:cxn>
                <a:cxn ang="0">
                  <a:pos x="1627" y="580"/>
                </a:cxn>
                <a:cxn ang="0">
                  <a:pos x="4493" y="113"/>
                </a:cxn>
                <a:cxn ang="0">
                  <a:pos x="5760" y="606"/>
                </a:cxn>
                <a:cxn ang="0">
                  <a:pos x="5760" y="233"/>
                </a:cxn>
                <a:cxn ang="0">
                  <a:pos x="4040" y="33"/>
                </a:cxn>
                <a:cxn ang="0">
                  <a:pos x="1093" y="433"/>
                </a:cxn>
                <a:cxn ang="0">
                  <a:pos x="0" y="246"/>
                </a:cxn>
              </a:cxnLst>
              <a:rect l="0" t="0" r="r" b="b"/>
              <a:pathLst>
                <a:path w="5760" h="674">
                  <a:moveTo>
                    <a:pt x="0" y="246"/>
                  </a:moveTo>
                  <a:lnTo>
                    <a:pt x="0" y="406"/>
                  </a:lnTo>
                  <a:cubicBezTo>
                    <a:pt x="213" y="463"/>
                    <a:pt x="1009" y="616"/>
                    <a:pt x="1280" y="645"/>
                  </a:cubicBezTo>
                  <a:cubicBezTo>
                    <a:pt x="1551" y="674"/>
                    <a:pt x="1092" y="669"/>
                    <a:pt x="1627" y="580"/>
                  </a:cubicBezTo>
                  <a:cubicBezTo>
                    <a:pt x="2162" y="491"/>
                    <a:pt x="3804" y="109"/>
                    <a:pt x="4493" y="113"/>
                  </a:cubicBezTo>
                  <a:cubicBezTo>
                    <a:pt x="5182" y="117"/>
                    <a:pt x="5549" y="586"/>
                    <a:pt x="5760" y="606"/>
                  </a:cubicBezTo>
                  <a:lnTo>
                    <a:pt x="5760" y="233"/>
                  </a:lnTo>
                  <a:cubicBezTo>
                    <a:pt x="5471" y="158"/>
                    <a:pt x="4818" y="0"/>
                    <a:pt x="4040" y="33"/>
                  </a:cubicBezTo>
                  <a:cubicBezTo>
                    <a:pt x="3262" y="66"/>
                    <a:pt x="1766" y="398"/>
                    <a:pt x="1093" y="433"/>
                  </a:cubicBezTo>
                  <a:cubicBezTo>
                    <a:pt x="420" y="468"/>
                    <a:pt x="228" y="285"/>
                    <a:pt x="0" y="24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B7CE169F-5F37-4F21-A865-F9459287825F}"/>
                </a:ext>
              </a:extLst>
            </p:cNvPr>
            <p:cNvSpPr>
              <a:spLocks/>
            </p:cNvSpPr>
            <p:nvPr/>
          </p:nvSpPr>
          <p:spPr bwMode="white">
            <a:xfrm>
              <a:off x="1560" y="959"/>
              <a:ext cx="4200" cy="3361"/>
            </a:xfrm>
            <a:custGeom>
              <a:avLst/>
              <a:gdLst/>
              <a:ahLst/>
              <a:cxnLst>
                <a:cxn ang="0">
                  <a:pos x="0" y="3361"/>
                </a:cxn>
                <a:cxn ang="0">
                  <a:pos x="1054" y="295"/>
                </a:cxn>
                <a:cxn ang="0">
                  <a:pos x="4200" y="1588"/>
                </a:cxn>
                <a:cxn ang="0">
                  <a:pos x="4200" y="2028"/>
                </a:cxn>
                <a:cxn ang="0">
                  <a:pos x="1200" y="442"/>
                </a:cxn>
                <a:cxn ang="0">
                  <a:pos x="347" y="3361"/>
                </a:cxn>
                <a:cxn ang="0">
                  <a:pos x="0" y="3361"/>
                </a:cxn>
              </a:cxnLst>
              <a:rect l="0" t="0" r="r" b="b"/>
              <a:pathLst>
                <a:path w="4200" h="3361">
                  <a:moveTo>
                    <a:pt x="0" y="3361"/>
                  </a:moveTo>
                  <a:cubicBezTo>
                    <a:pt x="118" y="2850"/>
                    <a:pt x="354" y="590"/>
                    <a:pt x="1054" y="295"/>
                  </a:cubicBezTo>
                  <a:cubicBezTo>
                    <a:pt x="1754" y="0"/>
                    <a:pt x="3676" y="1299"/>
                    <a:pt x="4200" y="1588"/>
                  </a:cubicBezTo>
                  <a:lnTo>
                    <a:pt x="4200" y="2028"/>
                  </a:lnTo>
                  <a:cubicBezTo>
                    <a:pt x="3700" y="1837"/>
                    <a:pt x="1842" y="220"/>
                    <a:pt x="1200" y="442"/>
                  </a:cubicBezTo>
                  <a:cubicBezTo>
                    <a:pt x="558" y="664"/>
                    <a:pt x="547" y="2875"/>
                    <a:pt x="347" y="3361"/>
                  </a:cubicBezTo>
                  <a:lnTo>
                    <a:pt x="0" y="336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0663CF1D-59A5-3C2F-767A-527EFE70A03F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0" y="2169"/>
              <a:ext cx="5760" cy="1925"/>
            </a:xfrm>
            <a:custGeom>
              <a:avLst/>
              <a:gdLst/>
              <a:ahLst/>
              <a:cxnLst>
                <a:cxn ang="0">
                  <a:pos x="0" y="804"/>
                </a:cxn>
                <a:cxn ang="0">
                  <a:pos x="0" y="991"/>
                </a:cxn>
                <a:cxn ang="0">
                  <a:pos x="1547" y="1818"/>
                </a:cxn>
                <a:cxn ang="0">
                  <a:pos x="3253" y="351"/>
                </a:cxn>
                <a:cxn ang="0">
                  <a:pos x="5760" y="1537"/>
                </a:cxn>
                <a:cxn ang="0">
                  <a:pos x="5760" y="1151"/>
                </a:cxn>
                <a:cxn ang="0">
                  <a:pos x="3240" y="84"/>
                </a:cxn>
                <a:cxn ang="0">
                  <a:pos x="1573" y="1671"/>
                </a:cxn>
                <a:cxn ang="0">
                  <a:pos x="0" y="804"/>
                </a:cxn>
              </a:cxnLst>
              <a:rect l="0" t="0" r="r" b="b"/>
              <a:pathLst>
                <a:path w="5760" h="1925">
                  <a:moveTo>
                    <a:pt x="0" y="804"/>
                  </a:moveTo>
                  <a:lnTo>
                    <a:pt x="0" y="991"/>
                  </a:lnTo>
                  <a:cubicBezTo>
                    <a:pt x="258" y="1160"/>
                    <a:pt x="1005" y="1925"/>
                    <a:pt x="1547" y="1818"/>
                  </a:cubicBezTo>
                  <a:cubicBezTo>
                    <a:pt x="2089" y="1711"/>
                    <a:pt x="2551" y="398"/>
                    <a:pt x="3253" y="351"/>
                  </a:cubicBezTo>
                  <a:cubicBezTo>
                    <a:pt x="3955" y="304"/>
                    <a:pt x="5342" y="1404"/>
                    <a:pt x="5760" y="1537"/>
                  </a:cubicBezTo>
                  <a:lnTo>
                    <a:pt x="5760" y="1151"/>
                  </a:lnTo>
                  <a:cubicBezTo>
                    <a:pt x="5405" y="1124"/>
                    <a:pt x="3982" y="0"/>
                    <a:pt x="3240" y="84"/>
                  </a:cubicBezTo>
                  <a:cubicBezTo>
                    <a:pt x="2542" y="171"/>
                    <a:pt x="2113" y="1551"/>
                    <a:pt x="1573" y="1671"/>
                  </a:cubicBezTo>
                  <a:cubicBezTo>
                    <a:pt x="1033" y="1791"/>
                    <a:pt x="262" y="826"/>
                    <a:pt x="0" y="8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271B96E0-2711-1ED5-4978-5871FDB1CD7A}"/>
                </a:ext>
              </a:extLst>
            </p:cNvPr>
            <p:cNvSpPr>
              <a:spLocks/>
            </p:cNvSpPr>
            <p:nvPr/>
          </p:nvSpPr>
          <p:spPr bwMode="white">
            <a:xfrm>
              <a:off x="0" y="2238"/>
              <a:ext cx="3929" cy="2120"/>
            </a:xfrm>
            <a:custGeom>
              <a:avLst/>
              <a:gdLst/>
              <a:ahLst/>
              <a:cxnLst>
                <a:cxn ang="0">
                  <a:pos x="0" y="415"/>
                </a:cxn>
                <a:cxn ang="0">
                  <a:pos x="0" y="508"/>
                </a:cxn>
                <a:cxn ang="0">
                  <a:pos x="1933" y="229"/>
                </a:cxn>
                <a:cxn ang="0">
                  <a:pos x="3920" y="1055"/>
                </a:cxn>
                <a:cxn ang="0">
                  <a:pos x="3587" y="2082"/>
                </a:cxn>
                <a:cxn ang="0">
                  <a:pos x="3947" y="829"/>
                </a:cxn>
                <a:cxn ang="0">
                  <a:pos x="2253" y="69"/>
                </a:cxn>
                <a:cxn ang="0">
                  <a:pos x="0" y="415"/>
                </a:cxn>
              </a:cxnLst>
              <a:rect l="0" t="0" r="r" b="b"/>
              <a:pathLst>
                <a:path w="4196" h="2120">
                  <a:moveTo>
                    <a:pt x="0" y="415"/>
                  </a:moveTo>
                  <a:lnTo>
                    <a:pt x="0" y="508"/>
                  </a:lnTo>
                  <a:cubicBezTo>
                    <a:pt x="160" y="577"/>
                    <a:pt x="1280" y="138"/>
                    <a:pt x="1933" y="229"/>
                  </a:cubicBezTo>
                  <a:cubicBezTo>
                    <a:pt x="2586" y="320"/>
                    <a:pt x="3644" y="746"/>
                    <a:pt x="3920" y="1055"/>
                  </a:cubicBezTo>
                  <a:cubicBezTo>
                    <a:pt x="4196" y="1364"/>
                    <a:pt x="3583" y="2120"/>
                    <a:pt x="3587" y="2082"/>
                  </a:cubicBezTo>
                  <a:lnTo>
                    <a:pt x="3947" y="829"/>
                  </a:lnTo>
                  <a:cubicBezTo>
                    <a:pt x="3725" y="494"/>
                    <a:pt x="2911" y="138"/>
                    <a:pt x="2253" y="69"/>
                  </a:cubicBezTo>
                  <a:cubicBezTo>
                    <a:pt x="1595" y="0"/>
                    <a:pt x="469" y="343"/>
                    <a:pt x="0" y="4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36875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6876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Rectangle 13">
            <a:extLst>
              <a:ext uri="{FF2B5EF4-FFF2-40B4-BE49-F238E27FC236}">
                <a16:creationId xmlns:a16="http://schemas.microsoft.com/office/drawing/2014/main" id="{479282D9-2CEF-F3EC-0CE8-D7C1D221127E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spcBef>
                <a:spcPct val="0"/>
              </a:spcBef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14">
            <a:extLst>
              <a:ext uri="{FF2B5EF4-FFF2-40B4-BE49-F238E27FC236}">
                <a16:creationId xmlns:a16="http://schemas.microsoft.com/office/drawing/2014/main" id="{C43A332E-541C-AD9B-844E-DF76FE5A9A0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0"/>
              </a:spcBef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15">
            <a:extLst>
              <a:ext uri="{FF2B5EF4-FFF2-40B4-BE49-F238E27FC236}">
                <a16:creationId xmlns:a16="http://schemas.microsoft.com/office/drawing/2014/main" id="{F02E9735-0B61-13EE-7E35-E78ACF530E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0"/>
              </a:spcBef>
              <a:defRPr/>
            </a:lvl1pPr>
          </a:lstStyle>
          <a:p>
            <a:fld id="{4494FC37-F068-46FE-AC07-6FAF28B2B2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7425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F546A52C-0048-DE2D-0AF7-BA2D0F9C2F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865B053A-EE2D-DE4E-1A9A-0A92569628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2268BD56-C28C-4FBF-C3B3-3C2A08C6B4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E6F0FA-CFFC-4512-8C50-0C8E9BD05D3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9077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DA6F0B81-494B-A4A3-DD4A-CE27F7B06B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F1E2CC01-184E-AFBA-D7AA-DD9BA078BD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783D9A0C-C95E-2B77-E58E-00FF088B9C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E55586-BC44-4D66-9C62-71C6BB929D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4209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21BDEE81-91E9-ABC4-43B5-EC6A06915E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65CD92F9-B737-6F71-0135-D24D0B85E1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DD534912-4D2C-7B19-DAF7-92977CAD2D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57C05E-EB32-4887-8B70-FC4C374B01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136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BF30F8CF-938D-CF61-CFCE-D39C5BA9F5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1D42BB4B-265F-3AE7-B1FC-055BB0967C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4">
            <a:extLst>
              <a:ext uri="{FF2B5EF4-FFF2-40B4-BE49-F238E27FC236}">
                <a16:creationId xmlns:a16="http://schemas.microsoft.com/office/drawing/2014/main" id="{E9A80C0F-5038-9135-EDDF-CE75926BB7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042699-364E-434E-BD99-677D5405B4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7944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D5708785-CB5D-8F14-0383-757E261181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EF634CEC-0E03-A73F-0040-693F1A377F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ECB5C746-6312-8B82-7B35-E64D992319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DB47A6-2B96-4621-A5FD-EE43C7FD6C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8259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>
            <a:extLst>
              <a:ext uri="{FF2B5EF4-FFF2-40B4-BE49-F238E27FC236}">
                <a16:creationId xmlns:a16="http://schemas.microsoft.com/office/drawing/2014/main" id="{5AD64CA0-B493-031C-2663-25A3B3AED9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id="{07E4F66F-20F2-C8AF-1C88-7C731B54A7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4">
            <a:extLst>
              <a:ext uri="{FF2B5EF4-FFF2-40B4-BE49-F238E27FC236}">
                <a16:creationId xmlns:a16="http://schemas.microsoft.com/office/drawing/2014/main" id="{BB4F2562-4581-F9DB-F718-49760E5859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FD99FD-D186-415D-A618-008E541AC92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5564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21B12A90-2426-4E4C-B577-2EF782E758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D5E12B9A-5581-DCC4-8372-62D222AF0A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E07525B8-2C5C-2327-0F6E-EC804BA9BC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1FF5D4-6BB8-4E5B-BFDA-47378F1976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7015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3A7C9939-ED86-7B71-3982-ADBA8EB8C3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E9088FBA-3EAB-6283-5681-9D93DA3948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58DF47FF-A616-D746-C89B-0F142EE85D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ADC4A3-6257-457B-ABBD-2244DEEEE0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5782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BDCC35FE-B643-FA8D-A652-539968F5B4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69D45D4B-5715-C729-CD5C-F76DA578F1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BEC7A7F0-3211-9E8C-139D-40683DE840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074F14-1D63-419A-B906-7043DC917A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7551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B43053E1-56A7-0051-8068-6E57A92C4A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4572F48A-BCFE-B70C-229E-DAB0B3ACA1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D905636E-82F0-1EE4-361C-13171B315C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F9B583-D1AF-4033-B96B-DDDE827595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6103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9E666FDB-7763-0B58-8F49-3092FDB247F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918325"/>
            <a:chOff x="0" y="0"/>
            <a:chExt cx="5760" cy="4358"/>
          </a:xfrm>
        </p:grpSpPr>
        <p:sp>
          <p:nvSpPr>
            <p:cNvPr id="35843" name="Rectangle 3">
              <a:extLst>
                <a:ext uri="{FF2B5EF4-FFF2-40B4-BE49-F238E27FC236}">
                  <a16:creationId xmlns:a16="http://schemas.microsoft.com/office/drawing/2014/main" id="{4D0B36D2-0DC0-165D-F199-7FEE517B9739}"/>
                </a:ext>
              </a:extLst>
            </p:cNvPr>
            <p:cNvSpPr>
              <a:spLocks noChangeArrowheads="1"/>
            </p:cNvSpPr>
            <p:nvPr/>
          </p:nvSpPr>
          <p:spPr bwMode="invGray">
            <a:xfrm>
              <a:off x="5533" y="280"/>
              <a:ext cx="227" cy="198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hlink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  <p:sp>
          <p:nvSpPr>
            <p:cNvPr id="35844" name="Freeform 4">
              <a:extLst>
                <a:ext uri="{FF2B5EF4-FFF2-40B4-BE49-F238E27FC236}">
                  <a16:creationId xmlns:a16="http://schemas.microsoft.com/office/drawing/2014/main" id="{09EBFE9B-807D-17E3-5549-44931999B48A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0" y="0"/>
              <a:ext cx="5760" cy="13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720"/>
                </a:cxn>
                <a:cxn ang="0">
                  <a:pos x="3600" y="624"/>
                </a:cxn>
                <a:cxn ang="0">
                  <a:pos x="0" y="1000"/>
                </a:cxn>
                <a:cxn ang="0">
                  <a:pos x="0" y="0"/>
                </a:cxn>
              </a:cxnLst>
              <a:rect l="0" t="0" r="r" b="b"/>
              <a:pathLst>
                <a:path w="5760" h="1104">
                  <a:moveTo>
                    <a:pt x="0" y="0"/>
                  </a:moveTo>
                  <a:lnTo>
                    <a:pt x="5760" y="0"/>
                  </a:lnTo>
                  <a:lnTo>
                    <a:pt x="5760" y="720"/>
                  </a:lnTo>
                  <a:cubicBezTo>
                    <a:pt x="5400" y="824"/>
                    <a:pt x="4560" y="577"/>
                    <a:pt x="3600" y="624"/>
                  </a:cubicBezTo>
                  <a:cubicBezTo>
                    <a:pt x="2640" y="671"/>
                    <a:pt x="600" y="1104"/>
                    <a:pt x="0" y="1000"/>
                  </a:cubicBez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  <p:sp>
          <p:nvSpPr>
            <p:cNvPr id="35845" name="Freeform 5">
              <a:extLst>
                <a:ext uri="{FF2B5EF4-FFF2-40B4-BE49-F238E27FC236}">
                  <a16:creationId xmlns:a16="http://schemas.microsoft.com/office/drawing/2014/main" id="{CAA2A628-70A0-42B7-784E-67376DD3EF51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0" y="733"/>
              <a:ext cx="5760" cy="3587"/>
            </a:xfrm>
            <a:custGeom>
              <a:avLst/>
              <a:gdLst/>
              <a:ahLst/>
              <a:cxnLst>
                <a:cxn ang="0">
                  <a:pos x="0" y="582"/>
                </a:cxn>
                <a:cxn ang="0">
                  <a:pos x="2640" y="267"/>
                </a:cxn>
                <a:cxn ang="0">
                  <a:pos x="3373" y="160"/>
                </a:cxn>
                <a:cxn ang="0">
                  <a:pos x="5760" y="358"/>
                </a:cxn>
                <a:cxn ang="0">
                  <a:pos x="5760" y="3587"/>
                </a:cxn>
                <a:cxn ang="0">
                  <a:pos x="0" y="3587"/>
                </a:cxn>
                <a:cxn ang="0">
                  <a:pos x="0" y="582"/>
                </a:cxn>
              </a:cxnLst>
              <a:rect l="0" t="0" r="r" b="b"/>
              <a:pathLst>
                <a:path w="5760" h="3587">
                  <a:moveTo>
                    <a:pt x="0" y="582"/>
                  </a:moveTo>
                  <a:cubicBezTo>
                    <a:pt x="1027" y="680"/>
                    <a:pt x="1960" y="387"/>
                    <a:pt x="2640" y="267"/>
                  </a:cubicBezTo>
                  <a:cubicBezTo>
                    <a:pt x="2640" y="267"/>
                    <a:pt x="3268" y="180"/>
                    <a:pt x="3373" y="160"/>
                  </a:cubicBezTo>
                  <a:cubicBezTo>
                    <a:pt x="4120" y="0"/>
                    <a:pt x="5280" y="358"/>
                    <a:pt x="5760" y="358"/>
                  </a:cubicBezTo>
                  <a:lnTo>
                    <a:pt x="5760" y="3587"/>
                  </a:lnTo>
                  <a:lnTo>
                    <a:pt x="0" y="3587"/>
                  </a:lnTo>
                  <a:cubicBezTo>
                    <a:pt x="0" y="3587"/>
                    <a:pt x="0" y="582"/>
                    <a:pt x="0" y="582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  <p:sp>
          <p:nvSpPr>
            <p:cNvPr id="35846" name="Freeform 6">
              <a:extLst>
                <a:ext uri="{FF2B5EF4-FFF2-40B4-BE49-F238E27FC236}">
                  <a16:creationId xmlns:a16="http://schemas.microsoft.com/office/drawing/2014/main" id="{C6651C78-20A9-22AE-5566-8B1AAAD56355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0" y="184"/>
              <a:ext cx="5760" cy="538"/>
            </a:xfrm>
            <a:custGeom>
              <a:avLst/>
              <a:gdLst/>
              <a:ahLst/>
              <a:cxnLst>
                <a:cxn ang="0">
                  <a:pos x="0" y="163"/>
                </a:cxn>
                <a:cxn ang="0">
                  <a:pos x="0" y="403"/>
                </a:cxn>
                <a:cxn ang="0">
                  <a:pos x="1773" y="443"/>
                </a:cxn>
                <a:cxn ang="0">
                  <a:pos x="4573" y="176"/>
                </a:cxn>
                <a:cxn ang="0">
                  <a:pos x="5760" y="536"/>
                </a:cxn>
                <a:cxn ang="0">
                  <a:pos x="5760" y="163"/>
                </a:cxn>
                <a:cxn ang="0">
                  <a:pos x="4560" y="29"/>
                </a:cxn>
                <a:cxn ang="0">
                  <a:pos x="1987" y="336"/>
                </a:cxn>
                <a:cxn ang="0">
                  <a:pos x="0" y="163"/>
                </a:cxn>
              </a:cxnLst>
              <a:rect l="0" t="0" r="r" b="b"/>
              <a:pathLst>
                <a:path w="5760" h="538">
                  <a:moveTo>
                    <a:pt x="0" y="163"/>
                  </a:moveTo>
                  <a:lnTo>
                    <a:pt x="0" y="403"/>
                  </a:lnTo>
                  <a:cubicBezTo>
                    <a:pt x="295" y="450"/>
                    <a:pt x="1011" y="481"/>
                    <a:pt x="1773" y="443"/>
                  </a:cubicBezTo>
                  <a:cubicBezTo>
                    <a:pt x="2535" y="405"/>
                    <a:pt x="3909" y="161"/>
                    <a:pt x="4573" y="176"/>
                  </a:cubicBezTo>
                  <a:cubicBezTo>
                    <a:pt x="5237" y="191"/>
                    <a:pt x="5562" y="538"/>
                    <a:pt x="5760" y="536"/>
                  </a:cubicBezTo>
                  <a:lnTo>
                    <a:pt x="5760" y="163"/>
                  </a:lnTo>
                  <a:cubicBezTo>
                    <a:pt x="5560" y="79"/>
                    <a:pt x="5189" y="0"/>
                    <a:pt x="4560" y="29"/>
                  </a:cubicBezTo>
                  <a:cubicBezTo>
                    <a:pt x="3931" y="58"/>
                    <a:pt x="2747" y="314"/>
                    <a:pt x="1987" y="336"/>
                  </a:cubicBezTo>
                  <a:cubicBezTo>
                    <a:pt x="1227" y="358"/>
                    <a:pt x="414" y="199"/>
                    <a:pt x="0" y="1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  <p:sp>
          <p:nvSpPr>
            <p:cNvPr id="35847" name="Freeform 7">
              <a:extLst>
                <a:ext uri="{FF2B5EF4-FFF2-40B4-BE49-F238E27FC236}">
                  <a16:creationId xmlns:a16="http://schemas.microsoft.com/office/drawing/2014/main" id="{BEDDF7B6-82ED-2F4D-7EB0-193EB03C2749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0" y="1515"/>
              <a:ext cx="5760" cy="674"/>
            </a:xfrm>
            <a:custGeom>
              <a:avLst/>
              <a:gdLst/>
              <a:ahLst/>
              <a:cxnLst>
                <a:cxn ang="0">
                  <a:pos x="0" y="246"/>
                </a:cxn>
                <a:cxn ang="0">
                  <a:pos x="0" y="406"/>
                </a:cxn>
                <a:cxn ang="0">
                  <a:pos x="1280" y="645"/>
                </a:cxn>
                <a:cxn ang="0">
                  <a:pos x="1627" y="580"/>
                </a:cxn>
                <a:cxn ang="0">
                  <a:pos x="4493" y="113"/>
                </a:cxn>
                <a:cxn ang="0">
                  <a:pos x="5760" y="606"/>
                </a:cxn>
                <a:cxn ang="0">
                  <a:pos x="5760" y="233"/>
                </a:cxn>
                <a:cxn ang="0">
                  <a:pos x="4040" y="33"/>
                </a:cxn>
                <a:cxn ang="0">
                  <a:pos x="1093" y="433"/>
                </a:cxn>
                <a:cxn ang="0">
                  <a:pos x="0" y="246"/>
                </a:cxn>
              </a:cxnLst>
              <a:rect l="0" t="0" r="r" b="b"/>
              <a:pathLst>
                <a:path w="5760" h="674">
                  <a:moveTo>
                    <a:pt x="0" y="246"/>
                  </a:moveTo>
                  <a:lnTo>
                    <a:pt x="0" y="406"/>
                  </a:lnTo>
                  <a:cubicBezTo>
                    <a:pt x="213" y="463"/>
                    <a:pt x="1009" y="616"/>
                    <a:pt x="1280" y="645"/>
                  </a:cubicBezTo>
                  <a:cubicBezTo>
                    <a:pt x="1551" y="674"/>
                    <a:pt x="1092" y="669"/>
                    <a:pt x="1627" y="580"/>
                  </a:cubicBezTo>
                  <a:cubicBezTo>
                    <a:pt x="2162" y="491"/>
                    <a:pt x="3804" y="109"/>
                    <a:pt x="4493" y="113"/>
                  </a:cubicBezTo>
                  <a:cubicBezTo>
                    <a:pt x="5182" y="117"/>
                    <a:pt x="5549" y="586"/>
                    <a:pt x="5760" y="606"/>
                  </a:cubicBezTo>
                  <a:lnTo>
                    <a:pt x="5760" y="233"/>
                  </a:lnTo>
                  <a:cubicBezTo>
                    <a:pt x="5471" y="158"/>
                    <a:pt x="4818" y="0"/>
                    <a:pt x="4040" y="33"/>
                  </a:cubicBezTo>
                  <a:cubicBezTo>
                    <a:pt x="3262" y="66"/>
                    <a:pt x="1766" y="398"/>
                    <a:pt x="1093" y="433"/>
                  </a:cubicBezTo>
                  <a:cubicBezTo>
                    <a:pt x="420" y="468"/>
                    <a:pt x="228" y="285"/>
                    <a:pt x="0" y="24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  <p:sp>
          <p:nvSpPr>
            <p:cNvPr id="35848" name="Freeform 8">
              <a:extLst>
                <a:ext uri="{FF2B5EF4-FFF2-40B4-BE49-F238E27FC236}">
                  <a16:creationId xmlns:a16="http://schemas.microsoft.com/office/drawing/2014/main" id="{DD566392-61E7-7227-98A2-E7FB1B484734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1560" y="959"/>
              <a:ext cx="4200" cy="3361"/>
            </a:xfrm>
            <a:custGeom>
              <a:avLst/>
              <a:gdLst/>
              <a:ahLst/>
              <a:cxnLst>
                <a:cxn ang="0">
                  <a:pos x="0" y="3361"/>
                </a:cxn>
                <a:cxn ang="0">
                  <a:pos x="1054" y="295"/>
                </a:cxn>
                <a:cxn ang="0">
                  <a:pos x="4200" y="1588"/>
                </a:cxn>
                <a:cxn ang="0">
                  <a:pos x="4200" y="2028"/>
                </a:cxn>
                <a:cxn ang="0">
                  <a:pos x="1200" y="442"/>
                </a:cxn>
                <a:cxn ang="0">
                  <a:pos x="347" y="3361"/>
                </a:cxn>
                <a:cxn ang="0">
                  <a:pos x="0" y="3361"/>
                </a:cxn>
              </a:cxnLst>
              <a:rect l="0" t="0" r="r" b="b"/>
              <a:pathLst>
                <a:path w="4200" h="3361">
                  <a:moveTo>
                    <a:pt x="0" y="3361"/>
                  </a:moveTo>
                  <a:cubicBezTo>
                    <a:pt x="118" y="2850"/>
                    <a:pt x="354" y="590"/>
                    <a:pt x="1054" y="295"/>
                  </a:cubicBezTo>
                  <a:cubicBezTo>
                    <a:pt x="1754" y="0"/>
                    <a:pt x="3676" y="1299"/>
                    <a:pt x="4200" y="1588"/>
                  </a:cubicBezTo>
                  <a:lnTo>
                    <a:pt x="4200" y="2028"/>
                  </a:lnTo>
                  <a:cubicBezTo>
                    <a:pt x="3700" y="1837"/>
                    <a:pt x="1842" y="220"/>
                    <a:pt x="1200" y="442"/>
                  </a:cubicBezTo>
                  <a:cubicBezTo>
                    <a:pt x="558" y="664"/>
                    <a:pt x="547" y="2875"/>
                    <a:pt x="347" y="3361"/>
                  </a:cubicBezTo>
                  <a:lnTo>
                    <a:pt x="0" y="336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  <p:sp>
          <p:nvSpPr>
            <p:cNvPr id="35849" name="Freeform 9">
              <a:extLst>
                <a:ext uri="{FF2B5EF4-FFF2-40B4-BE49-F238E27FC236}">
                  <a16:creationId xmlns:a16="http://schemas.microsoft.com/office/drawing/2014/main" id="{4AF360DF-7E0E-C8CE-4D51-D0C2C69767CB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0" y="2169"/>
              <a:ext cx="5760" cy="1925"/>
            </a:xfrm>
            <a:custGeom>
              <a:avLst/>
              <a:gdLst/>
              <a:ahLst/>
              <a:cxnLst>
                <a:cxn ang="0">
                  <a:pos x="0" y="804"/>
                </a:cxn>
                <a:cxn ang="0">
                  <a:pos x="0" y="991"/>
                </a:cxn>
                <a:cxn ang="0">
                  <a:pos x="1547" y="1818"/>
                </a:cxn>
                <a:cxn ang="0">
                  <a:pos x="3253" y="351"/>
                </a:cxn>
                <a:cxn ang="0">
                  <a:pos x="5760" y="1537"/>
                </a:cxn>
                <a:cxn ang="0">
                  <a:pos x="5760" y="1151"/>
                </a:cxn>
                <a:cxn ang="0">
                  <a:pos x="3240" y="84"/>
                </a:cxn>
                <a:cxn ang="0">
                  <a:pos x="1573" y="1671"/>
                </a:cxn>
                <a:cxn ang="0">
                  <a:pos x="0" y="804"/>
                </a:cxn>
              </a:cxnLst>
              <a:rect l="0" t="0" r="r" b="b"/>
              <a:pathLst>
                <a:path w="5760" h="1925">
                  <a:moveTo>
                    <a:pt x="0" y="804"/>
                  </a:moveTo>
                  <a:lnTo>
                    <a:pt x="0" y="991"/>
                  </a:lnTo>
                  <a:cubicBezTo>
                    <a:pt x="258" y="1160"/>
                    <a:pt x="1005" y="1925"/>
                    <a:pt x="1547" y="1818"/>
                  </a:cubicBezTo>
                  <a:cubicBezTo>
                    <a:pt x="2089" y="1711"/>
                    <a:pt x="2551" y="398"/>
                    <a:pt x="3253" y="351"/>
                  </a:cubicBezTo>
                  <a:cubicBezTo>
                    <a:pt x="3955" y="304"/>
                    <a:pt x="5342" y="1404"/>
                    <a:pt x="5760" y="1537"/>
                  </a:cubicBezTo>
                  <a:lnTo>
                    <a:pt x="5760" y="1151"/>
                  </a:lnTo>
                  <a:cubicBezTo>
                    <a:pt x="5405" y="1124"/>
                    <a:pt x="3982" y="0"/>
                    <a:pt x="3240" y="84"/>
                  </a:cubicBezTo>
                  <a:cubicBezTo>
                    <a:pt x="2542" y="171"/>
                    <a:pt x="2113" y="1551"/>
                    <a:pt x="1573" y="1671"/>
                  </a:cubicBezTo>
                  <a:cubicBezTo>
                    <a:pt x="1033" y="1791"/>
                    <a:pt x="262" y="826"/>
                    <a:pt x="0" y="8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  <p:sp>
          <p:nvSpPr>
            <p:cNvPr id="35850" name="Freeform 10">
              <a:extLst>
                <a:ext uri="{FF2B5EF4-FFF2-40B4-BE49-F238E27FC236}">
                  <a16:creationId xmlns:a16="http://schemas.microsoft.com/office/drawing/2014/main" id="{4A1C8F85-9AC6-2442-A865-97AE6FC2A177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0" y="2238"/>
              <a:ext cx="3929" cy="2120"/>
            </a:xfrm>
            <a:custGeom>
              <a:avLst/>
              <a:gdLst/>
              <a:ahLst/>
              <a:cxnLst>
                <a:cxn ang="0">
                  <a:pos x="0" y="415"/>
                </a:cxn>
                <a:cxn ang="0">
                  <a:pos x="0" y="508"/>
                </a:cxn>
                <a:cxn ang="0">
                  <a:pos x="1933" y="229"/>
                </a:cxn>
                <a:cxn ang="0">
                  <a:pos x="3920" y="1055"/>
                </a:cxn>
                <a:cxn ang="0">
                  <a:pos x="3587" y="2082"/>
                </a:cxn>
                <a:cxn ang="0">
                  <a:pos x="3947" y="829"/>
                </a:cxn>
                <a:cxn ang="0">
                  <a:pos x="2253" y="69"/>
                </a:cxn>
                <a:cxn ang="0">
                  <a:pos x="0" y="415"/>
                </a:cxn>
              </a:cxnLst>
              <a:rect l="0" t="0" r="r" b="b"/>
              <a:pathLst>
                <a:path w="4196" h="2120">
                  <a:moveTo>
                    <a:pt x="0" y="415"/>
                  </a:moveTo>
                  <a:lnTo>
                    <a:pt x="0" y="508"/>
                  </a:lnTo>
                  <a:cubicBezTo>
                    <a:pt x="160" y="577"/>
                    <a:pt x="1280" y="138"/>
                    <a:pt x="1933" y="229"/>
                  </a:cubicBezTo>
                  <a:cubicBezTo>
                    <a:pt x="2586" y="320"/>
                    <a:pt x="3644" y="746"/>
                    <a:pt x="3920" y="1055"/>
                  </a:cubicBezTo>
                  <a:cubicBezTo>
                    <a:pt x="4196" y="1364"/>
                    <a:pt x="3583" y="2120"/>
                    <a:pt x="3587" y="2082"/>
                  </a:cubicBezTo>
                  <a:lnTo>
                    <a:pt x="3947" y="829"/>
                  </a:lnTo>
                  <a:cubicBezTo>
                    <a:pt x="3725" y="494"/>
                    <a:pt x="2911" y="138"/>
                    <a:pt x="2253" y="69"/>
                  </a:cubicBezTo>
                  <a:cubicBezTo>
                    <a:pt x="1595" y="0"/>
                    <a:pt x="469" y="343"/>
                    <a:pt x="0" y="4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027" name="Rectangle 11">
            <a:extLst>
              <a:ext uri="{FF2B5EF4-FFF2-40B4-BE49-F238E27FC236}">
                <a16:creationId xmlns:a16="http://schemas.microsoft.com/office/drawing/2014/main" id="{77934F7F-4560-09D0-1F24-60612E497A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5852" name="Rectangle 12">
            <a:extLst>
              <a:ext uri="{FF2B5EF4-FFF2-40B4-BE49-F238E27FC236}">
                <a16:creationId xmlns:a16="http://schemas.microsoft.com/office/drawing/2014/main" id="{FD18538E-D5BB-AF50-BBA2-875AD462B2B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53" name="Rectangle 13">
            <a:extLst>
              <a:ext uri="{FF2B5EF4-FFF2-40B4-BE49-F238E27FC236}">
                <a16:creationId xmlns:a16="http://schemas.microsoft.com/office/drawing/2014/main" id="{378B8963-1E93-B255-F657-F7F82A9035C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54" name="Rectangle 14">
            <a:extLst>
              <a:ext uri="{FF2B5EF4-FFF2-40B4-BE49-F238E27FC236}">
                <a16:creationId xmlns:a16="http://schemas.microsoft.com/office/drawing/2014/main" id="{CCC31BF0-4EC7-598E-E80A-028CE904360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/>
            </a:lvl1pPr>
          </a:lstStyle>
          <a:p>
            <a:fld id="{2F0FC2EF-3084-402C-BE0E-63C833F1AA2E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31" name="Rectangle 15">
            <a:extLst>
              <a:ext uri="{FF2B5EF4-FFF2-40B4-BE49-F238E27FC236}">
                <a16:creationId xmlns:a16="http://schemas.microsoft.com/office/drawing/2014/main" id="{5479DB6A-FE83-EE12-9C53-3E39EB9649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2" r:id="rId1"/>
    <p:sldLayoutId id="2147483701" r:id="rId2"/>
    <p:sldLayoutId id="2147483700" r:id="rId3"/>
    <p:sldLayoutId id="2147483699" r:id="rId4"/>
    <p:sldLayoutId id="2147483698" r:id="rId5"/>
    <p:sldLayoutId id="2147483697" r:id="rId6"/>
    <p:sldLayoutId id="2147483696" r:id="rId7"/>
    <p:sldLayoutId id="2147483695" r:id="rId8"/>
    <p:sldLayoutId id="2147483694" r:id="rId9"/>
    <p:sldLayoutId id="2147483693" r:id="rId10"/>
    <p:sldLayoutId id="214748369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7" Type="http://schemas.openxmlformats.org/officeDocument/2006/relationships/slide" Target="slide1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3.xml"/><Relationship Id="rId5" Type="http://schemas.openxmlformats.org/officeDocument/2006/relationships/slide" Target="slide14.xml"/><Relationship Id="rId4" Type="http://schemas.openxmlformats.org/officeDocument/2006/relationships/slide" Target="slide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0F6BF0BE-AB2B-6864-0DA6-DE7892BE21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69925"/>
            <a:ext cx="9144000" cy="717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4000" b="1">
                <a:latin typeface="Comic Sans MS" panose="030F0702030302020204" pitchFamily="66" charset="0"/>
              </a:rPr>
              <a:t>Grade - 2</a:t>
            </a:r>
          </a:p>
          <a:p>
            <a:pPr>
              <a:spcBef>
                <a:spcPct val="50000"/>
              </a:spcBef>
            </a:pPr>
            <a:r>
              <a:rPr lang="en-US" altLang="en-US" sz="4000" b="1">
                <a:latin typeface="Comic Sans MS" panose="030F0702030302020204" pitchFamily="66" charset="0"/>
              </a:rPr>
              <a:t>Subject - Mathematics</a:t>
            </a:r>
          </a:p>
          <a:p>
            <a:pPr>
              <a:spcBef>
                <a:spcPct val="50000"/>
              </a:spcBef>
            </a:pPr>
            <a:r>
              <a:rPr lang="en-US" altLang="en-US" sz="4000" b="1">
                <a:latin typeface="Comic Sans MS" panose="030F0702030302020204" pitchFamily="66" charset="0"/>
              </a:rPr>
              <a:t>Unit - Geometry</a:t>
            </a:r>
          </a:p>
          <a:p>
            <a:pPr>
              <a:spcBef>
                <a:spcPct val="50000"/>
              </a:spcBef>
            </a:pPr>
            <a:r>
              <a:rPr lang="en-US" altLang="en-US" sz="4000" b="1">
                <a:latin typeface="Comic Sans MS" panose="030F0702030302020204" pitchFamily="66" charset="0"/>
              </a:rPr>
              <a:t>Topic - Geometrical shapes</a:t>
            </a:r>
          </a:p>
          <a:p>
            <a:pPr>
              <a:spcBef>
                <a:spcPct val="50000"/>
              </a:spcBef>
            </a:pPr>
            <a:r>
              <a:rPr lang="en-US" altLang="en-US" sz="4000" b="1">
                <a:latin typeface="Comic Sans MS" panose="030F0702030302020204" pitchFamily="66" charset="0"/>
              </a:rPr>
              <a:t>School – Army School Roorkee</a:t>
            </a:r>
          </a:p>
          <a:p>
            <a:pPr>
              <a:spcBef>
                <a:spcPct val="50000"/>
              </a:spcBef>
            </a:pPr>
            <a:r>
              <a:rPr lang="en-US" altLang="en-US" sz="4000" b="1">
                <a:latin typeface="Comic Sans MS" panose="030F0702030302020204" pitchFamily="66" charset="0"/>
              </a:rPr>
              <a:t>Prepared by Mrs. Ranjana</a:t>
            </a:r>
          </a:p>
          <a:p>
            <a:pPr>
              <a:spcBef>
                <a:spcPct val="50000"/>
              </a:spcBef>
            </a:pPr>
            <a:endParaRPr lang="en-US" altLang="en-US" sz="4000" b="1"/>
          </a:p>
          <a:p>
            <a:pPr>
              <a:spcBef>
                <a:spcPct val="50000"/>
              </a:spcBef>
            </a:pPr>
            <a:endParaRPr lang="en-US" altLang="en-US" sz="4000" b="1"/>
          </a:p>
        </p:txBody>
      </p:sp>
      <p:sp>
        <p:nvSpPr>
          <p:cNvPr id="3075" name="AutoShape 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12587D7F-8035-D6FF-9D34-23AC969784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6248400"/>
            <a:ext cx="381000" cy="381000"/>
          </a:xfrm>
          <a:prstGeom prst="actionButtonForwardNex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>
            <a:extLst>
              <a:ext uri="{FF2B5EF4-FFF2-40B4-BE49-F238E27FC236}">
                <a16:creationId xmlns:a16="http://schemas.microsoft.com/office/drawing/2014/main" id="{C11A7F8E-5E9E-B2B6-1B62-3CD981AFE4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5522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 u="sng">
                <a:latin typeface="Comic Sans MS" panose="030F0702030302020204" pitchFamily="66" charset="0"/>
              </a:rPr>
              <a:t>Major Concepts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3200" b="1">
                <a:latin typeface="Comic Sans MS" panose="030F0702030302020204" pitchFamily="66" charset="0"/>
              </a:rPr>
              <a:t>Develop understanding and appreciation of geometrical shapes and their characteristic.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3200" b="1">
                <a:latin typeface="Comic Sans MS" panose="030F0702030302020204" pitchFamily="66" charset="0"/>
              </a:rPr>
              <a:t>Develop and exhibit creativity.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3200" b="1">
                <a:latin typeface="Comic Sans MS" panose="030F0702030302020204" pitchFamily="66" charset="0"/>
              </a:rPr>
              <a:t>Develop power of thinking and reasoning.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3200" b="1">
                <a:latin typeface="Comic Sans MS" panose="030F0702030302020204" pitchFamily="66" charset="0"/>
              </a:rPr>
              <a:t>Develop scientific temper.</a:t>
            </a:r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r>
              <a:rPr lang="en-US" altLang="en-US" sz="3200" b="1"/>
              <a:t>;</a:t>
            </a:r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r>
              <a:rPr lang="en-US" altLang="en-US" sz="3200" b="1"/>
              <a:t>; </a:t>
            </a:r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  <a:p>
            <a:pPr>
              <a:spcBef>
                <a:spcPct val="50000"/>
              </a:spcBef>
            </a:pPr>
            <a:endParaRPr lang="en-US" altLang="en-US" sz="3200" b="1"/>
          </a:p>
        </p:txBody>
      </p:sp>
      <p:sp>
        <p:nvSpPr>
          <p:cNvPr id="4099" name="AutoShape 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CADEB740-242F-5155-B1DB-BA4C58E44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6172200"/>
            <a:ext cx="533400" cy="457200"/>
          </a:xfrm>
          <a:prstGeom prst="actionButtonForwardNex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1026">
            <a:extLst>
              <a:ext uri="{FF2B5EF4-FFF2-40B4-BE49-F238E27FC236}">
                <a16:creationId xmlns:a16="http://schemas.microsoft.com/office/drawing/2014/main" id="{53618255-B08C-8DFD-E371-74C83C2AAD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43000"/>
            <a:ext cx="91440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 u="sng">
                <a:latin typeface="Comic Sans MS" panose="030F0702030302020204" pitchFamily="66" charset="0"/>
              </a:rPr>
              <a:t>Minor Concepts</a:t>
            </a:r>
            <a:r>
              <a:rPr lang="en-US" altLang="en-US" sz="3200" b="1">
                <a:latin typeface="Comic Sans MS" panose="030F0702030302020204" pitchFamily="66" charset="0"/>
              </a:rPr>
              <a:t>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3200" b="1">
                <a:latin typeface="Comic Sans MS" panose="030F0702030302020204" pitchFamily="66" charset="0"/>
              </a:rPr>
              <a:t>Students will be able to recognized different geometrical shapes.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3200" b="1">
                <a:latin typeface="Comic Sans MS" panose="030F0702030302020204" pitchFamily="66" charset="0"/>
              </a:rPr>
              <a:t>Students will be able to  relate various shapes like that of bangle, cart,cone,box etc with circle,triangle,quadrilateral etc.</a:t>
            </a:r>
          </a:p>
        </p:txBody>
      </p:sp>
      <p:sp>
        <p:nvSpPr>
          <p:cNvPr id="5123" name="AutoShape 1027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870BCBAC-71B2-17E8-B9C9-AF980E00E3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6172200"/>
            <a:ext cx="533400" cy="457200"/>
          </a:xfrm>
          <a:prstGeom prst="actionButtonForwardNex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>
            <a:extLst>
              <a:ext uri="{FF2B5EF4-FFF2-40B4-BE49-F238E27FC236}">
                <a16:creationId xmlns:a16="http://schemas.microsoft.com/office/drawing/2014/main" id="{ABC73A9B-7924-E332-684F-70E4992AE4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914400"/>
            <a:ext cx="4800600" cy="311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600" b="1" u="sng">
                <a:latin typeface="Comic Sans MS" panose="030F0702030302020204" pitchFamily="66" charset="0"/>
              </a:rPr>
              <a:t>Menu</a:t>
            </a:r>
            <a:r>
              <a:rPr lang="en-US" altLang="en-US" sz="3600" b="1">
                <a:latin typeface="Comic Sans MS" panose="030F0702030302020204" pitchFamily="66" charset="0"/>
              </a:rPr>
              <a:t>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3600" b="1">
                <a:latin typeface="Comic Sans MS" panose="030F0702030302020204" pitchFamily="66" charset="0"/>
              </a:rPr>
              <a:t>Contents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3600" b="1">
                <a:latin typeface="Comic Sans MS" panose="030F0702030302020204" pitchFamily="66" charset="0"/>
              </a:rPr>
              <a:t>Quiz</a:t>
            </a:r>
          </a:p>
          <a:p>
            <a:pPr>
              <a:spcBef>
                <a:spcPct val="50000"/>
              </a:spcBef>
              <a:buFontTx/>
              <a:buChar char="•"/>
            </a:pPr>
            <a:endParaRPr lang="en-US" altLang="en-US" sz="3600" b="1"/>
          </a:p>
        </p:txBody>
      </p:sp>
      <p:sp>
        <p:nvSpPr>
          <p:cNvPr id="6147" name="AutoShape 3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EE3ACA30-4AAF-1987-FC5F-57B3A0C3B6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1981200"/>
            <a:ext cx="533400" cy="381000"/>
          </a:xfrm>
          <a:prstGeom prst="actionButtonBlank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6148" name="AutoShape 4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718DC0EE-D198-F4B7-674C-2057FBA141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2819400"/>
            <a:ext cx="533400" cy="381000"/>
          </a:xfrm>
          <a:prstGeom prst="actionButtonBlank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6149" name="AutoShape 5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C4CA96FA-3DED-7673-1775-95B7F90A29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6550" y="6165850"/>
            <a:ext cx="533400" cy="457200"/>
          </a:xfrm>
          <a:prstGeom prst="actionButtonForwardNex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>
            <a:extLst>
              <a:ext uri="{FF2B5EF4-FFF2-40B4-BE49-F238E27FC236}">
                <a16:creationId xmlns:a16="http://schemas.microsoft.com/office/drawing/2014/main" id="{3569ED33-D4FB-00A6-FFE8-5C4789C72B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0"/>
            <a:ext cx="7924800" cy="649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600" b="1" u="sng">
                <a:latin typeface="Comic Sans MS" panose="030F0702030302020204" pitchFamily="66" charset="0"/>
              </a:rPr>
              <a:t>Contents</a:t>
            </a:r>
            <a:r>
              <a:rPr lang="en-US" altLang="en-US" sz="3600" b="1">
                <a:latin typeface="Comic Sans MS" panose="030F0702030302020204" pitchFamily="66" charset="0"/>
              </a:rPr>
              <a:t>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3200" b="1">
                <a:latin typeface="Comic Sans MS" panose="030F0702030302020204" pitchFamily="66" charset="0"/>
              </a:rPr>
              <a:t>Polygon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3200" b="1">
                <a:latin typeface="Comic Sans MS" panose="030F0702030302020204" pitchFamily="66" charset="0"/>
              </a:rPr>
              <a:t>Triangle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3200" b="1">
                <a:latin typeface="Comic Sans MS" panose="030F0702030302020204" pitchFamily="66" charset="0"/>
              </a:rPr>
              <a:t>Quadrilateral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3200" b="1">
                <a:latin typeface="Comic Sans MS" panose="030F0702030302020204" pitchFamily="66" charset="0"/>
              </a:rPr>
              <a:t>Circle : Parts of a circle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3200" b="1">
                <a:latin typeface="Comic Sans MS" panose="030F0702030302020204" pitchFamily="66" charset="0"/>
              </a:rPr>
              <a:t>Radius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3200" b="1">
                <a:latin typeface="Comic Sans MS" panose="030F0702030302020204" pitchFamily="66" charset="0"/>
              </a:rPr>
              <a:t>Diameter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3200" b="1">
                <a:latin typeface="Comic Sans MS" panose="030F0702030302020204" pitchFamily="66" charset="0"/>
              </a:rPr>
              <a:t>Chord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3200" b="1">
                <a:latin typeface="Comic Sans MS" panose="030F0702030302020204" pitchFamily="66" charset="0"/>
              </a:rPr>
              <a:t>Circumference</a:t>
            </a:r>
          </a:p>
        </p:txBody>
      </p:sp>
      <p:sp>
        <p:nvSpPr>
          <p:cNvPr id="7171" name="AutoShape 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B14C757C-D258-2A27-3133-254E4FDD43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6172200"/>
            <a:ext cx="533400" cy="457200"/>
          </a:xfrm>
          <a:prstGeom prst="actionButtonForwardNex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>
            <a:extLst>
              <a:ext uri="{FF2B5EF4-FFF2-40B4-BE49-F238E27FC236}">
                <a16:creationId xmlns:a16="http://schemas.microsoft.com/office/drawing/2014/main" id="{FE7F11A1-CF96-8DC4-9B43-F3FCE65D91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57200"/>
            <a:ext cx="838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GB" altLang="en-US"/>
          </a:p>
        </p:txBody>
      </p:sp>
      <p:sp>
        <p:nvSpPr>
          <p:cNvPr id="8195" name="Text Box 4">
            <a:extLst>
              <a:ext uri="{FF2B5EF4-FFF2-40B4-BE49-F238E27FC236}">
                <a16:creationId xmlns:a16="http://schemas.microsoft.com/office/drawing/2014/main" id="{E2268843-BE4C-422C-73ED-9B1E167B0C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33400"/>
            <a:ext cx="8153400" cy="347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4000" b="1" u="sng">
                <a:latin typeface="Comic Sans MS" panose="030F0702030302020204" pitchFamily="66" charset="0"/>
              </a:rPr>
              <a:t>Polygon</a:t>
            </a:r>
            <a:r>
              <a:rPr lang="en-US" altLang="en-US" sz="4000" b="1">
                <a:latin typeface="Comic Sans MS" panose="030F0702030302020204" pitchFamily="66" charset="0"/>
              </a:rPr>
              <a:t> 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3600" b="1">
                <a:latin typeface="Comic Sans MS" panose="030F0702030302020204" pitchFamily="66" charset="0"/>
              </a:rPr>
              <a:t> A simple closed figures by joining three or more line segments is called polygon</a:t>
            </a:r>
          </a:p>
          <a:p>
            <a:pPr>
              <a:spcBef>
                <a:spcPct val="50000"/>
              </a:spcBef>
            </a:pPr>
            <a:endParaRPr lang="en-US" altLang="en-US" sz="3600" b="1">
              <a:latin typeface="Comic Sans MS" panose="030F0702030302020204" pitchFamily="66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F27F40-F5A2-7893-2BAB-E92FD867BC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4786313"/>
            <a:ext cx="79295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3600">
                <a:latin typeface="Comic Sans MS" panose="030F0702030302020204" pitchFamily="66" charset="0"/>
              </a:rPr>
              <a:t>Lets study about types of polygons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>
            <a:extLst>
              <a:ext uri="{FF2B5EF4-FFF2-40B4-BE49-F238E27FC236}">
                <a16:creationId xmlns:a16="http://schemas.microsoft.com/office/drawing/2014/main" id="{3C66E1C5-9324-0311-A53F-4D43DF383F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57200"/>
            <a:ext cx="8229600" cy="606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 u="sng">
                <a:latin typeface="Comic Sans MS" panose="030F0702030302020204" pitchFamily="66" charset="0"/>
              </a:rPr>
              <a:t>Triangle </a:t>
            </a:r>
            <a:r>
              <a:rPr lang="en-US" altLang="en-US" sz="3200" b="1">
                <a:latin typeface="Comic Sans MS" panose="030F0702030302020204" pitchFamily="66" charset="0"/>
              </a:rPr>
              <a:t>: </a:t>
            </a:r>
          </a:p>
          <a:p>
            <a:pPr>
              <a:spcBef>
                <a:spcPct val="50000"/>
              </a:spcBef>
            </a:pPr>
            <a:r>
              <a:rPr lang="en-US" altLang="en-US" sz="3200" b="1">
                <a:latin typeface="Comic Sans MS" panose="030F0702030302020204" pitchFamily="66" charset="0"/>
              </a:rPr>
              <a:t>It is a closed figure formed by joining three line segments . So , a triangle is a polygon . Different shapes of triangle are shown below: </a:t>
            </a:r>
          </a:p>
          <a:p>
            <a:pPr>
              <a:spcBef>
                <a:spcPct val="50000"/>
              </a:spcBef>
            </a:pPr>
            <a:endParaRPr lang="en-US" altLang="en-US" sz="3200" b="1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endParaRPr lang="en-US" altLang="en-US" sz="3200" b="1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US" altLang="en-US" sz="3200" b="1">
                <a:latin typeface="Comic Sans MS" panose="030F0702030302020204" pitchFamily="66" charset="0"/>
              </a:rPr>
              <a:t>The three line segments which form the triangle are called its sides .</a:t>
            </a:r>
          </a:p>
          <a:p>
            <a:pPr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9219" name="AutoShape 3">
            <a:extLst>
              <a:ext uri="{FF2B5EF4-FFF2-40B4-BE49-F238E27FC236}">
                <a16:creationId xmlns:a16="http://schemas.microsoft.com/office/drawing/2014/main" id="{87DD0DE9-7842-E90C-32A5-A4D78F1CFC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124200"/>
            <a:ext cx="914400" cy="914400"/>
          </a:xfrm>
          <a:prstGeom prst="rtTriangl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9220" name="AutoShape 4">
            <a:extLst>
              <a:ext uri="{FF2B5EF4-FFF2-40B4-BE49-F238E27FC236}">
                <a16:creationId xmlns:a16="http://schemas.microsoft.com/office/drawing/2014/main" id="{826B0BAC-5292-A15B-84B7-B4876AC98E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3048000"/>
            <a:ext cx="1057275" cy="9144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>
            <a:extLst>
              <a:ext uri="{FF2B5EF4-FFF2-40B4-BE49-F238E27FC236}">
                <a16:creationId xmlns:a16="http://schemas.microsoft.com/office/drawing/2014/main" id="{CF0EE064-92FC-444A-5551-FAAA9E5D57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81000"/>
            <a:ext cx="8305800" cy="606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 u="sng">
                <a:latin typeface="Comic Sans MS" panose="030F0702030302020204" pitchFamily="66" charset="0"/>
              </a:rPr>
              <a:t>Quadrilateral 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3200" b="1">
                <a:latin typeface="Comic Sans MS" panose="030F0702030302020204" pitchFamily="66" charset="0"/>
              </a:rPr>
              <a:t> It is a closed figure formed by joining four line segments called quadrilateral.  So quadrilateral is a polygon. Different shapes of quadrilateral are shown below: </a:t>
            </a:r>
          </a:p>
          <a:p>
            <a:pPr>
              <a:spcBef>
                <a:spcPct val="50000"/>
              </a:spcBef>
            </a:pPr>
            <a:endParaRPr lang="en-US" altLang="en-US" sz="3200" b="1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endParaRPr lang="en-US" altLang="en-US" sz="3200" b="1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3200" b="1">
                <a:latin typeface="Comic Sans MS" panose="030F0702030302020204" pitchFamily="66" charset="0"/>
              </a:rPr>
              <a:t>The four line segments which form a quadrilateral are called its sides.</a:t>
            </a:r>
            <a:endParaRPr lang="en-US" altLang="en-US">
              <a:latin typeface="Comic Sans MS" panose="030F07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en-US" altLang="en-US">
              <a:latin typeface="Comic Sans MS" panose="030F0702030302020204" pitchFamily="66" charset="0"/>
            </a:endParaRPr>
          </a:p>
        </p:txBody>
      </p:sp>
      <p:sp>
        <p:nvSpPr>
          <p:cNvPr id="10243" name="AutoShape 3">
            <a:extLst>
              <a:ext uri="{FF2B5EF4-FFF2-40B4-BE49-F238E27FC236}">
                <a16:creationId xmlns:a16="http://schemas.microsoft.com/office/drawing/2014/main" id="{9A365BF4-5CA5-70B6-8D2E-A10D88661C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505200"/>
            <a:ext cx="914400" cy="609600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10244" name="AutoShape 4">
            <a:extLst>
              <a:ext uri="{FF2B5EF4-FFF2-40B4-BE49-F238E27FC236}">
                <a16:creationId xmlns:a16="http://schemas.microsoft.com/office/drawing/2014/main" id="{0DEDE39F-65ED-F942-C322-6B80A3B39A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3505200"/>
            <a:ext cx="914400" cy="609600"/>
          </a:xfrm>
          <a:prstGeom prst="flowChartInputOutpu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10245" name="AutoShape 5">
            <a:extLst>
              <a:ext uri="{FF2B5EF4-FFF2-40B4-BE49-F238E27FC236}">
                <a16:creationId xmlns:a16="http://schemas.microsoft.com/office/drawing/2014/main" id="{3541C8C9-5F3E-64D1-063A-992DD6A6D2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3657600"/>
            <a:ext cx="914400" cy="457200"/>
          </a:xfrm>
          <a:prstGeom prst="flowChartManualInpu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10246" name="AutoShape 6">
            <a:extLst>
              <a:ext uri="{FF2B5EF4-FFF2-40B4-BE49-F238E27FC236}">
                <a16:creationId xmlns:a16="http://schemas.microsoft.com/office/drawing/2014/main" id="{04764E1F-792C-A2DB-9453-C338BEF679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3505200"/>
            <a:ext cx="914400" cy="609600"/>
          </a:xfrm>
          <a:prstGeom prst="flowChartDecision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10247" name="AutoShape 7">
            <a:extLst>
              <a:ext uri="{FF2B5EF4-FFF2-40B4-BE49-F238E27FC236}">
                <a16:creationId xmlns:a16="http://schemas.microsoft.com/office/drawing/2014/main" id="{33D3729D-9466-8211-0BA1-1F087A2DEF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7600" y="3505200"/>
            <a:ext cx="914400" cy="609600"/>
          </a:xfrm>
          <a:prstGeom prst="flowChartManualOperation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>
            <a:extLst>
              <a:ext uri="{FF2B5EF4-FFF2-40B4-BE49-F238E27FC236}">
                <a16:creationId xmlns:a16="http://schemas.microsoft.com/office/drawing/2014/main" id="{154B1B00-AA15-35E2-71D5-35A2589F7C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04800"/>
            <a:ext cx="9144000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600" b="1" u="sng">
                <a:latin typeface="Comic Sans MS" panose="030F0702030302020204" pitchFamily="66" charset="0"/>
              </a:rPr>
              <a:t>Circle </a:t>
            </a:r>
            <a:r>
              <a:rPr lang="en-US" altLang="en-US" sz="3600" b="1">
                <a:latin typeface="Comic Sans MS" panose="030F0702030302020204" pitchFamily="66" charset="0"/>
              </a:rPr>
              <a:t>: </a:t>
            </a:r>
          </a:p>
          <a:p>
            <a:pPr>
              <a:spcBef>
                <a:spcPct val="50000"/>
              </a:spcBef>
            </a:pPr>
            <a:r>
              <a:rPr lang="en-US" altLang="en-US" sz="3600" b="1">
                <a:latin typeface="Comic Sans MS" panose="030F0702030302020204" pitchFamily="66" charset="0"/>
              </a:rPr>
              <a:t>A closed curve formed in such a way that any point on this curve is equidistant from a fixed point which is in the interior of the curve.</a:t>
            </a:r>
          </a:p>
        </p:txBody>
      </p:sp>
      <p:sp>
        <p:nvSpPr>
          <p:cNvPr id="11267" name="AutoShape 9">
            <a:extLst>
              <a:ext uri="{FF2B5EF4-FFF2-40B4-BE49-F238E27FC236}">
                <a16:creationId xmlns:a16="http://schemas.microsoft.com/office/drawing/2014/main" id="{45BA1A2F-DB8A-6A20-EA9B-CC7FD79442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3575" y="3429000"/>
            <a:ext cx="1749425" cy="1752600"/>
          </a:xfrm>
          <a:prstGeom prst="flowChartSummingJunction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11268" name="Text Box 10">
            <a:extLst>
              <a:ext uri="{FF2B5EF4-FFF2-40B4-BE49-F238E27FC236}">
                <a16:creationId xmlns:a16="http://schemas.microsoft.com/office/drawing/2014/main" id="{714B52AE-F2AB-68F4-D80E-6F7B742897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463" y="3284538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A</a:t>
            </a:r>
          </a:p>
        </p:txBody>
      </p:sp>
      <p:sp>
        <p:nvSpPr>
          <p:cNvPr id="11269" name="Text Box 13">
            <a:extLst>
              <a:ext uri="{FF2B5EF4-FFF2-40B4-BE49-F238E27FC236}">
                <a16:creationId xmlns:a16="http://schemas.microsoft.com/office/drawing/2014/main" id="{FA0F6946-610F-5FA2-094D-F6399D6121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463" y="4868863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D</a:t>
            </a:r>
          </a:p>
        </p:txBody>
      </p:sp>
      <p:sp>
        <p:nvSpPr>
          <p:cNvPr id="11270" name="Text Box 14">
            <a:extLst>
              <a:ext uri="{FF2B5EF4-FFF2-40B4-BE49-F238E27FC236}">
                <a16:creationId xmlns:a16="http://schemas.microsoft.com/office/drawing/2014/main" id="{5473D134-64C6-8C0D-A874-3208D121C2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6025" y="38100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O</a:t>
            </a:r>
          </a:p>
        </p:txBody>
      </p:sp>
      <p:sp>
        <p:nvSpPr>
          <p:cNvPr id="11271" name="Text Box 16">
            <a:extLst>
              <a:ext uri="{FF2B5EF4-FFF2-40B4-BE49-F238E27FC236}">
                <a16:creationId xmlns:a16="http://schemas.microsoft.com/office/drawing/2014/main" id="{004D26B2-1E38-A2D8-3904-961EFA3156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943600"/>
            <a:ext cx="9144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600" b="1"/>
              <a:t>                OA = OB = OC = OD</a:t>
            </a:r>
          </a:p>
        </p:txBody>
      </p:sp>
      <p:sp>
        <p:nvSpPr>
          <p:cNvPr id="11272" name="AutoShape 17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3C6CAD39-936A-CDB3-10FA-A0055BC637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6172200"/>
            <a:ext cx="533400" cy="457200"/>
          </a:xfrm>
          <a:prstGeom prst="actionButtonForwardNex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11273" name="Rectangle 18">
            <a:extLst>
              <a:ext uri="{FF2B5EF4-FFF2-40B4-BE49-F238E27FC236}">
                <a16:creationId xmlns:a16="http://schemas.microsoft.com/office/drawing/2014/main" id="{08E914A6-BB45-5F0A-24A3-D1B7E9589B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4300" y="3860800"/>
            <a:ext cx="287338" cy="2873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/>
              <a:t>o</a:t>
            </a:r>
            <a:endParaRPr lang="en-IN" altLang="en-US"/>
          </a:p>
        </p:txBody>
      </p:sp>
      <p:sp>
        <p:nvSpPr>
          <p:cNvPr id="11274" name="Text Box 19">
            <a:extLst>
              <a:ext uri="{FF2B5EF4-FFF2-40B4-BE49-F238E27FC236}">
                <a16:creationId xmlns:a16="http://schemas.microsoft.com/office/drawing/2014/main" id="{87B06EC4-1215-89BD-85C5-2FF7460919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675" y="3357563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B</a:t>
            </a:r>
            <a:endParaRPr lang="en-IN" altLang="en-US"/>
          </a:p>
        </p:txBody>
      </p:sp>
      <p:sp>
        <p:nvSpPr>
          <p:cNvPr id="11275" name="Text Box 20">
            <a:extLst>
              <a:ext uri="{FF2B5EF4-FFF2-40B4-BE49-F238E27FC236}">
                <a16:creationId xmlns:a16="http://schemas.microsoft.com/office/drawing/2014/main" id="{281D9128-70D1-C448-51A3-10E207D679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4868863"/>
            <a:ext cx="4333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C</a:t>
            </a:r>
            <a:endParaRPr lang="en-I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>
            <a:extLst>
              <a:ext uri="{FF2B5EF4-FFF2-40B4-BE49-F238E27FC236}">
                <a16:creationId xmlns:a16="http://schemas.microsoft.com/office/drawing/2014/main" id="{24EC787A-0D94-23AB-1F6A-967DD6D022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990600"/>
            <a:ext cx="9144000" cy="482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4000" b="1"/>
              <a:t>  </a:t>
            </a:r>
            <a:r>
              <a:rPr lang="en-US" altLang="en-US" sz="4000" b="1" u="sng">
                <a:latin typeface="Comic Sans MS" panose="030F0702030302020204" pitchFamily="66" charset="0"/>
              </a:rPr>
              <a:t>Parts of a circle </a:t>
            </a:r>
            <a:r>
              <a:rPr lang="en-US" altLang="en-US" sz="4000" b="1">
                <a:latin typeface="Comic Sans MS" panose="030F0702030302020204" pitchFamily="66" charset="0"/>
              </a:rPr>
              <a:t>:</a:t>
            </a:r>
            <a:r>
              <a:rPr lang="en-US" altLang="en-US" sz="3600" b="1">
                <a:latin typeface="Comic Sans MS" panose="030F0702030302020204" pitchFamily="66" charset="0"/>
              </a:rPr>
              <a:t>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3200" b="1">
                <a:latin typeface="Comic Sans MS" panose="030F0702030302020204" pitchFamily="66" charset="0"/>
              </a:rPr>
              <a:t>   </a:t>
            </a:r>
            <a:r>
              <a:rPr lang="en-US" altLang="en-US" sz="3600" b="1">
                <a:latin typeface="Comic Sans MS" panose="030F0702030302020204" pitchFamily="66" charset="0"/>
              </a:rPr>
              <a:t>Center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3600" b="1">
                <a:latin typeface="Comic Sans MS" panose="030F0702030302020204" pitchFamily="66" charset="0"/>
              </a:rPr>
              <a:t>   Radius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3600" b="1">
                <a:latin typeface="Comic Sans MS" panose="030F0702030302020204" pitchFamily="66" charset="0"/>
              </a:rPr>
              <a:t>   Diameter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3600" b="1">
                <a:latin typeface="Comic Sans MS" panose="030F0702030302020204" pitchFamily="66" charset="0"/>
              </a:rPr>
              <a:t>  Chord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3600" b="1">
                <a:latin typeface="Comic Sans MS" panose="030F0702030302020204" pitchFamily="66" charset="0"/>
              </a:rPr>
              <a:t>   Circumference</a:t>
            </a:r>
            <a:endParaRPr lang="en-US" altLang="en-US" sz="3200" b="1">
              <a:latin typeface="Comic Sans MS" panose="030F0702030302020204" pitchFamily="66" charset="0"/>
            </a:endParaRPr>
          </a:p>
        </p:txBody>
      </p:sp>
      <p:sp>
        <p:nvSpPr>
          <p:cNvPr id="12291" name="AutoShape 3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0D91E38A-D61B-806D-E88D-21044903AD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2133600"/>
            <a:ext cx="533400" cy="381000"/>
          </a:xfrm>
          <a:prstGeom prst="actionButtonBlank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12292" name="AutoShape 4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A90600CB-D8C8-FC54-002D-A90ED143CA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2971800"/>
            <a:ext cx="533400" cy="381000"/>
          </a:xfrm>
          <a:prstGeom prst="actionButtonBlank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12293" name="AutoShape 5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335D0230-5E12-45FE-1129-E34DB6648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4419600"/>
            <a:ext cx="533400" cy="381000"/>
          </a:xfrm>
          <a:prstGeom prst="actionButtonBlank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12294" name="AutoShape 6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E943FAC2-4423-591B-924D-7C2A49C437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3733800"/>
            <a:ext cx="533400" cy="381000"/>
          </a:xfrm>
          <a:prstGeom prst="actionButtonBlank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12295" name="AutoShape 7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E5CF70CD-1897-16D3-F746-0B3AF7CB6B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5334000"/>
            <a:ext cx="533400" cy="381000"/>
          </a:xfrm>
          <a:prstGeom prst="actionButtonBlank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12296" name="AutoShape 8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BF876384-CE0B-676D-C993-81948841DE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6172200"/>
            <a:ext cx="533400" cy="457200"/>
          </a:xfrm>
          <a:prstGeom prst="actionButtonForwardNex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>
            <a:extLst>
              <a:ext uri="{FF2B5EF4-FFF2-40B4-BE49-F238E27FC236}">
                <a16:creationId xmlns:a16="http://schemas.microsoft.com/office/drawing/2014/main" id="{A0BDA8AE-1D8C-9560-F3CB-B862D06BD3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09600"/>
            <a:ext cx="9144000" cy="262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4000" b="1" u="sng">
                <a:latin typeface="Comic Sans MS" panose="030F0702030302020204" pitchFamily="66" charset="0"/>
              </a:rPr>
              <a:t>Center</a:t>
            </a:r>
            <a:r>
              <a:rPr lang="en-US" altLang="en-US" sz="4000" b="1">
                <a:latin typeface="Comic Sans MS" panose="030F0702030302020204" pitchFamily="66" charset="0"/>
              </a:rPr>
              <a:t>:</a:t>
            </a:r>
            <a:r>
              <a:rPr lang="en-US" altLang="en-US" sz="3600" b="1">
                <a:latin typeface="Comic Sans MS" panose="030F0702030302020204" pitchFamily="66" charset="0"/>
              </a:rPr>
              <a:t>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3600" b="1">
                <a:latin typeface="Comic Sans MS" panose="030F0702030302020204" pitchFamily="66" charset="0"/>
              </a:rPr>
              <a:t>      A fixed point in the interior of circle whose distance from all the points on the circle is same.</a:t>
            </a:r>
            <a:endParaRPr lang="en-US" altLang="en-US" sz="3200" b="1">
              <a:latin typeface="Comic Sans MS" panose="030F0702030302020204" pitchFamily="66" charset="0"/>
            </a:endParaRPr>
          </a:p>
        </p:txBody>
      </p:sp>
      <p:sp>
        <p:nvSpPr>
          <p:cNvPr id="13315" name="AutoShape 3">
            <a:extLst>
              <a:ext uri="{FF2B5EF4-FFF2-40B4-BE49-F238E27FC236}">
                <a16:creationId xmlns:a16="http://schemas.microsoft.com/office/drawing/2014/main" id="{CB5E40C3-D358-BA72-BD2A-2BB595FEF2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3286125"/>
            <a:ext cx="2057400" cy="1857375"/>
          </a:xfrm>
          <a:prstGeom prst="flowChartSummingJunction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13316" name="Text Box 4">
            <a:extLst>
              <a:ext uri="{FF2B5EF4-FFF2-40B4-BE49-F238E27FC236}">
                <a16:creationId xmlns:a16="http://schemas.microsoft.com/office/drawing/2014/main" id="{E297FE3B-B54E-1C8B-B51F-532D576080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4724400"/>
            <a:ext cx="381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/>
              <a:t>A</a:t>
            </a:r>
          </a:p>
        </p:txBody>
      </p:sp>
      <p:sp>
        <p:nvSpPr>
          <p:cNvPr id="13317" name="Text Box 7">
            <a:extLst>
              <a:ext uri="{FF2B5EF4-FFF2-40B4-BE49-F238E27FC236}">
                <a16:creationId xmlns:a16="http://schemas.microsoft.com/office/drawing/2014/main" id="{6FFFF383-2071-3D51-8BC4-348864060E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25" y="3143250"/>
            <a:ext cx="228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/>
              <a:t>B</a:t>
            </a:r>
          </a:p>
        </p:txBody>
      </p:sp>
      <p:sp>
        <p:nvSpPr>
          <p:cNvPr id="13318" name="Text Box 8">
            <a:extLst>
              <a:ext uri="{FF2B5EF4-FFF2-40B4-BE49-F238E27FC236}">
                <a16:creationId xmlns:a16="http://schemas.microsoft.com/office/drawing/2014/main" id="{5AC4AA16-BE1F-0083-D107-1BC4270C4C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1813" y="3214688"/>
            <a:ext cx="2286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/>
              <a:t>C</a:t>
            </a:r>
          </a:p>
        </p:txBody>
      </p:sp>
      <p:sp>
        <p:nvSpPr>
          <p:cNvPr id="13319" name="Text Box 9">
            <a:extLst>
              <a:ext uri="{FF2B5EF4-FFF2-40B4-BE49-F238E27FC236}">
                <a16:creationId xmlns:a16="http://schemas.microsoft.com/office/drawing/2014/main" id="{ED243E18-6033-4611-A304-4F77B23E50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4572000"/>
            <a:ext cx="1841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/>
              <a:t>D</a:t>
            </a:r>
          </a:p>
        </p:txBody>
      </p:sp>
      <p:sp>
        <p:nvSpPr>
          <p:cNvPr id="13320" name="Text Box 13">
            <a:extLst>
              <a:ext uri="{FF2B5EF4-FFF2-40B4-BE49-F238E27FC236}">
                <a16:creationId xmlns:a16="http://schemas.microsoft.com/office/drawing/2014/main" id="{257D8A5A-557B-9C5A-D2C5-A8FBC56F12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0" y="3643313"/>
            <a:ext cx="2286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/>
              <a:t>O</a:t>
            </a:r>
          </a:p>
        </p:txBody>
      </p:sp>
      <p:sp>
        <p:nvSpPr>
          <p:cNvPr id="13321" name="Text Box 14">
            <a:extLst>
              <a:ext uri="{FF2B5EF4-FFF2-40B4-BE49-F238E27FC236}">
                <a16:creationId xmlns:a16="http://schemas.microsoft.com/office/drawing/2014/main" id="{A1309D63-473A-9A2B-E3AF-3C28851AE6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943600"/>
            <a:ext cx="9144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/>
              <a:t>                      OA = OB = OC = OD</a:t>
            </a:r>
          </a:p>
        </p:txBody>
      </p:sp>
      <p:sp>
        <p:nvSpPr>
          <p:cNvPr id="13322" name="AutoShape 15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DE54ED62-5E75-CAAA-3374-45BFB853E8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6172200"/>
            <a:ext cx="533400" cy="457200"/>
          </a:xfrm>
          <a:prstGeom prst="actionButtonForwardNex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>
            <a:extLst>
              <a:ext uri="{FF2B5EF4-FFF2-40B4-BE49-F238E27FC236}">
                <a16:creationId xmlns:a16="http://schemas.microsoft.com/office/drawing/2014/main" id="{90758DC0-1223-89D2-63E5-718F126A8D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38200"/>
            <a:ext cx="9144000" cy="262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4000" b="1" u="sng">
                <a:latin typeface="Comic Sans MS" panose="030F0702030302020204" pitchFamily="66" charset="0"/>
              </a:rPr>
              <a:t>Radius</a:t>
            </a:r>
            <a:r>
              <a:rPr lang="en-US" altLang="en-US" sz="4000" b="1">
                <a:latin typeface="Comic Sans MS" panose="030F0702030302020204" pitchFamily="66" charset="0"/>
              </a:rPr>
              <a:t>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3200" b="1">
                <a:latin typeface="Comic Sans MS" panose="030F0702030302020204" pitchFamily="66" charset="0"/>
              </a:rPr>
              <a:t> </a:t>
            </a:r>
            <a:r>
              <a:rPr lang="en-US" altLang="en-US" sz="3600" b="1">
                <a:latin typeface="Comic Sans MS" panose="030F0702030302020204" pitchFamily="66" charset="0"/>
              </a:rPr>
              <a:t>The distance between the center and any point on the circle is called the radius of the circle.  </a:t>
            </a:r>
          </a:p>
        </p:txBody>
      </p:sp>
      <p:sp>
        <p:nvSpPr>
          <p:cNvPr id="14339" name="Oval 3">
            <a:extLst>
              <a:ext uri="{FF2B5EF4-FFF2-40B4-BE49-F238E27FC236}">
                <a16:creationId xmlns:a16="http://schemas.microsoft.com/office/drawing/2014/main" id="{8523E17E-F188-9956-D233-37CC4CADA5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44200" y="3505200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14340" name="Oval 4">
            <a:extLst>
              <a:ext uri="{FF2B5EF4-FFF2-40B4-BE49-F238E27FC236}">
                <a16:creationId xmlns:a16="http://schemas.microsoft.com/office/drawing/2014/main" id="{82D9FEDC-FE88-118B-82CA-F5FB4F3C6A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8938" y="3643313"/>
            <a:ext cx="2209800" cy="19859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14341" name="Line 5">
            <a:extLst>
              <a:ext uri="{FF2B5EF4-FFF2-40B4-BE49-F238E27FC236}">
                <a16:creationId xmlns:a16="http://schemas.microsoft.com/office/drawing/2014/main" id="{42B58DB0-0DDF-C0DC-1972-C78AFC1E4757}"/>
              </a:ext>
            </a:extLst>
          </p:cNvPr>
          <p:cNvSpPr>
            <a:spLocks noChangeShapeType="1"/>
          </p:cNvSpPr>
          <p:nvPr/>
        </p:nvSpPr>
        <p:spPr bwMode="auto">
          <a:xfrm>
            <a:off x="4000500" y="4643438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4342" name="Text Box 6">
            <a:extLst>
              <a:ext uri="{FF2B5EF4-FFF2-40B4-BE49-F238E27FC236}">
                <a16:creationId xmlns:a16="http://schemas.microsoft.com/office/drawing/2014/main" id="{ABEF0CC0-2D21-ED20-A1AB-8509764518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53800" y="4495800"/>
            <a:ext cx="228600" cy="204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/>
              <a:t>AAAA</a:t>
            </a:r>
          </a:p>
        </p:txBody>
      </p:sp>
      <p:sp>
        <p:nvSpPr>
          <p:cNvPr id="14343" name="Text Box 7">
            <a:extLst>
              <a:ext uri="{FF2B5EF4-FFF2-40B4-BE49-F238E27FC236}">
                <a16:creationId xmlns:a16="http://schemas.microsoft.com/office/drawing/2014/main" id="{B570F9EB-E16E-7D6D-8B6B-BCDBFF3B0D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7400" y="4648200"/>
            <a:ext cx="45497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/>
              <a:t>A</a:t>
            </a:r>
          </a:p>
        </p:txBody>
      </p:sp>
      <p:sp>
        <p:nvSpPr>
          <p:cNvPr id="14344" name="Text Box 9">
            <a:extLst>
              <a:ext uri="{FF2B5EF4-FFF2-40B4-BE49-F238E27FC236}">
                <a16:creationId xmlns:a16="http://schemas.microsoft.com/office/drawing/2014/main" id="{695E3554-6895-B00A-228A-5B7A162B64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6375" y="4286250"/>
            <a:ext cx="1841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/>
              <a:t>A</a:t>
            </a:r>
          </a:p>
        </p:txBody>
      </p:sp>
      <p:sp>
        <p:nvSpPr>
          <p:cNvPr id="14345" name="Text Box 10">
            <a:extLst>
              <a:ext uri="{FF2B5EF4-FFF2-40B4-BE49-F238E27FC236}">
                <a16:creationId xmlns:a16="http://schemas.microsoft.com/office/drawing/2014/main" id="{0541FE0B-8E04-A991-3862-75A9DF6206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875" y="4286250"/>
            <a:ext cx="304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/>
              <a:t>O</a:t>
            </a:r>
          </a:p>
        </p:txBody>
      </p:sp>
      <p:sp>
        <p:nvSpPr>
          <p:cNvPr id="14346" name="AutoShape 1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329DDBDF-8766-985E-B75A-864EA2B940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6172200"/>
            <a:ext cx="533400" cy="457200"/>
          </a:xfrm>
          <a:prstGeom prst="actionButtonForwardNex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>
            <a:extLst>
              <a:ext uri="{FF2B5EF4-FFF2-40B4-BE49-F238E27FC236}">
                <a16:creationId xmlns:a16="http://schemas.microsoft.com/office/drawing/2014/main" id="{FAC28F0B-3556-830F-95CA-08F318D406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57200"/>
            <a:ext cx="9144000" cy="234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600" b="1" u="sng">
                <a:latin typeface="Comic Sans MS" panose="030F0702030302020204" pitchFamily="66" charset="0"/>
              </a:rPr>
              <a:t>Diameter</a:t>
            </a:r>
            <a:r>
              <a:rPr lang="en-US" altLang="en-US" sz="3600" b="1">
                <a:latin typeface="Comic Sans MS" panose="030F0702030302020204" pitchFamily="66" charset="0"/>
              </a:rPr>
              <a:t> :</a:t>
            </a:r>
            <a:endParaRPr lang="en-US" altLang="en-US" sz="3200" b="1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3200" b="1">
                <a:latin typeface="Comic Sans MS" panose="030F0702030302020204" pitchFamily="66" charset="0"/>
              </a:rPr>
              <a:t> The line which passes through the center and meet any two points on the circle is called the diameter.</a:t>
            </a:r>
          </a:p>
        </p:txBody>
      </p:sp>
      <p:sp>
        <p:nvSpPr>
          <p:cNvPr id="15363" name="Oval 3">
            <a:extLst>
              <a:ext uri="{FF2B5EF4-FFF2-40B4-BE49-F238E27FC236}">
                <a16:creationId xmlns:a16="http://schemas.microsoft.com/office/drawing/2014/main" id="{E4EB3F74-E9EE-D9F0-B6DF-D9E61AEAF6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2743200"/>
            <a:ext cx="1828800" cy="1828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15364" name="Line 4">
            <a:extLst>
              <a:ext uri="{FF2B5EF4-FFF2-40B4-BE49-F238E27FC236}">
                <a16:creationId xmlns:a16="http://schemas.microsoft.com/office/drawing/2014/main" id="{1EA4BD70-FD66-315F-289F-40D784B22A3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14600" y="2895600"/>
            <a:ext cx="762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5365" name="Line 11">
            <a:extLst>
              <a:ext uri="{FF2B5EF4-FFF2-40B4-BE49-F238E27FC236}">
                <a16:creationId xmlns:a16="http://schemas.microsoft.com/office/drawing/2014/main" id="{8A6B5278-4F91-0B0B-DC35-07F4B127A652}"/>
              </a:ext>
            </a:extLst>
          </p:cNvPr>
          <p:cNvSpPr>
            <a:spLocks noChangeShapeType="1"/>
          </p:cNvSpPr>
          <p:nvPr/>
        </p:nvSpPr>
        <p:spPr bwMode="auto">
          <a:xfrm>
            <a:off x="2428875" y="3714750"/>
            <a:ext cx="1828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5366" name="Text Box 12">
            <a:extLst>
              <a:ext uri="{FF2B5EF4-FFF2-40B4-BE49-F238E27FC236}">
                <a16:creationId xmlns:a16="http://schemas.microsoft.com/office/drawing/2014/main" id="{19FD4F7C-A942-B99A-8B29-7DC3AF4AA7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0250" y="3357563"/>
            <a:ext cx="2286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/>
              <a:t>A</a:t>
            </a:r>
          </a:p>
        </p:txBody>
      </p:sp>
      <p:sp>
        <p:nvSpPr>
          <p:cNvPr id="15367" name="Text Box 13">
            <a:extLst>
              <a:ext uri="{FF2B5EF4-FFF2-40B4-BE49-F238E27FC236}">
                <a16:creationId xmlns:a16="http://schemas.microsoft.com/office/drawing/2014/main" id="{3654A1A3-0DCD-7929-8D20-026EC7674F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7688" y="3429000"/>
            <a:ext cx="228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/>
              <a:t>B</a:t>
            </a:r>
          </a:p>
        </p:txBody>
      </p:sp>
      <p:sp>
        <p:nvSpPr>
          <p:cNvPr id="15368" name="Text Box 41">
            <a:extLst>
              <a:ext uri="{FF2B5EF4-FFF2-40B4-BE49-F238E27FC236}">
                <a16:creationId xmlns:a16="http://schemas.microsoft.com/office/drawing/2014/main" id="{4A0D17D9-9108-39E8-BCE3-38A7DCA395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0" y="3581400"/>
            <a:ext cx="1841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GB" altLang="en-US" sz="3200" b="1"/>
          </a:p>
        </p:txBody>
      </p:sp>
      <p:sp>
        <p:nvSpPr>
          <p:cNvPr id="15369" name="Text Box 45">
            <a:extLst>
              <a:ext uri="{FF2B5EF4-FFF2-40B4-BE49-F238E27FC236}">
                <a16:creationId xmlns:a16="http://schemas.microsoft.com/office/drawing/2014/main" id="{3D3756DC-EAAB-3ECE-CD48-6B130395E4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800600"/>
            <a:ext cx="9144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/>
              <a:t>            A diameter is twice the length of radius.</a:t>
            </a:r>
          </a:p>
        </p:txBody>
      </p:sp>
      <p:sp>
        <p:nvSpPr>
          <p:cNvPr id="15370" name="AutoShape 46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0A20615C-EA5A-2FAE-BC58-6D088CEACF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6172200"/>
            <a:ext cx="533400" cy="457200"/>
          </a:xfrm>
          <a:prstGeom prst="actionButtonForwardNex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15371" name="TextBox 11">
            <a:extLst>
              <a:ext uri="{FF2B5EF4-FFF2-40B4-BE49-F238E27FC236}">
                <a16:creationId xmlns:a16="http://schemas.microsoft.com/office/drawing/2014/main" id="{FF2089DE-A23A-3D60-E3A9-CDFE867F50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3250" y="3214688"/>
            <a:ext cx="3571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O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>
            <a:extLst>
              <a:ext uri="{FF2B5EF4-FFF2-40B4-BE49-F238E27FC236}">
                <a16:creationId xmlns:a16="http://schemas.microsoft.com/office/drawing/2014/main" id="{BD3AE150-93EB-ACB3-3B44-6A88F1B1A6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33400"/>
            <a:ext cx="9144000" cy="590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600" b="1" u="sng">
                <a:latin typeface="Comic Sans MS" panose="030F0702030302020204" pitchFamily="66" charset="0"/>
              </a:rPr>
              <a:t>Chord</a:t>
            </a:r>
            <a:r>
              <a:rPr lang="en-US" altLang="en-US" sz="3600" b="1">
                <a:latin typeface="Comic Sans MS" panose="030F0702030302020204" pitchFamily="66" charset="0"/>
              </a:rPr>
              <a:t> </a:t>
            </a:r>
            <a:r>
              <a:rPr lang="en-US" altLang="en-US" sz="3600">
                <a:latin typeface="Comic Sans MS" panose="030F0702030302020204" pitchFamily="66" charset="0"/>
              </a:rPr>
              <a:t>: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3600">
                <a:latin typeface="Comic Sans MS" panose="030F0702030302020204" pitchFamily="66" charset="0"/>
              </a:rPr>
              <a:t>The line which meet at any two points on the circle .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3600">
                <a:latin typeface="Comic Sans MS" panose="030F0702030302020204" pitchFamily="66" charset="0"/>
              </a:rPr>
              <a:t>A diameter is the longest chord of a circle.</a:t>
            </a:r>
          </a:p>
          <a:p>
            <a:pPr>
              <a:spcBef>
                <a:spcPct val="50000"/>
              </a:spcBef>
            </a:pPr>
            <a:endParaRPr lang="en-US" altLang="en-US" sz="3600"/>
          </a:p>
          <a:p>
            <a:pPr>
              <a:spcBef>
                <a:spcPct val="50000"/>
              </a:spcBef>
            </a:pPr>
            <a:endParaRPr lang="en-US" altLang="en-US" sz="3600"/>
          </a:p>
          <a:p>
            <a:pPr>
              <a:spcBef>
                <a:spcPct val="50000"/>
              </a:spcBef>
            </a:pPr>
            <a:r>
              <a:rPr lang="en-US" altLang="en-US" sz="3600"/>
              <a:t>CD is the chord of the circle.</a:t>
            </a:r>
          </a:p>
        </p:txBody>
      </p:sp>
      <p:sp>
        <p:nvSpPr>
          <p:cNvPr id="16387" name="Oval 3">
            <a:extLst>
              <a:ext uri="{FF2B5EF4-FFF2-40B4-BE49-F238E27FC236}">
                <a16:creationId xmlns:a16="http://schemas.microsoft.com/office/drawing/2014/main" id="{BD68F8BF-0657-1055-069E-2D26FCAFD8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7313" y="3357563"/>
            <a:ext cx="2590800" cy="2338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16388" name="Oval 4">
            <a:extLst>
              <a:ext uri="{FF2B5EF4-FFF2-40B4-BE49-F238E27FC236}">
                <a16:creationId xmlns:a16="http://schemas.microsoft.com/office/drawing/2014/main" id="{BEC6954C-DD1D-CBCA-5DF6-3745104DF2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3810000"/>
            <a:ext cx="2514600" cy="22621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16389" name="Line 5">
            <a:extLst>
              <a:ext uri="{FF2B5EF4-FFF2-40B4-BE49-F238E27FC236}">
                <a16:creationId xmlns:a16="http://schemas.microsoft.com/office/drawing/2014/main" id="{D63E5B7D-0C16-C1E9-14B0-9073E9B0C63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00188" y="3929063"/>
            <a:ext cx="2286000" cy="46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0" name="Line 6">
            <a:extLst>
              <a:ext uri="{FF2B5EF4-FFF2-40B4-BE49-F238E27FC236}">
                <a16:creationId xmlns:a16="http://schemas.microsoft.com/office/drawing/2014/main" id="{B6A62FFB-A48D-2439-3385-9056C3C6DA74}"/>
              </a:ext>
            </a:extLst>
          </p:cNvPr>
          <p:cNvSpPr>
            <a:spLocks noChangeShapeType="1"/>
          </p:cNvSpPr>
          <p:nvPr/>
        </p:nvSpPr>
        <p:spPr bwMode="auto">
          <a:xfrm>
            <a:off x="4714875" y="4929188"/>
            <a:ext cx="251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1" name="Text Box 7">
            <a:extLst>
              <a:ext uri="{FF2B5EF4-FFF2-40B4-BE49-F238E27FC236}">
                <a16:creationId xmlns:a16="http://schemas.microsoft.com/office/drawing/2014/main" id="{F607E515-CD2E-7EFA-9F37-04B67BAC63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7688" y="4643438"/>
            <a:ext cx="1841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/>
              <a:t>A</a:t>
            </a:r>
          </a:p>
        </p:txBody>
      </p:sp>
      <p:sp>
        <p:nvSpPr>
          <p:cNvPr id="16392" name="Text Box 9">
            <a:extLst>
              <a:ext uri="{FF2B5EF4-FFF2-40B4-BE49-F238E27FC236}">
                <a16:creationId xmlns:a16="http://schemas.microsoft.com/office/drawing/2014/main" id="{5B8FA1EB-EAD1-1B11-204E-8805CE4D02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6625" y="4643438"/>
            <a:ext cx="457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/>
              <a:t>B</a:t>
            </a:r>
          </a:p>
        </p:txBody>
      </p:sp>
      <p:sp>
        <p:nvSpPr>
          <p:cNvPr id="16393" name="Text Box 10">
            <a:extLst>
              <a:ext uri="{FF2B5EF4-FFF2-40B4-BE49-F238E27FC236}">
                <a16:creationId xmlns:a16="http://schemas.microsoft.com/office/drawing/2014/main" id="{8AE90AF9-C2F6-6E61-8FB1-14B52DA5DD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0125" y="3786188"/>
            <a:ext cx="3048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/>
              <a:t>C</a:t>
            </a:r>
          </a:p>
        </p:txBody>
      </p:sp>
      <p:sp>
        <p:nvSpPr>
          <p:cNvPr id="16394" name="Text Box 11">
            <a:extLst>
              <a:ext uri="{FF2B5EF4-FFF2-40B4-BE49-F238E27FC236}">
                <a16:creationId xmlns:a16="http://schemas.microsoft.com/office/drawing/2014/main" id="{69AB6A1C-5C2A-480B-5164-05AB2DB782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7625" y="3571875"/>
            <a:ext cx="533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/>
              <a:t>D</a:t>
            </a:r>
          </a:p>
        </p:txBody>
      </p:sp>
      <p:sp>
        <p:nvSpPr>
          <p:cNvPr id="16395" name="Text Box 12">
            <a:extLst>
              <a:ext uri="{FF2B5EF4-FFF2-40B4-BE49-F238E27FC236}">
                <a16:creationId xmlns:a16="http://schemas.microsoft.com/office/drawing/2014/main" id="{848E5D8D-0E08-1EF0-D995-339C01495B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438" y="4214813"/>
            <a:ext cx="2286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/>
              <a:t>O</a:t>
            </a:r>
          </a:p>
        </p:txBody>
      </p:sp>
      <p:sp>
        <p:nvSpPr>
          <p:cNvPr id="16396" name="AutoShape 1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A2491F5A-F092-278F-77F2-5BD1C0092C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6172200"/>
            <a:ext cx="533400" cy="457200"/>
          </a:xfrm>
          <a:prstGeom prst="actionButtonForwardNex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16397" name="TextBox 12">
            <a:extLst>
              <a:ext uri="{FF2B5EF4-FFF2-40B4-BE49-F238E27FC236}">
                <a16:creationId xmlns:a16="http://schemas.microsoft.com/office/drawing/2014/main" id="{37AA1FBA-2786-3AC3-9CEF-CECF20C17B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6438" y="4572000"/>
            <a:ext cx="6429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o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>
            <a:extLst>
              <a:ext uri="{FF2B5EF4-FFF2-40B4-BE49-F238E27FC236}">
                <a16:creationId xmlns:a16="http://schemas.microsoft.com/office/drawing/2014/main" id="{2B26C6D5-FC18-058A-E782-5966CC2D52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47800"/>
            <a:ext cx="9144000" cy="234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600" b="1" u="sng">
                <a:latin typeface="Comic Sans MS" panose="030F0702030302020204" pitchFamily="66" charset="0"/>
              </a:rPr>
              <a:t>Circumference </a:t>
            </a:r>
            <a:r>
              <a:rPr lang="en-US" altLang="en-US" sz="3200" b="1">
                <a:latin typeface="Comic Sans MS" panose="030F0702030302020204" pitchFamily="66" charset="0"/>
              </a:rPr>
              <a:t>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3200" b="1">
                <a:latin typeface="Comic Sans MS" panose="030F0702030302020204" pitchFamily="66" charset="0"/>
              </a:rPr>
              <a:t>   Length of a closed curve forming the boundary of the circle is called the circumference of the circle</a:t>
            </a:r>
            <a:r>
              <a:rPr lang="en-US" altLang="en-US" sz="3200" b="1"/>
              <a:t>.</a:t>
            </a:r>
          </a:p>
        </p:txBody>
      </p:sp>
      <p:sp>
        <p:nvSpPr>
          <p:cNvPr id="17411" name="Oval 3">
            <a:extLst>
              <a:ext uri="{FF2B5EF4-FFF2-40B4-BE49-F238E27FC236}">
                <a16:creationId xmlns:a16="http://schemas.microsoft.com/office/drawing/2014/main" id="{E747D2F9-ECED-951B-8BE4-EAE49BDD1D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4038600"/>
            <a:ext cx="2514600" cy="2247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17412" name="Line 4">
            <a:extLst>
              <a:ext uri="{FF2B5EF4-FFF2-40B4-BE49-F238E27FC236}">
                <a16:creationId xmlns:a16="http://schemas.microsoft.com/office/drawing/2014/main" id="{37A415E4-9ACA-31E6-2B20-DE73C8AE763F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7000" y="4724400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413" name="Line 5">
            <a:extLst>
              <a:ext uri="{FF2B5EF4-FFF2-40B4-BE49-F238E27FC236}">
                <a16:creationId xmlns:a16="http://schemas.microsoft.com/office/drawing/2014/main" id="{096BB611-62E9-9E39-C052-77CEB7F5B19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19400" y="4724400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414" name="AutoShape 6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2AEAC20D-DD94-118F-17D9-9E3F2AE8F7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6172200"/>
            <a:ext cx="533400" cy="457200"/>
          </a:xfrm>
          <a:prstGeom prst="actionButtonForwardNex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WordArt 2">
            <a:extLst>
              <a:ext uri="{FF2B5EF4-FFF2-40B4-BE49-F238E27FC236}">
                <a16:creationId xmlns:a16="http://schemas.microsoft.com/office/drawing/2014/main" id="{31DADB30-205E-16F0-3361-89D2E47F02C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33400" y="1295400"/>
            <a:ext cx="7772400" cy="44958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en-GB" sz="4000" kern="10">
                <a:gradFill rotWithShape="1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/>
                  </a:outerShdw>
                </a:effectLst>
                <a:cs typeface="Times New Roman" panose="02020603050405020304" pitchFamily="18" charset="0"/>
              </a:rPr>
              <a:t>Happy Reading</a:t>
            </a:r>
          </a:p>
        </p:txBody>
      </p:sp>
      <p:sp>
        <p:nvSpPr>
          <p:cNvPr id="18435" name="AutoShape 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F9282570-2EB6-5A24-1CD3-05102ECE21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6172200"/>
            <a:ext cx="533400" cy="457200"/>
          </a:xfrm>
          <a:prstGeom prst="actionButtonForwardNex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>
            <a:extLst>
              <a:ext uri="{FF2B5EF4-FFF2-40B4-BE49-F238E27FC236}">
                <a16:creationId xmlns:a16="http://schemas.microsoft.com/office/drawing/2014/main" id="{445EB45A-42C5-4254-BFC5-95E884FD96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066800"/>
            <a:ext cx="8458200" cy="549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>
                <a:latin typeface="Comic Sans MS" panose="030F0702030302020204" pitchFamily="66" charset="0"/>
              </a:rPr>
              <a:t>Quiz:</a:t>
            </a:r>
          </a:p>
          <a:p>
            <a:pPr>
              <a:spcBef>
                <a:spcPct val="50000"/>
              </a:spcBef>
            </a:pPr>
            <a:r>
              <a:rPr lang="en-US" altLang="en-US" sz="2800" b="1">
                <a:latin typeface="Comic Sans MS" panose="030F0702030302020204" pitchFamily="66" charset="0"/>
              </a:rPr>
              <a:t>Well now its time to test those grey cells of yours!So all the best and happy clicking!</a:t>
            </a:r>
          </a:p>
          <a:p>
            <a:pPr>
              <a:spcBef>
                <a:spcPct val="50000"/>
              </a:spcBef>
            </a:pPr>
            <a:r>
              <a:rPr lang="en-US" altLang="en-US" sz="2800" b="1">
                <a:latin typeface="Comic Sans MS" panose="030F0702030302020204" pitchFamily="66" charset="0"/>
              </a:rPr>
              <a:t>SCORING:</a:t>
            </a:r>
          </a:p>
          <a:p>
            <a:pPr>
              <a:spcBef>
                <a:spcPct val="50000"/>
              </a:spcBef>
            </a:pPr>
            <a:r>
              <a:rPr lang="en-US" altLang="en-US" sz="2800" b="1">
                <a:latin typeface="Comic Sans MS" panose="030F0702030302020204" pitchFamily="66" charset="0"/>
              </a:rPr>
              <a:t>10 correct: Excellent</a:t>
            </a:r>
          </a:p>
          <a:p>
            <a:pPr>
              <a:spcBef>
                <a:spcPct val="50000"/>
              </a:spcBef>
            </a:pPr>
            <a:r>
              <a:rPr lang="en-US" altLang="en-US" sz="2800" b="1">
                <a:latin typeface="Comic Sans MS" panose="030F0702030302020204" pitchFamily="66" charset="0"/>
              </a:rPr>
              <a:t>8-7 correct: Very good</a:t>
            </a:r>
          </a:p>
          <a:p>
            <a:pPr>
              <a:spcBef>
                <a:spcPct val="50000"/>
              </a:spcBef>
            </a:pPr>
            <a:r>
              <a:rPr lang="en-US" altLang="en-US" sz="2800" b="1">
                <a:latin typeface="Comic Sans MS" panose="030F0702030302020204" pitchFamily="66" charset="0"/>
              </a:rPr>
              <a:t>5-7correct: good</a:t>
            </a:r>
          </a:p>
          <a:p>
            <a:pPr>
              <a:spcBef>
                <a:spcPct val="50000"/>
              </a:spcBef>
            </a:pPr>
            <a:r>
              <a:rPr lang="en-US" altLang="en-US" sz="2800" b="1">
                <a:latin typeface="Comic Sans MS" panose="030F0702030302020204" pitchFamily="66" charset="0"/>
              </a:rPr>
              <a:t>3-4 correct:Fair</a:t>
            </a:r>
          </a:p>
          <a:p>
            <a:pPr>
              <a:spcBef>
                <a:spcPct val="50000"/>
              </a:spcBef>
            </a:pPr>
            <a:r>
              <a:rPr lang="en-US" altLang="en-US" sz="2800" b="1">
                <a:latin typeface="Comic Sans MS" panose="030F0702030302020204" pitchFamily="66" charset="0"/>
              </a:rPr>
              <a:t>0-2 correct:poor</a:t>
            </a:r>
          </a:p>
        </p:txBody>
      </p:sp>
      <p:sp>
        <p:nvSpPr>
          <p:cNvPr id="19459" name="AutoShape 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89B9712A-9310-EDFD-F502-B2C09CB418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6172200"/>
            <a:ext cx="533400" cy="457200"/>
          </a:xfrm>
          <a:prstGeom prst="actionButtonForwardNex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>
            <a:extLst>
              <a:ext uri="{FF2B5EF4-FFF2-40B4-BE49-F238E27FC236}">
                <a16:creationId xmlns:a16="http://schemas.microsoft.com/office/drawing/2014/main" id="{09017E55-FFB7-E324-9E57-5CB93623A9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371600"/>
            <a:ext cx="8763000" cy="326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>
                <a:latin typeface="Comic Sans MS" panose="030F0702030302020204" pitchFamily="66" charset="0"/>
              </a:rPr>
              <a:t>Q1:A circle is a:</a:t>
            </a:r>
          </a:p>
          <a:p>
            <a:pPr>
              <a:spcBef>
                <a:spcPct val="50000"/>
              </a:spcBef>
            </a:pPr>
            <a:r>
              <a:rPr lang="en-US" altLang="en-US" sz="3200" b="1">
                <a:latin typeface="Comic Sans MS" panose="030F0702030302020204" pitchFamily="66" charset="0"/>
              </a:rPr>
              <a:t>(1)Simple close curve       (2)Open curve</a:t>
            </a:r>
          </a:p>
          <a:p>
            <a:pPr>
              <a:spcBef>
                <a:spcPct val="50000"/>
              </a:spcBef>
            </a:pPr>
            <a:r>
              <a:rPr lang="en-US" altLang="en-US" sz="3200" b="1">
                <a:latin typeface="Comic Sans MS" panose="030F0702030302020204" pitchFamily="66" charset="0"/>
              </a:rPr>
              <a:t>Q2:A chord that goes through the center of the circle:</a:t>
            </a:r>
          </a:p>
          <a:p>
            <a:pPr>
              <a:spcBef>
                <a:spcPct val="50000"/>
              </a:spcBef>
            </a:pPr>
            <a:r>
              <a:rPr lang="en-US" altLang="en-US" sz="3200" b="1">
                <a:latin typeface="Comic Sans MS" panose="030F0702030302020204" pitchFamily="66" charset="0"/>
              </a:rPr>
              <a:t>(1)Chord                (2)Diameter</a:t>
            </a:r>
          </a:p>
        </p:txBody>
      </p:sp>
      <p:sp>
        <p:nvSpPr>
          <p:cNvPr id="20483" name="AutoShape 3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AD4B914F-2108-A0C5-3D0E-3F5878ADAB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6313" y="2214563"/>
            <a:ext cx="381000" cy="381000"/>
          </a:xfrm>
          <a:prstGeom prst="actionButtonBlank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20484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49A8E325-4E13-926E-10F6-F9A60DD62E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9500" y="4214813"/>
            <a:ext cx="381000" cy="381000"/>
          </a:xfrm>
          <a:prstGeom prst="actionButtonBlank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20485" name="AutoShape 5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CA1FFA74-4558-8002-13FF-5EE48A86A8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6800" y="2214563"/>
            <a:ext cx="457200" cy="381000"/>
          </a:xfrm>
          <a:prstGeom prst="actionButtonBlank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20486" name="AutoShape 6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37C07DFA-3854-F92F-5601-01355A0CCB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4191000"/>
            <a:ext cx="457200" cy="381000"/>
          </a:xfrm>
          <a:prstGeom prst="actionButtonBlank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20487" name="AutoShape 7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1406B772-2F37-BC76-DEFF-43365BAE0A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6172200"/>
            <a:ext cx="533400" cy="457200"/>
          </a:xfrm>
          <a:prstGeom prst="actionButtonForwardNex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>
            <a:extLst>
              <a:ext uri="{FF2B5EF4-FFF2-40B4-BE49-F238E27FC236}">
                <a16:creationId xmlns:a16="http://schemas.microsoft.com/office/drawing/2014/main" id="{5A93A554-753E-61C2-7F30-CADBB20E0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838200"/>
            <a:ext cx="8534400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>
                <a:latin typeface="Comic Sans MS" panose="030F0702030302020204" pitchFamily="66" charset="0"/>
              </a:rPr>
              <a:t>Q3:A line that run between the circle and its center:</a:t>
            </a:r>
          </a:p>
          <a:p>
            <a:pPr>
              <a:spcBef>
                <a:spcPct val="50000"/>
              </a:spcBef>
            </a:pPr>
            <a:r>
              <a:rPr lang="en-US" altLang="en-US" sz="3200" b="1">
                <a:latin typeface="Comic Sans MS" panose="030F0702030302020204" pitchFamily="66" charset="0"/>
              </a:rPr>
              <a:t>(1)Radius            (2)Diameter</a:t>
            </a:r>
          </a:p>
          <a:p>
            <a:pPr>
              <a:spcBef>
                <a:spcPct val="50000"/>
              </a:spcBef>
            </a:pPr>
            <a:r>
              <a:rPr lang="en-US" altLang="en-US" sz="3200" b="1">
                <a:latin typeface="Comic Sans MS" panose="030F0702030302020204" pitchFamily="66" charset="0"/>
              </a:rPr>
              <a:t>Q4:A line segments that join two points on the circle:</a:t>
            </a:r>
          </a:p>
          <a:p>
            <a:pPr>
              <a:spcBef>
                <a:spcPct val="50000"/>
              </a:spcBef>
            </a:pPr>
            <a:r>
              <a:rPr lang="en-US" altLang="en-US" sz="3200" b="1">
                <a:latin typeface="Comic Sans MS" panose="030F0702030302020204" pitchFamily="66" charset="0"/>
              </a:rPr>
              <a:t>(1)Chord             (2)Diameter</a:t>
            </a:r>
          </a:p>
        </p:txBody>
      </p:sp>
      <p:sp>
        <p:nvSpPr>
          <p:cNvPr id="21507" name="AutoShape 3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CBCB196E-6C69-86C1-BC6C-CC6EF766F8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2209800"/>
            <a:ext cx="381000" cy="381000"/>
          </a:xfrm>
          <a:prstGeom prst="actionButtonBlank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21508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809FC004-CA46-30D4-B30B-053F0E40A4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4191000"/>
            <a:ext cx="381000" cy="381000"/>
          </a:xfrm>
          <a:prstGeom prst="actionButtonBlank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21509" name="AutoShape 5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8B7AC9E9-AB90-6BB3-C7FD-0B2990A8AF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2313" y="2143125"/>
            <a:ext cx="457200" cy="381000"/>
          </a:xfrm>
          <a:prstGeom prst="actionButtonBlank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21510" name="AutoShape 6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FCFBFA19-6F07-3B63-ED45-26481EA04C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4191000"/>
            <a:ext cx="457200" cy="381000"/>
          </a:xfrm>
          <a:prstGeom prst="actionButtonBlank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21511" name="AutoShape 7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EC11D16-5733-91EC-EF1A-7D41BFB6D2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6172200"/>
            <a:ext cx="533400" cy="457200"/>
          </a:xfrm>
          <a:prstGeom prst="actionButtonForwardNex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>
            <a:extLst>
              <a:ext uri="{FF2B5EF4-FFF2-40B4-BE49-F238E27FC236}">
                <a16:creationId xmlns:a16="http://schemas.microsoft.com/office/drawing/2014/main" id="{AC2FFE9B-E451-85B0-AC6F-77CE439855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981200"/>
            <a:ext cx="8534400" cy="477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>
                <a:latin typeface="Comic Sans MS" panose="030F0702030302020204" pitchFamily="66" charset="0"/>
              </a:rPr>
              <a:t>Q5:The distance round the circle is called as:</a:t>
            </a:r>
          </a:p>
          <a:p>
            <a:pPr>
              <a:spcBef>
                <a:spcPct val="50000"/>
              </a:spcBef>
            </a:pPr>
            <a:r>
              <a:rPr lang="en-US" altLang="en-US" sz="3200" b="1">
                <a:latin typeface="Comic Sans MS" panose="030F0702030302020204" pitchFamily="66" charset="0"/>
              </a:rPr>
              <a:t>(1)Circumference                    (2)Chord</a:t>
            </a:r>
          </a:p>
          <a:p>
            <a:pPr>
              <a:spcBef>
                <a:spcPct val="50000"/>
              </a:spcBef>
            </a:pPr>
            <a:r>
              <a:rPr lang="en-US" altLang="en-US" sz="3200" b="1">
                <a:latin typeface="Comic Sans MS" panose="030F0702030302020204" pitchFamily="66" charset="0"/>
              </a:rPr>
              <a:t>Q6:Can a circle have more than one center:</a:t>
            </a:r>
          </a:p>
          <a:p>
            <a:pPr>
              <a:spcBef>
                <a:spcPct val="50000"/>
              </a:spcBef>
            </a:pPr>
            <a:r>
              <a:rPr lang="en-US" altLang="en-US" sz="3200" b="1">
                <a:latin typeface="Comic Sans MS" panose="030F0702030302020204" pitchFamily="66" charset="0"/>
              </a:rPr>
              <a:t>(1)No                                      (2)Yes</a:t>
            </a:r>
          </a:p>
        </p:txBody>
      </p:sp>
      <p:sp>
        <p:nvSpPr>
          <p:cNvPr id="22531" name="AutoShape 3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A770167C-85D5-5792-0650-3820D1FF05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4813" y="3357563"/>
            <a:ext cx="381000" cy="381000"/>
          </a:xfrm>
          <a:prstGeom prst="actionButtonBlank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22532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CAE1EB7C-53C9-F8E4-544F-E753ECC407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3125" y="5715000"/>
            <a:ext cx="381000" cy="381000"/>
          </a:xfrm>
          <a:prstGeom prst="actionButtonBlank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22533" name="AutoShape 5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63580E10-1793-F620-3BB0-D9941BEA51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8938" y="3857625"/>
            <a:ext cx="457200" cy="381000"/>
          </a:xfrm>
          <a:prstGeom prst="actionButtonBlank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22534" name="AutoShape 6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0AC1E747-1125-59CC-03B4-4E3AD93FD8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3125" y="6215063"/>
            <a:ext cx="457200" cy="381000"/>
          </a:xfrm>
          <a:prstGeom prst="actionButtonBlank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22535" name="AutoShape 7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3C5D92D-8B68-006D-E9CD-8CC8F02B79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6172200"/>
            <a:ext cx="533400" cy="457200"/>
          </a:xfrm>
          <a:prstGeom prst="actionButtonForwardNex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>
            <a:extLst>
              <a:ext uri="{FF2B5EF4-FFF2-40B4-BE49-F238E27FC236}">
                <a16:creationId xmlns:a16="http://schemas.microsoft.com/office/drawing/2014/main" id="{AACA8B23-20DB-FB08-230D-6F36CC5A50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43000"/>
            <a:ext cx="914400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>
                <a:latin typeface="Comic Sans MS" panose="030F0702030302020204" pitchFamily="66" charset="0"/>
              </a:rPr>
              <a:t>Q7:Diameter is a:</a:t>
            </a:r>
          </a:p>
          <a:p>
            <a:pPr>
              <a:spcBef>
                <a:spcPct val="50000"/>
              </a:spcBef>
            </a:pPr>
            <a:r>
              <a:rPr lang="en-US" altLang="en-US" sz="3200" b="1">
                <a:latin typeface="Comic Sans MS" panose="030F0702030302020204" pitchFamily="66" charset="0"/>
              </a:rPr>
              <a:t>(1)Twice of a radius   (2)Half of a radius</a:t>
            </a:r>
          </a:p>
          <a:p>
            <a:pPr>
              <a:spcBef>
                <a:spcPct val="50000"/>
              </a:spcBef>
            </a:pPr>
            <a:endParaRPr lang="en-US" altLang="en-US" sz="3200" b="1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US" altLang="en-US" sz="3200" b="1">
                <a:latin typeface="Comic Sans MS" panose="030F0702030302020204" pitchFamily="66" charset="0"/>
              </a:rPr>
              <a:t>Q8:If the radius of the circle is6cm ,then its diameter is:</a:t>
            </a:r>
          </a:p>
          <a:p>
            <a:pPr>
              <a:spcBef>
                <a:spcPct val="50000"/>
              </a:spcBef>
            </a:pPr>
            <a:r>
              <a:rPr lang="en-US" altLang="en-US" sz="3200" b="1">
                <a:latin typeface="Comic Sans MS" panose="030F0702030302020204" pitchFamily="66" charset="0"/>
              </a:rPr>
              <a:t>(1)12cm                 (2)6cm</a:t>
            </a:r>
          </a:p>
        </p:txBody>
      </p:sp>
      <p:sp>
        <p:nvSpPr>
          <p:cNvPr id="23555" name="AutoShape 3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B684996F-A06C-67B2-F910-D391E31A37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3375" y="2000250"/>
            <a:ext cx="381000" cy="381000"/>
          </a:xfrm>
          <a:prstGeom prst="actionButtonBlank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23556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476948D9-69E8-F1C6-2E3C-255C7322FB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7375" y="4714875"/>
            <a:ext cx="381000" cy="381000"/>
          </a:xfrm>
          <a:prstGeom prst="actionButtonBlank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23557" name="AutoShape 5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EB65F108-D1CF-DB58-6771-191320C292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1063" y="2000250"/>
            <a:ext cx="457200" cy="381000"/>
          </a:xfrm>
          <a:prstGeom prst="actionButtonBlank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23558" name="AutoShape 6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7FA5B535-AA9A-991F-E554-341C139380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5063" y="4714875"/>
            <a:ext cx="457200" cy="381000"/>
          </a:xfrm>
          <a:prstGeom prst="actionButtonBlank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23559" name="AutoShape 7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004BB32B-D7CE-C011-7502-E89B31A76F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6172200"/>
            <a:ext cx="533400" cy="457200"/>
          </a:xfrm>
          <a:prstGeom prst="actionButtonForwardNex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>
            <a:extLst>
              <a:ext uri="{FF2B5EF4-FFF2-40B4-BE49-F238E27FC236}">
                <a16:creationId xmlns:a16="http://schemas.microsoft.com/office/drawing/2014/main" id="{7CD20DF4-E563-A88B-EB53-8B77A2FB6F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66800"/>
            <a:ext cx="9144000" cy="42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>
                <a:latin typeface="Comic Sans MS" panose="030F0702030302020204" pitchFamily="66" charset="0"/>
              </a:rPr>
              <a:t>Q9:If diameter of the circle is 12cm, then its radius is:</a:t>
            </a:r>
          </a:p>
          <a:p>
            <a:pPr>
              <a:spcBef>
                <a:spcPct val="50000"/>
              </a:spcBef>
            </a:pPr>
            <a:r>
              <a:rPr lang="en-US" altLang="en-US" sz="3200" b="1">
                <a:latin typeface="Comic Sans MS" panose="030F0702030302020204" pitchFamily="66" charset="0"/>
              </a:rPr>
              <a:t>(1)12cm                                   (2)6cm</a:t>
            </a:r>
          </a:p>
          <a:p>
            <a:pPr>
              <a:spcBef>
                <a:spcPct val="50000"/>
              </a:spcBef>
            </a:pPr>
            <a:r>
              <a:rPr lang="en-US" altLang="en-US" sz="3200" b="1">
                <a:latin typeface="Comic Sans MS" panose="030F0702030302020204" pitchFamily="66" charset="0"/>
              </a:rPr>
              <a:t>Q10:If radius of the circle 4cm, then its diameter is</a:t>
            </a:r>
          </a:p>
          <a:p>
            <a:pPr>
              <a:spcBef>
                <a:spcPct val="50000"/>
              </a:spcBef>
            </a:pPr>
            <a:r>
              <a:rPr lang="en-US" altLang="en-US" sz="3200" b="1">
                <a:latin typeface="Comic Sans MS" panose="030F0702030302020204" pitchFamily="66" charset="0"/>
              </a:rPr>
              <a:t>(1)8cm                 (2)4cm</a:t>
            </a:r>
          </a:p>
        </p:txBody>
      </p:sp>
      <p:sp>
        <p:nvSpPr>
          <p:cNvPr id="24579" name="AutoShape 3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3F9250D6-EB9B-244B-DB3F-A8338AA2B6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857750"/>
            <a:ext cx="381000" cy="381000"/>
          </a:xfrm>
          <a:prstGeom prst="actionButtonBlank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24580" name="AutoShape 4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ED8CFC37-38EF-3ADF-FA8D-05CFE32A8B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2438400"/>
            <a:ext cx="457200" cy="381000"/>
          </a:xfrm>
          <a:prstGeom prst="actionButtonBlank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24581" name="AutoShape 5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4996C3E6-A3AB-2100-BBFE-1261ECDD17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1688" y="3000375"/>
            <a:ext cx="381000" cy="381000"/>
          </a:xfrm>
          <a:prstGeom prst="actionButtonBlank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24582" name="AutoShape 6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5E718631-48E4-1F75-FF3E-C79DB2C2F6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9313" y="4929188"/>
            <a:ext cx="457200" cy="381000"/>
          </a:xfrm>
          <a:prstGeom prst="actionButtonBlank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24583" name="AutoShape 7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92DD3796-30CC-E6D1-5CEC-FDE5E40619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6172200"/>
            <a:ext cx="533400" cy="457200"/>
          </a:xfrm>
          <a:prstGeom prst="actionButtonForwardNex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>
            <a:extLst>
              <a:ext uri="{FF2B5EF4-FFF2-40B4-BE49-F238E27FC236}">
                <a16:creationId xmlns:a16="http://schemas.microsoft.com/office/drawing/2014/main" id="{0E73F30E-E791-835C-23FF-04A9E0546B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676400"/>
            <a:ext cx="8534400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600" b="1">
                <a:latin typeface="Comic Sans MS" panose="030F0702030302020204" pitchFamily="66" charset="0"/>
              </a:rPr>
              <a:t>WELLDONE!CORRECT ANSWER!</a:t>
            </a:r>
          </a:p>
          <a:p>
            <a:pPr>
              <a:spcBef>
                <a:spcPct val="50000"/>
              </a:spcBef>
            </a:pPr>
            <a:r>
              <a:rPr lang="en-US" altLang="en-US" sz="3200" b="1">
                <a:latin typeface="Comic Sans MS" panose="030F0702030302020204" pitchFamily="66" charset="0"/>
              </a:rPr>
              <a:t>Now for the next question click on the next question.</a:t>
            </a:r>
          </a:p>
          <a:p>
            <a:pPr>
              <a:spcBef>
                <a:spcPct val="50000"/>
              </a:spcBef>
            </a:pPr>
            <a:endParaRPr lang="en-US" altLang="en-US" sz="3200" b="1"/>
          </a:p>
        </p:txBody>
      </p:sp>
      <p:sp>
        <p:nvSpPr>
          <p:cNvPr id="25603" name="AutoShape 3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03325C7C-5D0B-AD2E-EEE9-B30F0D47A7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6019800"/>
            <a:ext cx="609600" cy="533400"/>
          </a:xfrm>
          <a:prstGeom prst="actionButtonBackPreviou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>
            <a:extLst>
              <a:ext uri="{FF2B5EF4-FFF2-40B4-BE49-F238E27FC236}">
                <a16:creationId xmlns:a16="http://schemas.microsoft.com/office/drawing/2014/main" id="{B0658875-37E0-A565-ABFC-F94A686876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981200"/>
            <a:ext cx="6248400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b="1">
                <a:latin typeface="Comic Sans MS" panose="030F0702030302020204" pitchFamily="66" charset="0"/>
              </a:rPr>
              <a:t>SORRY !  </a:t>
            </a:r>
          </a:p>
          <a:p>
            <a:pPr>
              <a:spcBef>
                <a:spcPct val="50000"/>
              </a:spcBef>
            </a:pPr>
            <a:r>
              <a:rPr lang="en-US" altLang="en-US" sz="3200" b="1">
                <a:latin typeface="Comic Sans MS" panose="030F0702030302020204" pitchFamily="66" charset="0"/>
              </a:rPr>
              <a:t>INCORRECT ANSWER!</a:t>
            </a:r>
          </a:p>
          <a:p>
            <a:pPr>
              <a:spcBef>
                <a:spcPct val="50000"/>
              </a:spcBef>
            </a:pPr>
            <a:r>
              <a:rPr lang="en-US" altLang="en-US" sz="3200" b="1">
                <a:latin typeface="Comic Sans MS" panose="030F0702030302020204" pitchFamily="66" charset="0"/>
              </a:rPr>
              <a:t>Better luck next time.</a:t>
            </a:r>
          </a:p>
          <a:p>
            <a:pPr>
              <a:spcBef>
                <a:spcPct val="50000"/>
              </a:spcBef>
            </a:pPr>
            <a:endParaRPr lang="en-US" altLang="en-US" sz="3200" b="1"/>
          </a:p>
        </p:txBody>
      </p:sp>
      <p:sp>
        <p:nvSpPr>
          <p:cNvPr id="26627" name="AutoShape 3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F9B68B6A-1BC5-27DA-AFFD-EBE9C23492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6096000"/>
            <a:ext cx="457200" cy="381000"/>
          </a:xfrm>
          <a:prstGeom prst="actionButtonBackPreviou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2">
            <a:extLst>
              <a:ext uri="{FF2B5EF4-FFF2-40B4-BE49-F238E27FC236}">
                <a16:creationId xmlns:a16="http://schemas.microsoft.com/office/drawing/2014/main" id="{7677026A-24AC-CB44-2896-84A9F028F5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ibbons">
  <a:themeElements>
    <a:clrScheme name="Ribbons 1">
      <a:dk1>
        <a:srgbClr val="220011"/>
      </a:dk1>
      <a:lt1>
        <a:srgbClr val="FFFFCC"/>
      </a:lt1>
      <a:dk2>
        <a:srgbClr val="660033"/>
      </a:dk2>
      <a:lt2>
        <a:srgbClr val="FFCC00"/>
      </a:lt2>
      <a:accent1>
        <a:srgbClr val="CC0099"/>
      </a:accent1>
      <a:accent2>
        <a:srgbClr val="56002B"/>
      </a:accent2>
      <a:accent3>
        <a:srgbClr val="B8AAAD"/>
      </a:accent3>
      <a:accent4>
        <a:srgbClr val="DADAAE"/>
      </a:accent4>
      <a:accent5>
        <a:srgbClr val="E2AACA"/>
      </a:accent5>
      <a:accent6>
        <a:srgbClr val="4D0026"/>
      </a:accent6>
      <a:hlink>
        <a:srgbClr val="9C004E"/>
      </a:hlink>
      <a:folHlink>
        <a:srgbClr val="FF6600"/>
      </a:folHlink>
    </a:clrScheme>
    <a:fontScheme name="Ribbons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Ribbons 1">
        <a:dk1>
          <a:srgbClr val="220011"/>
        </a:dk1>
        <a:lt1>
          <a:srgbClr val="FFFFCC"/>
        </a:lt1>
        <a:dk2>
          <a:srgbClr val="660033"/>
        </a:dk2>
        <a:lt2>
          <a:srgbClr val="FFCC00"/>
        </a:lt2>
        <a:accent1>
          <a:srgbClr val="CC0099"/>
        </a:accent1>
        <a:accent2>
          <a:srgbClr val="56002B"/>
        </a:accent2>
        <a:accent3>
          <a:srgbClr val="B8AAAD"/>
        </a:accent3>
        <a:accent4>
          <a:srgbClr val="DADAAE"/>
        </a:accent4>
        <a:accent5>
          <a:srgbClr val="E2AACA"/>
        </a:accent5>
        <a:accent6>
          <a:srgbClr val="4D0026"/>
        </a:accent6>
        <a:hlink>
          <a:srgbClr val="9C004E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2">
        <a:dk1>
          <a:srgbClr val="001600"/>
        </a:dk1>
        <a:lt1>
          <a:srgbClr val="669900"/>
        </a:lt1>
        <a:dk2>
          <a:srgbClr val="000000"/>
        </a:dk2>
        <a:lt2>
          <a:srgbClr val="006600"/>
        </a:lt2>
        <a:accent1>
          <a:srgbClr val="336600"/>
        </a:accent1>
        <a:accent2>
          <a:srgbClr val="89BA00"/>
        </a:accent2>
        <a:accent3>
          <a:srgbClr val="B8CAAA"/>
        </a:accent3>
        <a:accent4>
          <a:srgbClr val="001100"/>
        </a:accent4>
        <a:accent5>
          <a:srgbClr val="ADB8AA"/>
        </a:accent5>
        <a:accent6>
          <a:srgbClr val="7CA800"/>
        </a:accent6>
        <a:hlink>
          <a:srgbClr val="FFCC00"/>
        </a:hlink>
        <a:folHlink>
          <a:srgbClr val="FF7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bbons 3">
        <a:dk1>
          <a:srgbClr val="000000"/>
        </a:dk1>
        <a:lt1>
          <a:srgbClr val="B2B2B2"/>
        </a:lt1>
        <a:dk2>
          <a:srgbClr val="000000"/>
        </a:dk2>
        <a:lt2>
          <a:srgbClr val="777777"/>
        </a:lt2>
        <a:accent1>
          <a:srgbClr val="CBCBCB"/>
        </a:accent1>
        <a:accent2>
          <a:srgbClr val="969696"/>
        </a:accent2>
        <a:accent3>
          <a:srgbClr val="D5D5D5"/>
        </a:accent3>
        <a:accent4>
          <a:srgbClr val="000000"/>
        </a:accent4>
        <a:accent5>
          <a:srgbClr val="E2E2E2"/>
        </a:accent5>
        <a:accent6>
          <a:srgbClr val="878787"/>
        </a:accent6>
        <a:hlink>
          <a:srgbClr val="333333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bbons 4">
        <a:dk1>
          <a:srgbClr val="000F1E"/>
        </a:dk1>
        <a:lt1>
          <a:srgbClr val="FFFFFF"/>
        </a:lt1>
        <a:dk2>
          <a:srgbClr val="003366"/>
        </a:dk2>
        <a:lt2>
          <a:srgbClr val="33CCCC"/>
        </a:lt2>
        <a:accent1>
          <a:srgbClr val="006699"/>
        </a:accent1>
        <a:accent2>
          <a:srgbClr val="003366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2D5C"/>
        </a:accent6>
        <a:hlink>
          <a:srgbClr val="0099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5">
        <a:dk1>
          <a:srgbClr val="002F2E"/>
        </a:dk1>
        <a:lt1>
          <a:srgbClr val="FFFFFF"/>
        </a:lt1>
        <a:dk2>
          <a:srgbClr val="008080"/>
        </a:dk2>
        <a:lt2>
          <a:srgbClr val="66FFCC"/>
        </a:lt2>
        <a:accent1>
          <a:srgbClr val="0099CC"/>
        </a:accent1>
        <a:accent2>
          <a:srgbClr val="005250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4948"/>
        </a:accent6>
        <a:hlink>
          <a:srgbClr val="00CC99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6">
        <a:dk1>
          <a:srgbClr val="000022"/>
        </a:dk1>
        <a:lt1>
          <a:srgbClr val="FFFFFF"/>
        </a:lt1>
        <a:dk2>
          <a:srgbClr val="000066"/>
        </a:dk2>
        <a:lt2>
          <a:srgbClr val="FFCC00"/>
        </a:lt2>
        <a:accent1>
          <a:srgbClr val="666699"/>
        </a:accent1>
        <a:accent2>
          <a:srgbClr val="000048"/>
        </a:accent2>
        <a:accent3>
          <a:srgbClr val="AAAAB8"/>
        </a:accent3>
        <a:accent4>
          <a:srgbClr val="DADADA"/>
        </a:accent4>
        <a:accent5>
          <a:srgbClr val="B8B8CA"/>
        </a:accent5>
        <a:accent6>
          <a:srgbClr val="000040"/>
        </a:accent6>
        <a:hlink>
          <a:srgbClr val="9999FF"/>
        </a:hlink>
        <a:folHlink>
          <a:srgbClr val="0000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Designs\Ribbons.pot</Template>
  <TotalTime>385</TotalTime>
  <Words>760</Words>
  <Application>Microsoft Office PowerPoint</Application>
  <PresentationFormat>On-screen Show (4:3)</PresentationFormat>
  <Paragraphs>197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Times New Roman</vt:lpstr>
      <vt:lpstr>Arial</vt:lpstr>
      <vt:lpstr>Calibri</vt:lpstr>
      <vt:lpstr>Comic Sans MS</vt:lpstr>
      <vt:lpstr>Ribbons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kanta k</dc:creator>
  <cp:lastModifiedBy>Nayan GRIFFITHS</cp:lastModifiedBy>
  <cp:revision>21</cp:revision>
  <dcterms:created xsi:type="dcterms:W3CDTF">2007-07-01T04:27:09Z</dcterms:created>
  <dcterms:modified xsi:type="dcterms:W3CDTF">2023-03-24T13:38:38Z</dcterms:modified>
</cp:coreProperties>
</file>