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98" autoAdjust="0"/>
  </p:normalViewPr>
  <p:slideViewPr>
    <p:cSldViewPr>
      <p:cViewPr varScale="1">
        <p:scale>
          <a:sx n="104" d="100"/>
          <a:sy n="104" d="100"/>
        </p:scale>
        <p:origin x="37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8BCDF83-057B-F9A4-1436-C1116B52EA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C77E21D-04EF-813B-B3B1-497D7DA1A53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690577ED-4323-5549-208C-C5EC0D334B7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F7B82438-4B19-FF8E-CE53-FDB96EBC876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DF9335A0-9C47-FE66-2248-71CBDE9CCC1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C1668BC6-9DB6-C105-4E5E-A14BADF52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anose="02020603050405020304" pitchFamily="18" charset="0"/>
              </a:defRPr>
            </a:lvl1pPr>
          </a:lstStyle>
          <a:p>
            <a:fld id="{75ECC3F1-434A-48DA-83DC-98F9CCDE6CA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DE9ADB-D61C-4EEC-D0CA-1BB28007A3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444C3A-9912-47F0-9786-7DFEC5D5162D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A13F418-4FFA-1ACF-B6E1-F06D70AE18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FB8A318-9018-6F80-7E10-CB6AB07B8D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680AE8-9294-B8AC-CC1A-3B40216062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68091E-E552-49BE-8C6F-EB2EFC75CA24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CDC0E621-5F0A-1112-0C7F-CE551D44AA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2DED288-BBE2-5E2D-8D4B-2DD72EBD5D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16AF12-46F1-7C42-D7F7-B09DAAE688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62965-4051-4605-9B08-CA7D571051EC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D349B36-7C8F-AE73-F918-D1F680217C3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4FE3CF3-9CCA-73F5-0CF1-F70AE08D97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5506E2-D19E-EEF2-473F-A14228CCE7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CC57AF-4E9A-4060-8724-87AE94C3948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1F06514F-9DED-C707-B477-A2D0D3EE61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87A7143-2C36-702C-FEE4-C00197A5ED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003CF0-31A1-2D83-EBEB-F285B6D68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06AF75-30AA-4D3A-8EB5-497BE12C7BB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775794B-C88A-7E4B-628A-226FE52CD1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956DCC2-33E2-EE20-F5F5-7C1ECF32F9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6D6360-E775-5545-6111-4E2495CC4D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92F9CE-658D-42A3-96D3-08512939CE55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4FB5C2A9-717A-DF1A-226F-80D80A01F1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F83E0F6-8774-11C0-5704-82FA6B1C3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785D5-49DE-A21E-23ED-22A338C52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7C309-29D6-4424-1D97-6EE33B14A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FCA3C-4206-50D4-93B8-4EB11D10E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53182-A796-7C72-249B-E739CF27A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8EBA9-5ABD-6753-67CB-2983882EB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C6CC8-934B-40E6-BF47-3527160245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5362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9522C-F1E6-C9E9-108F-08AFA3E5E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4022-B31E-F298-AE05-F3FFD65C0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0A412-66C1-E928-E83C-9B2D4C620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11DF1-8B0C-6034-2643-7DF91A85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EDB04-120D-378A-B898-40C88821A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7BBB3-BB4C-436F-9C0D-B55B3B24A31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090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06AC8-4915-3612-E438-21EEAF568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C725C-7A1D-0084-A67F-52731E2E0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44F03-5152-9FFE-6AE0-5C3EF51E0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D1FF0-F48E-F0B6-82C8-1DEC26ADA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F5493-0EDA-D3E6-7E9E-35598D48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836F9-2F5F-4A3A-A00F-0959102D4B4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686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EA2ED-FF46-A1FC-CA20-F8C1F20B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0E8B3-1999-8FEE-C20C-98D038A4D5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5D0D24-5285-00D6-3660-34DBA1D794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8D2F35-0869-4B8E-5061-DC8D57D21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D8664-CD75-1575-1C91-F0667F1B4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B9287-3B12-3107-9DD9-95A5FB3E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2216D-4CC7-4D1A-998B-FC8CFB11FFC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203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C0754-CAA5-1E65-813C-CEBBD1173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DDF6A-E02D-E7AA-542A-E0B8915E8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69837-816E-3FA0-169A-E968C79CC4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76A80-EB22-417E-6298-CBFE9F230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DC94DE-7F3F-E790-7428-1162818BF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915844-CC13-DE6F-901A-DFEA62A12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D13D73-DF00-A572-4FF5-A39E9BB16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F5BC69-2625-AEFA-0EBB-1B9137CA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A36BE-63F1-44B2-AD93-458F9653BF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6641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5F37-AC54-728E-E9D3-51505C63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0ECE8-51D2-50DB-ECAC-B730B3B6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A590A6-5F4E-95F3-DC35-84CE895D7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34F92C-5398-8D35-7FFF-63458B50F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3117B-99A3-4828-9C0E-2C9EE52F6C1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4086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950B4-1826-76BA-6685-10739C89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D182D3-10E0-7B10-EB25-B87275AF0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3793D-C1A9-B57A-11FB-80ECC81BF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9EE2D-4D38-4045-AB72-FB031D7A93D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026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050CF-38A7-F0AB-08C4-5FD22660A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8FFF1-42B7-4C7F-DA73-8CD866D69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77D5E-1ED7-9987-D99B-68D86E553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69B94-032C-F438-4F06-1CE03087A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B7242-020A-EABD-D3CB-1CA76CAAE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D8393-76CF-99E6-8D87-FB72CBB2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1FA2D5-9EBA-4D7A-B043-63B44571D1C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6863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1AA24-5126-1214-8BB8-41878120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014639-14FC-C400-14FD-14B14C2465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443BD-8DDA-74C8-285B-707E0ED70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E5022-26C8-0AC8-C01A-1760ABC92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9178D-99D4-D638-F7DD-E7477342B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E37FA4-3E5C-7FB8-0E55-2C00AD6F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B4AE9-9ACC-401C-B27B-6540FE3A3E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1042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229F4-753E-144B-9271-3615B59C7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BF7A3-8484-DB74-AEFB-5302002A4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05017-B5DC-E23D-55EB-C14684F25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A8B87-B69D-0947-1493-F8F06546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76EE5-1CCB-F545-963F-BE901F7FB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A4EBDC-8C94-404E-8F41-DAC7A17729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7598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C93152-61C7-E94C-B291-68701072D2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337F4-9834-6438-3001-A6EB6F478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3F67A-2BA2-BB46-0C50-8EF690C8B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567D6-CC81-2ABE-AE67-83782F68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F549E-2007-0862-18C6-5180178F8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8E0032-66A5-4349-BDED-B9E82B36D2B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314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C9DFD05-39AB-EB78-73AA-9ECF1CA42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8FEE80-403F-BC3D-CDA7-7CB3D55CD8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964B692-3CEC-983A-DF28-9827B15DC50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340FA1A-C9DD-FF66-5282-79798051CF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6BAC7E4-DEA2-4B91-5051-415E41B9CA4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latin typeface="+mn-lt"/>
              </a:defRPr>
            </a:lvl1pPr>
          </a:lstStyle>
          <a:p>
            <a:fld id="{FF888954-9BF8-4063-91EC-50B80FF5592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6FC195-C019-E9BD-DA84-EAA15256AB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8686800" cy="990600"/>
          </a:xfrm>
        </p:spPr>
        <p:txBody>
          <a:bodyPr/>
          <a:lstStyle/>
          <a:p>
            <a:r>
              <a:rPr lang="en-GB" altLang="en-US" sz="6600" u="sng">
                <a:solidFill>
                  <a:schemeClr val="accent2"/>
                </a:solidFill>
                <a:latin typeface="Comic Sans MS" panose="030F0702030302020204" pitchFamily="66" charset="0"/>
              </a:rPr>
              <a:t>Lesson Objectives</a:t>
            </a:r>
          </a:p>
        </p:txBody>
      </p:sp>
      <p:sp>
        <p:nvSpPr>
          <p:cNvPr id="2062" name="Text Box 14">
            <a:extLst>
              <a:ext uri="{FF2B5EF4-FFF2-40B4-BE49-F238E27FC236}">
                <a16:creationId xmlns:a16="http://schemas.microsoft.com/office/drawing/2014/main" id="{CBF02438-0D46-961F-8975-B2A9D345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420938"/>
            <a:ext cx="8642350" cy="2598737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00"/>
              </a:gs>
            </a:gsLst>
            <a:lin ang="189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800"/>
              <a:t>  </a:t>
            </a:r>
            <a:r>
              <a:rPr lang="en-GB" altLang="en-US" sz="1000"/>
              <a:t> </a:t>
            </a:r>
          </a:p>
          <a:p>
            <a:pPr algn="l">
              <a:spcBef>
                <a:spcPct val="0"/>
              </a:spcBef>
            </a:pPr>
            <a:r>
              <a:rPr lang="en-GB" altLang="en-US" sz="2800"/>
              <a:t> By the end of this lesson you should be able to:</a:t>
            </a:r>
          </a:p>
          <a:p>
            <a:pPr lvl="2" algn="l">
              <a:buFont typeface="Wingdings" panose="05000000000000000000" pitchFamily="2" charset="2"/>
              <a:buChar char="v"/>
            </a:pPr>
            <a:r>
              <a:rPr lang="en-GB" altLang="en-US"/>
              <a:t>     Multiply powers with the same base.</a:t>
            </a:r>
          </a:p>
          <a:p>
            <a:pPr lvl="2" algn="l">
              <a:buFont typeface="Wingdings" panose="05000000000000000000" pitchFamily="2" charset="2"/>
              <a:buChar char="v"/>
            </a:pPr>
            <a:r>
              <a:rPr lang="en-GB" altLang="en-US"/>
              <a:t>     Divide powers with the same base.</a:t>
            </a:r>
          </a:p>
          <a:p>
            <a:pPr algn="l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62" grpId="0" build="p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9BE716C3-D98C-7E55-B9EC-5968AD2BDC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86800" cy="990600"/>
          </a:xfrm>
        </p:spPr>
        <p:txBody>
          <a:bodyPr/>
          <a:lstStyle/>
          <a:p>
            <a:r>
              <a:rPr lang="en-GB" altLang="en-US" sz="3600" u="sng">
                <a:solidFill>
                  <a:schemeClr val="accent2"/>
                </a:solidFill>
                <a:latin typeface="Comic Sans MS" panose="030F0702030302020204" pitchFamily="66" charset="0"/>
              </a:rPr>
              <a:t>Multiplying powers of the same number</a:t>
            </a:r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20C72AE8-D077-A202-922C-D4C6A857A5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68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000"/>
              <a:t>Copy the text below in to your books and then answer the questions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98279F4F-4B8B-21C4-25A5-2EEEEC2AC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3352800" cy="169545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When multiplying:</a:t>
            </a: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Powers of the same base (number) are </a:t>
            </a:r>
            <a:r>
              <a:rPr lang="en-GB" altLang="en-US">
                <a:solidFill>
                  <a:schemeClr val="bg1"/>
                </a:solidFill>
              </a:rPr>
              <a:t>added</a:t>
            </a:r>
            <a:r>
              <a:rPr lang="en-GB" altLang="en-US" sz="2000">
                <a:solidFill>
                  <a:schemeClr val="bg1"/>
                </a:solidFill>
              </a:rPr>
              <a:t>.</a:t>
            </a:r>
          </a:p>
          <a:p>
            <a:pPr algn="l">
              <a:spcBef>
                <a:spcPct val="0"/>
              </a:spcBef>
            </a:pPr>
            <a:endParaRPr lang="en-GB" altLang="en-US" sz="2000">
              <a:solidFill>
                <a:schemeClr val="bg1"/>
              </a:solidFill>
            </a:endParaRP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In general: a</a:t>
            </a:r>
            <a:r>
              <a:rPr lang="en-GB" altLang="en-US" sz="2000" baseline="30000">
                <a:solidFill>
                  <a:schemeClr val="bg1"/>
                </a:solidFill>
              </a:rPr>
              <a:t>m</a:t>
            </a:r>
            <a:r>
              <a:rPr lang="en-GB" altLang="en-US" sz="2000">
                <a:solidFill>
                  <a:schemeClr val="bg1"/>
                </a:solidFill>
              </a:rPr>
              <a:t> x a</a:t>
            </a:r>
            <a:r>
              <a:rPr lang="en-GB" altLang="en-US" sz="2000" baseline="30000">
                <a:solidFill>
                  <a:schemeClr val="bg1"/>
                </a:solidFill>
              </a:rPr>
              <a:t>n</a:t>
            </a:r>
            <a:r>
              <a:rPr lang="en-GB" altLang="en-US" sz="2000">
                <a:solidFill>
                  <a:schemeClr val="bg1"/>
                </a:solidFill>
              </a:rPr>
              <a:t> = a</a:t>
            </a:r>
            <a:r>
              <a:rPr lang="en-GB" altLang="en-US" sz="2000" baseline="30000">
                <a:solidFill>
                  <a:schemeClr val="bg1"/>
                </a:solidFill>
              </a:rPr>
              <a:t>m+n</a:t>
            </a: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EF847946-7DE5-51BE-DE40-0B80AB1A1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752600"/>
            <a:ext cx="2590800" cy="48387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latin typeface="Comic Sans MS" panose="030F0702030302020204" pitchFamily="66" charset="0"/>
              </a:rPr>
              <a:t>5</a:t>
            </a:r>
            <a:r>
              <a:rPr lang="en-GB" altLang="en-US">
                <a:latin typeface="Comic Sans MS" panose="030F0702030302020204" pitchFamily="66" charset="0"/>
              </a:rPr>
              <a:t> x 2</a:t>
            </a:r>
            <a:r>
              <a:rPr lang="en-GB" altLang="en-US" sz="2000" baseline="30000">
                <a:latin typeface="Comic Sans MS" panose="030F0702030302020204" pitchFamily="66" charset="0"/>
              </a:rPr>
              <a:t>2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4</a:t>
            </a:r>
            <a:r>
              <a:rPr lang="en-GB" altLang="en-US" sz="2000" baseline="30000">
                <a:latin typeface="Comic Sans MS" panose="030F0702030302020204" pitchFamily="66" charset="0"/>
              </a:rPr>
              <a:t>3</a:t>
            </a:r>
            <a:r>
              <a:rPr lang="en-GB" altLang="en-US">
                <a:latin typeface="Comic Sans MS" panose="030F0702030302020204" pitchFamily="66" charset="0"/>
              </a:rPr>
              <a:t> x 4</a:t>
            </a:r>
            <a:r>
              <a:rPr lang="en-GB" altLang="en-US" sz="2000" baseline="30000">
                <a:latin typeface="Comic Sans MS" panose="030F0702030302020204" pitchFamily="66" charset="0"/>
              </a:rPr>
              <a:t>6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6</a:t>
            </a:r>
            <a:r>
              <a:rPr lang="en-GB" altLang="en-US" sz="2000" baseline="30000">
                <a:latin typeface="Comic Sans MS" panose="030F0702030302020204" pitchFamily="66" charset="0"/>
              </a:rPr>
              <a:t>2</a:t>
            </a:r>
            <a:r>
              <a:rPr lang="en-GB" altLang="en-US">
                <a:latin typeface="Comic Sans MS" panose="030F0702030302020204" pitchFamily="66" charset="0"/>
              </a:rPr>
              <a:t> x 6</a:t>
            </a:r>
            <a:r>
              <a:rPr lang="en-GB" altLang="en-US" sz="2000" baseline="30000">
                <a:latin typeface="Comic Sans MS" panose="030F0702030302020204" pitchFamily="66" charset="0"/>
              </a:rPr>
              <a:t> 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8</a:t>
            </a:r>
            <a:r>
              <a:rPr lang="en-GB" altLang="en-US" sz="2000" baseline="30000">
                <a:latin typeface="Comic Sans MS" panose="030F0702030302020204" pitchFamily="66" charset="0"/>
              </a:rPr>
              <a:t>4</a:t>
            </a:r>
            <a:r>
              <a:rPr lang="en-GB" altLang="en-US">
                <a:latin typeface="Comic Sans MS" panose="030F0702030302020204" pitchFamily="66" charset="0"/>
              </a:rPr>
              <a:t> x 8</a:t>
            </a:r>
            <a:r>
              <a:rPr lang="en-GB" altLang="en-US" sz="2000" baseline="30000">
                <a:latin typeface="Comic Sans MS" panose="030F0702030302020204" pitchFamily="66" charset="0"/>
              </a:rPr>
              <a:t>3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9</a:t>
            </a:r>
            <a:r>
              <a:rPr lang="en-GB" altLang="en-US" sz="2000" baseline="30000">
                <a:latin typeface="Comic Sans MS" panose="030F0702030302020204" pitchFamily="66" charset="0"/>
              </a:rPr>
              <a:t>2</a:t>
            </a:r>
            <a:r>
              <a:rPr lang="en-GB" altLang="en-US">
                <a:latin typeface="Comic Sans MS" panose="030F0702030302020204" pitchFamily="66" charset="0"/>
              </a:rPr>
              <a:t> x 9</a:t>
            </a:r>
            <a:r>
              <a:rPr lang="en-GB" altLang="en-US" sz="2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-2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latin typeface="Comic Sans MS" panose="030F0702030302020204" pitchFamily="66" charset="0"/>
              </a:rPr>
              <a:t>-3</a:t>
            </a:r>
            <a:r>
              <a:rPr lang="en-GB" altLang="en-US">
                <a:latin typeface="Comic Sans MS" panose="030F0702030302020204" pitchFamily="66" charset="0"/>
              </a:rPr>
              <a:t> x 2  </a:t>
            </a:r>
            <a:r>
              <a:rPr lang="en-GB" altLang="en-US" sz="2000" baseline="30000">
                <a:latin typeface="Comic Sans MS" panose="030F0702030302020204" pitchFamily="66" charset="0"/>
              </a:rPr>
              <a:t>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5</a:t>
            </a:r>
            <a:r>
              <a:rPr lang="en-GB" altLang="en-US" sz="2000" baseline="30000">
                <a:latin typeface="Comic Sans MS" panose="030F0702030302020204" pitchFamily="66" charset="0"/>
              </a:rPr>
              <a:t>5</a:t>
            </a:r>
            <a:r>
              <a:rPr lang="en-GB" altLang="en-US">
                <a:latin typeface="Comic Sans MS" panose="030F0702030302020204" pitchFamily="66" charset="0"/>
              </a:rPr>
              <a:t> x 5</a:t>
            </a:r>
            <a:r>
              <a:rPr lang="en-GB" altLang="en-US" sz="2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–7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3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-2</a:t>
            </a:r>
            <a:r>
              <a:rPr lang="en-GB" altLang="en-US">
                <a:latin typeface="Comic Sans MS" panose="030F0702030302020204" pitchFamily="66" charset="0"/>
              </a:rPr>
              <a:t> x 3</a:t>
            </a:r>
            <a:r>
              <a:rPr lang="en-GB" altLang="en-US" sz="2000" baseline="30000">
                <a:latin typeface="Comic Sans MS" panose="030F0702030302020204" pitchFamily="66" charset="0"/>
              </a:rPr>
              <a:t>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8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-2</a:t>
            </a:r>
            <a:r>
              <a:rPr lang="en-GB" altLang="en-US">
                <a:latin typeface="Comic Sans MS" panose="030F0702030302020204" pitchFamily="66" charset="0"/>
              </a:rPr>
              <a:t> x 8</a:t>
            </a:r>
            <a:r>
              <a:rPr lang="en-GB" altLang="en-US" sz="2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-3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0C8F8138-B036-8893-9B1E-7AFE90044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200400"/>
            <a:ext cx="1905000" cy="21097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Give your answer in power form</a:t>
            </a:r>
          </a:p>
          <a:p>
            <a:r>
              <a:rPr lang="en-GB" altLang="en-US"/>
              <a:t>Example:</a:t>
            </a:r>
          </a:p>
          <a:p>
            <a:pPr>
              <a:spcBef>
                <a:spcPct val="0"/>
              </a:spcBef>
            </a:pPr>
            <a:r>
              <a:rPr lang="en-GB" altLang="en-US">
                <a:solidFill>
                  <a:schemeClr val="bg1"/>
                </a:solidFill>
              </a:rPr>
              <a:t>5</a:t>
            </a:r>
            <a:r>
              <a:rPr lang="en-GB" altLang="en-US" baseline="30000">
                <a:solidFill>
                  <a:schemeClr val="bg1"/>
                </a:solidFill>
              </a:rPr>
              <a:t>5</a:t>
            </a:r>
            <a:r>
              <a:rPr lang="en-GB" altLang="en-US">
                <a:solidFill>
                  <a:schemeClr val="bg1"/>
                </a:solidFill>
              </a:rPr>
              <a:t> x 5</a:t>
            </a:r>
            <a:r>
              <a:rPr lang="en-GB" altLang="en-US" baseline="30000">
                <a:solidFill>
                  <a:schemeClr val="bg1"/>
                </a:solidFill>
              </a:rPr>
              <a:t>6</a:t>
            </a:r>
            <a:r>
              <a:rPr lang="en-GB" altLang="en-US">
                <a:solidFill>
                  <a:schemeClr val="bg1"/>
                </a:solidFill>
              </a:rPr>
              <a:t>= 5</a:t>
            </a:r>
            <a:r>
              <a:rPr lang="en-GB" altLang="en-US" baseline="3000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E501F5B7-E880-5667-06B5-934E05A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196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Base number</a:t>
            </a:r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4072064B-84FB-9BBE-262E-CDE5EF53C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Power</a:t>
            </a:r>
          </a:p>
        </p:txBody>
      </p:sp>
      <p:sp>
        <p:nvSpPr>
          <p:cNvPr id="12297" name="Line 9">
            <a:extLst>
              <a:ext uri="{FF2B5EF4-FFF2-40B4-BE49-F238E27FC236}">
                <a16:creationId xmlns:a16="http://schemas.microsoft.com/office/drawing/2014/main" id="{FC401045-63B7-88CC-F2C8-7A843CBC43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38862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298" name="Line 10">
            <a:extLst>
              <a:ext uri="{FF2B5EF4-FFF2-40B4-BE49-F238E27FC236}">
                <a16:creationId xmlns:a16="http://schemas.microsoft.com/office/drawing/2014/main" id="{E3CF2D03-A762-F875-AF88-B77FEBA5B7C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8100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299" name="Line 11">
            <a:extLst>
              <a:ext uri="{FF2B5EF4-FFF2-40B4-BE49-F238E27FC236}">
                <a16:creationId xmlns:a16="http://schemas.microsoft.com/office/drawing/2014/main" id="{D575EAC2-1BF8-1BD6-A29F-43EDE0B897C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38100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5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155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305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455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605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755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905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455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3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autoUpdateAnimBg="0"/>
      <p:bldP spid="12292" grpId="0" animBg="1" autoUpdateAnimBg="0"/>
      <p:bldP spid="12293" grpId="0" animBg="1" autoUpdateAnimBg="0"/>
      <p:bldP spid="12294" grpId="0" animBg="1" autoUpdateAnimBg="0"/>
      <p:bldP spid="12295" grpId="0" autoUpdateAnimBg="0"/>
      <p:bldP spid="1229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D6883CC-91B1-C427-EB72-D367CEB5A7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86800" cy="990600"/>
          </a:xfrm>
        </p:spPr>
        <p:txBody>
          <a:bodyPr/>
          <a:lstStyle/>
          <a:p>
            <a:r>
              <a:rPr lang="en-GB" altLang="en-US" sz="3600" u="sng">
                <a:solidFill>
                  <a:schemeClr val="accent2"/>
                </a:solidFill>
                <a:latin typeface="Comic Sans MS" panose="030F0702030302020204" pitchFamily="66" charset="0"/>
              </a:rPr>
              <a:t>Multiplying powers of the same number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8261B339-0960-A8F0-F9AE-0D95AB9D0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2192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/>
              <a:t>Answers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B26AE8D9-2339-84CE-65CD-BDAB1C0E4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3352800" cy="169545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When multiplying:</a:t>
            </a: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Powers of the same base (number) are </a:t>
            </a:r>
            <a:r>
              <a:rPr lang="en-GB" altLang="en-US">
                <a:solidFill>
                  <a:schemeClr val="bg1"/>
                </a:solidFill>
              </a:rPr>
              <a:t>added</a:t>
            </a:r>
            <a:r>
              <a:rPr lang="en-GB" altLang="en-US" sz="2000">
                <a:solidFill>
                  <a:schemeClr val="bg1"/>
                </a:solidFill>
              </a:rPr>
              <a:t>.</a:t>
            </a:r>
          </a:p>
          <a:p>
            <a:pPr algn="l">
              <a:spcBef>
                <a:spcPct val="0"/>
              </a:spcBef>
            </a:pPr>
            <a:endParaRPr lang="en-GB" altLang="en-US" sz="2000">
              <a:solidFill>
                <a:schemeClr val="bg1"/>
              </a:solidFill>
            </a:endParaRP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In general: a</a:t>
            </a:r>
            <a:r>
              <a:rPr lang="en-GB" altLang="en-US" sz="2000" baseline="30000">
                <a:solidFill>
                  <a:schemeClr val="bg1"/>
                </a:solidFill>
              </a:rPr>
              <a:t>m</a:t>
            </a:r>
            <a:r>
              <a:rPr lang="en-GB" altLang="en-US" sz="2000">
                <a:solidFill>
                  <a:schemeClr val="bg1"/>
                </a:solidFill>
              </a:rPr>
              <a:t> x a</a:t>
            </a:r>
            <a:r>
              <a:rPr lang="en-GB" altLang="en-US" sz="2000" baseline="30000">
                <a:solidFill>
                  <a:schemeClr val="bg1"/>
                </a:solidFill>
              </a:rPr>
              <a:t>n</a:t>
            </a:r>
            <a:r>
              <a:rPr lang="en-GB" altLang="en-US" sz="2000">
                <a:solidFill>
                  <a:schemeClr val="bg1"/>
                </a:solidFill>
              </a:rPr>
              <a:t> = a</a:t>
            </a:r>
            <a:r>
              <a:rPr lang="en-GB" altLang="en-US" sz="2000" baseline="30000">
                <a:solidFill>
                  <a:schemeClr val="bg1"/>
                </a:solidFill>
              </a:rPr>
              <a:t>m+n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9504BA24-5A98-4A29-6005-612606AF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752600"/>
            <a:ext cx="2362200" cy="48387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2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2  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rgbClr val="777777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4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6  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rgbClr val="777777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6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6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    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8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3  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rgbClr val="777777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9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9</a:t>
            </a:r>
            <a:r>
              <a:rPr lang="en-GB" altLang="en-US" sz="2000">
                <a:solidFill>
                  <a:srgbClr val="777777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–2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rgbClr val="777777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-3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2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   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5</a:t>
            </a:r>
            <a:r>
              <a:rPr lang="en-GB" altLang="en-US" sz="2000">
                <a:solidFill>
                  <a:srgbClr val="777777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–7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rgbClr val="777777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3 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-2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3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    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000">
                <a:solidFill>
                  <a:srgbClr val="777777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-2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 x 8</a:t>
            </a:r>
            <a:r>
              <a:rPr lang="en-GB" altLang="en-US" sz="2000">
                <a:solidFill>
                  <a:srgbClr val="777777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solidFill>
                  <a:srgbClr val="777777"/>
                </a:solidFill>
                <a:latin typeface="Comic Sans MS" panose="030F0702030302020204" pitchFamily="66" charset="0"/>
              </a:rPr>
              <a:t>-3 </a:t>
            </a:r>
            <a:r>
              <a:rPr lang="en-GB" altLang="en-US">
                <a:solidFill>
                  <a:srgbClr val="777777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rgbClr val="777777"/>
              </a:solidFill>
              <a:latin typeface="Comic Sans MS" panose="030F0702030302020204" pitchFamily="66" charset="0"/>
            </a:endParaRPr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F763B387-9BFE-9895-E666-42B351461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752600"/>
            <a:ext cx="9144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latin typeface="Comic Sans MS" panose="030F0702030302020204" pitchFamily="66" charset="0"/>
              </a:rPr>
              <a:t>7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4</a:t>
            </a:r>
            <a:r>
              <a:rPr lang="en-GB" altLang="en-US" sz="2000" baseline="30000">
                <a:latin typeface="Comic Sans MS" panose="030F0702030302020204" pitchFamily="66" charset="0"/>
              </a:rPr>
              <a:t>9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6</a:t>
            </a:r>
            <a:r>
              <a:rPr lang="en-GB" altLang="en-US" sz="2000" baseline="30000">
                <a:latin typeface="Comic Sans MS" panose="030F0702030302020204" pitchFamily="66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8</a:t>
            </a:r>
            <a:r>
              <a:rPr lang="en-GB" altLang="en-US" sz="2000" baseline="30000">
                <a:latin typeface="Comic Sans MS" panose="030F0702030302020204" pitchFamily="66" charset="0"/>
              </a:rPr>
              <a:t>7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9</a:t>
            </a:r>
            <a:r>
              <a:rPr lang="en-GB" altLang="en-US" sz="2000" baseline="30000">
                <a:latin typeface="Comic Sans MS" panose="030F0702030302020204" pitchFamily="66" charset="0"/>
              </a:rPr>
              <a:t>0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-2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5</a:t>
            </a:r>
            <a:r>
              <a:rPr lang="en-GB" altLang="en-US" sz="1000" baseline="30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-2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3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-1</a:t>
            </a:r>
            <a:r>
              <a:rPr lang="en-GB" altLang="en-US">
                <a:latin typeface="Comic Sans MS" panose="030F0702030302020204" pitchFamily="66" charset="0"/>
              </a:rPr>
              <a:t> =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8</a:t>
            </a:r>
            <a:r>
              <a:rPr lang="en-GB" altLang="en-US" sz="2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1</a:t>
            </a:r>
            <a:r>
              <a:rPr lang="en-GB" altLang="en-US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A6FF306B-36F5-7AFC-9058-6DC924A04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196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Base number</a:t>
            </a:r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912D05A2-C1B7-1099-3DB9-7C8343862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Power</a:t>
            </a:r>
          </a:p>
        </p:txBody>
      </p:sp>
      <p:sp>
        <p:nvSpPr>
          <p:cNvPr id="3082" name="Line 10">
            <a:extLst>
              <a:ext uri="{FF2B5EF4-FFF2-40B4-BE49-F238E27FC236}">
                <a16:creationId xmlns:a16="http://schemas.microsoft.com/office/drawing/2014/main" id="{CED4CDC1-C4D5-1FCC-1F69-FFD09D8180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38862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16CEEAD9-047A-8935-547D-828B8738B74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8100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084" name="Line 12">
            <a:extLst>
              <a:ext uri="{FF2B5EF4-FFF2-40B4-BE49-F238E27FC236}">
                <a16:creationId xmlns:a16="http://schemas.microsoft.com/office/drawing/2014/main" id="{924670C4-C77D-A75B-2D0E-5D69608A7E5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38100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EDDF5D02-0F98-A5EE-F418-CA1CEFF3F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237288"/>
            <a:ext cx="3529012" cy="46672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Follow me card activity</a:t>
            </a:r>
            <a:endParaRPr lang="en-US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30A4253-DF22-383C-F531-608161BC7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86800" cy="990600"/>
          </a:xfrm>
        </p:spPr>
        <p:txBody>
          <a:bodyPr/>
          <a:lstStyle/>
          <a:p>
            <a:r>
              <a:rPr lang="en-GB" altLang="en-US" sz="3600" u="sng">
                <a:solidFill>
                  <a:schemeClr val="accent2"/>
                </a:solidFill>
                <a:latin typeface="Comic Sans MS" panose="030F0702030302020204" pitchFamily="66" charset="0"/>
              </a:rPr>
              <a:t>Dividing powers of the same number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0843C146-9D70-A568-93B2-D9498E5B1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68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sz="2000"/>
              <a:t>Copy the text below in to your books and then answer the questions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1B464A91-E77A-D474-8090-B5AB1EB9D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3470275" cy="175577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When dividing:</a:t>
            </a: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Powers of the same base (number) are </a:t>
            </a:r>
            <a:r>
              <a:rPr lang="en-GB" altLang="en-US">
                <a:solidFill>
                  <a:schemeClr val="bg1"/>
                </a:solidFill>
              </a:rPr>
              <a:t>subtracted</a:t>
            </a:r>
            <a:r>
              <a:rPr lang="en-GB" altLang="en-US" sz="2000">
                <a:solidFill>
                  <a:schemeClr val="bg1"/>
                </a:solidFill>
              </a:rPr>
              <a:t>.</a:t>
            </a:r>
          </a:p>
          <a:p>
            <a:pPr algn="l">
              <a:spcBef>
                <a:spcPct val="0"/>
              </a:spcBef>
            </a:pPr>
            <a:endParaRPr lang="en-GB" altLang="en-US" sz="2000">
              <a:solidFill>
                <a:schemeClr val="bg1"/>
              </a:solidFill>
            </a:endParaRP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In general: a</a:t>
            </a:r>
            <a:r>
              <a:rPr lang="en-GB" altLang="en-US" sz="2000" baseline="30000">
                <a:solidFill>
                  <a:schemeClr val="bg1"/>
                </a:solidFill>
              </a:rPr>
              <a:t>m</a:t>
            </a:r>
            <a:r>
              <a:rPr lang="en-GB" altLang="en-US" sz="2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</a:rPr>
              <a:t>÷</a:t>
            </a:r>
            <a:r>
              <a:rPr lang="en-GB" altLang="en-US" sz="2000">
                <a:solidFill>
                  <a:schemeClr val="bg1"/>
                </a:solidFill>
              </a:rPr>
              <a:t> a</a:t>
            </a:r>
            <a:r>
              <a:rPr lang="en-GB" altLang="en-US" sz="2000" baseline="30000">
                <a:solidFill>
                  <a:schemeClr val="bg1"/>
                </a:solidFill>
              </a:rPr>
              <a:t>n</a:t>
            </a:r>
            <a:r>
              <a:rPr lang="en-GB" altLang="en-US" sz="2000">
                <a:solidFill>
                  <a:schemeClr val="bg1"/>
                </a:solidFill>
              </a:rPr>
              <a:t> = a</a:t>
            </a:r>
            <a:r>
              <a:rPr lang="en-GB" altLang="en-US" sz="2000" baseline="30000">
                <a:solidFill>
                  <a:schemeClr val="bg1"/>
                </a:solidFill>
              </a:rPr>
              <a:t>m - n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3F2C9F17-AF94-2925-4DBD-EC5F36828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752600"/>
            <a:ext cx="2590800" cy="48387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latin typeface="Comic Sans MS" panose="030F0702030302020204" pitchFamily="66" charset="0"/>
              </a:rPr>
              <a:t>5</a:t>
            </a:r>
            <a:r>
              <a:rPr lang="en-GB" altLang="en-US">
                <a:latin typeface="Comic Sans MS" panose="030F0702030302020204" pitchFamily="66" charset="0"/>
              </a:rPr>
              <a:t> ÷ 2</a:t>
            </a:r>
            <a:r>
              <a:rPr lang="en-GB" altLang="en-US" sz="2000" baseline="30000">
                <a:latin typeface="Comic Sans MS" panose="030F0702030302020204" pitchFamily="66" charset="0"/>
              </a:rPr>
              <a:t>2 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4</a:t>
            </a:r>
            <a:r>
              <a:rPr lang="en-GB" altLang="en-US" sz="2000" baseline="30000">
                <a:latin typeface="Comic Sans MS" panose="030F0702030302020204" pitchFamily="66" charset="0"/>
              </a:rPr>
              <a:t>7</a:t>
            </a:r>
            <a:r>
              <a:rPr lang="en-GB" altLang="en-US">
                <a:latin typeface="Comic Sans MS" panose="030F0702030302020204" pitchFamily="66" charset="0"/>
              </a:rPr>
              <a:t> ÷ 4</a:t>
            </a:r>
            <a:r>
              <a:rPr lang="en-GB" altLang="en-US" sz="2000" baseline="30000">
                <a:latin typeface="Comic Sans MS" panose="030F0702030302020204" pitchFamily="66" charset="0"/>
              </a:rPr>
              <a:t>5 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6</a:t>
            </a:r>
            <a:r>
              <a:rPr lang="en-GB" altLang="en-US" sz="2000" baseline="30000">
                <a:latin typeface="Comic Sans MS" panose="030F0702030302020204" pitchFamily="66" charset="0"/>
              </a:rPr>
              <a:t>2</a:t>
            </a:r>
            <a:r>
              <a:rPr lang="en-GB" altLang="en-US">
                <a:latin typeface="Comic Sans MS" panose="030F0702030302020204" pitchFamily="66" charset="0"/>
              </a:rPr>
              <a:t> ÷ 6</a:t>
            </a:r>
            <a:r>
              <a:rPr lang="en-GB" altLang="en-US" sz="2000" baseline="30000">
                <a:latin typeface="Comic Sans MS" panose="030F0702030302020204" pitchFamily="66" charset="0"/>
              </a:rPr>
              <a:t>   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8</a:t>
            </a:r>
            <a:r>
              <a:rPr lang="en-GB" altLang="en-US" sz="2000" baseline="30000">
                <a:latin typeface="Comic Sans MS" panose="030F0702030302020204" pitchFamily="66" charset="0"/>
              </a:rPr>
              <a:t>4</a:t>
            </a:r>
            <a:r>
              <a:rPr lang="en-GB" altLang="en-US">
                <a:latin typeface="Comic Sans MS" panose="030F0702030302020204" pitchFamily="66" charset="0"/>
              </a:rPr>
              <a:t> ÷ 8</a:t>
            </a:r>
            <a:r>
              <a:rPr lang="en-GB" altLang="en-US" sz="2000" baseline="30000">
                <a:latin typeface="Comic Sans MS" panose="030F0702030302020204" pitchFamily="66" charset="0"/>
              </a:rPr>
              <a:t>3 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3</a:t>
            </a:r>
            <a:r>
              <a:rPr lang="en-GB" altLang="en-US" sz="2000" baseline="30000">
                <a:latin typeface="Comic Sans MS" panose="030F0702030302020204" pitchFamily="66" charset="0"/>
              </a:rPr>
              <a:t>11</a:t>
            </a:r>
            <a:r>
              <a:rPr lang="en-GB" altLang="en-US">
                <a:latin typeface="Comic Sans MS" panose="030F0702030302020204" pitchFamily="66" charset="0"/>
              </a:rPr>
              <a:t> ÷ 3</a:t>
            </a:r>
            <a:r>
              <a:rPr lang="en-GB" altLang="en-US" sz="2000" baseline="30000">
                <a:latin typeface="Comic Sans MS" panose="030F0702030302020204" pitchFamily="66" charset="0"/>
              </a:rPr>
              <a:t>5 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latin typeface="Comic Sans MS" panose="030F0702030302020204" pitchFamily="66" charset="0"/>
              </a:rPr>
              <a:t>-3</a:t>
            </a:r>
            <a:r>
              <a:rPr lang="en-GB" altLang="en-US">
                <a:latin typeface="Comic Sans MS" panose="030F0702030302020204" pitchFamily="66" charset="0"/>
              </a:rPr>
              <a:t> ÷ 2    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5</a:t>
            </a:r>
            <a:r>
              <a:rPr lang="en-GB" altLang="en-US" sz="2000" baseline="30000">
                <a:latin typeface="Comic Sans MS" panose="030F0702030302020204" pitchFamily="66" charset="0"/>
              </a:rPr>
              <a:t>5</a:t>
            </a:r>
            <a:r>
              <a:rPr lang="en-GB" altLang="en-US">
                <a:latin typeface="Comic Sans MS" panose="030F0702030302020204" pitchFamily="66" charset="0"/>
              </a:rPr>
              <a:t> ÷ 5</a:t>
            </a:r>
            <a:r>
              <a:rPr lang="en-GB" altLang="en-US" sz="2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–7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11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-2</a:t>
            </a:r>
            <a:r>
              <a:rPr lang="en-GB" altLang="en-US">
                <a:latin typeface="Comic Sans MS" panose="030F0702030302020204" pitchFamily="66" charset="0"/>
              </a:rPr>
              <a:t> ÷ 11</a:t>
            </a:r>
            <a:r>
              <a:rPr lang="en-GB" altLang="en-US" sz="2000" baseline="30000">
                <a:latin typeface="Comic Sans MS" panose="030F0702030302020204" pitchFamily="66" charset="0"/>
              </a:rPr>
              <a:t>3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latin typeface="Comic Sans MS" panose="030F0702030302020204" pitchFamily="66" charset="0"/>
              </a:rPr>
              <a:t>7</a:t>
            </a:r>
            <a:r>
              <a:rPr lang="en-GB" altLang="en-US" sz="2000" baseline="30000">
                <a:latin typeface="Comic Sans MS" panose="030F0702030302020204" pitchFamily="66" charset="0"/>
              </a:rPr>
              <a:t>-4</a:t>
            </a:r>
            <a:r>
              <a:rPr lang="en-GB" altLang="en-US">
                <a:latin typeface="Comic Sans MS" panose="030F0702030302020204" pitchFamily="66" charset="0"/>
              </a:rPr>
              <a:t> ÷ 7</a:t>
            </a:r>
            <a:r>
              <a:rPr lang="en-GB" altLang="en-US" sz="2000" baseline="30000">
                <a:latin typeface="Comic Sans MS" panose="030F0702030302020204" pitchFamily="66" charset="0"/>
              </a:rPr>
              <a:t>-3   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874E04B2-CD0B-071E-94DE-B45040E6F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3213100"/>
            <a:ext cx="1905000" cy="2109788"/>
          </a:xfrm>
          <a:prstGeom prst="rect">
            <a:avLst/>
          </a:prstGeom>
          <a:gradFill rotWithShape="0">
            <a:gsLst>
              <a:gs pos="0">
                <a:srgbClr val="FF9900"/>
              </a:gs>
              <a:gs pos="100000">
                <a:srgbClr val="FF99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Give your answer in power form</a:t>
            </a:r>
          </a:p>
          <a:p>
            <a:r>
              <a:rPr lang="en-GB" altLang="en-US"/>
              <a:t>Example:</a:t>
            </a:r>
          </a:p>
          <a:p>
            <a:pPr>
              <a:spcBef>
                <a:spcPct val="0"/>
              </a:spcBef>
            </a:pPr>
            <a:r>
              <a:rPr lang="en-GB" altLang="en-US">
                <a:solidFill>
                  <a:schemeClr val="bg1"/>
                </a:solidFill>
              </a:rPr>
              <a:t>5</a:t>
            </a:r>
            <a:r>
              <a:rPr lang="en-GB" altLang="en-US" baseline="30000">
                <a:solidFill>
                  <a:schemeClr val="bg1"/>
                </a:solidFill>
              </a:rPr>
              <a:t>6</a:t>
            </a:r>
            <a:r>
              <a:rPr lang="en-GB" altLang="en-US">
                <a:solidFill>
                  <a:schemeClr val="bg1"/>
                </a:solidFill>
              </a:rPr>
              <a:t> ÷ 5</a:t>
            </a:r>
            <a:r>
              <a:rPr lang="en-GB" altLang="en-US" baseline="30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= 5</a:t>
            </a:r>
            <a:r>
              <a:rPr lang="en-GB" altLang="en-US" baseline="300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41AC0EBF-D7CA-A054-20A6-5A9A27C10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196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Base number</a:t>
            </a:r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617AE923-5AE4-2D93-CEDD-FF24AEEA2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Power</a:t>
            </a:r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D966D4D2-5532-83CB-66E1-6853D6EA86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38862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396862B7-7665-E516-53F4-06A49647FF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8100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203" name="Line 11">
            <a:extLst>
              <a:ext uri="{FF2B5EF4-FFF2-40B4-BE49-F238E27FC236}">
                <a16:creationId xmlns:a16="http://schemas.microsoft.com/office/drawing/2014/main" id="{3CB37991-CC41-D788-0674-338BB432DD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38100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9" presetClass="entr" presetSubtype="5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autoUpdateAnimBg="0"/>
      <p:bldP spid="8196" grpId="0" animBg="1" autoUpdateAnimBg="0"/>
      <p:bldP spid="8197" grpId="0" animBg="1" autoUpdateAnimBg="0"/>
      <p:bldP spid="8198" grpId="0" animBg="1" autoUpdateAnimBg="0"/>
      <p:bldP spid="8199" grpId="0" autoUpdateAnimBg="0"/>
      <p:bldP spid="820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9" name="Text Box 13">
            <a:extLst>
              <a:ext uri="{FF2B5EF4-FFF2-40B4-BE49-F238E27FC236}">
                <a16:creationId xmlns:a16="http://schemas.microsoft.com/office/drawing/2014/main" id="{F8518CCD-C1C5-ABF0-A0A7-157853124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3470275" cy="175577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When dividing:</a:t>
            </a: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Powers of the same base (number) are </a:t>
            </a:r>
            <a:r>
              <a:rPr lang="en-GB" altLang="en-US">
                <a:solidFill>
                  <a:schemeClr val="bg1"/>
                </a:solidFill>
              </a:rPr>
              <a:t>subtracted</a:t>
            </a:r>
            <a:r>
              <a:rPr lang="en-GB" altLang="en-US" sz="2000">
                <a:solidFill>
                  <a:schemeClr val="bg1"/>
                </a:solidFill>
              </a:rPr>
              <a:t>.</a:t>
            </a:r>
          </a:p>
          <a:p>
            <a:pPr algn="l">
              <a:spcBef>
                <a:spcPct val="0"/>
              </a:spcBef>
            </a:pPr>
            <a:endParaRPr lang="en-GB" altLang="en-US" sz="2000">
              <a:solidFill>
                <a:schemeClr val="bg1"/>
              </a:solidFill>
            </a:endParaRPr>
          </a:p>
          <a:p>
            <a:pPr algn="l">
              <a:spcBef>
                <a:spcPct val="0"/>
              </a:spcBef>
            </a:pPr>
            <a:r>
              <a:rPr lang="en-GB" altLang="en-US" sz="2000">
                <a:solidFill>
                  <a:schemeClr val="bg1"/>
                </a:solidFill>
              </a:rPr>
              <a:t>In general: a</a:t>
            </a:r>
            <a:r>
              <a:rPr lang="en-GB" altLang="en-US" sz="2000" baseline="30000">
                <a:solidFill>
                  <a:schemeClr val="bg1"/>
                </a:solidFill>
              </a:rPr>
              <a:t>m</a:t>
            </a:r>
            <a:r>
              <a:rPr lang="en-GB" altLang="en-US" sz="2000">
                <a:solidFill>
                  <a:schemeClr val="bg1"/>
                </a:solidFill>
              </a:rPr>
              <a:t> </a:t>
            </a:r>
            <a:r>
              <a:rPr lang="en-GB" altLang="en-US">
                <a:solidFill>
                  <a:schemeClr val="bg1"/>
                </a:solidFill>
              </a:rPr>
              <a:t>÷</a:t>
            </a:r>
            <a:r>
              <a:rPr lang="en-GB" altLang="en-US" sz="2000">
                <a:solidFill>
                  <a:schemeClr val="bg1"/>
                </a:solidFill>
              </a:rPr>
              <a:t> a</a:t>
            </a:r>
            <a:r>
              <a:rPr lang="en-GB" altLang="en-US" sz="2000" baseline="30000">
                <a:solidFill>
                  <a:schemeClr val="bg1"/>
                </a:solidFill>
              </a:rPr>
              <a:t>n</a:t>
            </a:r>
            <a:r>
              <a:rPr lang="en-GB" altLang="en-US" sz="2000">
                <a:solidFill>
                  <a:schemeClr val="bg1"/>
                </a:solidFill>
              </a:rPr>
              <a:t> = a</a:t>
            </a:r>
            <a:r>
              <a:rPr lang="en-GB" altLang="en-US" sz="2000" baseline="30000">
                <a:solidFill>
                  <a:schemeClr val="bg1"/>
                </a:solidFill>
              </a:rPr>
              <a:t>m - n</a:t>
            </a: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AE0793FE-172C-D42C-286A-D5E9F2115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752600"/>
            <a:ext cx="2590800" cy="48387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FFFF6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2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2  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7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4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5  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6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6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    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8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8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3  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11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3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5 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-3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2    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5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5</a:t>
            </a:r>
            <a:r>
              <a:rPr lang="en-GB" altLang="en-US" sz="2000">
                <a:solidFill>
                  <a:schemeClr val="folHlink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–7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  <a:endParaRPr lang="en-GB" altLang="en-US" sz="2000" baseline="30000">
              <a:solidFill>
                <a:schemeClr val="folHlink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11</a:t>
            </a:r>
            <a:r>
              <a:rPr lang="en-GB" altLang="en-US" sz="1000">
                <a:solidFill>
                  <a:schemeClr val="folHlink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-2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11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3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</a:p>
          <a:p>
            <a:pPr>
              <a:spcBef>
                <a:spcPct val="50000"/>
              </a:spcBef>
              <a:buFontTx/>
              <a:buAutoNum type="alphaLcParenR"/>
            </a:pP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7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-4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 ÷ 7</a:t>
            </a:r>
            <a:r>
              <a:rPr lang="en-GB" altLang="en-US" sz="2000" baseline="30000">
                <a:solidFill>
                  <a:schemeClr val="folHlink"/>
                </a:solidFill>
                <a:latin typeface="Comic Sans MS" panose="030F0702030302020204" pitchFamily="66" charset="0"/>
              </a:rPr>
              <a:t>-3    </a:t>
            </a:r>
            <a:r>
              <a:rPr lang="en-GB" altLang="en-US">
                <a:solidFill>
                  <a:schemeClr val="folHlink"/>
                </a:solidFill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D8F5BCEA-3B5D-5B95-1E9C-DDB682AF6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686800" cy="990600"/>
          </a:xfrm>
        </p:spPr>
        <p:txBody>
          <a:bodyPr/>
          <a:lstStyle/>
          <a:p>
            <a:r>
              <a:rPr lang="en-GB" altLang="en-US" sz="3600" u="sng">
                <a:solidFill>
                  <a:schemeClr val="accent2"/>
                </a:solidFill>
                <a:latin typeface="Comic Sans MS" panose="030F0702030302020204" pitchFamily="66" charset="0"/>
              </a:rPr>
              <a:t>Dividing </a:t>
            </a:r>
            <a:r>
              <a:rPr lang="en-GB" altLang="en-US" sz="4000" u="sng">
                <a:solidFill>
                  <a:schemeClr val="accent2"/>
                </a:solidFill>
                <a:latin typeface="Comic Sans MS" panose="030F0702030302020204" pitchFamily="66" charset="0"/>
              </a:rPr>
              <a:t>powers of the same number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E77F5A1E-3030-D3DE-5A66-8977EB973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2192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/>
              <a:t>Answers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015ED6DA-2998-B597-48C9-D4C87307F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752600"/>
            <a:ext cx="9144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2000" baseline="30000">
                <a:latin typeface="Comic Sans MS" panose="030F0702030302020204" pitchFamily="66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4</a:t>
            </a:r>
            <a:r>
              <a:rPr lang="en-GB" altLang="en-US" sz="2000" baseline="30000"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6</a:t>
            </a:r>
            <a:r>
              <a:rPr lang="en-GB" altLang="en-US" sz="2000" baseline="30000">
                <a:latin typeface="Comic Sans MS" panose="030F0702030302020204" pitchFamily="66" charset="0"/>
              </a:rPr>
              <a:t>1</a:t>
            </a:r>
            <a:r>
              <a:rPr lang="en-GB" altLang="en-US">
                <a:latin typeface="Comic Sans MS" panose="030F0702030302020204" pitchFamily="66" charset="0"/>
              </a:rPr>
              <a:t> 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8</a:t>
            </a:r>
            <a:r>
              <a:rPr lang="en-GB" altLang="en-US" sz="2000" baseline="30000">
                <a:latin typeface="Comic Sans MS" panose="030F0702030302020204" pitchFamily="66" charset="0"/>
              </a:rPr>
              <a:t>1</a:t>
            </a:r>
            <a:r>
              <a:rPr lang="en-GB" altLang="en-US">
                <a:latin typeface="Comic Sans MS" panose="030F0702030302020204" pitchFamily="66" charset="0"/>
              </a:rPr>
              <a:t> =</a:t>
            </a:r>
            <a:endParaRPr lang="en-GB" altLang="en-US" sz="2000" baseline="30000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3</a:t>
            </a:r>
            <a:r>
              <a:rPr lang="en-GB" altLang="en-US" sz="2000" baseline="30000">
                <a:latin typeface="Comic Sans MS" panose="030F0702030302020204" pitchFamily="66" charset="0"/>
              </a:rPr>
              <a:t>6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2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-4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5</a:t>
            </a:r>
            <a:r>
              <a:rPr lang="en-GB" altLang="en-US" sz="2000" baseline="30000">
                <a:latin typeface="Comic Sans MS" panose="030F0702030302020204" pitchFamily="66" charset="0"/>
              </a:rPr>
              <a:t>12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Comic Sans MS" panose="030F0702030302020204" pitchFamily="66" charset="0"/>
              </a:rPr>
              <a:t>11</a:t>
            </a:r>
            <a:r>
              <a:rPr lang="en-GB" altLang="en-US" sz="1000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-5</a:t>
            </a:r>
            <a:endParaRPr lang="en-GB" altLang="en-US"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000">
                <a:latin typeface="Comic Sans MS" panose="030F0702030302020204" pitchFamily="66" charset="0"/>
              </a:rPr>
              <a:t>7</a:t>
            </a:r>
            <a:r>
              <a:rPr lang="en-GB" altLang="en-US" sz="2000" baseline="30000">
                <a:latin typeface="Comic Sans MS" panose="030F0702030302020204" pitchFamily="66" charset="0"/>
              </a:rPr>
              <a:t>-1</a:t>
            </a:r>
            <a:r>
              <a:rPr lang="en-GB" altLang="en-US">
                <a:latin typeface="Comic Sans MS" panose="030F0702030302020204" pitchFamily="66" charset="0"/>
              </a:rPr>
              <a:t> </a:t>
            </a:r>
            <a:r>
              <a:rPr lang="en-GB" altLang="en-US" sz="2000" baseline="30000">
                <a:latin typeface="Comic Sans MS" panose="030F0702030302020204" pitchFamily="66" charset="0"/>
              </a:rPr>
              <a:t> </a:t>
            </a:r>
            <a:r>
              <a:rPr lang="en-GB" altLang="en-US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5637EE58-9CA7-D471-72DE-9A79727BA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196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Base number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A827328C-9DBE-7CB2-F395-B745EE0B1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6600"/>
                    </a:gs>
                    <a:gs pos="100000">
                      <a:srgbClr val="FF6600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/>
              <a:t>Power</a:t>
            </a:r>
          </a:p>
        </p:txBody>
      </p:sp>
      <p:sp>
        <p:nvSpPr>
          <p:cNvPr id="9225" name="Line 9">
            <a:extLst>
              <a:ext uri="{FF2B5EF4-FFF2-40B4-BE49-F238E27FC236}">
                <a16:creationId xmlns:a16="http://schemas.microsoft.com/office/drawing/2014/main" id="{E85AF4DA-5F1C-B450-667D-F217708A12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38862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226" name="Line 10">
            <a:extLst>
              <a:ext uri="{FF2B5EF4-FFF2-40B4-BE49-F238E27FC236}">
                <a16:creationId xmlns:a16="http://schemas.microsoft.com/office/drawing/2014/main" id="{D43E25D8-B3D2-A32A-6188-7448FDB1E8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8100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227" name="Line 11">
            <a:extLst>
              <a:ext uri="{FF2B5EF4-FFF2-40B4-BE49-F238E27FC236}">
                <a16:creationId xmlns:a16="http://schemas.microsoft.com/office/drawing/2014/main" id="{00D88434-0CC5-0B32-D82E-AD859073AC2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38100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230" name="Text Box 14">
            <a:extLst>
              <a:ext uri="{FF2B5EF4-FFF2-40B4-BE49-F238E27FC236}">
                <a16:creationId xmlns:a16="http://schemas.microsoft.com/office/drawing/2014/main" id="{8E6E3128-19ED-ACBF-22EE-109105702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1700213"/>
            <a:ext cx="2087563" cy="4852987"/>
          </a:xfrm>
          <a:prstGeom prst="rect">
            <a:avLst/>
          </a:prstGeom>
          <a:gradFill rotWithShape="1">
            <a:gsLst>
              <a:gs pos="0">
                <a:srgbClr val="3366FF"/>
              </a:gs>
              <a:gs pos="50000">
                <a:schemeClr val="bg1"/>
              </a:gs>
              <a:gs pos="100000">
                <a:srgbClr val="3366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Now try these:</a:t>
            </a:r>
          </a:p>
          <a:p>
            <a:r>
              <a:rPr lang="en-GB" altLang="en-US" u="sng"/>
              <a:t>2 x 2</a:t>
            </a:r>
            <a:r>
              <a:rPr lang="en-GB" altLang="en-US" u="sng" baseline="30000"/>
              <a:t>5</a:t>
            </a:r>
            <a:endParaRPr lang="en-GB" altLang="en-US" baseline="30000"/>
          </a:p>
          <a:p>
            <a:pPr>
              <a:spcBef>
                <a:spcPct val="0"/>
              </a:spcBef>
            </a:pPr>
            <a:r>
              <a:rPr lang="en-GB" altLang="en-US"/>
              <a:t>2</a:t>
            </a:r>
            <a:r>
              <a:rPr lang="en-GB" altLang="en-US" baseline="30000"/>
              <a:t>1</a:t>
            </a:r>
          </a:p>
          <a:p>
            <a:pPr>
              <a:spcBef>
                <a:spcPct val="0"/>
              </a:spcBef>
            </a:pPr>
            <a:endParaRPr lang="en-GB" altLang="en-US" baseline="30000"/>
          </a:p>
          <a:p>
            <a:r>
              <a:rPr lang="en-GB" altLang="en-US" u="sng"/>
              <a:t>3</a:t>
            </a:r>
            <a:r>
              <a:rPr lang="en-GB" altLang="en-US" u="sng" baseline="30000"/>
              <a:t>5</a:t>
            </a:r>
            <a:r>
              <a:rPr lang="en-GB" altLang="en-US" u="sng"/>
              <a:t> x 3</a:t>
            </a:r>
            <a:r>
              <a:rPr lang="en-GB" altLang="en-US" u="sng" baseline="30000"/>
              <a:t>-2</a:t>
            </a:r>
          </a:p>
          <a:p>
            <a:pPr>
              <a:spcBef>
                <a:spcPct val="0"/>
              </a:spcBef>
            </a:pPr>
            <a:r>
              <a:rPr lang="en-GB" altLang="en-US"/>
              <a:t>3</a:t>
            </a:r>
            <a:r>
              <a:rPr lang="en-GB" altLang="en-US" baseline="30000"/>
              <a:t>2</a:t>
            </a:r>
          </a:p>
          <a:p>
            <a:pPr>
              <a:spcBef>
                <a:spcPct val="0"/>
              </a:spcBef>
            </a:pPr>
            <a:endParaRPr lang="en-US" altLang="en-US" baseline="30000"/>
          </a:p>
          <a:p>
            <a:pPr>
              <a:spcBef>
                <a:spcPct val="0"/>
              </a:spcBef>
            </a:pPr>
            <a:r>
              <a:rPr lang="en-GB" altLang="en-US" u="sng"/>
              <a:t>5</a:t>
            </a:r>
            <a:r>
              <a:rPr lang="en-GB" altLang="en-US" u="sng" baseline="30000"/>
              <a:t>-3</a:t>
            </a:r>
            <a:r>
              <a:rPr lang="en-GB" altLang="en-US" u="sng"/>
              <a:t> x 5</a:t>
            </a:r>
            <a:r>
              <a:rPr lang="en-GB" altLang="en-US" u="sng" baseline="30000"/>
              <a:t>4</a:t>
            </a:r>
          </a:p>
          <a:p>
            <a:pPr>
              <a:spcBef>
                <a:spcPct val="0"/>
              </a:spcBef>
            </a:pPr>
            <a:r>
              <a:rPr lang="en-GB" altLang="en-US"/>
              <a:t>5</a:t>
            </a:r>
            <a:r>
              <a:rPr lang="en-GB" altLang="en-US" baseline="30000"/>
              <a:t>-2</a:t>
            </a:r>
          </a:p>
          <a:p>
            <a:pPr>
              <a:spcBef>
                <a:spcPct val="0"/>
              </a:spcBef>
            </a:pPr>
            <a:endParaRPr lang="en-GB" altLang="en-US" baseline="30000"/>
          </a:p>
          <a:p>
            <a:r>
              <a:rPr lang="en-GB" altLang="en-US" u="sng"/>
              <a:t>4</a:t>
            </a:r>
            <a:r>
              <a:rPr lang="en-GB" altLang="en-US" u="sng" baseline="30000"/>
              <a:t>2</a:t>
            </a:r>
            <a:r>
              <a:rPr lang="en-GB" altLang="en-US" u="sng"/>
              <a:t> x 4</a:t>
            </a:r>
            <a:r>
              <a:rPr lang="en-GB" altLang="en-US" u="sng" baseline="30000"/>
              <a:t>6</a:t>
            </a:r>
          </a:p>
          <a:p>
            <a:pPr>
              <a:spcBef>
                <a:spcPct val="0"/>
              </a:spcBef>
            </a:pPr>
            <a:r>
              <a:rPr lang="en-GB" altLang="en-US"/>
              <a:t>4</a:t>
            </a:r>
            <a:r>
              <a:rPr lang="en-GB" altLang="en-US" baseline="30000"/>
              <a:t>-7</a:t>
            </a:r>
            <a:endParaRPr lang="en-US" altLang="en-US" baseline="30000"/>
          </a:p>
          <a:p>
            <a:pPr>
              <a:spcBef>
                <a:spcPct val="0"/>
              </a:spcBef>
            </a:pPr>
            <a:endParaRPr lang="en-US" altLang="en-US" baseline="30000"/>
          </a:p>
        </p:txBody>
      </p:sp>
      <p:sp>
        <p:nvSpPr>
          <p:cNvPr id="9231" name="Text Box 15">
            <a:extLst>
              <a:ext uri="{FF2B5EF4-FFF2-40B4-BE49-F238E27FC236}">
                <a16:creationId xmlns:a16="http://schemas.microsoft.com/office/drawing/2014/main" id="{5B930E0A-BE4F-01E7-13C7-58CAC6C34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6237288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</p:txBody>
      </p:sp>
      <p:sp>
        <p:nvSpPr>
          <p:cNvPr id="9232" name="Text Box 16">
            <a:extLst>
              <a:ext uri="{FF2B5EF4-FFF2-40B4-BE49-F238E27FC236}">
                <a16:creationId xmlns:a16="http://schemas.microsoft.com/office/drawing/2014/main" id="{97866232-4D04-59C7-0825-7CBA93295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908050"/>
            <a:ext cx="2160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000"/>
              <a:t>Extra Questions</a:t>
            </a:r>
            <a:endParaRPr lang="en-US" altLang="en-US" sz="200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1" animBg="1"/>
      <p:bldP spid="92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27937278-0A11-7683-3B16-20BBBA580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0"/>
              </a:spcBef>
            </a:pP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0"/>
              </a:spcBef>
            </a:pP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0"/>
              </a:spcBef>
            </a:pP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0"/>
              </a:spcBef>
            </a:pP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ct val="0"/>
              </a:spcBef>
            </a:pP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511</Words>
  <Application>Microsoft Office PowerPoint</Application>
  <PresentationFormat>On-screen Show (4:3)</PresentationFormat>
  <Paragraphs>123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Times New Roman</vt:lpstr>
      <vt:lpstr>Comic Sans MS</vt:lpstr>
      <vt:lpstr>Wingdings</vt:lpstr>
      <vt:lpstr>Arial</vt:lpstr>
      <vt:lpstr>Default Design</vt:lpstr>
      <vt:lpstr>Lesson Objectives</vt:lpstr>
      <vt:lpstr>Multiplying powers of the same number</vt:lpstr>
      <vt:lpstr>Multiplying powers of the same number</vt:lpstr>
      <vt:lpstr>Dividing powers of the same number</vt:lpstr>
      <vt:lpstr>Dividing powers of the same number</vt:lpstr>
      <vt:lpstr>PowerPoint Presentation</vt:lpstr>
    </vt:vector>
  </TitlesOfParts>
  <Company>Research Machines plc.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powers of the same number</dc:title>
  <dc:creator>BWN</dc:creator>
  <cp:lastModifiedBy>Nayan GRIFFITHS</cp:lastModifiedBy>
  <cp:revision>14</cp:revision>
  <dcterms:created xsi:type="dcterms:W3CDTF">2004-03-19T11:47:59Z</dcterms:created>
  <dcterms:modified xsi:type="dcterms:W3CDTF">2023-03-11T12:04:28Z</dcterms:modified>
</cp:coreProperties>
</file>