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B42A12-FF42-F609-C70F-D37861FA160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21F00F69-23EE-20C3-B043-385D316CD8F2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F2EE1159-639E-4C04-7EA9-99064A9DD04C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5EAB8293-33DE-0C5C-0427-13340B70E5A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097AB028-8ED3-C404-7104-A7D1E10823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11F82F46-6FB7-1878-3266-8826BCA2A7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87B197-5B43-4D64-82C2-43CBE864F1D3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1EF81D7-3935-013D-C3C4-B4091AB54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80C5A0-4647-418B-98D9-682BCF300ACD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2D90EB7-E3AF-D933-075C-8EED4B9380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5567E00-715D-5989-64F6-A93D059B87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08B3A9-1ECD-8281-959C-630D445753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946502-D485-4E6F-93F1-16188FA749A3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D2ACA1F-8ED3-42ED-C8BF-DBBAC925A5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DC9CD1A-06B6-E2A3-B785-64F224172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26F072C-A254-CEE6-50E5-D5B46E8877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706AA6-FD3D-4550-AC22-817E82C6D203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509C592-188B-0CE1-422B-630FA18AA4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2D8419E1-6DE4-D08A-38F2-371A1A96F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924E43-E816-DF8E-EFD0-475FA77C81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53DB39-3550-412A-9343-7A18F45FE42E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AC60E84-77A4-6D56-ACF8-53B6320B60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9516241-BF49-B923-0EDF-3EC1B23E75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AA2ADE4-6E2E-F987-812C-336114EF10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BDC317-FA36-45F8-895F-64C4EF14508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5CFC4405-34C6-6642-31CF-F45B6ECAC7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FE057A5D-6007-5EB8-8BE8-72A95F46E0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71BB15-8E42-F561-9A13-5C5D50BAF2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27A6DC-EF8B-4BC4-98E3-E1F1955B4B3F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5A4D9FE5-78D9-07E4-9533-6A8DBC24EEE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053F23D-78A6-EFC1-7B71-6ACE7EA39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6C68E1-484B-9929-67A3-73ECE202A7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BA15C6-C341-4646-941A-69EFDBC51C9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A6FFE1F-460A-B73E-3D49-5DC206886A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F9D9D5D-980A-6099-2F4B-8D1B2E006C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51EC5E-718A-01F5-BA96-284DEA45E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BFF63A-DEC6-4B91-942B-553AC3509C6B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8E68B31-D4D1-321E-EFB3-A88F840BF57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99866F5E-DA7E-537A-FF42-B4D3309270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84F525A4-CC21-323C-22D2-10F7C6C8BBD0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B183E4E-306F-C43E-08F3-8F556CC6E5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A5080824-FD8A-4368-0C8B-8C130F8A07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1451092-136C-0460-0180-6987FF62E94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3CF94F07-DB7F-F744-BAC8-F430E0DE567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97B8E0FB-20A8-104E-DBBB-33936760A4F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fld id="{7C1BE2AF-02C5-463D-870D-B9A81E66B11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0D31B20B-3340-AD61-0EAC-C0395CF48CE5}"/>
              </a:ext>
            </a:extLst>
          </p:cNvPr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D41F0-F70B-243C-920B-7CE623DDE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723D7-1A57-8D55-276F-4A66C28D3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C7915-F0E7-BD79-91F4-C728A5AD6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2D52C-5D29-02C4-AD9B-679697C17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B17955-26B0-26B3-29C3-602578811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EED0BA-36E0-40E0-B311-2F0C125A35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34680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EC68D-D92D-201F-D4CE-82FD71807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5CFEF-82CC-A370-EA0C-A78D4C97E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A88D4-0060-4FC9-E0AC-FFEFFAC0B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C111B-B281-B401-1DA3-EEE129D50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00D18-7EAB-304B-AB65-DA055C451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44AB67-9EEB-4D46-9874-168776BF1FD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8107870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49E9E-F056-CD24-DAB8-9E6F0C794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52DA9-8B09-5011-119B-0180A441B6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F05D0-59A6-17D1-9DB8-0E1ACD384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8F9AAB-A731-A63B-6E21-9ACC30967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9C9CB-C5B6-EE16-42A3-E7E00F72C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0C2AC-D849-B408-236C-4358C6C90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5002AA-2FA6-4D56-8921-77B04579F1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969409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4EDF-A4AE-0070-6EC1-A4A9E2AB5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AE81B-B6E4-F0B9-5BE7-ECB5E6A4F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E30914-1F46-961C-4AC7-A9F28E40E5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E4B1F2-16FF-6F55-298A-1EA10271E7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28479-7578-B7BF-4589-6ABECE2875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88F896-77BF-934A-F3C7-D20BB138F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D54AE0-E94F-D63B-82EB-A7A73CBA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97A18D-658E-6365-5CA2-F64C99C0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28CDF7-EB8C-4B03-ADE8-6DBB0B10F4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846916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67C19-EACE-111E-4859-237672E1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DD6F3E-3B97-139C-CEFA-E8EC065D1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894E72-E3D4-4FF8-90D3-8FD4A0C5E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B7143-7618-3C02-13C1-18AF29188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2AFDE-C80C-45EF-8767-27AC62C411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20428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A5FDC-3287-27BA-A849-A0F1C9222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4E65BD-4DD3-59BF-503C-4AE5994FA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C287B-784E-A5EA-4B4A-B610E5E2E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9770FD-A6B1-40D6-AD21-138062883C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097686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B2F6B-F9DE-5DB0-14F4-26574107F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86349-467E-29ED-6F72-584C3E15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D9BDD-F452-EA19-268C-205F415BED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2CB64-9885-0AEB-8373-91C2C9209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A49F5E-882B-FF5F-4A08-10747CA6A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5F83C9-58C7-0B7B-47EA-B5F11801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AFDCF8-D2F7-47E8-BEA6-0EAEDC9C46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31234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A6232-15BE-B685-CD10-989456863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D9B14B-2F1B-44FA-231A-5BB7332C7D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8D0714-4D99-1017-2BD9-A445B5F4A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D84471-6CA3-918B-BBBB-92BCAD90B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8B21F0-7D5E-F882-0CBF-ECAC82E2F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4202D-05FA-F59B-C9BB-8142753D9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390F5A-1747-43AB-88D3-8ECD4C3A42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522139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31A27-CA2A-6868-C5B0-C2635AC1A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269F4-22F0-9C07-DCF8-218B0FADF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EB760-47B9-A4E5-FB94-461BC81FE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57FB5-1FA0-EC72-0FAA-9EFB92F28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A0940-C0C5-4778-8E10-4F18CB4FA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4065FC-F306-4D8F-93E4-46605BCAFB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335760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5CA5F6-911C-5CF3-934E-CE91F12147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69558-2C43-5B2D-D226-6B55A25179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990C1-DF42-DDDC-A058-F83DE92C5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1C4077-0405-11AD-57A5-BD8CAB4CF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08817-7B79-28AB-8223-682F18AC8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78859B-540C-400E-A00E-223B58947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574577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B4863FC-211F-8DC0-259F-0E60E9C623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CD51DC2-F2BA-DC00-FE75-7798543A24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9DAF353-C022-62A2-F9D6-26788BC6877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E0B49ACF-D170-0C6E-AC0E-6DCFE8D5440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4C7019F-E0C3-5D4E-375C-CF0B7E4F9A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fld id="{AB0C080B-618C-4876-B1F4-B0EF6A74C398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9493857F-8811-4944-2A0F-8EA45F1AF43A}"/>
              </a:ext>
            </a:extLst>
          </p:cNvPr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Monotype Sorts" pitchFamily="2" charset="2"/>
        <a:buChar char="n"/>
        <a:defRPr kumimoji="1"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–"/>
        <a:defRPr kumimoji="1"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Monotype Sorts" pitchFamily="2" charset="2"/>
        <a:buChar char="n"/>
        <a:defRPr kumimoji="1"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Monotype Sorts" pitchFamily="2" charset="2"/>
        <a:buChar char="n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C3C27A6-C153-EB29-B9A7-5FDEDCC61A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524000"/>
          </a:xfrm>
        </p:spPr>
        <p:txBody>
          <a:bodyPr/>
          <a:lstStyle/>
          <a:p>
            <a:r>
              <a:rPr lang="en-US" altLang="en-US" sz="4000" b="1" i="1"/>
              <a:t>Prime Factorization</a:t>
            </a:r>
            <a:br>
              <a:rPr lang="en-US" altLang="en-US" sz="4000" b="1" i="1"/>
            </a:br>
            <a:r>
              <a:rPr lang="en-US" altLang="en-US" sz="4000" b="1" i="1"/>
              <a:t>by</a:t>
            </a:r>
            <a:br>
              <a:rPr lang="en-US" altLang="en-US" sz="4000" b="1" i="1"/>
            </a:br>
            <a:r>
              <a:rPr lang="en-US" altLang="en-US" sz="4000" b="1" i="1"/>
              <a:t>Dr. Emerlina C. Binuya</a:t>
            </a:r>
            <a:endParaRPr lang="en-US" altLang="en-US" sz="400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A3CD6A3-277C-201E-D152-CDDD1902C99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2590800"/>
            <a:ext cx="6934200" cy="2362200"/>
          </a:xfrm>
        </p:spPr>
        <p:txBody>
          <a:bodyPr/>
          <a:lstStyle/>
          <a:p>
            <a:pPr marL="914400" lvl="2" indent="0">
              <a:buFont typeface="Monotype Sorts" pitchFamily="2" charset="2"/>
              <a:buNone/>
            </a:pPr>
            <a:r>
              <a:rPr lang="en-US" altLang="en-US" sz="3600" b="1" i="1"/>
              <a:t>every composite number expressed as a product of a prime number.</a:t>
            </a:r>
          </a:p>
          <a:p>
            <a:pPr marL="914400" lvl="2" indent="0">
              <a:buFont typeface="Monotype Sorts" pitchFamily="2" charset="2"/>
              <a:buNone/>
            </a:pPr>
            <a:endParaRPr lang="en-US" altLang="en-US" sz="3600" b="1" i="1"/>
          </a:p>
          <a:p>
            <a:pPr algn="l"/>
            <a:endParaRPr lang="en-US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"/>
                                        <p:tgtEl>
                                          <p:spTgt spid="2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build="p" autoUpdateAnimBg="0"/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42559AF-83AB-86CC-F464-58DFF429C2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772400" cy="685800"/>
          </a:xfrm>
        </p:spPr>
        <p:txBody>
          <a:bodyPr/>
          <a:lstStyle/>
          <a:p>
            <a:br>
              <a:rPr lang="en-US" altLang="en-US" sz="4000" b="1"/>
            </a:br>
            <a:br>
              <a:rPr lang="en-US" altLang="en-US" sz="4000"/>
            </a:br>
            <a:r>
              <a:rPr lang="en-US" altLang="en-US" sz="4000"/>
              <a:t> </a:t>
            </a:r>
            <a:r>
              <a:rPr lang="en-US" altLang="en-US" sz="3200" b="1"/>
              <a:t>Concept Summary</a:t>
            </a:r>
            <a:r>
              <a:rPr lang="en-US" altLang="en-US" sz="4000" b="1"/>
              <a:t>: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BE158ED-4786-857E-54F2-819F870D4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686800" cy="5867400"/>
          </a:xfrm>
        </p:spPr>
        <p:txBody>
          <a:bodyPr/>
          <a:lstStyle/>
          <a:p>
            <a:r>
              <a:rPr lang="en-US" altLang="en-US" sz="2000" b="1"/>
              <a:t>	</a:t>
            </a:r>
            <a:endParaRPr lang="en-US" altLang="en-US" sz="2000" b="1">
              <a:effectLst/>
            </a:endParaRPr>
          </a:p>
          <a:p>
            <a:r>
              <a:rPr lang="en-US" altLang="en-US" sz="2400" b="1"/>
              <a:t>Prime</a:t>
            </a:r>
            <a:r>
              <a:rPr lang="en-US" altLang="en-US" sz="2000" b="1"/>
              <a:t>	</a:t>
            </a:r>
          </a:p>
          <a:p>
            <a:pPr lvl="4"/>
            <a:r>
              <a:rPr lang="en-US" altLang="en-US" sz="2400" b="1"/>
              <a:t>A whole number that has exactly two 	factors, 1 and the number itself.	</a:t>
            </a:r>
            <a:endParaRPr lang="en-US" altLang="en-US" sz="1000" b="1"/>
          </a:p>
          <a:p>
            <a:pPr lvl="4"/>
            <a:r>
              <a:rPr lang="en-US" altLang="en-US" sz="2400" b="1"/>
              <a:t>11, 13, 25</a:t>
            </a:r>
            <a:r>
              <a:rPr lang="en-US" altLang="en-US" sz="1400" b="1"/>
              <a:t>	</a:t>
            </a:r>
            <a:endParaRPr lang="en-US" altLang="en-US" sz="1400" b="1">
              <a:effectLst/>
            </a:endParaRPr>
          </a:p>
          <a:p>
            <a:r>
              <a:rPr lang="en-US" altLang="en-US" sz="2400" b="1"/>
              <a:t>Composite</a:t>
            </a:r>
            <a:r>
              <a:rPr lang="en-US" altLang="en-US" sz="2000" b="1"/>
              <a:t>	</a:t>
            </a:r>
          </a:p>
          <a:p>
            <a:pPr lvl="4"/>
            <a:r>
              <a:rPr lang="en-US" altLang="en-US" sz="2400" b="1"/>
              <a:t>A number greater than 1 with more 	than two factors.	</a:t>
            </a:r>
          </a:p>
          <a:p>
            <a:pPr lvl="4"/>
            <a:r>
              <a:rPr lang="en-US" altLang="en-US" sz="2400" b="1"/>
              <a:t>6, 10, 18	</a:t>
            </a:r>
            <a:endParaRPr lang="en-US" altLang="en-US" sz="2400" b="1">
              <a:effectLst/>
            </a:endParaRPr>
          </a:p>
          <a:p>
            <a:r>
              <a:rPr lang="en-US" altLang="en-US" sz="2400" b="1"/>
              <a:t>Neither prime nor composite</a:t>
            </a:r>
            <a:r>
              <a:rPr lang="en-US" altLang="en-US" sz="2000" b="1"/>
              <a:t>	</a:t>
            </a:r>
          </a:p>
          <a:p>
            <a:pPr lvl="4"/>
            <a:r>
              <a:rPr lang="en-US" altLang="en-US" sz="2400" b="1"/>
              <a:t>1 has only one factor. O has an infinite number or factors.	</a:t>
            </a:r>
          </a:p>
          <a:p>
            <a:pPr lvl="4"/>
            <a:r>
              <a:rPr lang="en-US" altLang="en-US" sz="2400" b="1"/>
              <a:t>0, 1	</a:t>
            </a:r>
            <a:endParaRPr lang="en-US" altLang="en-US" sz="2400" b="1">
              <a:effectLst/>
            </a:endParaRPr>
          </a:p>
          <a:p>
            <a:endParaRPr lang="en-US" altLang="en-US" sz="2400" b="1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75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75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75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build="p" autoUpdateAnimBg="0"/>
      <p:bldP spid="512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24073B9-D605-D0FB-EEFE-4F610C60F4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altLang="en-US" b="1" i="1"/>
              <a:t>.</a:t>
            </a:r>
            <a:r>
              <a:rPr lang="en-US" altLang="en-US" sz="3600" b="1" i="1"/>
              <a:t>Identify Prime and composite, </a:t>
            </a:r>
            <a:br>
              <a:rPr lang="en-US" altLang="en-US" sz="3600" b="1" i="1"/>
            </a:br>
            <a:r>
              <a:rPr lang="en-US" altLang="en-US" sz="3600" b="1" i="1"/>
              <a:t>or neither</a:t>
            </a:r>
            <a:endParaRPr lang="en-US" altLang="en-US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2BC38D5-EF4E-5007-5A22-C2A5AE494D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524000"/>
            <a:ext cx="7239000" cy="4953000"/>
          </a:xfrm>
        </p:spPr>
        <p:txBody>
          <a:bodyPr/>
          <a:lstStyle/>
          <a:p>
            <a:pPr lvl="2"/>
            <a:r>
              <a:rPr lang="en-US" altLang="en-US" sz="2800" b="1"/>
              <a:t>28:  The factors of 28 are 1 and 28, 2 and 14, and 4 and 7.  Since 28 has more than two factors, it is a composite number.</a:t>
            </a:r>
          </a:p>
          <a:p>
            <a:pPr lvl="2"/>
            <a:endParaRPr lang="en-US" altLang="en-US" sz="2800" b="1"/>
          </a:p>
          <a:p>
            <a:pPr lvl="2"/>
            <a:r>
              <a:rPr lang="en-US" altLang="en-US" sz="2800" b="1"/>
              <a:t>11:   The factors of 11 are 1 and 11.  Since there are exactly two factors, 1 and the number itself, 11 is a prime number.</a:t>
            </a:r>
          </a:p>
          <a:p>
            <a:endParaRPr lang="en-US" altLang="en-US" sz="2800" b="1"/>
          </a:p>
        </p:txBody>
      </p:sp>
      <p:graphicFrame>
        <p:nvGraphicFramePr>
          <p:cNvPr id="7175" name="Object 7">
            <a:extLst>
              <a:ext uri="{FF2B5EF4-FFF2-40B4-BE49-F238E27FC236}">
                <a16:creationId xmlns:a16="http://schemas.microsoft.com/office/drawing/2014/main" id="{5EEF5E10-CE18-B5E6-17A8-247C8712A4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2057400"/>
          <a:ext cx="1905000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295640" imgH="3934080" progId="MS_ClipArt_Gallery.2">
                  <p:embed/>
                </p:oleObj>
              </mc:Choice>
              <mc:Fallback>
                <p:oleObj name="Clip" r:id="rId4" imgW="1295640" imgH="3934080" progId="MS_ClipArt_Gallery.2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057400"/>
                        <a:ext cx="1905000" cy="3933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S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 autoUpdateAnimBg="0"/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AE8CE3DD-6E8E-F70F-AA4C-9092E866E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685800"/>
          </a:xfrm>
        </p:spPr>
        <p:txBody>
          <a:bodyPr/>
          <a:lstStyle/>
          <a:p>
            <a:r>
              <a:rPr lang="en-US" altLang="en-US" b="1" i="1"/>
              <a:t>Remember</a:t>
            </a:r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87F0A2BA-0A3E-903F-D824-E43004183A5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143000"/>
            <a:ext cx="8229600" cy="5257800"/>
          </a:xfrm>
        </p:spPr>
        <p:txBody>
          <a:bodyPr/>
          <a:lstStyle/>
          <a:p>
            <a:pPr lvl="2"/>
            <a:r>
              <a:rPr lang="en-US" altLang="en-US" sz="3200" b="1" u="sng"/>
              <a:t>Factor</a:t>
            </a:r>
            <a:r>
              <a:rPr lang="en-US" altLang="en-US" sz="3200" b="1"/>
              <a:t>:	when two or more numbers are multiplied, each number is called a factor of the product.</a:t>
            </a:r>
          </a:p>
          <a:p>
            <a:pPr lvl="2"/>
            <a:r>
              <a:rPr lang="en-US" altLang="en-US" sz="3200" b="1" u="sng"/>
              <a:t>Prime Number</a:t>
            </a:r>
            <a:r>
              <a:rPr lang="en-US" altLang="en-US" sz="3200" b="1"/>
              <a:t>:	a whole number that has exactly two unique factors, 1 and the number itself.</a:t>
            </a:r>
          </a:p>
          <a:p>
            <a:pPr lvl="2"/>
            <a:r>
              <a:rPr lang="en-US" altLang="en-US" sz="3200" b="1" u="sng"/>
              <a:t>Composite number</a:t>
            </a:r>
            <a:r>
              <a:rPr lang="en-US" altLang="en-US" sz="3200" b="1"/>
              <a:t>:	a number greater than 1 with more than two factors.</a:t>
            </a:r>
          </a:p>
          <a:p>
            <a:endParaRPr lang="en-US" altLang="en-US" b="1"/>
          </a:p>
        </p:txBody>
      </p:sp>
      <p:graphicFrame>
        <p:nvGraphicFramePr>
          <p:cNvPr id="8197" name="Object 5">
            <a:extLst>
              <a:ext uri="{FF2B5EF4-FFF2-40B4-BE49-F238E27FC236}">
                <a16:creationId xmlns:a16="http://schemas.microsoft.com/office/drawing/2014/main" id="{8BBB8BE4-09A5-BC4E-D721-FBDE0EFD3D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28600"/>
          <a:ext cx="990600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728720" imgH="3252600" progId="MS_ClipArt_Gallery.2">
                  <p:embed/>
                </p:oleObj>
              </mc:Choice>
              <mc:Fallback>
                <p:oleObj name="Clip" r:id="rId4" imgW="1728720" imgH="3252600" progId="MS_ClipArt_Gallery.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8600"/>
                        <a:ext cx="990600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81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  <p:bldP spid="8196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2F3DD0F-3B66-B98F-6E64-F48EE738D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229600" cy="1371600"/>
          </a:xfrm>
        </p:spPr>
        <p:txBody>
          <a:bodyPr/>
          <a:lstStyle/>
          <a:p>
            <a:r>
              <a:rPr lang="en-US" altLang="en-US" b="1"/>
              <a:t>Prime Numbers and Prime Factorization</a:t>
            </a:r>
            <a:endParaRPr lang="en-US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FAC8DA2-2D8B-8E6A-E6FC-7D2DE43377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Every Composite number can be written as a product of prime numbers</a:t>
            </a:r>
          </a:p>
          <a:p>
            <a:r>
              <a:rPr lang="en-US" altLang="en-US" b="1"/>
              <a:t>6  = 2 x 3</a:t>
            </a:r>
          </a:p>
          <a:p>
            <a:r>
              <a:rPr lang="en-US" altLang="en-US" b="1"/>
              <a:t>8  = 2 x 2 x 2</a:t>
            </a:r>
          </a:p>
          <a:p>
            <a:r>
              <a:rPr lang="en-US" altLang="en-US" b="1"/>
              <a:t>12= 2 x 2 x 3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  <p:bldP spid="1024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6D68C90-BCEE-64B7-E651-63E2CF2712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914400"/>
          </a:xfrm>
        </p:spPr>
        <p:txBody>
          <a:bodyPr/>
          <a:lstStyle/>
          <a:p>
            <a:r>
              <a:rPr lang="en-US" altLang="en-US" b="1" i="1"/>
              <a:t>Prime Factors</a:t>
            </a:r>
            <a:endParaRPr lang="en-US" alt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4A22523-0B72-F647-18B0-83752E8C9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5257800"/>
          </a:xfrm>
        </p:spPr>
        <p:txBody>
          <a:bodyPr/>
          <a:lstStyle/>
          <a:p>
            <a:r>
              <a:rPr lang="en-US" altLang="en-US" b="1"/>
              <a:t>Factors that are prime numbers are called prime factors.  You can use Factor Tree to find prime factors. This one shows the prime factors of 50</a:t>
            </a:r>
          </a:p>
          <a:p>
            <a:pPr lvl="4"/>
            <a:r>
              <a:rPr lang="en-US" altLang="en-US" sz="3200" b="1"/>
              <a:t>50</a:t>
            </a:r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3800A6EB-0C70-48C6-9557-4E91EB54A31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4419600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69" name="Line 5">
            <a:extLst>
              <a:ext uri="{FF2B5EF4-FFF2-40B4-BE49-F238E27FC236}">
                <a16:creationId xmlns:a16="http://schemas.microsoft.com/office/drawing/2014/main" id="{2D92EEA7-D48F-7E74-3E76-B7C2F24ED8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44196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828113CB-A4B4-A754-1B8F-CE938FF17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800600"/>
            <a:ext cx="473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2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D98E459D-36D9-C94F-6770-29D48373D7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800600"/>
            <a:ext cx="488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25</a:t>
            </a:r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B11E8AA4-9DA5-CBD0-4585-B0432993C91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718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3" name="Line 9">
            <a:extLst>
              <a:ext uri="{FF2B5EF4-FFF2-40B4-BE49-F238E27FC236}">
                <a16:creationId xmlns:a16="http://schemas.microsoft.com/office/drawing/2014/main" id="{827894E0-C0A3-4376-5AA2-C5A3E0983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5257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F0B72E55-F4C8-6D20-76B5-95F93A2DD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5562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11275" name="Text Box 11">
            <a:extLst>
              <a:ext uri="{FF2B5EF4-FFF2-40B4-BE49-F238E27FC236}">
                <a16:creationId xmlns:a16="http://schemas.microsoft.com/office/drawing/2014/main" id="{6A48266D-1D17-37A7-2FEF-9AA6E5704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5626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5</a:t>
            </a:r>
          </a:p>
        </p:txBody>
      </p:sp>
      <p:sp>
        <p:nvSpPr>
          <p:cNvPr id="11276" name="Text Box 12">
            <a:extLst>
              <a:ext uri="{FF2B5EF4-FFF2-40B4-BE49-F238E27FC236}">
                <a16:creationId xmlns:a16="http://schemas.microsoft.com/office/drawing/2014/main" id="{64F38774-0A22-92CC-6FD9-4681DC4F5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105400"/>
            <a:ext cx="3505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/>
              <a:t>50=2 x 5 x 5 is the prime factorization of 50.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  <p:bldP spid="11267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611EADA-00D1-AF33-EFF3-CC1825DE5D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066800"/>
            <a:ext cx="7772400" cy="1143000"/>
          </a:xfrm>
        </p:spPr>
        <p:txBody>
          <a:bodyPr/>
          <a:lstStyle/>
          <a:p>
            <a:r>
              <a:rPr lang="en-US" altLang="en-US"/>
              <a:t>Hope you enjoy the Lesson!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D60540F-3287-B56A-0147-B35D739941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400800" cy="1752600"/>
          </a:xfrm>
        </p:spPr>
        <p:txBody>
          <a:bodyPr/>
          <a:lstStyle/>
          <a:p>
            <a:r>
              <a:rPr lang="en-US" altLang="en-US" sz="4800"/>
              <a:t>Have a nice day to all of you!!!!!!!</a:t>
            </a:r>
            <a:endParaRPr lang="en-US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  <p:bldP spid="9219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>
            <a:extLst>
              <a:ext uri="{FF2B5EF4-FFF2-40B4-BE49-F238E27FC236}">
                <a16:creationId xmlns:a16="http://schemas.microsoft.com/office/drawing/2014/main" id="{12799A30-53DA-A9B6-9F60-5C30CEEF6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Whirlpool">
  <a:themeElements>
    <a:clrScheme name="Whirlpool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Whirlpool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Whirlpool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hirlpoo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Designs\Whirlpool.pot</Template>
  <TotalTime>142</TotalTime>
  <Words>388</Words>
  <Application>Microsoft Office PowerPoint</Application>
  <PresentationFormat>On-screen Show (4:3)</PresentationFormat>
  <Paragraphs>50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Times New Roman</vt:lpstr>
      <vt:lpstr>Tahoma</vt:lpstr>
      <vt:lpstr>Monotype Sorts</vt:lpstr>
      <vt:lpstr>Arial</vt:lpstr>
      <vt:lpstr>Whirlpool</vt:lpstr>
      <vt:lpstr>Microsoft Clip Gallery</vt:lpstr>
      <vt:lpstr>Prime Factorization by Dr. Emerlina C. Binuya</vt:lpstr>
      <vt:lpstr>   Concept Summary:</vt:lpstr>
      <vt:lpstr>.Identify Prime and composite,  or neither</vt:lpstr>
      <vt:lpstr>Remember</vt:lpstr>
      <vt:lpstr>Prime Numbers and Prime Factorization</vt:lpstr>
      <vt:lpstr>Prime Factors</vt:lpstr>
      <vt:lpstr>Hope you enjoy the Lesson!</vt:lpstr>
      <vt:lpstr>PowerPoint Presentation</vt:lpstr>
    </vt:vector>
  </TitlesOfParts>
  <Company>Petersburg Public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 Factorization</dc:title>
  <dc:creator>emerlina binuya</dc:creator>
  <cp:lastModifiedBy>Nayan GRIFFITHS</cp:lastModifiedBy>
  <cp:revision>28</cp:revision>
  <dcterms:created xsi:type="dcterms:W3CDTF">2006-10-16T04:12:50Z</dcterms:created>
  <dcterms:modified xsi:type="dcterms:W3CDTF">2023-03-11T12:11:32Z</dcterms:modified>
</cp:coreProperties>
</file>