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4" r:id="rId6"/>
    <p:sldId id="265" r:id="rId7"/>
    <p:sldId id="263" r:id="rId8"/>
    <p:sldId id="267" r:id="rId9"/>
    <p:sldId id="268" r:id="rId10"/>
    <p:sldId id="269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F1AD"/>
    <a:srgbClr val="F7FBA3"/>
    <a:srgbClr val="F0A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8860" autoAdjust="0"/>
  </p:normalViewPr>
  <p:slideViewPr>
    <p:cSldViewPr>
      <p:cViewPr varScale="1">
        <p:scale>
          <a:sx n="109" d="100"/>
          <a:sy n="109" d="100"/>
        </p:scale>
        <p:origin x="228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>
            <a:extLst>
              <a:ext uri="{FF2B5EF4-FFF2-40B4-BE49-F238E27FC236}">
                <a16:creationId xmlns:a16="http://schemas.microsoft.com/office/drawing/2014/main" id="{B14484D8-5CB4-4A1D-9B09-BAE8D52284B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en-GB" altLang="en-US"/>
          </a:p>
        </p:txBody>
      </p:sp>
      <p:sp>
        <p:nvSpPr>
          <p:cNvPr id="89091" name="Rectangle 3">
            <a:extLst>
              <a:ext uri="{FF2B5EF4-FFF2-40B4-BE49-F238E27FC236}">
                <a16:creationId xmlns:a16="http://schemas.microsoft.com/office/drawing/2014/main" id="{5E52A5F6-6DF6-9B77-3BF3-1C9D8FD43105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endParaRPr lang="en-GB" altLang="en-US"/>
          </a:p>
        </p:txBody>
      </p:sp>
      <p:sp>
        <p:nvSpPr>
          <p:cNvPr id="89092" name="Rectangle 4">
            <a:extLst>
              <a:ext uri="{FF2B5EF4-FFF2-40B4-BE49-F238E27FC236}">
                <a16:creationId xmlns:a16="http://schemas.microsoft.com/office/drawing/2014/main" id="{115D50F2-51B5-FFAD-A26F-89767BC8954D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9093" name="Rectangle 5">
            <a:extLst>
              <a:ext uri="{FF2B5EF4-FFF2-40B4-BE49-F238E27FC236}">
                <a16:creationId xmlns:a16="http://schemas.microsoft.com/office/drawing/2014/main" id="{4A9AABDF-B350-ADD8-4418-418B6F73F06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89094" name="Rectangle 6">
            <a:extLst>
              <a:ext uri="{FF2B5EF4-FFF2-40B4-BE49-F238E27FC236}">
                <a16:creationId xmlns:a16="http://schemas.microsoft.com/office/drawing/2014/main" id="{5C1CA5F2-D976-A442-D2D9-BDBE61D9743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en-GB" altLang="en-US"/>
          </a:p>
        </p:txBody>
      </p:sp>
      <p:sp>
        <p:nvSpPr>
          <p:cNvPr id="89095" name="Rectangle 7">
            <a:extLst>
              <a:ext uri="{FF2B5EF4-FFF2-40B4-BE49-F238E27FC236}">
                <a16:creationId xmlns:a16="http://schemas.microsoft.com/office/drawing/2014/main" id="{FA16F540-3D5B-4D01-492D-E44C3B96A8E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A88CE431-F7B3-473F-A3A4-8719E1B4BC51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4BCA4A8-E345-F453-2CEE-DBFCC87E7F9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9F754EA-B26E-4BFF-A14E-DF40F9B00611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90114" name="Rectangle 2">
            <a:extLst>
              <a:ext uri="{FF2B5EF4-FFF2-40B4-BE49-F238E27FC236}">
                <a16:creationId xmlns:a16="http://schemas.microsoft.com/office/drawing/2014/main" id="{1C7EBDE4-8127-35C9-F24C-C41D19E1434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Rectangle 3">
            <a:extLst>
              <a:ext uri="{FF2B5EF4-FFF2-40B4-BE49-F238E27FC236}">
                <a16:creationId xmlns:a16="http://schemas.microsoft.com/office/drawing/2014/main" id="{21C85E33-2782-685D-487B-7D6488FE1A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EFAF4F2-A3E2-9930-E726-B2A14CD5BD1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1C939A2-DC9C-42E2-A234-AF4303882843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91138" name="Rectangle 2">
            <a:extLst>
              <a:ext uri="{FF2B5EF4-FFF2-40B4-BE49-F238E27FC236}">
                <a16:creationId xmlns:a16="http://schemas.microsoft.com/office/drawing/2014/main" id="{7DDBD9A9-FB3B-CC57-DDA5-CDBB58C7046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>
            <a:extLst>
              <a:ext uri="{FF2B5EF4-FFF2-40B4-BE49-F238E27FC236}">
                <a16:creationId xmlns:a16="http://schemas.microsoft.com/office/drawing/2014/main" id="{24615F0B-6F81-D366-E981-C90AC3C0FB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0396D78-3290-16BB-B2D9-99B86CC9C01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E77EF22-A5C2-48E3-B6AC-A0B045F11306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92162" name="Rectangle 2">
            <a:extLst>
              <a:ext uri="{FF2B5EF4-FFF2-40B4-BE49-F238E27FC236}">
                <a16:creationId xmlns:a16="http://schemas.microsoft.com/office/drawing/2014/main" id="{D1BD53A6-2BE5-BEEB-F78A-A8132538A4B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>
            <a:extLst>
              <a:ext uri="{FF2B5EF4-FFF2-40B4-BE49-F238E27FC236}">
                <a16:creationId xmlns:a16="http://schemas.microsoft.com/office/drawing/2014/main" id="{F463320B-EB82-4F1E-94F7-7C175D7660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19EB0B2-9DFE-553B-2EFD-1077424A41E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B0CF8DF-2C78-473D-A2E1-0145A0889AB0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93186" name="Rectangle 2">
            <a:extLst>
              <a:ext uri="{FF2B5EF4-FFF2-40B4-BE49-F238E27FC236}">
                <a16:creationId xmlns:a16="http://schemas.microsoft.com/office/drawing/2014/main" id="{972422F7-4391-3483-1F24-4A454D84CCB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7" name="Rectangle 3">
            <a:extLst>
              <a:ext uri="{FF2B5EF4-FFF2-40B4-BE49-F238E27FC236}">
                <a16:creationId xmlns:a16="http://schemas.microsoft.com/office/drawing/2014/main" id="{441FD25F-6C21-5AD8-2EFB-F6227CE667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6BD680C-C410-F599-FF52-3A2C4E181B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7729EE9-7E3E-4CC2-BA1E-02DFDF6AB0C2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94210" name="Rectangle 2">
            <a:extLst>
              <a:ext uri="{FF2B5EF4-FFF2-40B4-BE49-F238E27FC236}">
                <a16:creationId xmlns:a16="http://schemas.microsoft.com/office/drawing/2014/main" id="{219BCF98-85A2-F944-1A7E-A3836244F8B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>
            <a:extLst>
              <a:ext uri="{FF2B5EF4-FFF2-40B4-BE49-F238E27FC236}">
                <a16:creationId xmlns:a16="http://schemas.microsoft.com/office/drawing/2014/main" id="{3FD61E00-BC10-4402-938B-89420666B1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698F97F-4C28-0779-1A1B-CB612B280D3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1B9AFF8-B64A-47EB-A21F-603096441034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95234" name="Rectangle 2">
            <a:extLst>
              <a:ext uri="{FF2B5EF4-FFF2-40B4-BE49-F238E27FC236}">
                <a16:creationId xmlns:a16="http://schemas.microsoft.com/office/drawing/2014/main" id="{6D0B680F-293A-A0AA-FA17-9E5D52A34CC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5" name="Rectangle 3">
            <a:extLst>
              <a:ext uri="{FF2B5EF4-FFF2-40B4-BE49-F238E27FC236}">
                <a16:creationId xmlns:a16="http://schemas.microsoft.com/office/drawing/2014/main" id="{BFA28BDE-3FAB-E652-5BC9-B2CEC74378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6F4113E-6344-C29F-8A45-ED3345FC8DF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35C2CC-1EF6-44A3-9A7D-7993F8D9C271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96258" name="Rectangle 2">
            <a:extLst>
              <a:ext uri="{FF2B5EF4-FFF2-40B4-BE49-F238E27FC236}">
                <a16:creationId xmlns:a16="http://schemas.microsoft.com/office/drawing/2014/main" id="{DFBA63C4-D9C6-6DF9-FA9C-8B2A9C4C0AB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59" name="Rectangle 3">
            <a:extLst>
              <a:ext uri="{FF2B5EF4-FFF2-40B4-BE49-F238E27FC236}">
                <a16:creationId xmlns:a16="http://schemas.microsoft.com/office/drawing/2014/main" id="{4FC11F28-415A-8686-533B-F10F5ED0FE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7CFA7DE-942C-397D-C18F-D93632E61D9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965602D-E2AC-4DDC-A32A-59EADDA551DF}" type="slidenum">
              <a:rPr lang="en-GB" altLang="en-US"/>
              <a:pPr/>
              <a:t>8</a:t>
            </a:fld>
            <a:endParaRPr lang="en-GB" altLang="en-US"/>
          </a:p>
        </p:txBody>
      </p:sp>
      <p:sp>
        <p:nvSpPr>
          <p:cNvPr id="97282" name="Rectangle 2">
            <a:extLst>
              <a:ext uri="{FF2B5EF4-FFF2-40B4-BE49-F238E27FC236}">
                <a16:creationId xmlns:a16="http://schemas.microsoft.com/office/drawing/2014/main" id="{B24DDA05-5FC4-078F-0EAA-CD3879BD29A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3" name="Rectangle 3">
            <a:extLst>
              <a:ext uri="{FF2B5EF4-FFF2-40B4-BE49-F238E27FC236}">
                <a16:creationId xmlns:a16="http://schemas.microsoft.com/office/drawing/2014/main" id="{4D25293F-F9A9-B57E-552B-A34B7288FE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7382745-4CAD-1B51-D305-08CCF1FD28D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60E7F87-4DD9-4A4C-872C-E85E8148D13E}" type="slidenum">
              <a:rPr lang="en-GB" altLang="en-US"/>
              <a:pPr/>
              <a:t>9</a:t>
            </a:fld>
            <a:endParaRPr lang="en-GB" altLang="en-US"/>
          </a:p>
        </p:txBody>
      </p:sp>
      <p:sp>
        <p:nvSpPr>
          <p:cNvPr id="98306" name="Rectangle 2">
            <a:extLst>
              <a:ext uri="{FF2B5EF4-FFF2-40B4-BE49-F238E27FC236}">
                <a16:creationId xmlns:a16="http://schemas.microsoft.com/office/drawing/2014/main" id="{A7AC66FE-D662-FF66-1B29-150039710C5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7" name="Rectangle 3">
            <a:extLst>
              <a:ext uri="{FF2B5EF4-FFF2-40B4-BE49-F238E27FC236}">
                <a16:creationId xmlns:a16="http://schemas.microsoft.com/office/drawing/2014/main" id="{5F6AAD55-2D1D-23B9-F7A7-A12501BDA9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C37A400-857B-2FFB-B147-518CEB77E59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FBC4A5-FD64-403C-B103-6A79393980F3}" type="slidenum">
              <a:rPr lang="en-GB" altLang="en-US"/>
              <a:pPr/>
              <a:t>10</a:t>
            </a:fld>
            <a:endParaRPr lang="en-GB" altLang="en-US"/>
          </a:p>
        </p:txBody>
      </p:sp>
      <p:sp>
        <p:nvSpPr>
          <p:cNvPr id="100354" name="Rectangle 2">
            <a:extLst>
              <a:ext uri="{FF2B5EF4-FFF2-40B4-BE49-F238E27FC236}">
                <a16:creationId xmlns:a16="http://schemas.microsoft.com/office/drawing/2014/main" id="{25BFD735-CE1B-53AB-A384-64F0B39B4BA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74279E5B-DF5F-8EEE-02B6-A24DF0B9CB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>
            <a:extLst>
              <a:ext uri="{FF2B5EF4-FFF2-40B4-BE49-F238E27FC236}">
                <a16:creationId xmlns:a16="http://schemas.microsoft.com/office/drawing/2014/main" id="{BD71969D-3227-2B9B-FF74-8E3787060E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990600"/>
            <a:ext cx="76200" cy="5105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GB" altLang="en-US" sz="2400"/>
          </a:p>
        </p:txBody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120659FB-FF1E-E5F6-1060-55819AFE151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62000" y="1371600"/>
            <a:ext cx="7696200" cy="2057400"/>
          </a:xfrm>
        </p:spPr>
        <p:txBody>
          <a:bodyPr/>
          <a:lstStyle>
            <a:lvl1pPr>
              <a:defRPr sz="54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82948" name="Rectangle 4">
            <a:extLst>
              <a:ext uri="{FF2B5EF4-FFF2-40B4-BE49-F238E27FC236}">
                <a16:creationId xmlns:a16="http://schemas.microsoft.com/office/drawing/2014/main" id="{22C4977F-38B5-742D-47E0-A0D0EBD88F6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762000" y="3765550"/>
            <a:ext cx="7696200" cy="20574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2800">
                <a:latin typeface="Arial" panose="020B0604020202020204" pitchFamily="34" charset="0"/>
              </a:defRPr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82949" name="Rectangle 5">
            <a:extLst>
              <a:ext uri="{FF2B5EF4-FFF2-40B4-BE49-F238E27FC236}">
                <a16:creationId xmlns:a16="http://schemas.microsoft.com/office/drawing/2014/main" id="{C665CA9E-485D-4600-B7C3-5F5A343A112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2950" name="Rectangle 6">
            <a:extLst>
              <a:ext uri="{FF2B5EF4-FFF2-40B4-BE49-F238E27FC236}">
                <a16:creationId xmlns:a16="http://schemas.microsoft.com/office/drawing/2014/main" id="{0DC0F8FD-4DC7-37E1-E688-C1E085D4694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2951" name="Rectangle 7">
            <a:extLst>
              <a:ext uri="{FF2B5EF4-FFF2-40B4-BE49-F238E27FC236}">
                <a16:creationId xmlns:a16="http://schemas.microsoft.com/office/drawing/2014/main" id="{452D9B5B-D24B-FB56-022C-18FF7295B01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b="1"/>
            </a:lvl1pPr>
          </a:lstStyle>
          <a:p>
            <a:fld id="{659F1F9A-8E6A-431F-9D6D-406B0F6ED802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82952" name="Group 8">
            <a:extLst>
              <a:ext uri="{FF2B5EF4-FFF2-40B4-BE49-F238E27FC236}">
                <a16:creationId xmlns:a16="http://schemas.microsoft.com/office/drawing/2014/main" id="{30C850D2-6502-806D-00EF-524BAC48C34A}"/>
              </a:ext>
            </a:extLst>
          </p:cNvPr>
          <p:cNvGrpSpPr>
            <a:grpSpLocks/>
          </p:cNvGrpSpPr>
          <p:nvPr/>
        </p:nvGrpSpPr>
        <p:grpSpPr bwMode="auto">
          <a:xfrm>
            <a:off x="381000" y="304800"/>
            <a:ext cx="8391525" cy="5791200"/>
            <a:chOff x="240" y="192"/>
            <a:chExt cx="5286" cy="3648"/>
          </a:xfrm>
        </p:grpSpPr>
        <p:sp>
          <p:nvSpPr>
            <p:cNvPr id="82953" name="Rectangle 9">
              <a:extLst>
                <a:ext uri="{FF2B5EF4-FFF2-40B4-BE49-F238E27FC236}">
                  <a16:creationId xmlns:a16="http://schemas.microsoft.com/office/drawing/2014/main" id="{82BCC6DF-73D9-AD7B-5D88-095BE714AED8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5236" y="192"/>
              <a:ext cx="288" cy="2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pPr algn="ctr"/>
              <a:endParaRPr lang="en-GB" altLang="en-US" sz="2400"/>
            </a:p>
          </p:txBody>
        </p:sp>
        <p:sp>
          <p:nvSpPr>
            <p:cNvPr id="82954" name="Rectangle 10">
              <a:extLst>
                <a:ext uri="{FF2B5EF4-FFF2-40B4-BE49-F238E27FC236}">
                  <a16:creationId xmlns:a16="http://schemas.microsoft.com/office/drawing/2014/main" id="{6B1D7F2D-B573-7548-41B7-647B75A14E64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240" y="192"/>
              <a:ext cx="5004" cy="288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GB" altLang="en-US" sz="2400"/>
            </a:p>
          </p:txBody>
        </p:sp>
        <p:sp>
          <p:nvSpPr>
            <p:cNvPr id="82955" name="Rectangle 11">
              <a:extLst>
                <a:ext uri="{FF2B5EF4-FFF2-40B4-BE49-F238E27FC236}">
                  <a16:creationId xmlns:a16="http://schemas.microsoft.com/office/drawing/2014/main" id="{247ED656-00CB-CDF6-4F6F-D0474F7D60AD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240" y="480"/>
              <a:ext cx="500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pPr algn="ctr"/>
              <a:endParaRPr lang="en-GB" altLang="en-US" sz="2400"/>
            </a:p>
          </p:txBody>
        </p:sp>
        <p:sp>
          <p:nvSpPr>
            <p:cNvPr id="82956" name="Rectangle 12">
              <a:extLst>
                <a:ext uri="{FF2B5EF4-FFF2-40B4-BE49-F238E27FC236}">
                  <a16:creationId xmlns:a16="http://schemas.microsoft.com/office/drawing/2014/main" id="{FF6F8566-32F2-FBC7-A308-8ED779E09DC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5242" y="480"/>
              <a:ext cx="282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GB" altLang="en-US" sz="2400"/>
            </a:p>
          </p:txBody>
        </p:sp>
        <p:sp>
          <p:nvSpPr>
            <p:cNvPr id="82957" name="Line 13">
              <a:extLst>
                <a:ext uri="{FF2B5EF4-FFF2-40B4-BE49-F238E27FC236}">
                  <a16:creationId xmlns:a16="http://schemas.microsoft.com/office/drawing/2014/main" id="{B21AF078-CC69-EE46-8CC4-452FED5DB4C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0" y="2256"/>
              <a:ext cx="484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958" name="Rectangle 14">
              <a:extLst>
                <a:ext uri="{FF2B5EF4-FFF2-40B4-BE49-F238E27FC236}">
                  <a16:creationId xmlns:a16="http://schemas.microsoft.com/office/drawing/2014/main" id="{6B9ACD7C-F14A-1518-D713-1FCCB81787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" y="192"/>
              <a:ext cx="5286" cy="36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GB" altLang="en-US" sz="2400"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B70DE-FC3E-F8B3-39FC-79CE778DA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9B62DD-367F-87C2-DD43-CABC9A5F56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C181F1-6D3B-6229-428F-CA26FD225C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E98C09-A2CD-DB55-9858-AE76EBD87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5E8A7D-27B2-F1EA-D87A-2B5E8C2C2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BB3BC5-6E41-434F-9DEE-F4CD06E287F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68936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58EAB6-E8AB-CAFC-B8E2-B4F3D2650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4F70D1-6357-EA18-9A2A-591D89F3DD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D23888-B94C-7720-EA48-1BA8421D0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AFEF01-CF8E-1382-80AB-DB12C61FF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F7C0A0-2079-83C9-FC4B-F424A4FE4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2EAB54-43E3-4BFC-A551-2E9A2314BEC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6384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ACDF2-0198-12CB-C93D-99D7EB670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147B5B-39E6-7B08-D790-DF38E2560D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AA1625-2F86-5E76-05EE-C609F6429B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B7A8CF-A9F9-6F6C-254A-A225DC0F0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D8FE3F-BB89-A521-207C-AE67C1CF1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FC1384-F9BF-7137-923B-096F4D50C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473F71-B053-421C-A5E4-F46978766E9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7038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33625B-3711-069B-7460-CF1793739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C7DFCD-61FE-CB29-3ECA-96C53DCEFE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4816B0-6B2D-F12E-480C-6E7BF007B5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803079-0D51-043E-12B3-2EBC9F7486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CECF65-07F2-5BB0-CD5D-069B69EE2F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ABCD312-02F2-F351-E6FA-B46203BDFD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865581-5BF3-F663-2432-83E302D8C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127DD21-65BA-71B4-4E46-EF04E7B9B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25C264-8904-4494-ACE3-E2D39D42339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1308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DEC84-BA41-EF22-1436-539A84E67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696E51-5346-853D-49F4-97D090A888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C41CE4-8A06-FA4F-A0A9-B15B93546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04FB9E-B5B2-6D37-094D-11AAD810B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79A202-4372-4C5C-82B8-FB8E0CFE495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1641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CA5279-2636-3E6A-2E05-BF9159B97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5986F8-7FA2-31C7-3938-A5BBAF5BE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5E6BA5-CFB9-E972-C4A8-0C7D20F19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01AA25-4DC9-4D8A-91AB-E8187AA83E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5338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2728A-AB19-5442-060F-E9930C3C1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086B73-929C-1076-9054-72B344AB94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B32256-D46E-FA4D-D2DB-BCF169B054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16DF2A-174C-B876-0BDC-5E4BD700D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8EAAD5-A503-FBA4-2645-2993533FE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30FFDE-83F3-D2D8-7FD4-833A1FF67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A0EDE0-9BF9-472E-8609-15420DF2331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81226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C6805D-20D8-8058-BD0A-406C47EF1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95994E7-0895-AE2E-2130-2EC834E2FA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6F1EE6-962A-8EDE-9825-906B977BC8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5BA8D8-F8AE-7890-1CE8-FBA5658D6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125E84-7659-58DD-73FC-32094525A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54FAEE-7B83-15AD-D311-DFD0A9575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47F066-4890-4023-AD71-794584552C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9957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84BE8-316D-9687-FDB2-5BA1F3040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24767A-048E-0E47-BEE0-3D8A29D733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FC1182-9FC3-4576-F218-BB1E4AD94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426440-63AC-589E-B7FA-6B49B7FBE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244B3A-B08B-D569-553F-C06965B53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CFC6B2-4517-456C-9E46-EE434608CF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4228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C52BFFC-D16E-B75B-CA55-26BF424250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7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3AB999-6C53-B575-0640-1596995B78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7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914863-9EC6-CA47-5358-DEF69138D6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262CE2-F39C-9D23-13AC-9C894813E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53F4A3-7C58-8CC8-A767-6D2045357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079DBB-BFB1-4D23-BE3B-04350AA8D41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7656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>
            <a:extLst>
              <a:ext uri="{FF2B5EF4-FFF2-40B4-BE49-F238E27FC236}">
                <a16:creationId xmlns:a16="http://schemas.microsoft.com/office/drawing/2014/main" id="{55076662-E7E6-DD03-5742-1829EDFC29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81923" name="Rectangle 3">
            <a:extLst>
              <a:ext uri="{FF2B5EF4-FFF2-40B4-BE49-F238E27FC236}">
                <a16:creationId xmlns:a16="http://schemas.microsoft.com/office/drawing/2014/main" id="{F10964E1-6CF7-F2B6-BF4F-7E528E66FA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28800"/>
            <a:ext cx="8229600" cy="430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81924" name="Rectangle 4">
            <a:extLst>
              <a:ext uri="{FF2B5EF4-FFF2-40B4-BE49-F238E27FC236}">
                <a16:creationId xmlns:a16="http://schemas.microsoft.com/office/drawing/2014/main" id="{F2758735-C03A-932F-20E2-1D49C442CF3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1676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panose="020B0604020202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81925" name="Rectangle 5">
            <a:extLst>
              <a:ext uri="{FF2B5EF4-FFF2-40B4-BE49-F238E27FC236}">
                <a16:creationId xmlns:a16="http://schemas.microsoft.com/office/drawing/2014/main" id="{67681F16-DD09-33D1-01FD-248E2BB54CB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Arial" panose="020B0604020202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81926" name="Rectangle 6">
            <a:extLst>
              <a:ext uri="{FF2B5EF4-FFF2-40B4-BE49-F238E27FC236}">
                <a16:creationId xmlns:a16="http://schemas.microsoft.com/office/drawing/2014/main" id="{7476E28C-393F-1E8F-2C47-615D778326B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Arial" panose="020B0604020202020204" pitchFamily="34" charset="0"/>
              </a:defRPr>
            </a:lvl1pPr>
          </a:lstStyle>
          <a:p>
            <a:fld id="{F0A04F73-1588-4B07-915D-CAE9488570DA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81927" name="Group 7">
            <a:extLst>
              <a:ext uri="{FF2B5EF4-FFF2-40B4-BE49-F238E27FC236}">
                <a16:creationId xmlns:a16="http://schemas.microsoft.com/office/drawing/2014/main" id="{E4FA93C8-8F9E-DB56-939B-51F85B114808}"/>
              </a:ext>
            </a:extLst>
          </p:cNvPr>
          <p:cNvGrpSpPr>
            <a:grpSpLocks/>
          </p:cNvGrpSpPr>
          <p:nvPr/>
        </p:nvGrpSpPr>
        <p:grpSpPr bwMode="auto">
          <a:xfrm>
            <a:off x="279400" y="152400"/>
            <a:ext cx="8686800" cy="1600200"/>
            <a:chOff x="176" y="96"/>
            <a:chExt cx="5472" cy="1008"/>
          </a:xfrm>
        </p:grpSpPr>
        <p:sp>
          <p:nvSpPr>
            <p:cNvPr id="81928" name="Line 8">
              <a:extLst>
                <a:ext uri="{FF2B5EF4-FFF2-40B4-BE49-F238E27FC236}">
                  <a16:creationId xmlns:a16="http://schemas.microsoft.com/office/drawing/2014/main" id="{2B8C90E3-C525-FF86-88E8-73F8A78C534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88" y="1104"/>
              <a:ext cx="52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1929" name="Rectangle 9">
              <a:extLst>
                <a:ext uri="{FF2B5EF4-FFF2-40B4-BE49-F238E27FC236}">
                  <a16:creationId xmlns:a16="http://schemas.microsoft.com/office/drawing/2014/main" id="{2A485651-592A-DF09-835D-B016F83259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04" y="96"/>
              <a:ext cx="14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GB" altLang="en-US" sz="2400"/>
            </a:p>
          </p:txBody>
        </p:sp>
        <p:sp>
          <p:nvSpPr>
            <p:cNvPr id="81930" name="Rectangle 10">
              <a:extLst>
                <a:ext uri="{FF2B5EF4-FFF2-40B4-BE49-F238E27FC236}">
                  <a16:creationId xmlns:a16="http://schemas.microsoft.com/office/drawing/2014/main" id="{82D9D1E8-C0DB-9CD5-E991-EC8AC70BD4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" y="96"/>
              <a:ext cx="5326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GB" altLang="en-US" sz="2400"/>
            </a:p>
          </p:txBody>
        </p:sp>
        <p:sp>
          <p:nvSpPr>
            <p:cNvPr id="81931" name="Rectangle 11">
              <a:extLst>
                <a:ext uri="{FF2B5EF4-FFF2-40B4-BE49-F238E27FC236}">
                  <a16:creationId xmlns:a16="http://schemas.microsoft.com/office/drawing/2014/main" id="{AFD1D0F8-7F5A-CACA-F7BD-3DB196B6B4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" y="240"/>
              <a:ext cx="5326" cy="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GB" altLang="en-US" sz="2400"/>
            </a:p>
          </p:txBody>
        </p:sp>
        <p:sp>
          <p:nvSpPr>
            <p:cNvPr id="81932" name="Rectangle 12">
              <a:extLst>
                <a:ext uri="{FF2B5EF4-FFF2-40B4-BE49-F238E27FC236}">
                  <a16:creationId xmlns:a16="http://schemas.microsoft.com/office/drawing/2014/main" id="{382A172E-D636-DEAE-31A4-73D49A199B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04" y="241"/>
              <a:ext cx="144" cy="86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GB" altLang="en-US" sz="240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cs typeface="Arial" panose="020B0604020202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cs typeface="Arial" panose="020B0604020202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cs typeface="Arial" panose="020B0604020202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cs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cs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cs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cs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cs typeface="Arial" panose="020B0604020202020204" pitchFamily="34" charset="0"/>
        </a:defRPr>
      </a:lvl9pPr>
    </p:titleStyle>
    <p:bodyStyle>
      <a:lvl1pPr marL="469900" indent="-469900" algn="l" rtl="0" fontAlgn="base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anose="05000000000000000000" pitchFamily="2" charset="2"/>
        <a:buChar char="o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n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377950" indent="-468313" algn="l" rtl="0" fontAlgn="base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7213" indent="-4381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n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2971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6" name="AutoShape 18">
            <a:extLst>
              <a:ext uri="{FF2B5EF4-FFF2-40B4-BE49-F238E27FC236}">
                <a16:creationId xmlns:a16="http://schemas.microsoft.com/office/drawing/2014/main" id="{517D0D80-E028-4D9E-1C44-5690436CA1AE}"/>
              </a:ext>
            </a:extLst>
          </p:cNvPr>
          <p:cNvSpPr>
            <a:spLocks noChangeArrowheads="1"/>
          </p:cNvSpPr>
          <p:nvPr/>
        </p:nvSpPr>
        <p:spPr bwMode="auto">
          <a:xfrm rot="-1228688">
            <a:off x="395288" y="2054225"/>
            <a:ext cx="2773362" cy="1470025"/>
          </a:xfrm>
          <a:prstGeom prst="parallelogram">
            <a:avLst>
              <a:gd name="adj" fmla="val 3823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64" name="PubTriangle">
            <a:extLst>
              <a:ext uri="{FF2B5EF4-FFF2-40B4-BE49-F238E27FC236}">
                <a16:creationId xmlns:a16="http://schemas.microsoft.com/office/drawing/2014/main" id="{AD4D291F-D4C0-F6AF-43D6-D6B9DEC280CE}"/>
              </a:ext>
            </a:extLst>
          </p:cNvPr>
          <p:cNvSpPr>
            <a:spLocks noEditPoints="1" noChangeArrowheads="1"/>
          </p:cNvSpPr>
          <p:nvPr/>
        </p:nvSpPr>
        <p:spPr bwMode="auto">
          <a:xfrm rot="10370434">
            <a:off x="709613" y="3330575"/>
            <a:ext cx="2171700" cy="660400"/>
          </a:xfrm>
          <a:custGeom>
            <a:avLst/>
            <a:gdLst>
              <a:gd name="G0" fmla="+- 0 0 0"/>
              <a:gd name="G1" fmla="*/ 8862 1 2"/>
              <a:gd name="G2" fmla="*/ G1 5325 21600"/>
              <a:gd name="G3" fmla="+- 8862 0 G2"/>
              <a:gd name="G4" fmla="+- 8862 0 0"/>
              <a:gd name="G5" fmla="+- G1 10800 0"/>
              <a:gd name="G6" fmla="*/ 5325 1 2"/>
              <a:gd name="G7" fmla="+- 5325 0 0"/>
              <a:gd name="G8" fmla="+- G2 G6 G1"/>
              <a:gd name="G9" fmla="+- G8 10800 0"/>
              <a:gd name="G10" fmla="+- G6 10800 0"/>
              <a:gd name="T0" fmla="*/ 8862 w 21600"/>
              <a:gd name="T1" fmla="*/ 0 h 21600"/>
              <a:gd name="T2" fmla="*/ 4431 w 21600"/>
              <a:gd name="T3" fmla="*/ 10800 h 21600"/>
              <a:gd name="T4" fmla="*/ 0 w 21600"/>
              <a:gd name="T5" fmla="*/ 21600 h 21600"/>
              <a:gd name="T6" fmla="*/ 10800 w 21600"/>
              <a:gd name="T7" fmla="*/ 13463 h 21600"/>
              <a:gd name="T8" fmla="*/ 21600 w 21600"/>
              <a:gd name="T9" fmla="*/ 5325 h 21600"/>
              <a:gd name="T10" fmla="*/ 15231 w 21600"/>
              <a:gd name="T11" fmla="*/ 2663 h 21600"/>
              <a:gd name="T12" fmla="*/ G3 w 21600"/>
              <a:gd name="T13" fmla="*/ G6 h 21600"/>
              <a:gd name="T14" fmla="*/ G5 w 21600"/>
              <a:gd name="T15" fmla="*/ G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21600" h="21600">
                <a:moveTo>
                  <a:pt x="8862" y="0"/>
                </a:moveTo>
                <a:lnTo>
                  <a:pt x="0" y="21600"/>
                </a:lnTo>
                <a:lnTo>
                  <a:pt x="21600" y="5325"/>
                </a:lnTo>
                <a:close/>
              </a:path>
            </a:pathLst>
          </a:custGeom>
          <a:solidFill>
            <a:srgbClr val="D8EBB3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57" name="AutoShape 9">
            <a:extLst>
              <a:ext uri="{FF2B5EF4-FFF2-40B4-BE49-F238E27FC236}">
                <a16:creationId xmlns:a16="http://schemas.microsoft.com/office/drawing/2014/main" id="{F234EB8B-27DF-C2C6-05C1-E6E3C2128638}"/>
              </a:ext>
            </a:extLst>
          </p:cNvPr>
          <p:cNvSpPr>
            <a:spLocks noChangeArrowheads="1"/>
          </p:cNvSpPr>
          <p:nvPr/>
        </p:nvSpPr>
        <p:spPr bwMode="auto">
          <a:xfrm rot="-3201953">
            <a:off x="4836319" y="2443956"/>
            <a:ext cx="2393950" cy="173038"/>
          </a:xfrm>
          <a:prstGeom prst="parallelogram">
            <a:avLst>
              <a:gd name="adj" fmla="val 501192"/>
            </a:avLst>
          </a:prstGeom>
          <a:solidFill>
            <a:srgbClr val="FF99CC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58" name="AutoShape 10">
            <a:extLst>
              <a:ext uri="{FF2B5EF4-FFF2-40B4-BE49-F238E27FC236}">
                <a16:creationId xmlns:a16="http://schemas.microsoft.com/office/drawing/2014/main" id="{C85754F9-12AB-8663-3AFF-0A3486731B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72100" y="2336800"/>
            <a:ext cx="2590800" cy="1219200"/>
          </a:xfrm>
          <a:prstGeom prst="parallelogram">
            <a:avLst>
              <a:gd name="adj" fmla="val 74739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59" name="AutoShape 11">
            <a:extLst>
              <a:ext uri="{FF2B5EF4-FFF2-40B4-BE49-F238E27FC236}">
                <a16:creationId xmlns:a16="http://schemas.microsoft.com/office/drawing/2014/main" id="{6AEFF53C-02F9-E31F-309C-3C1202276F33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6286500" y="1498600"/>
            <a:ext cx="1676400" cy="838200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00FFFF">
              <a:alpha val="50000"/>
            </a:srgb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53" name="AutoShape 5">
            <a:extLst>
              <a:ext uri="{FF2B5EF4-FFF2-40B4-BE49-F238E27FC236}">
                <a16:creationId xmlns:a16="http://schemas.microsoft.com/office/drawing/2014/main" id="{4E34C794-3F40-6983-8454-9B820F3EEC6F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5372100" y="2714625"/>
            <a:ext cx="1682750" cy="838200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00FFFF">
              <a:alpha val="50000"/>
            </a:srgb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54" name="AutoShape 6">
            <a:extLst>
              <a:ext uri="{FF2B5EF4-FFF2-40B4-BE49-F238E27FC236}">
                <a16:creationId xmlns:a16="http://schemas.microsoft.com/office/drawing/2014/main" id="{38D810C0-69F7-E797-A188-264C0E54E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1495425"/>
            <a:ext cx="1768475" cy="1219200"/>
          </a:xfrm>
          <a:prstGeom prst="parallelogram">
            <a:avLst>
              <a:gd name="adj" fmla="val 74796"/>
            </a:avLst>
          </a:prstGeom>
          <a:solidFill>
            <a:schemeClr val="accent1">
              <a:alpha val="92999"/>
            </a:scheme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55" name="AutoShape 7">
            <a:extLst>
              <a:ext uri="{FF2B5EF4-FFF2-40B4-BE49-F238E27FC236}">
                <a16:creationId xmlns:a16="http://schemas.microsoft.com/office/drawing/2014/main" id="{908E4938-241B-2972-1935-22243FC2445A}"/>
              </a:ext>
            </a:extLst>
          </p:cNvPr>
          <p:cNvSpPr>
            <a:spLocks noChangeArrowheads="1"/>
          </p:cNvSpPr>
          <p:nvPr/>
        </p:nvSpPr>
        <p:spPr bwMode="auto">
          <a:xfrm rot="-3164158">
            <a:off x="6346826" y="2100262"/>
            <a:ext cx="1916112" cy="855663"/>
          </a:xfrm>
          <a:prstGeom prst="parallelogram">
            <a:avLst>
              <a:gd name="adj" fmla="val 45689"/>
            </a:avLst>
          </a:prstGeom>
          <a:solidFill>
            <a:srgbClr val="FF99CC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50" name="Rectangle 2">
            <a:extLst>
              <a:ext uri="{FF2B5EF4-FFF2-40B4-BE49-F238E27FC236}">
                <a16:creationId xmlns:a16="http://schemas.microsoft.com/office/drawing/2014/main" id="{8AD19A54-80AE-D0C4-B14A-A303F7BE1BE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28600"/>
            <a:ext cx="7772400" cy="1470025"/>
          </a:xfrm>
        </p:spPr>
        <p:txBody>
          <a:bodyPr/>
          <a:lstStyle/>
          <a:p>
            <a:r>
              <a:rPr lang="en-US" altLang="en-US"/>
              <a:t>RIGHT PRISM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D52AAAD4-B205-3FFE-AE79-98EA02687EEC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219200" y="4191000"/>
            <a:ext cx="6400800" cy="1752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/>
              <a:t>A right prism is a solid which has two parallel planes of same shape and size. Also, its lateral surface are perpendicular to its parallel sides</a:t>
            </a:r>
          </a:p>
        </p:txBody>
      </p:sp>
      <p:sp>
        <p:nvSpPr>
          <p:cNvPr id="2060" name="PubTriangle">
            <a:extLst>
              <a:ext uri="{FF2B5EF4-FFF2-40B4-BE49-F238E27FC236}">
                <a16:creationId xmlns:a16="http://schemas.microsoft.com/office/drawing/2014/main" id="{B9E01E71-7A0E-737B-5488-37A31D9A99D2}"/>
              </a:ext>
            </a:extLst>
          </p:cNvPr>
          <p:cNvSpPr>
            <a:spLocks noEditPoints="1" noChangeArrowheads="1"/>
          </p:cNvSpPr>
          <p:nvPr/>
        </p:nvSpPr>
        <p:spPr bwMode="auto">
          <a:xfrm rot="10370434">
            <a:off x="685800" y="1758950"/>
            <a:ext cx="2171700" cy="631825"/>
          </a:xfrm>
          <a:custGeom>
            <a:avLst/>
            <a:gdLst>
              <a:gd name="G0" fmla="+- 0 0 0"/>
              <a:gd name="G1" fmla="*/ 8361 1 2"/>
              <a:gd name="G2" fmla="*/ G1 5325 21600"/>
              <a:gd name="G3" fmla="+- 8361 0 G2"/>
              <a:gd name="G4" fmla="+- 8361 0 0"/>
              <a:gd name="G5" fmla="+- G1 10800 0"/>
              <a:gd name="G6" fmla="*/ 5325 1 2"/>
              <a:gd name="G7" fmla="+- 5325 0 0"/>
              <a:gd name="G8" fmla="+- G2 G6 G1"/>
              <a:gd name="G9" fmla="+- G8 10800 0"/>
              <a:gd name="G10" fmla="+- G6 10800 0"/>
              <a:gd name="T0" fmla="*/ 8361 w 21600"/>
              <a:gd name="T1" fmla="*/ 0 h 21600"/>
              <a:gd name="T2" fmla="*/ 4181 w 21600"/>
              <a:gd name="T3" fmla="*/ 10800 h 21600"/>
              <a:gd name="T4" fmla="*/ 0 w 21600"/>
              <a:gd name="T5" fmla="*/ 21600 h 21600"/>
              <a:gd name="T6" fmla="*/ 10800 w 21600"/>
              <a:gd name="T7" fmla="*/ 13463 h 21600"/>
              <a:gd name="T8" fmla="*/ 21600 w 21600"/>
              <a:gd name="T9" fmla="*/ 5325 h 21600"/>
              <a:gd name="T10" fmla="*/ 14981 w 21600"/>
              <a:gd name="T11" fmla="*/ 2663 h 21600"/>
              <a:gd name="T12" fmla="*/ G3 w 21600"/>
              <a:gd name="T13" fmla="*/ G6 h 21600"/>
              <a:gd name="T14" fmla="*/ G5 w 21600"/>
              <a:gd name="T15" fmla="*/ G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21600" h="21600">
                <a:moveTo>
                  <a:pt x="8361" y="0"/>
                </a:moveTo>
                <a:lnTo>
                  <a:pt x="0" y="21600"/>
                </a:lnTo>
                <a:lnTo>
                  <a:pt x="21600" y="5325"/>
                </a:lnTo>
                <a:close/>
              </a:path>
            </a:pathLst>
          </a:custGeom>
          <a:solidFill>
            <a:srgbClr val="D8EBB3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63" name="Rectangle 15">
            <a:extLst>
              <a:ext uri="{FF2B5EF4-FFF2-40B4-BE49-F238E27FC236}">
                <a16:creationId xmlns:a16="http://schemas.microsoft.com/office/drawing/2014/main" id="{B51E7F3E-71E9-A1B3-C7DC-FADE676FE8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9300" y="2362200"/>
            <a:ext cx="1295400" cy="1600200"/>
          </a:xfrm>
          <a:prstGeom prst="rect">
            <a:avLst/>
          </a:prstGeom>
          <a:solidFill>
            <a:schemeClr val="accent1">
              <a:alpha val="56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65" name="AutoShape 17">
            <a:extLst>
              <a:ext uri="{FF2B5EF4-FFF2-40B4-BE49-F238E27FC236}">
                <a16:creationId xmlns:a16="http://schemas.microsoft.com/office/drawing/2014/main" id="{9D1AE283-2F3F-19AA-EB2D-9A79B694C7DA}"/>
              </a:ext>
            </a:extLst>
          </p:cNvPr>
          <p:cNvSpPr>
            <a:spLocks noChangeArrowheads="1"/>
          </p:cNvSpPr>
          <p:nvPr/>
        </p:nvSpPr>
        <p:spPr bwMode="auto">
          <a:xfrm rot="-24209127">
            <a:off x="1333500" y="2209800"/>
            <a:ext cx="2193925" cy="1150938"/>
          </a:xfrm>
          <a:prstGeom prst="parallelogram">
            <a:avLst>
              <a:gd name="adj" fmla="val 95646"/>
            </a:avLst>
          </a:prstGeom>
          <a:solidFill>
            <a:schemeClr val="accent1">
              <a:alpha val="56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3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8" dur="1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1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AutoShape 17">
            <a:extLst>
              <a:ext uri="{FF2B5EF4-FFF2-40B4-BE49-F238E27FC236}">
                <a16:creationId xmlns:a16="http://schemas.microsoft.com/office/drawing/2014/main" id="{7CFF66FF-27F1-11EA-CFE8-16003D6ABF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2590800"/>
            <a:ext cx="685800" cy="152400"/>
          </a:xfrm>
          <a:prstGeom prst="parallelogram">
            <a:avLst>
              <a:gd name="adj" fmla="val 1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88" name="AutoShape 16">
            <a:extLst>
              <a:ext uri="{FF2B5EF4-FFF2-40B4-BE49-F238E27FC236}">
                <a16:creationId xmlns:a16="http://schemas.microsoft.com/office/drawing/2014/main" id="{73D63A32-CBF0-8917-B463-AE1612E4F0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2514600"/>
            <a:ext cx="685800" cy="152400"/>
          </a:xfrm>
          <a:prstGeom prst="parallelogram">
            <a:avLst>
              <a:gd name="adj" fmla="val 1125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86" name="AutoShape 14">
            <a:extLst>
              <a:ext uri="{FF2B5EF4-FFF2-40B4-BE49-F238E27FC236}">
                <a16:creationId xmlns:a16="http://schemas.microsoft.com/office/drawing/2014/main" id="{A7682C2A-C47F-8132-82EC-74812D29F2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2438400"/>
            <a:ext cx="685800" cy="152400"/>
          </a:xfrm>
          <a:prstGeom prst="parallelogram">
            <a:avLst>
              <a:gd name="adj" fmla="val 1125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87" name="AutoShape 15">
            <a:extLst>
              <a:ext uri="{FF2B5EF4-FFF2-40B4-BE49-F238E27FC236}">
                <a16:creationId xmlns:a16="http://schemas.microsoft.com/office/drawing/2014/main" id="{E0C5C030-9648-1A01-824C-4020F4ACAB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2362200"/>
            <a:ext cx="685800" cy="152400"/>
          </a:xfrm>
          <a:prstGeom prst="parallelogram">
            <a:avLst>
              <a:gd name="adj" fmla="val 1125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85" name="AutoShape 13">
            <a:extLst>
              <a:ext uri="{FF2B5EF4-FFF2-40B4-BE49-F238E27FC236}">
                <a16:creationId xmlns:a16="http://schemas.microsoft.com/office/drawing/2014/main" id="{3E9FAF4A-FA16-4B1D-CA20-331994398A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2286000"/>
            <a:ext cx="685800" cy="152400"/>
          </a:xfrm>
          <a:prstGeom prst="parallelogram">
            <a:avLst>
              <a:gd name="adj" fmla="val 1125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84" name="AutoShape 12">
            <a:extLst>
              <a:ext uri="{FF2B5EF4-FFF2-40B4-BE49-F238E27FC236}">
                <a16:creationId xmlns:a16="http://schemas.microsoft.com/office/drawing/2014/main" id="{53C9CD29-30DF-8900-78C2-958262A015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2209800"/>
            <a:ext cx="685800" cy="152400"/>
          </a:xfrm>
          <a:prstGeom prst="parallelogram">
            <a:avLst>
              <a:gd name="adj" fmla="val 1125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82" name="AutoShape 10">
            <a:extLst>
              <a:ext uri="{FF2B5EF4-FFF2-40B4-BE49-F238E27FC236}">
                <a16:creationId xmlns:a16="http://schemas.microsoft.com/office/drawing/2014/main" id="{634B2D0F-7454-8548-B8F6-FE80017A68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2133600"/>
            <a:ext cx="685800" cy="152400"/>
          </a:xfrm>
          <a:prstGeom prst="parallelogram">
            <a:avLst>
              <a:gd name="adj" fmla="val 1125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83" name="AutoShape 11">
            <a:extLst>
              <a:ext uri="{FF2B5EF4-FFF2-40B4-BE49-F238E27FC236}">
                <a16:creationId xmlns:a16="http://schemas.microsoft.com/office/drawing/2014/main" id="{B3988215-9415-F6AB-FCBF-2D7F215AE6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2057400"/>
            <a:ext cx="685800" cy="152400"/>
          </a:xfrm>
          <a:prstGeom prst="parallelogram">
            <a:avLst>
              <a:gd name="adj" fmla="val 1125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94" name="AutoShape 22">
            <a:extLst>
              <a:ext uri="{FF2B5EF4-FFF2-40B4-BE49-F238E27FC236}">
                <a16:creationId xmlns:a16="http://schemas.microsoft.com/office/drawing/2014/main" id="{181558FF-B566-4772-E844-A17B79C7C3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1981200"/>
            <a:ext cx="685800" cy="152400"/>
          </a:xfrm>
          <a:prstGeom prst="parallelogram">
            <a:avLst>
              <a:gd name="adj" fmla="val 1125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93" name="AutoShape 21">
            <a:extLst>
              <a:ext uri="{FF2B5EF4-FFF2-40B4-BE49-F238E27FC236}">
                <a16:creationId xmlns:a16="http://schemas.microsoft.com/office/drawing/2014/main" id="{755883CE-B1CC-3606-06F6-0F63396901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1905000"/>
            <a:ext cx="685800" cy="152400"/>
          </a:xfrm>
          <a:prstGeom prst="parallelogram">
            <a:avLst>
              <a:gd name="adj" fmla="val 1125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92" name="AutoShape 20">
            <a:extLst>
              <a:ext uri="{FF2B5EF4-FFF2-40B4-BE49-F238E27FC236}">
                <a16:creationId xmlns:a16="http://schemas.microsoft.com/office/drawing/2014/main" id="{B4D95D7E-A38D-E38E-3163-E4A8C4470D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1828800"/>
            <a:ext cx="685800" cy="152400"/>
          </a:xfrm>
          <a:prstGeom prst="parallelogram">
            <a:avLst>
              <a:gd name="adj" fmla="val 1125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91" name="AutoShape 19">
            <a:extLst>
              <a:ext uri="{FF2B5EF4-FFF2-40B4-BE49-F238E27FC236}">
                <a16:creationId xmlns:a16="http://schemas.microsoft.com/office/drawing/2014/main" id="{D706FD2B-1790-EED7-0753-DCC842F4D9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1752600"/>
            <a:ext cx="685800" cy="152400"/>
          </a:xfrm>
          <a:prstGeom prst="parallelogram">
            <a:avLst>
              <a:gd name="adj" fmla="val 1125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90" name="AutoShape 18">
            <a:extLst>
              <a:ext uri="{FF2B5EF4-FFF2-40B4-BE49-F238E27FC236}">
                <a16:creationId xmlns:a16="http://schemas.microsoft.com/office/drawing/2014/main" id="{E95AB99A-5C5F-1229-4B85-A99B24075F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1676400"/>
            <a:ext cx="685800" cy="152400"/>
          </a:xfrm>
          <a:prstGeom prst="parallelogram">
            <a:avLst>
              <a:gd name="adj" fmla="val 11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14" name="AutoShape 42">
            <a:extLst>
              <a:ext uri="{FF2B5EF4-FFF2-40B4-BE49-F238E27FC236}">
                <a16:creationId xmlns:a16="http://schemas.microsoft.com/office/drawing/2014/main" id="{4DEDFF09-CB54-C864-E857-1D829B997F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2514600"/>
            <a:ext cx="685800" cy="228600"/>
          </a:xfrm>
          <a:prstGeom prst="hexagon">
            <a:avLst>
              <a:gd name="adj" fmla="val 75000"/>
              <a:gd name="vf" fmla="val 115470"/>
            </a:avLst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11" name="AutoShape 39">
            <a:extLst>
              <a:ext uri="{FF2B5EF4-FFF2-40B4-BE49-F238E27FC236}">
                <a16:creationId xmlns:a16="http://schemas.microsoft.com/office/drawing/2014/main" id="{730809FB-9401-DE83-F825-E5E3A9DF2A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2438400"/>
            <a:ext cx="685800" cy="228600"/>
          </a:xfrm>
          <a:prstGeom prst="hexagon">
            <a:avLst>
              <a:gd name="adj" fmla="val 75000"/>
              <a:gd name="vf" fmla="val 11547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10" name="AutoShape 38">
            <a:extLst>
              <a:ext uri="{FF2B5EF4-FFF2-40B4-BE49-F238E27FC236}">
                <a16:creationId xmlns:a16="http://schemas.microsoft.com/office/drawing/2014/main" id="{2A37A80E-8515-FF67-F6BB-24C6FF2FB6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2362200"/>
            <a:ext cx="685800" cy="228600"/>
          </a:xfrm>
          <a:prstGeom prst="hexagon">
            <a:avLst>
              <a:gd name="adj" fmla="val 75000"/>
              <a:gd name="vf" fmla="val 11547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08" name="AutoShape 36">
            <a:extLst>
              <a:ext uri="{FF2B5EF4-FFF2-40B4-BE49-F238E27FC236}">
                <a16:creationId xmlns:a16="http://schemas.microsoft.com/office/drawing/2014/main" id="{E1FF6561-A93F-EDAE-E162-E232077A19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2286000"/>
            <a:ext cx="685800" cy="228600"/>
          </a:xfrm>
          <a:prstGeom prst="hexagon">
            <a:avLst>
              <a:gd name="adj" fmla="val 75000"/>
              <a:gd name="vf" fmla="val 11547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07" name="AutoShape 35">
            <a:extLst>
              <a:ext uri="{FF2B5EF4-FFF2-40B4-BE49-F238E27FC236}">
                <a16:creationId xmlns:a16="http://schemas.microsoft.com/office/drawing/2014/main" id="{229E55B1-C0E0-53C3-2901-D094353278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2209800"/>
            <a:ext cx="685800" cy="228600"/>
          </a:xfrm>
          <a:prstGeom prst="hexagon">
            <a:avLst>
              <a:gd name="adj" fmla="val 75000"/>
              <a:gd name="vf" fmla="val 11547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05" name="AutoShape 33">
            <a:extLst>
              <a:ext uri="{FF2B5EF4-FFF2-40B4-BE49-F238E27FC236}">
                <a16:creationId xmlns:a16="http://schemas.microsoft.com/office/drawing/2014/main" id="{9BE9F8B3-8A6D-7256-C85C-AF79D20F82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2133600"/>
            <a:ext cx="685800" cy="228600"/>
          </a:xfrm>
          <a:prstGeom prst="hexagon">
            <a:avLst>
              <a:gd name="adj" fmla="val 75000"/>
              <a:gd name="vf" fmla="val 11547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04" name="AutoShape 32">
            <a:extLst>
              <a:ext uri="{FF2B5EF4-FFF2-40B4-BE49-F238E27FC236}">
                <a16:creationId xmlns:a16="http://schemas.microsoft.com/office/drawing/2014/main" id="{105281C3-DDF3-C56C-8B08-70D4660253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2057400"/>
            <a:ext cx="685800" cy="228600"/>
          </a:xfrm>
          <a:prstGeom prst="hexagon">
            <a:avLst>
              <a:gd name="adj" fmla="val 75000"/>
              <a:gd name="vf" fmla="val 11547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03" name="AutoShape 31">
            <a:extLst>
              <a:ext uri="{FF2B5EF4-FFF2-40B4-BE49-F238E27FC236}">
                <a16:creationId xmlns:a16="http://schemas.microsoft.com/office/drawing/2014/main" id="{72B6E92B-C1FA-34C8-7B79-F7ED4E9A99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1981200"/>
            <a:ext cx="685800" cy="228600"/>
          </a:xfrm>
          <a:prstGeom prst="hexagon">
            <a:avLst>
              <a:gd name="adj" fmla="val 75000"/>
              <a:gd name="vf" fmla="val 11547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02" name="AutoShape 30">
            <a:extLst>
              <a:ext uri="{FF2B5EF4-FFF2-40B4-BE49-F238E27FC236}">
                <a16:creationId xmlns:a16="http://schemas.microsoft.com/office/drawing/2014/main" id="{4230EC06-35F3-B50F-5E66-07898B3C14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1905000"/>
            <a:ext cx="685800" cy="228600"/>
          </a:xfrm>
          <a:prstGeom prst="hexagon">
            <a:avLst>
              <a:gd name="adj" fmla="val 75000"/>
              <a:gd name="vf" fmla="val 11547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01" name="AutoShape 29">
            <a:extLst>
              <a:ext uri="{FF2B5EF4-FFF2-40B4-BE49-F238E27FC236}">
                <a16:creationId xmlns:a16="http://schemas.microsoft.com/office/drawing/2014/main" id="{A37523C0-64F7-DA62-9BAD-D0DE613CE9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1828800"/>
            <a:ext cx="685800" cy="228600"/>
          </a:xfrm>
          <a:prstGeom prst="hexagon">
            <a:avLst>
              <a:gd name="adj" fmla="val 75000"/>
              <a:gd name="vf" fmla="val 11547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00" name="AutoShape 28">
            <a:extLst>
              <a:ext uri="{FF2B5EF4-FFF2-40B4-BE49-F238E27FC236}">
                <a16:creationId xmlns:a16="http://schemas.microsoft.com/office/drawing/2014/main" id="{E6D3E1EB-FABF-D23C-A1C6-F14E956923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1752600"/>
            <a:ext cx="685800" cy="228600"/>
          </a:xfrm>
          <a:prstGeom prst="hexagon">
            <a:avLst>
              <a:gd name="adj" fmla="val 75000"/>
              <a:gd name="vf" fmla="val 11547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99" name="AutoShape 27">
            <a:extLst>
              <a:ext uri="{FF2B5EF4-FFF2-40B4-BE49-F238E27FC236}">
                <a16:creationId xmlns:a16="http://schemas.microsoft.com/office/drawing/2014/main" id="{F3EE5F5E-65B8-5E2E-2BE1-D9A493905E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1676400"/>
            <a:ext cx="685800" cy="228600"/>
          </a:xfrm>
          <a:prstGeom prst="hexagon">
            <a:avLst>
              <a:gd name="adj" fmla="val 75000"/>
              <a:gd name="vf" fmla="val 115470"/>
            </a:avLst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34" name="PubTriangle">
            <a:extLst>
              <a:ext uri="{FF2B5EF4-FFF2-40B4-BE49-F238E27FC236}">
                <a16:creationId xmlns:a16="http://schemas.microsoft.com/office/drawing/2014/main" id="{C696CB69-B4D9-05DF-F934-492EFAD7AF3E}"/>
              </a:ext>
            </a:extLst>
          </p:cNvPr>
          <p:cNvSpPr>
            <a:spLocks noEditPoints="1" noChangeArrowheads="1"/>
          </p:cNvSpPr>
          <p:nvPr/>
        </p:nvSpPr>
        <p:spPr bwMode="auto">
          <a:xfrm rot="11191831">
            <a:off x="5715000" y="2514600"/>
            <a:ext cx="1143000" cy="334963"/>
          </a:xfrm>
          <a:custGeom>
            <a:avLst/>
            <a:gdLst>
              <a:gd name="G0" fmla="+- 0 0 0"/>
              <a:gd name="G1" fmla="*/ 8544 1 2"/>
              <a:gd name="G2" fmla="*/ G1 10800 21600"/>
              <a:gd name="G3" fmla="+- 8544 0 G2"/>
              <a:gd name="G4" fmla="+- 8544 0 0"/>
              <a:gd name="G5" fmla="+- G1 10800 0"/>
              <a:gd name="G6" fmla="*/ 10800 1 2"/>
              <a:gd name="G7" fmla="+- 10800 0 0"/>
              <a:gd name="G8" fmla="+- G2 G6 G1"/>
              <a:gd name="G9" fmla="+- G8 10800 0"/>
              <a:gd name="G10" fmla="+- G6 10800 0"/>
              <a:gd name="T0" fmla="*/ 8544 w 21600"/>
              <a:gd name="T1" fmla="*/ 0 h 21600"/>
              <a:gd name="T2" fmla="*/ 4272 w 21600"/>
              <a:gd name="T3" fmla="*/ 10800 h 21600"/>
              <a:gd name="T4" fmla="*/ 0 w 21600"/>
              <a:gd name="T5" fmla="*/ 21600 h 21600"/>
              <a:gd name="T6" fmla="*/ 10800 w 21600"/>
              <a:gd name="T7" fmla="*/ 16200 h 21600"/>
              <a:gd name="T8" fmla="*/ 21600 w 21600"/>
              <a:gd name="T9" fmla="*/ 10800 h 21600"/>
              <a:gd name="T10" fmla="*/ 15072 w 21600"/>
              <a:gd name="T11" fmla="*/ 5400 h 21600"/>
              <a:gd name="T12" fmla="*/ G3 w 21600"/>
              <a:gd name="T13" fmla="*/ G6 h 21600"/>
              <a:gd name="T14" fmla="*/ G5 w 21600"/>
              <a:gd name="T15" fmla="*/ G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21600" h="21600">
                <a:moveTo>
                  <a:pt x="8544" y="0"/>
                </a:moveTo>
                <a:lnTo>
                  <a:pt x="0" y="21600"/>
                </a:lnTo>
                <a:lnTo>
                  <a:pt x="21600" y="10800"/>
                </a:lnTo>
                <a:close/>
              </a:path>
            </a:pathLst>
          </a:custGeom>
          <a:solidFill>
            <a:schemeClr val="hlink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52363" dir="4557825" algn="ctr" rotWithShape="0">
              <a:srgbClr val="808080"/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3133" name="PubTriangle">
            <a:extLst>
              <a:ext uri="{FF2B5EF4-FFF2-40B4-BE49-F238E27FC236}">
                <a16:creationId xmlns:a16="http://schemas.microsoft.com/office/drawing/2014/main" id="{7039A953-FD9B-E59A-BDEF-C6B43383D9BB}"/>
              </a:ext>
            </a:extLst>
          </p:cNvPr>
          <p:cNvSpPr>
            <a:spLocks noEditPoints="1" noChangeArrowheads="1"/>
          </p:cNvSpPr>
          <p:nvPr/>
        </p:nvSpPr>
        <p:spPr bwMode="auto">
          <a:xfrm rot="11191831">
            <a:off x="5715000" y="2438400"/>
            <a:ext cx="1143000" cy="334963"/>
          </a:xfrm>
          <a:custGeom>
            <a:avLst/>
            <a:gdLst>
              <a:gd name="G0" fmla="+- 0 0 0"/>
              <a:gd name="G1" fmla="*/ 8544 1 2"/>
              <a:gd name="G2" fmla="*/ G1 10800 21600"/>
              <a:gd name="G3" fmla="+- 8544 0 G2"/>
              <a:gd name="G4" fmla="+- 8544 0 0"/>
              <a:gd name="G5" fmla="+- G1 10800 0"/>
              <a:gd name="G6" fmla="*/ 10800 1 2"/>
              <a:gd name="G7" fmla="+- 10800 0 0"/>
              <a:gd name="G8" fmla="+- G2 G6 G1"/>
              <a:gd name="G9" fmla="+- G8 10800 0"/>
              <a:gd name="G10" fmla="+- G6 10800 0"/>
              <a:gd name="T0" fmla="*/ 8544 w 21600"/>
              <a:gd name="T1" fmla="*/ 0 h 21600"/>
              <a:gd name="T2" fmla="*/ 4272 w 21600"/>
              <a:gd name="T3" fmla="*/ 10800 h 21600"/>
              <a:gd name="T4" fmla="*/ 0 w 21600"/>
              <a:gd name="T5" fmla="*/ 21600 h 21600"/>
              <a:gd name="T6" fmla="*/ 10800 w 21600"/>
              <a:gd name="T7" fmla="*/ 16200 h 21600"/>
              <a:gd name="T8" fmla="*/ 21600 w 21600"/>
              <a:gd name="T9" fmla="*/ 10800 h 21600"/>
              <a:gd name="T10" fmla="*/ 15072 w 21600"/>
              <a:gd name="T11" fmla="*/ 5400 h 21600"/>
              <a:gd name="T12" fmla="*/ G3 w 21600"/>
              <a:gd name="T13" fmla="*/ G6 h 21600"/>
              <a:gd name="T14" fmla="*/ G5 w 21600"/>
              <a:gd name="T15" fmla="*/ G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21600" h="21600">
                <a:moveTo>
                  <a:pt x="8544" y="0"/>
                </a:moveTo>
                <a:lnTo>
                  <a:pt x="0" y="21600"/>
                </a:lnTo>
                <a:lnTo>
                  <a:pt x="21600" y="10800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52363" dir="4557825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132" name="PubTriangle">
            <a:extLst>
              <a:ext uri="{FF2B5EF4-FFF2-40B4-BE49-F238E27FC236}">
                <a16:creationId xmlns:a16="http://schemas.microsoft.com/office/drawing/2014/main" id="{7F4E967A-F477-B661-7998-55432B7FE94B}"/>
              </a:ext>
            </a:extLst>
          </p:cNvPr>
          <p:cNvSpPr>
            <a:spLocks noEditPoints="1" noChangeArrowheads="1"/>
          </p:cNvSpPr>
          <p:nvPr/>
        </p:nvSpPr>
        <p:spPr bwMode="auto">
          <a:xfrm rot="11191831">
            <a:off x="5715000" y="2362200"/>
            <a:ext cx="1143000" cy="334963"/>
          </a:xfrm>
          <a:custGeom>
            <a:avLst/>
            <a:gdLst>
              <a:gd name="G0" fmla="+- 0 0 0"/>
              <a:gd name="G1" fmla="*/ 8544 1 2"/>
              <a:gd name="G2" fmla="*/ G1 10800 21600"/>
              <a:gd name="G3" fmla="+- 8544 0 G2"/>
              <a:gd name="G4" fmla="+- 8544 0 0"/>
              <a:gd name="G5" fmla="+- G1 10800 0"/>
              <a:gd name="G6" fmla="*/ 10800 1 2"/>
              <a:gd name="G7" fmla="+- 10800 0 0"/>
              <a:gd name="G8" fmla="+- G2 G6 G1"/>
              <a:gd name="G9" fmla="+- G8 10800 0"/>
              <a:gd name="G10" fmla="+- G6 10800 0"/>
              <a:gd name="T0" fmla="*/ 8544 w 21600"/>
              <a:gd name="T1" fmla="*/ 0 h 21600"/>
              <a:gd name="T2" fmla="*/ 4272 w 21600"/>
              <a:gd name="T3" fmla="*/ 10800 h 21600"/>
              <a:gd name="T4" fmla="*/ 0 w 21600"/>
              <a:gd name="T5" fmla="*/ 21600 h 21600"/>
              <a:gd name="T6" fmla="*/ 10800 w 21600"/>
              <a:gd name="T7" fmla="*/ 16200 h 21600"/>
              <a:gd name="T8" fmla="*/ 21600 w 21600"/>
              <a:gd name="T9" fmla="*/ 10800 h 21600"/>
              <a:gd name="T10" fmla="*/ 15072 w 21600"/>
              <a:gd name="T11" fmla="*/ 5400 h 21600"/>
              <a:gd name="T12" fmla="*/ G3 w 21600"/>
              <a:gd name="T13" fmla="*/ G6 h 21600"/>
              <a:gd name="T14" fmla="*/ G5 w 21600"/>
              <a:gd name="T15" fmla="*/ G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21600" h="21600">
                <a:moveTo>
                  <a:pt x="8544" y="0"/>
                </a:moveTo>
                <a:lnTo>
                  <a:pt x="0" y="21600"/>
                </a:lnTo>
                <a:lnTo>
                  <a:pt x="21600" y="10800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52363" dir="4557825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131" name="PubTriangle">
            <a:extLst>
              <a:ext uri="{FF2B5EF4-FFF2-40B4-BE49-F238E27FC236}">
                <a16:creationId xmlns:a16="http://schemas.microsoft.com/office/drawing/2014/main" id="{F287B453-9038-0BCD-62E3-D8B5C47CDDC9}"/>
              </a:ext>
            </a:extLst>
          </p:cNvPr>
          <p:cNvSpPr>
            <a:spLocks noEditPoints="1" noChangeArrowheads="1"/>
          </p:cNvSpPr>
          <p:nvPr/>
        </p:nvSpPr>
        <p:spPr bwMode="auto">
          <a:xfrm rot="11191831">
            <a:off x="5715000" y="2286000"/>
            <a:ext cx="1143000" cy="334963"/>
          </a:xfrm>
          <a:custGeom>
            <a:avLst/>
            <a:gdLst>
              <a:gd name="G0" fmla="+- 0 0 0"/>
              <a:gd name="G1" fmla="*/ 8544 1 2"/>
              <a:gd name="G2" fmla="*/ G1 10800 21600"/>
              <a:gd name="G3" fmla="+- 8544 0 G2"/>
              <a:gd name="G4" fmla="+- 8544 0 0"/>
              <a:gd name="G5" fmla="+- G1 10800 0"/>
              <a:gd name="G6" fmla="*/ 10800 1 2"/>
              <a:gd name="G7" fmla="+- 10800 0 0"/>
              <a:gd name="G8" fmla="+- G2 G6 G1"/>
              <a:gd name="G9" fmla="+- G8 10800 0"/>
              <a:gd name="G10" fmla="+- G6 10800 0"/>
              <a:gd name="T0" fmla="*/ 8544 w 21600"/>
              <a:gd name="T1" fmla="*/ 0 h 21600"/>
              <a:gd name="T2" fmla="*/ 4272 w 21600"/>
              <a:gd name="T3" fmla="*/ 10800 h 21600"/>
              <a:gd name="T4" fmla="*/ 0 w 21600"/>
              <a:gd name="T5" fmla="*/ 21600 h 21600"/>
              <a:gd name="T6" fmla="*/ 10800 w 21600"/>
              <a:gd name="T7" fmla="*/ 16200 h 21600"/>
              <a:gd name="T8" fmla="*/ 21600 w 21600"/>
              <a:gd name="T9" fmla="*/ 10800 h 21600"/>
              <a:gd name="T10" fmla="*/ 15072 w 21600"/>
              <a:gd name="T11" fmla="*/ 5400 h 21600"/>
              <a:gd name="T12" fmla="*/ G3 w 21600"/>
              <a:gd name="T13" fmla="*/ G6 h 21600"/>
              <a:gd name="T14" fmla="*/ G5 w 21600"/>
              <a:gd name="T15" fmla="*/ G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21600" h="21600">
                <a:moveTo>
                  <a:pt x="8544" y="0"/>
                </a:moveTo>
                <a:lnTo>
                  <a:pt x="0" y="21600"/>
                </a:lnTo>
                <a:lnTo>
                  <a:pt x="21600" y="10800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52363" dir="4557825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130" name="PubTriangle">
            <a:extLst>
              <a:ext uri="{FF2B5EF4-FFF2-40B4-BE49-F238E27FC236}">
                <a16:creationId xmlns:a16="http://schemas.microsoft.com/office/drawing/2014/main" id="{075F62C3-8E22-6941-1C62-1D4DB28F2010}"/>
              </a:ext>
            </a:extLst>
          </p:cNvPr>
          <p:cNvSpPr>
            <a:spLocks noEditPoints="1" noChangeArrowheads="1"/>
          </p:cNvSpPr>
          <p:nvPr/>
        </p:nvSpPr>
        <p:spPr bwMode="auto">
          <a:xfrm rot="11191831">
            <a:off x="5715000" y="2209800"/>
            <a:ext cx="1143000" cy="334963"/>
          </a:xfrm>
          <a:custGeom>
            <a:avLst/>
            <a:gdLst>
              <a:gd name="G0" fmla="+- 0 0 0"/>
              <a:gd name="G1" fmla="*/ 8544 1 2"/>
              <a:gd name="G2" fmla="*/ G1 10800 21600"/>
              <a:gd name="G3" fmla="+- 8544 0 G2"/>
              <a:gd name="G4" fmla="+- 8544 0 0"/>
              <a:gd name="G5" fmla="+- G1 10800 0"/>
              <a:gd name="G6" fmla="*/ 10800 1 2"/>
              <a:gd name="G7" fmla="+- 10800 0 0"/>
              <a:gd name="G8" fmla="+- G2 G6 G1"/>
              <a:gd name="G9" fmla="+- G8 10800 0"/>
              <a:gd name="G10" fmla="+- G6 10800 0"/>
              <a:gd name="T0" fmla="*/ 8544 w 21600"/>
              <a:gd name="T1" fmla="*/ 0 h 21600"/>
              <a:gd name="T2" fmla="*/ 4272 w 21600"/>
              <a:gd name="T3" fmla="*/ 10800 h 21600"/>
              <a:gd name="T4" fmla="*/ 0 w 21600"/>
              <a:gd name="T5" fmla="*/ 21600 h 21600"/>
              <a:gd name="T6" fmla="*/ 10800 w 21600"/>
              <a:gd name="T7" fmla="*/ 16200 h 21600"/>
              <a:gd name="T8" fmla="*/ 21600 w 21600"/>
              <a:gd name="T9" fmla="*/ 10800 h 21600"/>
              <a:gd name="T10" fmla="*/ 15072 w 21600"/>
              <a:gd name="T11" fmla="*/ 5400 h 21600"/>
              <a:gd name="T12" fmla="*/ G3 w 21600"/>
              <a:gd name="T13" fmla="*/ G6 h 21600"/>
              <a:gd name="T14" fmla="*/ G5 w 21600"/>
              <a:gd name="T15" fmla="*/ G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21600" h="21600">
                <a:moveTo>
                  <a:pt x="8544" y="0"/>
                </a:moveTo>
                <a:lnTo>
                  <a:pt x="0" y="21600"/>
                </a:lnTo>
                <a:lnTo>
                  <a:pt x="21600" y="10800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52363" dir="4557825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129" name="PubTriangle">
            <a:extLst>
              <a:ext uri="{FF2B5EF4-FFF2-40B4-BE49-F238E27FC236}">
                <a16:creationId xmlns:a16="http://schemas.microsoft.com/office/drawing/2014/main" id="{BEFF8E92-019B-9EE8-F529-207913110D67}"/>
              </a:ext>
            </a:extLst>
          </p:cNvPr>
          <p:cNvSpPr>
            <a:spLocks noEditPoints="1" noChangeArrowheads="1"/>
          </p:cNvSpPr>
          <p:nvPr/>
        </p:nvSpPr>
        <p:spPr bwMode="auto">
          <a:xfrm rot="11191831">
            <a:off x="5715000" y="2133600"/>
            <a:ext cx="1143000" cy="334963"/>
          </a:xfrm>
          <a:custGeom>
            <a:avLst/>
            <a:gdLst>
              <a:gd name="G0" fmla="+- 0 0 0"/>
              <a:gd name="G1" fmla="*/ 8544 1 2"/>
              <a:gd name="G2" fmla="*/ G1 10800 21600"/>
              <a:gd name="G3" fmla="+- 8544 0 G2"/>
              <a:gd name="G4" fmla="+- 8544 0 0"/>
              <a:gd name="G5" fmla="+- G1 10800 0"/>
              <a:gd name="G6" fmla="*/ 10800 1 2"/>
              <a:gd name="G7" fmla="+- 10800 0 0"/>
              <a:gd name="G8" fmla="+- G2 G6 G1"/>
              <a:gd name="G9" fmla="+- G8 10800 0"/>
              <a:gd name="G10" fmla="+- G6 10800 0"/>
              <a:gd name="T0" fmla="*/ 8544 w 21600"/>
              <a:gd name="T1" fmla="*/ 0 h 21600"/>
              <a:gd name="T2" fmla="*/ 4272 w 21600"/>
              <a:gd name="T3" fmla="*/ 10800 h 21600"/>
              <a:gd name="T4" fmla="*/ 0 w 21600"/>
              <a:gd name="T5" fmla="*/ 21600 h 21600"/>
              <a:gd name="T6" fmla="*/ 10800 w 21600"/>
              <a:gd name="T7" fmla="*/ 16200 h 21600"/>
              <a:gd name="T8" fmla="*/ 21600 w 21600"/>
              <a:gd name="T9" fmla="*/ 10800 h 21600"/>
              <a:gd name="T10" fmla="*/ 15072 w 21600"/>
              <a:gd name="T11" fmla="*/ 5400 h 21600"/>
              <a:gd name="T12" fmla="*/ G3 w 21600"/>
              <a:gd name="T13" fmla="*/ G6 h 21600"/>
              <a:gd name="T14" fmla="*/ G5 w 21600"/>
              <a:gd name="T15" fmla="*/ G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21600" h="21600">
                <a:moveTo>
                  <a:pt x="8544" y="0"/>
                </a:moveTo>
                <a:lnTo>
                  <a:pt x="0" y="21600"/>
                </a:lnTo>
                <a:lnTo>
                  <a:pt x="21600" y="10800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52363" dir="4557825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138" name="PubTriangle">
            <a:extLst>
              <a:ext uri="{FF2B5EF4-FFF2-40B4-BE49-F238E27FC236}">
                <a16:creationId xmlns:a16="http://schemas.microsoft.com/office/drawing/2014/main" id="{139515A4-16D1-2F3E-4AFD-57F5BF44E085}"/>
              </a:ext>
            </a:extLst>
          </p:cNvPr>
          <p:cNvSpPr>
            <a:spLocks noEditPoints="1" noChangeArrowheads="1"/>
          </p:cNvSpPr>
          <p:nvPr/>
        </p:nvSpPr>
        <p:spPr bwMode="auto">
          <a:xfrm rot="11191831">
            <a:off x="5715000" y="2057400"/>
            <a:ext cx="1143000" cy="334963"/>
          </a:xfrm>
          <a:custGeom>
            <a:avLst/>
            <a:gdLst>
              <a:gd name="G0" fmla="+- 0 0 0"/>
              <a:gd name="G1" fmla="*/ 8544 1 2"/>
              <a:gd name="G2" fmla="*/ G1 10800 21600"/>
              <a:gd name="G3" fmla="+- 8544 0 G2"/>
              <a:gd name="G4" fmla="+- 8544 0 0"/>
              <a:gd name="G5" fmla="+- G1 10800 0"/>
              <a:gd name="G6" fmla="*/ 10800 1 2"/>
              <a:gd name="G7" fmla="+- 10800 0 0"/>
              <a:gd name="G8" fmla="+- G2 G6 G1"/>
              <a:gd name="G9" fmla="+- G8 10800 0"/>
              <a:gd name="G10" fmla="+- G6 10800 0"/>
              <a:gd name="T0" fmla="*/ 8544 w 21600"/>
              <a:gd name="T1" fmla="*/ 0 h 21600"/>
              <a:gd name="T2" fmla="*/ 4272 w 21600"/>
              <a:gd name="T3" fmla="*/ 10800 h 21600"/>
              <a:gd name="T4" fmla="*/ 0 w 21600"/>
              <a:gd name="T5" fmla="*/ 21600 h 21600"/>
              <a:gd name="T6" fmla="*/ 10800 w 21600"/>
              <a:gd name="T7" fmla="*/ 16200 h 21600"/>
              <a:gd name="T8" fmla="*/ 21600 w 21600"/>
              <a:gd name="T9" fmla="*/ 10800 h 21600"/>
              <a:gd name="T10" fmla="*/ 15072 w 21600"/>
              <a:gd name="T11" fmla="*/ 5400 h 21600"/>
              <a:gd name="T12" fmla="*/ G3 w 21600"/>
              <a:gd name="T13" fmla="*/ G6 h 21600"/>
              <a:gd name="T14" fmla="*/ G5 w 21600"/>
              <a:gd name="T15" fmla="*/ G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21600" h="21600">
                <a:moveTo>
                  <a:pt x="8544" y="0"/>
                </a:moveTo>
                <a:lnTo>
                  <a:pt x="0" y="21600"/>
                </a:lnTo>
                <a:lnTo>
                  <a:pt x="21600" y="10800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52363" dir="4557825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136" name="PubTriangle">
            <a:extLst>
              <a:ext uri="{FF2B5EF4-FFF2-40B4-BE49-F238E27FC236}">
                <a16:creationId xmlns:a16="http://schemas.microsoft.com/office/drawing/2014/main" id="{71B4254C-2656-391E-CFA5-CFC6324EF84D}"/>
              </a:ext>
            </a:extLst>
          </p:cNvPr>
          <p:cNvSpPr>
            <a:spLocks noEditPoints="1" noChangeArrowheads="1"/>
          </p:cNvSpPr>
          <p:nvPr/>
        </p:nvSpPr>
        <p:spPr bwMode="auto">
          <a:xfrm rot="11191831">
            <a:off x="5715000" y="1981200"/>
            <a:ext cx="1143000" cy="334963"/>
          </a:xfrm>
          <a:custGeom>
            <a:avLst/>
            <a:gdLst>
              <a:gd name="G0" fmla="+- 0 0 0"/>
              <a:gd name="G1" fmla="*/ 8544 1 2"/>
              <a:gd name="G2" fmla="*/ G1 10800 21600"/>
              <a:gd name="G3" fmla="+- 8544 0 G2"/>
              <a:gd name="G4" fmla="+- 8544 0 0"/>
              <a:gd name="G5" fmla="+- G1 10800 0"/>
              <a:gd name="G6" fmla="*/ 10800 1 2"/>
              <a:gd name="G7" fmla="+- 10800 0 0"/>
              <a:gd name="G8" fmla="+- G2 G6 G1"/>
              <a:gd name="G9" fmla="+- G8 10800 0"/>
              <a:gd name="G10" fmla="+- G6 10800 0"/>
              <a:gd name="T0" fmla="*/ 8544 w 21600"/>
              <a:gd name="T1" fmla="*/ 0 h 21600"/>
              <a:gd name="T2" fmla="*/ 4272 w 21600"/>
              <a:gd name="T3" fmla="*/ 10800 h 21600"/>
              <a:gd name="T4" fmla="*/ 0 w 21600"/>
              <a:gd name="T5" fmla="*/ 21600 h 21600"/>
              <a:gd name="T6" fmla="*/ 10800 w 21600"/>
              <a:gd name="T7" fmla="*/ 16200 h 21600"/>
              <a:gd name="T8" fmla="*/ 21600 w 21600"/>
              <a:gd name="T9" fmla="*/ 10800 h 21600"/>
              <a:gd name="T10" fmla="*/ 15072 w 21600"/>
              <a:gd name="T11" fmla="*/ 5400 h 21600"/>
              <a:gd name="T12" fmla="*/ G3 w 21600"/>
              <a:gd name="T13" fmla="*/ G6 h 21600"/>
              <a:gd name="T14" fmla="*/ G5 w 21600"/>
              <a:gd name="T15" fmla="*/ G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21600" h="21600">
                <a:moveTo>
                  <a:pt x="8544" y="0"/>
                </a:moveTo>
                <a:lnTo>
                  <a:pt x="0" y="21600"/>
                </a:lnTo>
                <a:lnTo>
                  <a:pt x="21600" y="10800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52363" dir="4557825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135" name="PubTriangle">
            <a:extLst>
              <a:ext uri="{FF2B5EF4-FFF2-40B4-BE49-F238E27FC236}">
                <a16:creationId xmlns:a16="http://schemas.microsoft.com/office/drawing/2014/main" id="{C34A8CCE-AE39-CE91-6CE5-89C2D5A9745B}"/>
              </a:ext>
            </a:extLst>
          </p:cNvPr>
          <p:cNvSpPr>
            <a:spLocks noEditPoints="1" noChangeArrowheads="1"/>
          </p:cNvSpPr>
          <p:nvPr/>
        </p:nvSpPr>
        <p:spPr bwMode="auto">
          <a:xfrm rot="11191831">
            <a:off x="5715000" y="1905000"/>
            <a:ext cx="1143000" cy="334963"/>
          </a:xfrm>
          <a:custGeom>
            <a:avLst/>
            <a:gdLst>
              <a:gd name="G0" fmla="+- 0 0 0"/>
              <a:gd name="G1" fmla="*/ 8544 1 2"/>
              <a:gd name="G2" fmla="*/ G1 10800 21600"/>
              <a:gd name="G3" fmla="+- 8544 0 G2"/>
              <a:gd name="G4" fmla="+- 8544 0 0"/>
              <a:gd name="G5" fmla="+- G1 10800 0"/>
              <a:gd name="G6" fmla="*/ 10800 1 2"/>
              <a:gd name="G7" fmla="+- 10800 0 0"/>
              <a:gd name="G8" fmla="+- G2 G6 G1"/>
              <a:gd name="G9" fmla="+- G8 10800 0"/>
              <a:gd name="G10" fmla="+- G6 10800 0"/>
              <a:gd name="T0" fmla="*/ 8544 w 21600"/>
              <a:gd name="T1" fmla="*/ 0 h 21600"/>
              <a:gd name="T2" fmla="*/ 4272 w 21600"/>
              <a:gd name="T3" fmla="*/ 10800 h 21600"/>
              <a:gd name="T4" fmla="*/ 0 w 21600"/>
              <a:gd name="T5" fmla="*/ 21600 h 21600"/>
              <a:gd name="T6" fmla="*/ 10800 w 21600"/>
              <a:gd name="T7" fmla="*/ 16200 h 21600"/>
              <a:gd name="T8" fmla="*/ 21600 w 21600"/>
              <a:gd name="T9" fmla="*/ 10800 h 21600"/>
              <a:gd name="T10" fmla="*/ 15072 w 21600"/>
              <a:gd name="T11" fmla="*/ 5400 h 21600"/>
              <a:gd name="T12" fmla="*/ G3 w 21600"/>
              <a:gd name="T13" fmla="*/ G6 h 21600"/>
              <a:gd name="T14" fmla="*/ G5 w 21600"/>
              <a:gd name="T15" fmla="*/ G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21600" h="21600">
                <a:moveTo>
                  <a:pt x="8544" y="0"/>
                </a:moveTo>
                <a:lnTo>
                  <a:pt x="0" y="21600"/>
                </a:lnTo>
                <a:lnTo>
                  <a:pt x="21600" y="10800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52363" dir="4557825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137" name="PubTriangle">
            <a:extLst>
              <a:ext uri="{FF2B5EF4-FFF2-40B4-BE49-F238E27FC236}">
                <a16:creationId xmlns:a16="http://schemas.microsoft.com/office/drawing/2014/main" id="{BDE1632F-8ED5-5589-B3F0-DF21876096EB}"/>
              </a:ext>
            </a:extLst>
          </p:cNvPr>
          <p:cNvSpPr>
            <a:spLocks noEditPoints="1" noChangeArrowheads="1"/>
          </p:cNvSpPr>
          <p:nvPr/>
        </p:nvSpPr>
        <p:spPr bwMode="auto">
          <a:xfrm rot="11191831">
            <a:off x="5715000" y="1828800"/>
            <a:ext cx="1143000" cy="334963"/>
          </a:xfrm>
          <a:custGeom>
            <a:avLst/>
            <a:gdLst>
              <a:gd name="G0" fmla="+- 0 0 0"/>
              <a:gd name="G1" fmla="*/ 8544 1 2"/>
              <a:gd name="G2" fmla="*/ G1 10800 21600"/>
              <a:gd name="G3" fmla="+- 8544 0 G2"/>
              <a:gd name="G4" fmla="+- 8544 0 0"/>
              <a:gd name="G5" fmla="+- G1 10800 0"/>
              <a:gd name="G6" fmla="*/ 10800 1 2"/>
              <a:gd name="G7" fmla="+- 10800 0 0"/>
              <a:gd name="G8" fmla="+- G2 G6 G1"/>
              <a:gd name="G9" fmla="+- G8 10800 0"/>
              <a:gd name="G10" fmla="+- G6 10800 0"/>
              <a:gd name="T0" fmla="*/ 8544 w 21600"/>
              <a:gd name="T1" fmla="*/ 0 h 21600"/>
              <a:gd name="T2" fmla="*/ 4272 w 21600"/>
              <a:gd name="T3" fmla="*/ 10800 h 21600"/>
              <a:gd name="T4" fmla="*/ 0 w 21600"/>
              <a:gd name="T5" fmla="*/ 21600 h 21600"/>
              <a:gd name="T6" fmla="*/ 10800 w 21600"/>
              <a:gd name="T7" fmla="*/ 16200 h 21600"/>
              <a:gd name="T8" fmla="*/ 21600 w 21600"/>
              <a:gd name="T9" fmla="*/ 10800 h 21600"/>
              <a:gd name="T10" fmla="*/ 15072 w 21600"/>
              <a:gd name="T11" fmla="*/ 5400 h 21600"/>
              <a:gd name="T12" fmla="*/ G3 w 21600"/>
              <a:gd name="T13" fmla="*/ G6 h 21600"/>
              <a:gd name="T14" fmla="*/ G5 w 21600"/>
              <a:gd name="T15" fmla="*/ G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21600" h="21600">
                <a:moveTo>
                  <a:pt x="8544" y="0"/>
                </a:moveTo>
                <a:lnTo>
                  <a:pt x="0" y="21600"/>
                </a:lnTo>
                <a:lnTo>
                  <a:pt x="21600" y="10800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52363" dir="4557825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141" name="PubTriangle">
            <a:extLst>
              <a:ext uri="{FF2B5EF4-FFF2-40B4-BE49-F238E27FC236}">
                <a16:creationId xmlns:a16="http://schemas.microsoft.com/office/drawing/2014/main" id="{7AAEA2E5-E01A-1A4D-219C-EF1D9D65B475}"/>
              </a:ext>
            </a:extLst>
          </p:cNvPr>
          <p:cNvSpPr>
            <a:spLocks noEditPoints="1" noChangeArrowheads="1"/>
          </p:cNvSpPr>
          <p:nvPr/>
        </p:nvSpPr>
        <p:spPr bwMode="auto">
          <a:xfrm rot="11191831">
            <a:off x="5715000" y="1752600"/>
            <a:ext cx="1143000" cy="334963"/>
          </a:xfrm>
          <a:custGeom>
            <a:avLst/>
            <a:gdLst>
              <a:gd name="G0" fmla="+- 0 0 0"/>
              <a:gd name="G1" fmla="*/ 8544 1 2"/>
              <a:gd name="G2" fmla="*/ G1 10800 21600"/>
              <a:gd name="G3" fmla="+- 8544 0 G2"/>
              <a:gd name="G4" fmla="+- 8544 0 0"/>
              <a:gd name="G5" fmla="+- G1 10800 0"/>
              <a:gd name="G6" fmla="*/ 10800 1 2"/>
              <a:gd name="G7" fmla="+- 10800 0 0"/>
              <a:gd name="G8" fmla="+- G2 G6 G1"/>
              <a:gd name="G9" fmla="+- G8 10800 0"/>
              <a:gd name="G10" fmla="+- G6 10800 0"/>
              <a:gd name="T0" fmla="*/ 8544 w 21600"/>
              <a:gd name="T1" fmla="*/ 0 h 21600"/>
              <a:gd name="T2" fmla="*/ 4272 w 21600"/>
              <a:gd name="T3" fmla="*/ 10800 h 21600"/>
              <a:gd name="T4" fmla="*/ 0 w 21600"/>
              <a:gd name="T5" fmla="*/ 21600 h 21600"/>
              <a:gd name="T6" fmla="*/ 10800 w 21600"/>
              <a:gd name="T7" fmla="*/ 16200 h 21600"/>
              <a:gd name="T8" fmla="*/ 21600 w 21600"/>
              <a:gd name="T9" fmla="*/ 10800 h 21600"/>
              <a:gd name="T10" fmla="*/ 15072 w 21600"/>
              <a:gd name="T11" fmla="*/ 5400 h 21600"/>
              <a:gd name="T12" fmla="*/ G3 w 21600"/>
              <a:gd name="T13" fmla="*/ G6 h 21600"/>
              <a:gd name="T14" fmla="*/ G5 w 21600"/>
              <a:gd name="T15" fmla="*/ G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21600" h="21600">
                <a:moveTo>
                  <a:pt x="8544" y="0"/>
                </a:moveTo>
                <a:lnTo>
                  <a:pt x="0" y="21600"/>
                </a:lnTo>
                <a:lnTo>
                  <a:pt x="21600" y="10800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140" name="PubTriangle">
            <a:extLst>
              <a:ext uri="{FF2B5EF4-FFF2-40B4-BE49-F238E27FC236}">
                <a16:creationId xmlns:a16="http://schemas.microsoft.com/office/drawing/2014/main" id="{73A25507-1118-1655-1EC9-5A4081FC58DF}"/>
              </a:ext>
            </a:extLst>
          </p:cNvPr>
          <p:cNvSpPr>
            <a:spLocks noEditPoints="1" noChangeArrowheads="1"/>
          </p:cNvSpPr>
          <p:nvPr/>
        </p:nvSpPr>
        <p:spPr bwMode="auto">
          <a:xfrm rot="11191831">
            <a:off x="5715000" y="1676400"/>
            <a:ext cx="1143000" cy="334963"/>
          </a:xfrm>
          <a:custGeom>
            <a:avLst/>
            <a:gdLst>
              <a:gd name="G0" fmla="+- 0 0 0"/>
              <a:gd name="G1" fmla="*/ 8544 1 2"/>
              <a:gd name="G2" fmla="*/ G1 10800 21600"/>
              <a:gd name="G3" fmla="+- 8544 0 G2"/>
              <a:gd name="G4" fmla="+- 8544 0 0"/>
              <a:gd name="G5" fmla="+- G1 10800 0"/>
              <a:gd name="G6" fmla="*/ 10800 1 2"/>
              <a:gd name="G7" fmla="+- 10800 0 0"/>
              <a:gd name="G8" fmla="+- G2 G6 G1"/>
              <a:gd name="G9" fmla="+- G8 10800 0"/>
              <a:gd name="G10" fmla="+- G6 10800 0"/>
              <a:gd name="T0" fmla="*/ 8544 w 21600"/>
              <a:gd name="T1" fmla="*/ 0 h 21600"/>
              <a:gd name="T2" fmla="*/ 4272 w 21600"/>
              <a:gd name="T3" fmla="*/ 10800 h 21600"/>
              <a:gd name="T4" fmla="*/ 0 w 21600"/>
              <a:gd name="T5" fmla="*/ 21600 h 21600"/>
              <a:gd name="T6" fmla="*/ 10800 w 21600"/>
              <a:gd name="T7" fmla="*/ 16200 h 21600"/>
              <a:gd name="T8" fmla="*/ 21600 w 21600"/>
              <a:gd name="T9" fmla="*/ 10800 h 21600"/>
              <a:gd name="T10" fmla="*/ 15072 w 21600"/>
              <a:gd name="T11" fmla="*/ 5400 h 21600"/>
              <a:gd name="T12" fmla="*/ G3 w 21600"/>
              <a:gd name="T13" fmla="*/ G6 h 21600"/>
              <a:gd name="T14" fmla="*/ G5 w 21600"/>
              <a:gd name="T15" fmla="*/ G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21600" h="21600">
                <a:moveTo>
                  <a:pt x="8544" y="0"/>
                </a:moveTo>
                <a:lnTo>
                  <a:pt x="0" y="21600"/>
                </a:lnTo>
                <a:lnTo>
                  <a:pt x="21600" y="10800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139" name="PubTriangle">
            <a:extLst>
              <a:ext uri="{FF2B5EF4-FFF2-40B4-BE49-F238E27FC236}">
                <a16:creationId xmlns:a16="http://schemas.microsoft.com/office/drawing/2014/main" id="{156A4262-06AF-C7CF-373F-85207F7F2ACD}"/>
              </a:ext>
            </a:extLst>
          </p:cNvPr>
          <p:cNvSpPr>
            <a:spLocks noEditPoints="1" noChangeArrowheads="1"/>
          </p:cNvSpPr>
          <p:nvPr/>
        </p:nvSpPr>
        <p:spPr bwMode="auto">
          <a:xfrm rot="11191831">
            <a:off x="5715000" y="1600200"/>
            <a:ext cx="1143000" cy="334963"/>
          </a:xfrm>
          <a:custGeom>
            <a:avLst/>
            <a:gdLst>
              <a:gd name="G0" fmla="+- 0 0 0"/>
              <a:gd name="G1" fmla="*/ 8544 1 2"/>
              <a:gd name="G2" fmla="*/ G1 10800 21600"/>
              <a:gd name="G3" fmla="+- 8544 0 G2"/>
              <a:gd name="G4" fmla="+- 8544 0 0"/>
              <a:gd name="G5" fmla="+- G1 10800 0"/>
              <a:gd name="G6" fmla="*/ 10800 1 2"/>
              <a:gd name="G7" fmla="+- 10800 0 0"/>
              <a:gd name="G8" fmla="+- G2 G6 G1"/>
              <a:gd name="G9" fmla="+- G8 10800 0"/>
              <a:gd name="G10" fmla="+- G6 10800 0"/>
              <a:gd name="T0" fmla="*/ 8544 w 21600"/>
              <a:gd name="T1" fmla="*/ 0 h 21600"/>
              <a:gd name="T2" fmla="*/ 4272 w 21600"/>
              <a:gd name="T3" fmla="*/ 10800 h 21600"/>
              <a:gd name="T4" fmla="*/ 0 w 21600"/>
              <a:gd name="T5" fmla="*/ 21600 h 21600"/>
              <a:gd name="T6" fmla="*/ 10800 w 21600"/>
              <a:gd name="T7" fmla="*/ 16200 h 21600"/>
              <a:gd name="T8" fmla="*/ 21600 w 21600"/>
              <a:gd name="T9" fmla="*/ 10800 h 21600"/>
              <a:gd name="T10" fmla="*/ 15072 w 21600"/>
              <a:gd name="T11" fmla="*/ 5400 h 21600"/>
              <a:gd name="T12" fmla="*/ G3 w 21600"/>
              <a:gd name="T13" fmla="*/ G6 h 21600"/>
              <a:gd name="T14" fmla="*/ G5 w 21600"/>
              <a:gd name="T15" fmla="*/ G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21600" h="21600">
                <a:moveTo>
                  <a:pt x="8544" y="0"/>
                </a:moveTo>
                <a:lnTo>
                  <a:pt x="0" y="21600"/>
                </a:lnTo>
                <a:lnTo>
                  <a:pt x="21600" y="10800"/>
                </a:lnTo>
                <a:close/>
              </a:path>
            </a:pathLst>
          </a:custGeom>
          <a:solidFill>
            <a:schemeClr val="hlink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144" name="Text Box 72">
            <a:extLst>
              <a:ext uri="{FF2B5EF4-FFF2-40B4-BE49-F238E27FC236}">
                <a16:creationId xmlns:a16="http://schemas.microsoft.com/office/drawing/2014/main" id="{B3077D9D-B7C3-9792-4334-835CF828B7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381000"/>
            <a:ext cx="495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>
                <a:latin typeface="Arial" panose="020B0604020202020204" pitchFamily="34" charset="0"/>
              </a:rPr>
              <a:t>Volume of Right Prism</a:t>
            </a:r>
          </a:p>
        </p:txBody>
      </p:sp>
      <p:sp>
        <p:nvSpPr>
          <p:cNvPr id="3145" name="Text Box 73">
            <a:extLst>
              <a:ext uri="{FF2B5EF4-FFF2-40B4-BE49-F238E27FC236}">
                <a16:creationId xmlns:a16="http://schemas.microsoft.com/office/drawing/2014/main" id="{AEFD4C94-9785-AC15-4399-F36DCC2D71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4419600"/>
            <a:ext cx="6858000" cy="779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Volume = Area of cross-section x Distance between parallel sides</a:t>
            </a:r>
          </a:p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             = Base area x height</a:t>
            </a:r>
          </a:p>
        </p:txBody>
      </p:sp>
      <p:grpSp>
        <p:nvGrpSpPr>
          <p:cNvPr id="3148" name="Group 76">
            <a:extLst>
              <a:ext uri="{FF2B5EF4-FFF2-40B4-BE49-F238E27FC236}">
                <a16:creationId xmlns:a16="http://schemas.microsoft.com/office/drawing/2014/main" id="{2AE9ECF5-FE85-B25B-2029-94293DE4B05F}"/>
              </a:ext>
            </a:extLst>
          </p:cNvPr>
          <p:cNvGrpSpPr>
            <a:grpSpLocks/>
          </p:cNvGrpSpPr>
          <p:nvPr/>
        </p:nvGrpSpPr>
        <p:grpSpPr bwMode="auto">
          <a:xfrm>
            <a:off x="2590800" y="1676400"/>
            <a:ext cx="0" cy="914400"/>
            <a:chOff x="1632" y="1056"/>
            <a:chExt cx="0" cy="576"/>
          </a:xfrm>
        </p:grpSpPr>
        <p:sp>
          <p:nvSpPr>
            <p:cNvPr id="3146" name="Line 74">
              <a:extLst>
                <a:ext uri="{FF2B5EF4-FFF2-40B4-BE49-F238E27FC236}">
                  <a16:creationId xmlns:a16="http://schemas.microsoft.com/office/drawing/2014/main" id="{5BEB60E0-47F6-3C8D-DC25-C8D0D6755A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1344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7" name="Line 75">
              <a:extLst>
                <a:ext uri="{FF2B5EF4-FFF2-40B4-BE49-F238E27FC236}">
                  <a16:creationId xmlns:a16="http://schemas.microsoft.com/office/drawing/2014/main" id="{0D675C37-EC8A-CF51-F98E-BB0A8361162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32" y="1056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3149" name="Group 77">
            <a:extLst>
              <a:ext uri="{FF2B5EF4-FFF2-40B4-BE49-F238E27FC236}">
                <a16:creationId xmlns:a16="http://schemas.microsoft.com/office/drawing/2014/main" id="{37467A06-6C5B-F398-9EA7-AE6E6878796B}"/>
              </a:ext>
            </a:extLst>
          </p:cNvPr>
          <p:cNvGrpSpPr>
            <a:grpSpLocks/>
          </p:cNvGrpSpPr>
          <p:nvPr/>
        </p:nvGrpSpPr>
        <p:grpSpPr bwMode="auto">
          <a:xfrm>
            <a:off x="6934200" y="1676400"/>
            <a:ext cx="0" cy="914400"/>
            <a:chOff x="1632" y="1056"/>
            <a:chExt cx="0" cy="576"/>
          </a:xfrm>
        </p:grpSpPr>
        <p:sp>
          <p:nvSpPr>
            <p:cNvPr id="3150" name="Line 78">
              <a:extLst>
                <a:ext uri="{FF2B5EF4-FFF2-40B4-BE49-F238E27FC236}">
                  <a16:creationId xmlns:a16="http://schemas.microsoft.com/office/drawing/2014/main" id="{5B2831DF-A9C7-83F4-C5F6-436BF4F4654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1344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1" name="Line 79">
              <a:extLst>
                <a:ext uri="{FF2B5EF4-FFF2-40B4-BE49-F238E27FC236}">
                  <a16:creationId xmlns:a16="http://schemas.microsoft.com/office/drawing/2014/main" id="{2D803E37-D9FB-B8F5-EBC1-93B3CE29086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32" y="1056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3152" name="Group 80">
            <a:extLst>
              <a:ext uri="{FF2B5EF4-FFF2-40B4-BE49-F238E27FC236}">
                <a16:creationId xmlns:a16="http://schemas.microsoft.com/office/drawing/2014/main" id="{E42012FA-BE3B-4A46-359B-421628FF5F55}"/>
              </a:ext>
            </a:extLst>
          </p:cNvPr>
          <p:cNvGrpSpPr>
            <a:grpSpLocks/>
          </p:cNvGrpSpPr>
          <p:nvPr/>
        </p:nvGrpSpPr>
        <p:grpSpPr bwMode="auto">
          <a:xfrm>
            <a:off x="4724400" y="1752600"/>
            <a:ext cx="0" cy="914400"/>
            <a:chOff x="1632" y="1056"/>
            <a:chExt cx="0" cy="576"/>
          </a:xfrm>
        </p:grpSpPr>
        <p:sp>
          <p:nvSpPr>
            <p:cNvPr id="3153" name="Line 81">
              <a:extLst>
                <a:ext uri="{FF2B5EF4-FFF2-40B4-BE49-F238E27FC236}">
                  <a16:creationId xmlns:a16="http://schemas.microsoft.com/office/drawing/2014/main" id="{B2C12232-344C-0743-3EEE-134F147A53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1344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4" name="Line 82">
              <a:extLst>
                <a:ext uri="{FF2B5EF4-FFF2-40B4-BE49-F238E27FC236}">
                  <a16:creationId xmlns:a16="http://schemas.microsoft.com/office/drawing/2014/main" id="{4F4E3C7F-916A-2693-9145-9EDAA2C0A17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32" y="1056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155" name="Text Box 83">
            <a:extLst>
              <a:ext uri="{FF2B5EF4-FFF2-40B4-BE49-F238E27FC236}">
                <a16:creationId xmlns:a16="http://schemas.microsoft.com/office/drawing/2014/main" id="{46933DEE-E48A-044A-E4B8-B214DA9AC2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1981200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h</a:t>
            </a:r>
          </a:p>
        </p:txBody>
      </p:sp>
      <p:sp>
        <p:nvSpPr>
          <p:cNvPr id="3156" name="Text Box 84">
            <a:extLst>
              <a:ext uri="{FF2B5EF4-FFF2-40B4-BE49-F238E27FC236}">
                <a16:creationId xmlns:a16="http://schemas.microsoft.com/office/drawing/2014/main" id="{30E492F0-9B50-BA20-3A79-16379F47F9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1981200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h</a:t>
            </a:r>
          </a:p>
        </p:txBody>
      </p:sp>
      <p:sp>
        <p:nvSpPr>
          <p:cNvPr id="3157" name="Text Box 85">
            <a:extLst>
              <a:ext uri="{FF2B5EF4-FFF2-40B4-BE49-F238E27FC236}">
                <a16:creationId xmlns:a16="http://schemas.microsoft.com/office/drawing/2014/main" id="{7A4BF2BA-2081-ADB9-6925-48AF0129BF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4200" y="1981200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h</a:t>
            </a:r>
          </a:p>
        </p:txBody>
      </p:sp>
      <p:sp>
        <p:nvSpPr>
          <p:cNvPr id="3158" name="Text Box 86">
            <a:extLst>
              <a:ext uri="{FF2B5EF4-FFF2-40B4-BE49-F238E27FC236}">
                <a16:creationId xmlns:a16="http://schemas.microsoft.com/office/drawing/2014/main" id="{49AB411C-AD79-998F-0F5E-9098D17D49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057400"/>
            <a:ext cx="9906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Parallel sides</a:t>
            </a:r>
          </a:p>
        </p:txBody>
      </p:sp>
      <p:sp>
        <p:nvSpPr>
          <p:cNvPr id="3159" name="Freeform 87">
            <a:extLst>
              <a:ext uri="{FF2B5EF4-FFF2-40B4-BE49-F238E27FC236}">
                <a16:creationId xmlns:a16="http://schemas.microsoft.com/office/drawing/2014/main" id="{F8AA9696-377A-DADF-5CA2-0E02797D2D80}"/>
              </a:ext>
            </a:extLst>
          </p:cNvPr>
          <p:cNvSpPr>
            <a:spLocks/>
          </p:cNvSpPr>
          <p:nvPr/>
        </p:nvSpPr>
        <p:spPr bwMode="auto">
          <a:xfrm>
            <a:off x="1066800" y="1511300"/>
            <a:ext cx="1104900" cy="622300"/>
          </a:xfrm>
          <a:custGeom>
            <a:avLst/>
            <a:gdLst>
              <a:gd name="T0" fmla="*/ 0 w 744"/>
              <a:gd name="T1" fmla="*/ 488 h 488"/>
              <a:gd name="T2" fmla="*/ 624 w 744"/>
              <a:gd name="T3" fmla="*/ 56 h 488"/>
              <a:gd name="T4" fmla="*/ 720 w 744"/>
              <a:gd name="T5" fmla="*/ 152 h 4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44" h="488">
                <a:moveTo>
                  <a:pt x="0" y="488"/>
                </a:moveTo>
                <a:cubicBezTo>
                  <a:pt x="252" y="300"/>
                  <a:pt x="504" y="112"/>
                  <a:pt x="624" y="56"/>
                </a:cubicBezTo>
                <a:cubicBezTo>
                  <a:pt x="744" y="0"/>
                  <a:pt x="704" y="136"/>
                  <a:pt x="720" y="15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160" name="Freeform 88">
            <a:extLst>
              <a:ext uri="{FF2B5EF4-FFF2-40B4-BE49-F238E27FC236}">
                <a16:creationId xmlns:a16="http://schemas.microsoft.com/office/drawing/2014/main" id="{C9708CA5-0C72-F724-D1FF-DB946209C161}"/>
              </a:ext>
            </a:extLst>
          </p:cNvPr>
          <p:cNvSpPr>
            <a:spLocks/>
          </p:cNvSpPr>
          <p:nvPr/>
        </p:nvSpPr>
        <p:spPr bwMode="auto">
          <a:xfrm>
            <a:off x="990600" y="2667000"/>
            <a:ext cx="1143000" cy="457200"/>
          </a:xfrm>
          <a:custGeom>
            <a:avLst/>
            <a:gdLst>
              <a:gd name="T0" fmla="*/ 0 w 672"/>
              <a:gd name="T1" fmla="*/ 0 h 296"/>
              <a:gd name="T2" fmla="*/ 480 w 672"/>
              <a:gd name="T3" fmla="*/ 288 h 296"/>
              <a:gd name="T4" fmla="*/ 672 w 672"/>
              <a:gd name="T5" fmla="*/ 48 h 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72" h="296">
                <a:moveTo>
                  <a:pt x="0" y="0"/>
                </a:moveTo>
                <a:cubicBezTo>
                  <a:pt x="184" y="140"/>
                  <a:pt x="368" y="280"/>
                  <a:pt x="480" y="288"/>
                </a:cubicBezTo>
                <a:cubicBezTo>
                  <a:pt x="592" y="296"/>
                  <a:pt x="640" y="88"/>
                  <a:pt x="672" y="4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161" name="Text Box 89">
            <a:extLst>
              <a:ext uri="{FF2B5EF4-FFF2-40B4-BE49-F238E27FC236}">
                <a16:creationId xmlns:a16="http://schemas.microsoft.com/office/drawing/2014/main" id="{FDE84618-D2E1-525B-F986-3D6B636A38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281940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base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0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0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0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0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0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0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0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0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0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0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30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3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3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3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3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3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3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3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3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3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3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3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3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3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3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3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3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3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3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3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3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3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3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3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1000"/>
                                        <p:tgtEl>
                                          <p:spTgt spid="3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3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3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1000"/>
                                        <p:tgtEl>
                                          <p:spTgt spid="3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3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3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 nodeType="clickPar">
                      <p:stCondLst>
                        <p:cond delay="indefinite"/>
                      </p:stCondLst>
                      <p:childTnLst>
                        <p:par>
                          <p:cTn id="1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1000"/>
                                        <p:tgtEl>
                                          <p:spTgt spid="31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3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3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000"/>
                                        <p:tgtEl>
                                          <p:spTgt spid="3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3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3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1000"/>
                                        <p:tgtEl>
                                          <p:spTgt spid="3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3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3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1000"/>
                                        <p:tgtEl>
                                          <p:spTgt spid="3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3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3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3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3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3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1000"/>
                                        <p:tgtEl>
                                          <p:spTgt spid="31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3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3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1000"/>
                                        <p:tgtEl>
                                          <p:spTgt spid="3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3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000" fill="hold"/>
                                        <p:tgtEl>
                                          <p:spTgt spid="3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1000"/>
                                        <p:tgtEl>
                                          <p:spTgt spid="31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3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1000" fill="hold"/>
                                        <p:tgtEl>
                                          <p:spTgt spid="3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1000"/>
                                        <p:tgtEl>
                                          <p:spTgt spid="31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3" dur="1000" fill="hold"/>
                                        <p:tgtEl>
                                          <p:spTgt spid="3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3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1000"/>
                                        <p:tgtEl>
                                          <p:spTgt spid="31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8" dur="1000" fill="hold"/>
                                        <p:tgtEl>
                                          <p:spTgt spid="3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1000" fill="hold"/>
                                        <p:tgtEl>
                                          <p:spTgt spid="3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1000"/>
                                        <p:tgtEl>
                                          <p:spTgt spid="31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3" dur="1000" fill="hold"/>
                                        <p:tgtEl>
                                          <p:spTgt spid="3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1000" fill="hold"/>
                                        <p:tgtEl>
                                          <p:spTgt spid="3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1000"/>
                                        <p:tgtEl>
                                          <p:spTgt spid="31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8" dur="1000" fill="hold"/>
                                        <p:tgtEl>
                                          <p:spTgt spid="3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1000" fill="hold"/>
                                        <p:tgtEl>
                                          <p:spTgt spid="3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 nodeType="clickPar">
                      <p:stCondLst>
                        <p:cond delay="indefinite"/>
                      </p:stCondLst>
                      <p:childTnLst>
                        <p:par>
                          <p:cTn id="2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2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4" dur="1" fill="hold"/>
                                        <p:tgtEl>
                                          <p:spTgt spid="316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25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7" dur="1" fill="hold"/>
                                        <p:tgtEl>
                                          <p:spTgt spid="31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 nodeType="clickPar">
                      <p:stCondLst>
                        <p:cond delay="indefinite"/>
                      </p:stCondLst>
                      <p:childTnLst>
                        <p:par>
                          <p:cTn id="2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0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770" decel="100000"/>
                                        <p:tgtEl>
                                          <p:spTgt spid="31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3" dur="770" decel="100000"/>
                                        <p:tgtEl>
                                          <p:spTgt spid="315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3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15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35" dur="770" fill="hold"/>
                                        <p:tgtEl>
                                          <p:spTgt spid="3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3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7" dur="770" fill="hold"/>
                                        <p:tgtEl>
                                          <p:spTgt spid="3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3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 nodeType="clickPar">
                      <p:stCondLst>
                        <p:cond delay="indefinite"/>
                      </p:stCondLst>
                      <p:childTnLst>
                        <p:par>
                          <p:cTn id="2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3" dur="500" fill="hold"/>
                                        <p:tgtEl>
                                          <p:spTgt spid="3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500" fill="hold"/>
                                        <p:tgtEl>
                                          <p:spTgt spid="3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5" dur="500"/>
                                        <p:tgtEl>
                                          <p:spTgt spid="3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 nodeType="clickPar">
                      <p:stCondLst>
                        <p:cond delay="indefinite"/>
                      </p:stCondLst>
                      <p:childTnLst>
                        <p:par>
                          <p:cTn id="2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0" fill="hold" nodeType="clickPar">
                      <p:stCondLst>
                        <p:cond delay="indefinite"/>
                      </p:stCondLst>
                      <p:childTnLst>
                        <p:par>
                          <p:cTn id="2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2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4" dur="770" decel="100000"/>
                                        <p:tgtEl>
                                          <p:spTgt spid="31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5" dur="770" decel="100000"/>
                                        <p:tgtEl>
                                          <p:spTgt spid="314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6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14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67" dur="770" fill="hold"/>
                                        <p:tgtEl>
                                          <p:spTgt spid="3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6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69" dur="770" fill="hold"/>
                                        <p:tgtEl>
                                          <p:spTgt spid="3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7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 nodeType="clickPar">
                      <p:stCondLst>
                        <p:cond delay="indefinite"/>
                      </p:stCondLst>
                      <p:childTnLst>
                        <p:par>
                          <p:cTn id="2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5" dur="1000"/>
                                        <p:tgtEl>
                                          <p:spTgt spid="31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6" dur="1000" fill="hold"/>
                                        <p:tgtEl>
                                          <p:spTgt spid="3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7" dur="1000" fill="hold"/>
                                        <p:tgtEl>
                                          <p:spTgt spid="3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44" grpId="0"/>
      <p:bldP spid="3145" grpId="0"/>
      <p:bldP spid="3155" grpId="0"/>
      <p:bldP spid="3156" grpId="0"/>
      <p:bldP spid="3157" grpId="0"/>
      <p:bldP spid="3158" grpId="0"/>
      <p:bldP spid="316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0" name="AutoShape 14">
            <a:extLst>
              <a:ext uri="{FF2B5EF4-FFF2-40B4-BE49-F238E27FC236}">
                <a16:creationId xmlns:a16="http://schemas.microsoft.com/office/drawing/2014/main" id="{BF33FADD-FFC7-9403-F75F-01215146731F}"/>
              </a:ext>
            </a:extLst>
          </p:cNvPr>
          <p:cNvSpPr>
            <a:spLocks noChangeArrowheads="1"/>
          </p:cNvSpPr>
          <p:nvPr/>
        </p:nvSpPr>
        <p:spPr bwMode="auto">
          <a:xfrm rot="2528149">
            <a:off x="3101975" y="2284413"/>
            <a:ext cx="2932113" cy="1274762"/>
          </a:xfrm>
          <a:prstGeom prst="parallelogram">
            <a:avLst>
              <a:gd name="adj" fmla="val 5377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098" name="Rectangle 2">
            <a:extLst>
              <a:ext uri="{FF2B5EF4-FFF2-40B4-BE49-F238E27FC236}">
                <a16:creationId xmlns:a16="http://schemas.microsoft.com/office/drawing/2014/main" id="{61DBE4E1-8885-67AE-C3FF-FBCCE48447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639763"/>
          </a:xfrm>
        </p:spPr>
        <p:txBody>
          <a:bodyPr/>
          <a:lstStyle/>
          <a:p>
            <a:r>
              <a:rPr lang="en-US" altLang="en-US" sz="2800"/>
              <a:t>Triangular Prism</a:t>
            </a:r>
          </a:p>
        </p:txBody>
      </p:sp>
      <p:sp>
        <p:nvSpPr>
          <p:cNvPr id="4108" name="PubTriangle">
            <a:extLst>
              <a:ext uri="{FF2B5EF4-FFF2-40B4-BE49-F238E27FC236}">
                <a16:creationId xmlns:a16="http://schemas.microsoft.com/office/drawing/2014/main" id="{8EF59DA3-2F66-ECE4-A948-2C8E8E73AF07}"/>
              </a:ext>
            </a:extLst>
          </p:cNvPr>
          <p:cNvSpPr>
            <a:spLocks noEditPoints="1" noChangeArrowheads="1"/>
          </p:cNvSpPr>
          <p:nvPr/>
        </p:nvSpPr>
        <p:spPr bwMode="auto">
          <a:xfrm rot="-975477">
            <a:off x="4591050" y="2962275"/>
            <a:ext cx="1447800" cy="762000"/>
          </a:xfrm>
          <a:custGeom>
            <a:avLst/>
            <a:gdLst>
              <a:gd name="G0" fmla="+- 0 0 0"/>
              <a:gd name="G1" fmla="*/ 10350 1 2"/>
              <a:gd name="G2" fmla="*/ G1 19525 21600"/>
              <a:gd name="G3" fmla="+- 10350 0 G2"/>
              <a:gd name="G4" fmla="+- 10350 0 0"/>
              <a:gd name="G5" fmla="+- G1 10800 0"/>
              <a:gd name="G6" fmla="*/ 19525 1 2"/>
              <a:gd name="G7" fmla="+- 19525 0 0"/>
              <a:gd name="G8" fmla="+- G2 G6 G1"/>
              <a:gd name="G9" fmla="+- G8 10800 0"/>
              <a:gd name="G10" fmla="+- G6 10800 0"/>
              <a:gd name="T0" fmla="*/ 10350 w 21600"/>
              <a:gd name="T1" fmla="*/ 0 h 21600"/>
              <a:gd name="T2" fmla="*/ 5175 w 21600"/>
              <a:gd name="T3" fmla="*/ 10800 h 21600"/>
              <a:gd name="T4" fmla="*/ 0 w 21600"/>
              <a:gd name="T5" fmla="*/ 21600 h 21600"/>
              <a:gd name="T6" fmla="*/ 10800 w 21600"/>
              <a:gd name="T7" fmla="*/ 20563 h 21600"/>
              <a:gd name="T8" fmla="*/ 21600 w 21600"/>
              <a:gd name="T9" fmla="*/ 19525 h 21600"/>
              <a:gd name="T10" fmla="*/ 15975 w 21600"/>
              <a:gd name="T11" fmla="*/ 9763 h 21600"/>
              <a:gd name="T12" fmla="*/ G3 w 21600"/>
              <a:gd name="T13" fmla="*/ G6 h 21600"/>
              <a:gd name="T14" fmla="*/ G5 w 21600"/>
              <a:gd name="T15" fmla="*/ G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21600" h="21600">
                <a:moveTo>
                  <a:pt x="10350" y="0"/>
                </a:moveTo>
                <a:lnTo>
                  <a:pt x="0" y="21600"/>
                </a:lnTo>
                <a:lnTo>
                  <a:pt x="21600" y="19525"/>
                </a:lnTo>
                <a:close/>
              </a:path>
            </a:pathLst>
          </a:custGeom>
          <a:solidFill>
            <a:srgbClr val="D8EBB3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09" name="PubTriangle">
            <a:extLst>
              <a:ext uri="{FF2B5EF4-FFF2-40B4-BE49-F238E27FC236}">
                <a16:creationId xmlns:a16="http://schemas.microsoft.com/office/drawing/2014/main" id="{ED6E9199-1DBC-1409-983F-C80B7D2B06ED}"/>
              </a:ext>
            </a:extLst>
          </p:cNvPr>
          <p:cNvSpPr>
            <a:spLocks noEditPoints="1" noChangeArrowheads="1"/>
          </p:cNvSpPr>
          <p:nvPr/>
        </p:nvSpPr>
        <p:spPr bwMode="auto">
          <a:xfrm rot="-975477">
            <a:off x="2924175" y="1457325"/>
            <a:ext cx="1447800" cy="762000"/>
          </a:xfrm>
          <a:custGeom>
            <a:avLst/>
            <a:gdLst>
              <a:gd name="G0" fmla="+- 0 0 0"/>
              <a:gd name="G1" fmla="*/ 10350 1 2"/>
              <a:gd name="G2" fmla="*/ G1 19671 21600"/>
              <a:gd name="G3" fmla="+- 10350 0 G2"/>
              <a:gd name="G4" fmla="+- 10350 0 0"/>
              <a:gd name="G5" fmla="+- G1 10800 0"/>
              <a:gd name="G6" fmla="*/ 19671 1 2"/>
              <a:gd name="G7" fmla="+- 19671 0 0"/>
              <a:gd name="G8" fmla="+- G2 G6 G1"/>
              <a:gd name="G9" fmla="+- G8 10800 0"/>
              <a:gd name="G10" fmla="+- G6 10800 0"/>
              <a:gd name="T0" fmla="*/ 10350 w 21600"/>
              <a:gd name="T1" fmla="*/ 0 h 21600"/>
              <a:gd name="T2" fmla="*/ 5175 w 21600"/>
              <a:gd name="T3" fmla="*/ 10800 h 21600"/>
              <a:gd name="T4" fmla="*/ 0 w 21600"/>
              <a:gd name="T5" fmla="*/ 21600 h 21600"/>
              <a:gd name="T6" fmla="*/ 10800 w 21600"/>
              <a:gd name="T7" fmla="*/ 20636 h 21600"/>
              <a:gd name="T8" fmla="*/ 21600 w 21600"/>
              <a:gd name="T9" fmla="*/ 19671 h 21600"/>
              <a:gd name="T10" fmla="*/ 15975 w 21600"/>
              <a:gd name="T11" fmla="*/ 9836 h 21600"/>
              <a:gd name="T12" fmla="*/ G3 w 21600"/>
              <a:gd name="T13" fmla="*/ G6 h 21600"/>
              <a:gd name="T14" fmla="*/ G5 w 21600"/>
              <a:gd name="T15" fmla="*/ G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21600" h="21600">
                <a:moveTo>
                  <a:pt x="10350" y="0"/>
                </a:moveTo>
                <a:lnTo>
                  <a:pt x="0" y="21600"/>
                </a:lnTo>
                <a:lnTo>
                  <a:pt x="21600" y="19671"/>
                </a:lnTo>
                <a:close/>
              </a:path>
            </a:pathLst>
          </a:custGeom>
          <a:solidFill>
            <a:srgbClr val="D8EBB3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19" name="AutoShape 23">
            <a:extLst>
              <a:ext uri="{FF2B5EF4-FFF2-40B4-BE49-F238E27FC236}">
                <a16:creationId xmlns:a16="http://schemas.microsoft.com/office/drawing/2014/main" id="{5ECB4F99-438D-F3A8-BC61-43D4297CC40C}"/>
              </a:ext>
            </a:extLst>
          </p:cNvPr>
          <p:cNvSpPr>
            <a:spLocks noChangeArrowheads="1"/>
          </p:cNvSpPr>
          <p:nvPr/>
        </p:nvSpPr>
        <p:spPr bwMode="auto">
          <a:xfrm rot="13300773" flipV="1">
            <a:off x="2867025" y="2212975"/>
            <a:ext cx="2505075" cy="990600"/>
          </a:xfrm>
          <a:prstGeom prst="parallelogram">
            <a:avLst>
              <a:gd name="adj" fmla="val 26389"/>
            </a:avLst>
          </a:prstGeom>
          <a:solidFill>
            <a:srgbClr val="F0AEBE">
              <a:alpha val="49001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126" name="AutoShape 30">
            <a:extLst>
              <a:ext uri="{FF2B5EF4-FFF2-40B4-BE49-F238E27FC236}">
                <a16:creationId xmlns:a16="http://schemas.microsoft.com/office/drawing/2014/main" id="{6C5385D5-DB61-C7C4-1DC6-F8F86F592DA1}"/>
              </a:ext>
            </a:extLst>
          </p:cNvPr>
          <p:cNvSpPr>
            <a:spLocks noChangeArrowheads="1"/>
          </p:cNvSpPr>
          <p:nvPr/>
        </p:nvSpPr>
        <p:spPr bwMode="auto">
          <a:xfrm rot="13281580">
            <a:off x="3125788" y="2311400"/>
            <a:ext cx="3290887" cy="279400"/>
          </a:xfrm>
          <a:prstGeom prst="parallelogram">
            <a:avLst>
              <a:gd name="adj" fmla="val 351117"/>
            </a:avLst>
          </a:prstGeom>
          <a:solidFill>
            <a:schemeClr val="accent1">
              <a:alpha val="47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127" name="Freeform 31">
            <a:extLst>
              <a:ext uri="{FF2B5EF4-FFF2-40B4-BE49-F238E27FC236}">
                <a16:creationId xmlns:a16="http://schemas.microsoft.com/office/drawing/2014/main" id="{C261EF9A-F3FB-D0CF-949C-C4B786896D2A}"/>
              </a:ext>
            </a:extLst>
          </p:cNvPr>
          <p:cNvSpPr>
            <a:spLocks/>
          </p:cNvSpPr>
          <p:nvPr/>
        </p:nvSpPr>
        <p:spPr bwMode="auto">
          <a:xfrm>
            <a:off x="5191125" y="3000375"/>
            <a:ext cx="200025" cy="657225"/>
          </a:xfrm>
          <a:custGeom>
            <a:avLst/>
            <a:gdLst>
              <a:gd name="T0" fmla="*/ 0 w 126"/>
              <a:gd name="T1" fmla="*/ 0 h 414"/>
              <a:gd name="T2" fmla="*/ 126 w 126"/>
              <a:gd name="T3" fmla="*/ 414 h 414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26" h="414">
                <a:moveTo>
                  <a:pt x="0" y="0"/>
                </a:moveTo>
                <a:lnTo>
                  <a:pt x="126" y="414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28" name="Text Box 32">
            <a:extLst>
              <a:ext uri="{FF2B5EF4-FFF2-40B4-BE49-F238E27FC236}">
                <a16:creationId xmlns:a16="http://schemas.microsoft.com/office/drawing/2014/main" id="{A5AD9A96-5803-2441-E8BD-338544AD38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598988"/>
            <a:ext cx="6477000" cy="1192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Volume = Base area x height</a:t>
            </a:r>
          </a:p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              = Triangle area x length of the solid</a:t>
            </a:r>
          </a:p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             = ½ x base x height x length </a:t>
            </a:r>
          </a:p>
        </p:txBody>
      </p:sp>
      <p:grpSp>
        <p:nvGrpSpPr>
          <p:cNvPr id="4134" name="Group 38">
            <a:extLst>
              <a:ext uri="{FF2B5EF4-FFF2-40B4-BE49-F238E27FC236}">
                <a16:creationId xmlns:a16="http://schemas.microsoft.com/office/drawing/2014/main" id="{C716F2A8-DDE2-7060-98A4-F55E77B1C5E6}"/>
              </a:ext>
            </a:extLst>
          </p:cNvPr>
          <p:cNvGrpSpPr>
            <a:grpSpLocks/>
          </p:cNvGrpSpPr>
          <p:nvPr/>
        </p:nvGrpSpPr>
        <p:grpSpPr bwMode="auto">
          <a:xfrm>
            <a:off x="2971800" y="2438400"/>
            <a:ext cx="1666875" cy="1524000"/>
            <a:chOff x="1872" y="1536"/>
            <a:chExt cx="1050" cy="960"/>
          </a:xfrm>
        </p:grpSpPr>
        <p:sp>
          <p:nvSpPr>
            <p:cNvPr id="4129" name="Line 33">
              <a:extLst>
                <a:ext uri="{FF2B5EF4-FFF2-40B4-BE49-F238E27FC236}">
                  <a16:creationId xmlns:a16="http://schemas.microsoft.com/office/drawing/2014/main" id="{C26B548A-CC2D-725A-032D-D46A7F6B1EF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872" y="1536"/>
              <a:ext cx="528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130" name="Line 34">
              <a:extLst>
                <a:ext uri="{FF2B5EF4-FFF2-40B4-BE49-F238E27FC236}">
                  <a16:creationId xmlns:a16="http://schemas.microsoft.com/office/drawing/2014/main" id="{931CBE73-A94A-60F7-D488-94EEFF4EDAE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46" y="1968"/>
              <a:ext cx="576" cy="5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131" name="Text Box 35">
            <a:extLst>
              <a:ext uri="{FF2B5EF4-FFF2-40B4-BE49-F238E27FC236}">
                <a16:creationId xmlns:a16="http://schemas.microsoft.com/office/drawing/2014/main" id="{0ABBCE88-F962-CAEC-F035-9030E428D5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3124200"/>
            <a:ext cx="990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Length </a:t>
            </a:r>
          </a:p>
        </p:txBody>
      </p:sp>
      <p:sp>
        <p:nvSpPr>
          <p:cNvPr id="4132" name="Text Box 36">
            <a:extLst>
              <a:ext uri="{FF2B5EF4-FFF2-40B4-BE49-F238E27FC236}">
                <a16:creationId xmlns:a16="http://schemas.microsoft.com/office/drawing/2014/main" id="{5F3C5732-E767-25FB-1143-EBABD2E4E4C7}"/>
              </a:ext>
            </a:extLst>
          </p:cNvPr>
          <p:cNvSpPr txBox="1">
            <a:spLocks noChangeArrowheads="1"/>
          </p:cNvSpPr>
          <p:nvPr/>
        </p:nvSpPr>
        <p:spPr bwMode="auto">
          <a:xfrm rot="-928280">
            <a:off x="5105400" y="3657600"/>
            <a:ext cx="76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Base</a:t>
            </a:r>
          </a:p>
        </p:txBody>
      </p:sp>
      <p:sp>
        <p:nvSpPr>
          <p:cNvPr id="4133" name="Text Box 37">
            <a:extLst>
              <a:ext uri="{FF2B5EF4-FFF2-40B4-BE49-F238E27FC236}">
                <a16:creationId xmlns:a16="http://schemas.microsoft.com/office/drawing/2014/main" id="{84871A21-CFBF-5BC3-C00A-8871AFD7D18A}"/>
              </a:ext>
            </a:extLst>
          </p:cNvPr>
          <p:cNvSpPr txBox="1">
            <a:spLocks noChangeArrowheads="1"/>
          </p:cNvSpPr>
          <p:nvPr/>
        </p:nvSpPr>
        <p:spPr bwMode="auto">
          <a:xfrm rot="-1054435">
            <a:off x="5257800" y="3200400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h</a:t>
            </a:r>
          </a:p>
        </p:txBody>
      </p:sp>
      <p:sp>
        <p:nvSpPr>
          <p:cNvPr id="4135" name="Text Box 39">
            <a:extLst>
              <a:ext uri="{FF2B5EF4-FFF2-40B4-BE49-F238E27FC236}">
                <a16:creationId xmlns:a16="http://schemas.microsoft.com/office/drawing/2014/main" id="{B7F5E188-EBBD-1350-430D-B888A5DB13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3214688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   b</a:t>
            </a:r>
            <a:r>
              <a:rPr lang="en-US" altLang="en-US" baseline="-25000">
                <a:latin typeface="Arial" panose="020B0604020202020204" pitchFamily="34" charset="0"/>
              </a:rPr>
              <a:t>2</a:t>
            </a: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136" name="Text Box 40">
            <a:extLst>
              <a:ext uri="{FF2B5EF4-FFF2-40B4-BE49-F238E27FC236}">
                <a16:creationId xmlns:a16="http://schemas.microsoft.com/office/drawing/2014/main" id="{B544331A-D4E6-671D-CAD7-2194B5DE6EB4}"/>
              </a:ext>
            </a:extLst>
          </p:cNvPr>
          <p:cNvSpPr txBox="1">
            <a:spLocks noChangeArrowheads="1"/>
          </p:cNvSpPr>
          <p:nvPr/>
        </p:nvSpPr>
        <p:spPr bwMode="auto">
          <a:xfrm rot="-1050051">
            <a:off x="5486400" y="3595688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   b</a:t>
            </a:r>
            <a:r>
              <a:rPr lang="en-US" altLang="en-US" baseline="-25000">
                <a:latin typeface="Arial" panose="020B0604020202020204" pitchFamily="34" charset="0"/>
              </a:rPr>
              <a:t>1</a:t>
            </a: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137" name="Text Box 41">
            <a:extLst>
              <a:ext uri="{FF2B5EF4-FFF2-40B4-BE49-F238E27FC236}">
                <a16:creationId xmlns:a16="http://schemas.microsoft.com/office/drawing/2014/main" id="{FAB25413-C2F9-4B9C-31F3-4D1CD97304B7}"/>
              </a:ext>
            </a:extLst>
          </p:cNvPr>
          <p:cNvSpPr txBox="1">
            <a:spLocks noChangeArrowheads="1"/>
          </p:cNvSpPr>
          <p:nvPr/>
        </p:nvSpPr>
        <p:spPr bwMode="auto">
          <a:xfrm rot="-1384905">
            <a:off x="5562600" y="289560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   b</a:t>
            </a:r>
            <a:r>
              <a:rPr lang="en-US" altLang="en-US" baseline="-25000">
                <a:latin typeface="Arial" panose="020B0604020202020204" pitchFamily="34" charset="0"/>
              </a:rPr>
              <a:t>3</a:t>
            </a:r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4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4128" grpId="0"/>
      <p:bldP spid="4131" grpId="0"/>
      <p:bldP spid="4132" grpId="0"/>
      <p:bldP spid="4133" grpId="0"/>
      <p:bldP spid="4135" grpId="0"/>
      <p:bldP spid="4136" grpId="0"/>
      <p:bldP spid="413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>
            <a:extLst>
              <a:ext uri="{FF2B5EF4-FFF2-40B4-BE49-F238E27FC236}">
                <a16:creationId xmlns:a16="http://schemas.microsoft.com/office/drawing/2014/main" id="{F4F23E0E-0754-1004-C24A-6881162281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1676400"/>
            <a:ext cx="762000" cy="1371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125" name="Rectangle 5">
            <a:extLst>
              <a:ext uri="{FF2B5EF4-FFF2-40B4-BE49-F238E27FC236}">
                <a16:creationId xmlns:a16="http://schemas.microsoft.com/office/drawing/2014/main" id="{46997EAD-C270-C141-7593-1034144367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1676400"/>
            <a:ext cx="609600" cy="1371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126" name="Rectangle 6">
            <a:extLst>
              <a:ext uri="{FF2B5EF4-FFF2-40B4-BE49-F238E27FC236}">
                <a16:creationId xmlns:a16="http://schemas.microsoft.com/office/drawing/2014/main" id="{0E3289BE-C4A2-D417-9849-048CF994C6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1676400"/>
            <a:ext cx="609600" cy="1371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127" name="AutoShape 7">
            <a:extLst>
              <a:ext uri="{FF2B5EF4-FFF2-40B4-BE49-F238E27FC236}">
                <a16:creationId xmlns:a16="http://schemas.microsoft.com/office/drawing/2014/main" id="{E2D0DBDF-1F69-69EC-A94D-5EE5089EBB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1076325"/>
            <a:ext cx="762000" cy="6096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128" name="AutoShape 8">
            <a:extLst>
              <a:ext uri="{FF2B5EF4-FFF2-40B4-BE49-F238E27FC236}">
                <a16:creationId xmlns:a16="http://schemas.microsoft.com/office/drawing/2014/main" id="{ED1971ED-61C7-94FC-9EA6-3407345060EF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3810000" y="3048000"/>
            <a:ext cx="762000" cy="6096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129" name="Text Box 9">
            <a:extLst>
              <a:ext uri="{FF2B5EF4-FFF2-40B4-BE49-F238E27FC236}">
                <a16:creationId xmlns:a16="http://schemas.microsoft.com/office/drawing/2014/main" id="{90B2F8CD-E443-87DA-6C61-4E375B09E1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457200"/>
            <a:ext cx="5638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>
                <a:latin typeface="Arial" panose="020B0604020202020204" pitchFamily="34" charset="0"/>
              </a:rPr>
              <a:t>Net of Triangular Prism</a:t>
            </a:r>
          </a:p>
        </p:txBody>
      </p:sp>
      <p:sp>
        <p:nvSpPr>
          <p:cNvPr id="5130" name="Text Box 10">
            <a:extLst>
              <a:ext uri="{FF2B5EF4-FFF2-40B4-BE49-F238E27FC236}">
                <a16:creationId xmlns:a16="http://schemas.microsoft.com/office/drawing/2014/main" id="{11A600B0-CD32-AAD8-9CA2-905E1F2228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3810000"/>
            <a:ext cx="7086600" cy="2017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Total surface area = Two triangles + three rectangles</a:t>
            </a:r>
          </a:p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		 = 2 x ½ x b x h  +  L x b</a:t>
            </a:r>
            <a:r>
              <a:rPr lang="en-US" altLang="en-US" baseline="-25000">
                <a:latin typeface="Arial" panose="020B0604020202020204" pitchFamily="34" charset="0"/>
              </a:rPr>
              <a:t>1</a:t>
            </a:r>
            <a:r>
              <a:rPr lang="en-US" altLang="en-US">
                <a:latin typeface="Arial" panose="020B0604020202020204" pitchFamily="34" charset="0"/>
              </a:rPr>
              <a:t> + L x b</a:t>
            </a:r>
            <a:r>
              <a:rPr lang="en-US" altLang="en-US" baseline="-25000">
                <a:latin typeface="Arial" panose="020B0604020202020204" pitchFamily="34" charset="0"/>
              </a:rPr>
              <a:t>2</a:t>
            </a:r>
            <a:r>
              <a:rPr lang="en-US" altLang="en-US">
                <a:latin typeface="Arial" panose="020B0604020202020204" pitchFamily="34" charset="0"/>
              </a:rPr>
              <a:t> + L x b</a:t>
            </a:r>
            <a:r>
              <a:rPr lang="en-US" altLang="en-US" baseline="-25000">
                <a:latin typeface="Arial" panose="020B0604020202020204" pitchFamily="34" charset="0"/>
              </a:rPr>
              <a:t>3</a:t>
            </a:r>
            <a:endParaRPr lang="en-US" altLang="en-US"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		 = 2 x base area + (b</a:t>
            </a:r>
            <a:r>
              <a:rPr lang="en-US" altLang="en-US" baseline="-25000">
                <a:latin typeface="Arial" panose="020B0604020202020204" pitchFamily="34" charset="0"/>
              </a:rPr>
              <a:t>1</a:t>
            </a:r>
            <a:r>
              <a:rPr lang="en-US" altLang="en-US">
                <a:latin typeface="Arial" panose="020B0604020202020204" pitchFamily="34" charset="0"/>
              </a:rPr>
              <a:t> + b</a:t>
            </a:r>
            <a:r>
              <a:rPr lang="en-US" altLang="en-US" baseline="-25000">
                <a:latin typeface="Arial" panose="020B0604020202020204" pitchFamily="34" charset="0"/>
              </a:rPr>
              <a:t>2</a:t>
            </a:r>
            <a:r>
              <a:rPr lang="en-US" altLang="en-US">
                <a:latin typeface="Arial" panose="020B0604020202020204" pitchFamily="34" charset="0"/>
              </a:rPr>
              <a:t> + b</a:t>
            </a:r>
            <a:r>
              <a:rPr lang="en-US" altLang="en-US" baseline="-25000">
                <a:latin typeface="Arial" panose="020B0604020202020204" pitchFamily="34" charset="0"/>
              </a:rPr>
              <a:t>3</a:t>
            </a:r>
            <a:r>
              <a:rPr lang="en-US" altLang="en-US">
                <a:latin typeface="Arial" panose="020B0604020202020204" pitchFamily="34" charset="0"/>
              </a:rPr>
              <a:t>) x L</a:t>
            </a:r>
          </a:p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		 = 2 base area + Perimeter of the base x Length </a:t>
            </a:r>
          </a:p>
          <a:p>
            <a:pPr>
              <a:spcBef>
                <a:spcPct val="50000"/>
              </a:spcBef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5131" name="Line 11">
            <a:extLst>
              <a:ext uri="{FF2B5EF4-FFF2-40B4-BE49-F238E27FC236}">
                <a16:creationId xmlns:a16="http://schemas.microsoft.com/office/drawing/2014/main" id="{8CA2FC35-81B1-15A8-624F-B84FCCF8ACC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191000" y="1066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32" name="Line 12">
            <a:extLst>
              <a:ext uri="{FF2B5EF4-FFF2-40B4-BE49-F238E27FC236}">
                <a16:creationId xmlns:a16="http://schemas.microsoft.com/office/drawing/2014/main" id="{6EAFDC25-118B-0904-3ACD-A6CF36A461D2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0" y="22860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33" name="Line 13">
            <a:extLst>
              <a:ext uri="{FF2B5EF4-FFF2-40B4-BE49-F238E27FC236}">
                <a16:creationId xmlns:a16="http://schemas.microsoft.com/office/drawing/2014/main" id="{083223EA-7504-886F-F981-5867D6B3FE3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334000" y="16764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34" name="Text Box 14">
            <a:extLst>
              <a:ext uri="{FF2B5EF4-FFF2-40B4-BE49-F238E27FC236}">
                <a16:creationId xmlns:a16="http://schemas.microsoft.com/office/drawing/2014/main" id="{B5C2561B-B265-B022-68DD-8860D46B33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21336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L</a:t>
            </a:r>
          </a:p>
        </p:txBody>
      </p:sp>
      <p:sp>
        <p:nvSpPr>
          <p:cNvPr id="5135" name="Text Box 15">
            <a:extLst>
              <a:ext uri="{FF2B5EF4-FFF2-40B4-BE49-F238E27FC236}">
                <a16:creationId xmlns:a16="http://schemas.microsoft.com/office/drawing/2014/main" id="{54762F95-DD9A-B356-7D37-D44785C38F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160020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   b</a:t>
            </a:r>
            <a:r>
              <a:rPr lang="en-US" altLang="en-US" baseline="-25000">
                <a:latin typeface="Arial" panose="020B0604020202020204" pitchFamily="34" charset="0"/>
              </a:rPr>
              <a:t>1</a:t>
            </a: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5136" name="Text Box 16">
            <a:extLst>
              <a:ext uri="{FF2B5EF4-FFF2-40B4-BE49-F238E27FC236}">
                <a16:creationId xmlns:a16="http://schemas.microsoft.com/office/drawing/2014/main" id="{86E9546A-6E43-B177-3CD3-45CAA5223E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1219200"/>
            <a:ext cx="381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h</a:t>
            </a:r>
          </a:p>
        </p:txBody>
      </p:sp>
      <p:sp>
        <p:nvSpPr>
          <p:cNvPr id="5137" name="Text Box 17">
            <a:extLst>
              <a:ext uri="{FF2B5EF4-FFF2-40B4-BE49-F238E27FC236}">
                <a16:creationId xmlns:a16="http://schemas.microsoft.com/office/drawing/2014/main" id="{EBD821CC-0483-6746-D990-26520FE282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129540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   b</a:t>
            </a:r>
            <a:r>
              <a:rPr lang="en-US" altLang="en-US" baseline="-25000">
                <a:latin typeface="Arial" panose="020B0604020202020204" pitchFamily="34" charset="0"/>
              </a:rPr>
              <a:t>2</a:t>
            </a: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5138" name="Text Box 18">
            <a:extLst>
              <a:ext uri="{FF2B5EF4-FFF2-40B4-BE49-F238E27FC236}">
                <a16:creationId xmlns:a16="http://schemas.microsoft.com/office/drawing/2014/main" id="{C8640B02-6982-553A-39B7-B1CACB081A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129540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   b</a:t>
            </a:r>
            <a:r>
              <a:rPr lang="en-US" altLang="en-US" baseline="-25000">
                <a:latin typeface="Arial" panose="020B0604020202020204" pitchFamily="34" charset="0"/>
              </a:rPr>
              <a:t>3</a:t>
            </a:r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1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1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1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5" dur="500"/>
                                        <p:tgtEl>
                                          <p:spTgt spid="5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0" dur="2000"/>
                                        <p:tgtEl>
                                          <p:spTgt spid="5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9" grpId="0"/>
      <p:bldP spid="5135" grpId="0"/>
      <p:bldP spid="5136" grpId="0"/>
      <p:bldP spid="5137" grpId="0"/>
      <p:bldP spid="513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6" name="AutoShape 6">
            <a:extLst>
              <a:ext uri="{FF2B5EF4-FFF2-40B4-BE49-F238E27FC236}">
                <a16:creationId xmlns:a16="http://schemas.microsoft.com/office/drawing/2014/main" id="{946BDE6A-88E9-21FB-6BC1-A4032FAA5EB5}"/>
              </a:ext>
            </a:extLst>
          </p:cNvPr>
          <p:cNvSpPr>
            <a:spLocks noChangeArrowheads="1"/>
          </p:cNvSpPr>
          <p:nvPr/>
        </p:nvSpPr>
        <p:spPr bwMode="auto">
          <a:xfrm rot="10600700">
            <a:off x="2527300" y="1598613"/>
            <a:ext cx="2117725" cy="1674812"/>
          </a:xfrm>
          <a:prstGeom prst="parallelogram">
            <a:avLst>
              <a:gd name="adj" fmla="val 1737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0245" name="AutoShape 5">
            <a:extLst>
              <a:ext uri="{FF2B5EF4-FFF2-40B4-BE49-F238E27FC236}">
                <a16:creationId xmlns:a16="http://schemas.microsoft.com/office/drawing/2014/main" id="{86A06075-A3CC-0E3B-1292-4D9E3C3A6C45}"/>
              </a:ext>
            </a:extLst>
          </p:cNvPr>
          <p:cNvSpPr>
            <a:spLocks noChangeArrowheads="1"/>
          </p:cNvSpPr>
          <p:nvPr/>
        </p:nvSpPr>
        <p:spPr bwMode="auto">
          <a:xfrm rot="-1885022">
            <a:off x="2695575" y="2867025"/>
            <a:ext cx="1600200" cy="838200"/>
          </a:xfrm>
          <a:prstGeom prst="rtTriangl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0247" name="AutoShape 7">
            <a:extLst>
              <a:ext uri="{FF2B5EF4-FFF2-40B4-BE49-F238E27FC236}">
                <a16:creationId xmlns:a16="http://schemas.microsoft.com/office/drawing/2014/main" id="{290205E7-9D08-C854-BB7A-80C59F62344D}"/>
              </a:ext>
            </a:extLst>
          </p:cNvPr>
          <p:cNvSpPr>
            <a:spLocks noChangeArrowheads="1"/>
          </p:cNvSpPr>
          <p:nvPr/>
        </p:nvSpPr>
        <p:spPr bwMode="auto">
          <a:xfrm rot="-1941810">
            <a:off x="2486025" y="2133600"/>
            <a:ext cx="2676525" cy="1316038"/>
          </a:xfrm>
          <a:prstGeom prst="parallelogram">
            <a:avLst>
              <a:gd name="adj" fmla="val 81163"/>
            </a:avLst>
          </a:prstGeom>
          <a:solidFill>
            <a:schemeClr val="hlink">
              <a:alpha val="53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0249" name="AutoShape 9">
            <a:extLst>
              <a:ext uri="{FF2B5EF4-FFF2-40B4-BE49-F238E27FC236}">
                <a16:creationId xmlns:a16="http://schemas.microsoft.com/office/drawing/2014/main" id="{03BE56E2-0DB6-2B43-0DD6-67FA9CE7D701}"/>
              </a:ext>
            </a:extLst>
          </p:cNvPr>
          <p:cNvSpPr>
            <a:spLocks noChangeArrowheads="1"/>
          </p:cNvSpPr>
          <p:nvPr/>
        </p:nvSpPr>
        <p:spPr bwMode="auto">
          <a:xfrm rot="-1885022">
            <a:off x="2895600" y="1181100"/>
            <a:ext cx="1600200" cy="838200"/>
          </a:xfrm>
          <a:prstGeom prst="rtTriangl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0255" name="AutoShape 15">
            <a:extLst>
              <a:ext uri="{FF2B5EF4-FFF2-40B4-BE49-F238E27FC236}">
                <a16:creationId xmlns:a16="http://schemas.microsoft.com/office/drawing/2014/main" id="{1EC631C4-5120-45BE-A98D-3C4292CAE39F}"/>
              </a:ext>
            </a:extLst>
          </p:cNvPr>
          <p:cNvSpPr>
            <a:spLocks noChangeArrowheads="1"/>
          </p:cNvSpPr>
          <p:nvPr/>
        </p:nvSpPr>
        <p:spPr bwMode="auto">
          <a:xfrm rot="5828157">
            <a:off x="1734344" y="2580481"/>
            <a:ext cx="2357438" cy="555625"/>
          </a:xfrm>
          <a:prstGeom prst="parallelogram">
            <a:avLst>
              <a:gd name="adj" fmla="val 118289"/>
            </a:avLst>
          </a:prstGeom>
          <a:solidFill>
            <a:schemeClr val="hlink">
              <a:alpha val="53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0258" name="Line 18">
            <a:extLst>
              <a:ext uri="{FF2B5EF4-FFF2-40B4-BE49-F238E27FC236}">
                <a16:creationId xmlns:a16="http://schemas.microsoft.com/office/drawing/2014/main" id="{93C6ECC7-44DA-64A8-70C9-88B2EF272E4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171825" y="2133600"/>
            <a:ext cx="1524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259" name="Freeform 19">
            <a:extLst>
              <a:ext uri="{FF2B5EF4-FFF2-40B4-BE49-F238E27FC236}">
                <a16:creationId xmlns:a16="http://schemas.microsoft.com/office/drawing/2014/main" id="{DE2918F6-E105-855F-A652-D31C9A0B44B8}"/>
              </a:ext>
            </a:extLst>
          </p:cNvPr>
          <p:cNvSpPr>
            <a:spLocks/>
          </p:cNvSpPr>
          <p:nvPr/>
        </p:nvSpPr>
        <p:spPr bwMode="auto">
          <a:xfrm>
            <a:off x="3314700" y="2124075"/>
            <a:ext cx="114300" cy="152400"/>
          </a:xfrm>
          <a:custGeom>
            <a:avLst/>
            <a:gdLst>
              <a:gd name="T0" fmla="*/ 0 w 72"/>
              <a:gd name="T1" fmla="*/ 0 h 96"/>
              <a:gd name="T2" fmla="*/ 72 w 72"/>
              <a:gd name="T3" fmla="*/ 96 h 96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72" h="96">
                <a:moveTo>
                  <a:pt x="0" y="0"/>
                </a:moveTo>
                <a:lnTo>
                  <a:pt x="72" y="96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260" name="Line 20">
            <a:extLst>
              <a:ext uri="{FF2B5EF4-FFF2-40B4-BE49-F238E27FC236}">
                <a16:creationId xmlns:a16="http://schemas.microsoft.com/office/drawing/2014/main" id="{EA7665FD-019B-089C-69E0-C69F44F089B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43225" y="3810000"/>
            <a:ext cx="1524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261" name="Line 21">
            <a:extLst>
              <a:ext uri="{FF2B5EF4-FFF2-40B4-BE49-F238E27FC236}">
                <a16:creationId xmlns:a16="http://schemas.microsoft.com/office/drawing/2014/main" id="{04F99D48-3E9A-FC33-C339-466ED47B0417}"/>
              </a:ext>
            </a:extLst>
          </p:cNvPr>
          <p:cNvSpPr>
            <a:spLocks noChangeShapeType="1"/>
          </p:cNvSpPr>
          <p:nvPr/>
        </p:nvSpPr>
        <p:spPr bwMode="auto">
          <a:xfrm>
            <a:off x="3086100" y="3810000"/>
            <a:ext cx="762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10265" name="Group 25">
            <a:extLst>
              <a:ext uri="{FF2B5EF4-FFF2-40B4-BE49-F238E27FC236}">
                <a16:creationId xmlns:a16="http://schemas.microsoft.com/office/drawing/2014/main" id="{8983E394-7A34-1198-4BDB-48EB4830F138}"/>
              </a:ext>
            </a:extLst>
          </p:cNvPr>
          <p:cNvGrpSpPr>
            <a:grpSpLocks/>
          </p:cNvGrpSpPr>
          <p:nvPr/>
        </p:nvGrpSpPr>
        <p:grpSpPr bwMode="auto">
          <a:xfrm rot="10522383" flipV="1">
            <a:off x="2743200" y="1409700"/>
            <a:ext cx="1819275" cy="76200"/>
            <a:chOff x="1734" y="864"/>
            <a:chExt cx="1146" cy="0"/>
          </a:xfrm>
        </p:grpSpPr>
        <p:sp>
          <p:nvSpPr>
            <p:cNvPr id="10263" name="Line 23">
              <a:extLst>
                <a:ext uri="{FF2B5EF4-FFF2-40B4-BE49-F238E27FC236}">
                  <a16:creationId xmlns:a16="http://schemas.microsoft.com/office/drawing/2014/main" id="{E3F93B50-5DC7-8B03-1328-4AE051148F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56" y="864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264" name="Line 24">
              <a:extLst>
                <a:ext uri="{FF2B5EF4-FFF2-40B4-BE49-F238E27FC236}">
                  <a16:creationId xmlns:a16="http://schemas.microsoft.com/office/drawing/2014/main" id="{A83A8139-4670-52C8-E238-E6AC249DD6F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734" y="864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0266" name="Group 26">
            <a:extLst>
              <a:ext uri="{FF2B5EF4-FFF2-40B4-BE49-F238E27FC236}">
                <a16:creationId xmlns:a16="http://schemas.microsoft.com/office/drawing/2014/main" id="{3D461E1D-77CF-7465-B6CD-D3B93563B13C}"/>
              </a:ext>
            </a:extLst>
          </p:cNvPr>
          <p:cNvGrpSpPr>
            <a:grpSpLocks/>
          </p:cNvGrpSpPr>
          <p:nvPr/>
        </p:nvGrpSpPr>
        <p:grpSpPr bwMode="auto">
          <a:xfrm rot="16481920" flipH="1">
            <a:off x="3852069" y="2329656"/>
            <a:ext cx="1666875" cy="74613"/>
            <a:chOff x="1734" y="864"/>
            <a:chExt cx="1146" cy="0"/>
          </a:xfrm>
        </p:grpSpPr>
        <p:sp>
          <p:nvSpPr>
            <p:cNvPr id="10267" name="Line 27">
              <a:extLst>
                <a:ext uri="{FF2B5EF4-FFF2-40B4-BE49-F238E27FC236}">
                  <a16:creationId xmlns:a16="http://schemas.microsoft.com/office/drawing/2014/main" id="{C44E6041-F60B-B965-653D-B64A521D7E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56" y="864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268" name="Line 28">
              <a:extLst>
                <a:ext uri="{FF2B5EF4-FFF2-40B4-BE49-F238E27FC236}">
                  <a16:creationId xmlns:a16="http://schemas.microsoft.com/office/drawing/2014/main" id="{552BA0B4-D226-2735-D274-245738B84AE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734" y="864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0269" name="Group 29">
            <a:extLst>
              <a:ext uri="{FF2B5EF4-FFF2-40B4-BE49-F238E27FC236}">
                <a16:creationId xmlns:a16="http://schemas.microsoft.com/office/drawing/2014/main" id="{5954B5B9-977C-5C02-13B0-3C446D0E51DD}"/>
              </a:ext>
            </a:extLst>
          </p:cNvPr>
          <p:cNvGrpSpPr>
            <a:grpSpLocks/>
          </p:cNvGrpSpPr>
          <p:nvPr/>
        </p:nvGrpSpPr>
        <p:grpSpPr bwMode="auto">
          <a:xfrm rot="19663461" flipV="1">
            <a:off x="2970213" y="3717925"/>
            <a:ext cx="1600200" cy="76200"/>
            <a:chOff x="1734" y="864"/>
            <a:chExt cx="1146" cy="0"/>
          </a:xfrm>
        </p:grpSpPr>
        <p:sp>
          <p:nvSpPr>
            <p:cNvPr id="10270" name="Line 30">
              <a:extLst>
                <a:ext uri="{FF2B5EF4-FFF2-40B4-BE49-F238E27FC236}">
                  <a16:creationId xmlns:a16="http://schemas.microsoft.com/office/drawing/2014/main" id="{32568D8D-8675-0E23-AF81-01F1D4A438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56" y="864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271" name="Line 31">
              <a:extLst>
                <a:ext uri="{FF2B5EF4-FFF2-40B4-BE49-F238E27FC236}">
                  <a16:creationId xmlns:a16="http://schemas.microsoft.com/office/drawing/2014/main" id="{2B1B3037-A179-B25E-0D0F-1E6BEFCF8CF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734" y="864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0272" name="Group 32">
            <a:extLst>
              <a:ext uri="{FF2B5EF4-FFF2-40B4-BE49-F238E27FC236}">
                <a16:creationId xmlns:a16="http://schemas.microsoft.com/office/drawing/2014/main" id="{882CDB83-5DFB-4EA0-4B6E-A418CD1AC480}"/>
              </a:ext>
            </a:extLst>
          </p:cNvPr>
          <p:cNvGrpSpPr>
            <a:grpSpLocks/>
          </p:cNvGrpSpPr>
          <p:nvPr/>
        </p:nvGrpSpPr>
        <p:grpSpPr bwMode="auto">
          <a:xfrm rot="3403507" flipV="1">
            <a:off x="2020094" y="3583782"/>
            <a:ext cx="838200" cy="608012"/>
            <a:chOff x="1734" y="864"/>
            <a:chExt cx="1146" cy="0"/>
          </a:xfrm>
        </p:grpSpPr>
        <p:sp>
          <p:nvSpPr>
            <p:cNvPr id="10273" name="Line 33">
              <a:extLst>
                <a:ext uri="{FF2B5EF4-FFF2-40B4-BE49-F238E27FC236}">
                  <a16:creationId xmlns:a16="http://schemas.microsoft.com/office/drawing/2014/main" id="{25FE107A-AB7D-DC43-5202-3A8872997F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56" y="864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274" name="Line 34">
              <a:extLst>
                <a:ext uri="{FF2B5EF4-FFF2-40B4-BE49-F238E27FC236}">
                  <a16:creationId xmlns:a16="http://schemas.microsoft.com/office/drawing/2014/main" id="{7F3452FE-1865-2090-C680-09A513E7E32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734" y="864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0275" name="Text Box 35">
            <a:extLst>
              <a:ext uri="{FF2B5EF4-FFF2-40B4-BE49-F238E27FC236}">
                <a16:creationId xmlns:a16="http://schemas.microsoft.com/office/drawing/2014/main" id="{46BB8FA5-12DB-CF23-FF4A-CB3825965B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3581400"/>
            <a:ext cx="76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16cm</a:t>
            </a:r>
          </a:p>
        </p:txBody>
      </p:sp>
      <p:sp>
        <p:nvSpPr>
          <p:cNvPr id="10276" name="Text Box 36">
            <a:extLst>
              <a:ext uri="{FF2B5EF4-FFF2-40B4-BE49-F238E27FC236}">
                <a16:creationId xmlns:a16="http://schemas.microsoft.com/office/drawing/2014/main" id="{7BDB8C25-943D-B1BF-9991-53B436116B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3505200"/>
            <a:ext cx="76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12cm</a:t>
            </a:r>
          </a:p>
        </p:txBody>
      </p:sp>
      <p:sp>
        <p:nvSpPr>
          <p:cNvPr id="10277" name="Text Box 37">
            <a:extLst>
              <a:ext uri="{FF2B5EF4-FFF2-40B4-BE49-F238E27FC236}">
                <a16:creationId xmlns:a16="http://schemas.microsoft.com/office/drawing/2014/main" id="{C84291CF-CC6A-5461-2B8B-769BD96D13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1066800"/>
            <a:ext cx="76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20cm</a:t>
            </a:r>
          </a:p>
        </p:txBody>
      </p:sp>
      <p:sp>
        <p:nvSpPr>
          <p:cNvPr id="10278" name="Text Box 38">
            <a:extLst>
              <a:ext uri="{FF2B5EF4-FFF2-40B4-BE49-F238E27FC236}">
                <a16:creationId xmlns:a16="http://schemas.microsoft.com/office/drawing/2014/main" id="{74CBD5A6-CD66-4DE0-E352-1C4E3A8092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2133600"/>
            <a:ext cx="76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30cm</a:t>
            </a:r>
          </a:p>
        </p:txBody>
      </p:sp>
      <p:sp>
        <p:nvSpPr>
          <p:cNvPr id="10279" name="Text Box 39">
            <a:extLst>
              <a:ext uri="{FF2B5EF4-FFF2-40B4-BE49-F238E27FC236}">
                <a16:creationId xmlns:a16="http://schemas.microsoft.com/office/drawing/2014/main" id="{CBB9282A-2936-56E1-3619-20332CDD00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4572000"/>
            <a:ext cx="64008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>
                <a:latin typeface="Arial" panose="020B0604020202020204" pitchFamily="34" charset="0"/>
              </a:rPr>
              <a:t>	Volume = Base Area x Height</a:t>
            </a:r>
          </a:p>
          <a:p>
            <a:pPr>
              <a:spcBef>
                <a:spcPct val="50000"/>
              </a:spcBef>
            </a:pPr>
            <a:r>
              <a:rPr lang="en-US" altLang="en-US" sz="2000">
                <a:latin typeface="Arial" panose="020B0604020202020204" pitchFamily="34" charset="0"/>
              </a:rPr>
              <a:t>		= ½ x 12 x 16 x 30</a:t>
            </a:r>
          </a:p>
          <a:p>
            <a:pPr>
              <a:spcBef>
                <a:spcPct val="50000"/>
              </a:spcBef>
            </a:pPr>
            <a:r>
              <a:rPr lang="en-US" altLang="en-US" sz="2000">
                <a:latin typeface="Arial" panose="020B0604020202020204" pitchFamily="34" charset="0"/>
              </a:rPr>
              <a:t>		= 2880 cm</a:t>
            </a:r>
            <a:r>
              <a:rPr lang="en-US" altLang="en-US" sz="2000" baseline="30000">
                <a:latin typeface="Arial" panose="020B0604020202020204" pitchFamily="34" charset="0"/>
              </a:rPr>
              <a:t>3</a:t>
            </a:r>
            <a:endParaRPr lang="en-US" altLang="en-US" sz="2000">
              <a:latin typeface="Arial" panose="020B0604020202020204" pitchFamily="34" charset="0"/>
            </a:endParaRPr>
          </a:p>
        </p:txBody>
      </p:sp>
      <p:sp>
        <p:nvSpPr>
          <p:cNvPr id="10280" name="Text Box 40">
            <a:extLst>
              <a:ext uri="{FF2B5EF4-FFF2-40B4-BE49-F238E27FC236}">
                <a16:creationId xmlns:a16="http://schemas.microsoft.com/office/drawing/2014/main" id="{87A9E998-0151-7075-BF48-CF3CBDAF6C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381000"/>
            <a:ext cx="5410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200">
                <a:latin typeface="Arial" panose="020B0604020202020204" pitchFamily="34" charset="0"/>
              </a:rPr>
              <a:t>Volume of a Prism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10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" dur="2000"/>
                                        <p:tgtEl>
                                          <p:spTgt spid="10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2000"/>
                                        <p:tgtEl>
                                          <p:spTgt spid="10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6" dur="2000"/>
                                        <p:tgtEl>
                                          <p:spTgt spid="10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9" dur="2000"/>
                                        <p:tgtEl>
                                          <p:spTgt spid="10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2000"/>
                                        <p:tgtEl>
                                          <p:spTgt spid="10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026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0" dur="1" fill="hold"/>
                                        <p:tgtEl>
                                          <p:spTgt spid="1027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2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2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102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2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2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2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2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5" grpId="0"/>
      <p:bldP spid="10276" grpId="0"/>
      <p:bldP spid="10277" grpId="0"/>
      <p:bldP spid="10278" grpId="0"/>
      <p:bldP spid="1028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>
            <a:extLst>
              <a:ext uri="{FF2B5EF4-FFF2-40B4-BE49-F238E27FC236}">
                <a16:creationId xmlns:a16="http://schemas.microsoft.com/office/drawing/2014/main" id="{27C7E04C-5E95-DB6C-21B5-1604B877E4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1295400"/>
            <a:ext cx="1143000" cy="1524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269" name="Rectangle 5">
            <a:extLst>
              <a:ext uri="{FF2B5EF4-FFF2-40B4-BE49-F238E27FC236}">
                <a16:creationId xmlns:a16="http://schemas.microsoft.com/office/drawing/2014/main" id="{AF2281D8-F51A-CC85-F78C-DE7B76B087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1295400"/>
            <a:ext cx="685800" cy="1524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270" name="Rectangle 6">
            <a:extLst>
              <a:ext uri="{FF2B5EF4-FFF2-40B4-BE49-F238E27FC236}">
                <a16:creationId xmlns:a16="http://schemas.microsoft.com/office/drawing/2014/main" id="{2E40F987-811E-E4C9-BE4F-7659816169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1295400"/>
            <a:ext cx="990600" cy="1524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271" name="AutoShape 7">
            <a:extLst>
              <a:ext uri="{FF2B5EF4-FFF2-40B4-BE49-F238E27FC236}">
                <a16:creationId xmlns:a16="http://schemas.microsoft.com/office/drawing/2014/main" id="{A3B8CB64-B569-009E-57D7-51B59B263466}"/>
              </a:ext>
            </a:extLst>
          </p:cNvPr>
          <p:cNvSpPr>
            <a:spLocks noChangeArrowheads="1"/>
          </p:cNvSpPr>
          <p:nvPr/>
        </p:nvSpPr>
        <p:spPr bwMode="auto">
          <a:xfrm rot="8845193">
            <a:off x="3810000" y="990600"/>
            <a:ext cx="990600" cy="638175"/>
          </a:xfrm>
          <a:prstGeom prst="rtTriangl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272" name="AutoShape 8">
            <a:extLst>
              <a:ext uri="{FF2B5EF4-FFF2-40B4-BE49-F238E27FC236}">
                <a16:creationId xmlns:a16="http://schemas.microsoft.com/office/drawing/2014/main" id="{5A2FF8AC-055B-FE5E-56DE-CD023138D8E6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733925" y="2981325"/>
            <a:ext cx="990600" cy="666750"/>
          </a:xfrm>
          <a:prstGeom prst="rtTriangl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273" name="AutoShape 9">
            <a:extLst>
              <a:ext uri="{FF2B5EF4-FFF2-40B4-BE49-F238E27FC236}">
                <a16:creationId xmlns:a16="http://schemas.microsoft.com/office/drawing/2014/main" id="{603C0F66-309F-65CD-AFCC-29BA818B5786}"/>
              </a:ext>
            </a:extLst>
          </p:cNvPr>
          <p:cNvSpPr>
            <a:spLocks noChangeArrowheads="1"/>
          </p:cNvSpPr>
          <p:nvPr/>
        </p:nvSpPr>
        <p:spPr bwMode="auto">
          <a:xfrm rot="10800000" flipH="1">
            <a:off x="2743200" y="2819400"/>
            <a:ext cx="990600" cy="666750"/>
          </a:xfrm>
          <a:prstGeom prst="rtTriangl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274" name="Text Box 10">
            <a:extLst>
              <a:ext uri="{FF2B5EF4-FFF2-40B4-BE49-F238E27FC236}">
                <a16:creationId xmlns:a16="http://schemas.microsoft.com/office/drawing/2014/main" id="{7347F80F-E3AB-3280-B9D8-1846AD5ED5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76200"/>
            <a:ext cx="51054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200">
                <a:latin typeface="Arial" panose="020B0604020202020204" pitchFamily="34" charset="0"/>
              </a:rPr>
              <a:t>Total Surface area</a:t>
            </a:r>
          </a:p>
        </p:txBody>
      </p:sp>
      <p:sp>
        <p:nvSpPr>
          <p:cNvPr id="11275" name="Text Box 11">
            <a:extLst>
              <a:ext uri="{FF2B5EF4-FFF2-40B4-BE49-F238E27FC236}">
                <a16:creationId xmlns:a16="http://schemas.microsoft.com/office/drawing/2014/main" id="{492BCF71-CAE8-E550-63FB-2EFDBF5D3A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3905250"/>
            <a:ext cx="7696200" cy="264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>
                <a:latin typeface="Arial" panose="020B0604020202020204" pitchFamily="34" charset="0"/>
              </a:rPr>
              <a:t>Perimeter of the base = 12 + 16 + 20</a:t>
            </a:r>
          </a:p>
          <a:p>
            <a:pPr>
              <a:spcBef>
                <a:spcPct val="50000"/>
              </a:spcBef>
            </a:pPr>
            <a:r>
              <a:rPr lang="en-US" altLang="en-US" sz="2400">
                <a:latin typeface="Arial" panose="020B0604020202020204" pitchFamily="34" charset="0"/>
              </a:rPr>
              <a:t>			   = 48cm</a:t>
            </a:r>
          </a:p>
          <a:p>
            <a:pPr>
              <a:spcBef>
                <a:spcPct val="50000"/>
              </a:spcBef>
            </a:pPr>
            <a:r>
              <a:rPr lang="en-US" altLang="en-US" sz="2400">
                <a:latin typeface="Arial" panose="020B0604020202020204" pitchFamily="34" charset="0"/>
              </a:rPr>
              <a:t>T.S.A = 2 x Base Area + Perimeter of the base x height</a:t>
            </a:r>
          </a:p>
          <a:p>
            <a:pPr>
              <a:spcBef>
                <a:spcPct val="50000"/>
              </a:spcBef>
            </a:pPr>
            <a:r>
              <a:rPr lang="en-US" altLang="en-US" sz="2400">
                <a:latin typeface="Arial" panose="020B0604020202020204" pitchFamily="34" charset="0"/>
              </a:rPr>
              <a:t>          = 2 x 96 + 48 x 30</a:t>
            </a:r>
          </a:p>
          <a:p>
            <a:pPr>
              <a:spcBef>
                <a:spcPct val="50000"/>
              </a:spcBef>
            </a:pPr>
            <a:r>
              <a:rPr lang="en-US" altLang="en-US" sz="2400">
                <a:latin typeface="Arial" panose="020B0604020202020204" pitchFamily="34" charset="0"/>
              </a:rPr>
              <a:t>          = 1632</a:t>
            </a:r>
            <a:r>
              <a:rPr lang="en-US" altLang="en-US">
                <a:latin typeface="Arial" panose="020B0604020202020204" pitchFamily="34" charset="0"/>
              </a:rPr>
              <a:t>cm</a:t>
            </a:r>
            <a:r>
              <a:rPr lang="en-US" altLang="en-US" baseline="30000">
                <a:latin typeface="Arial" panose="020B0604020202020204" pitchFamily="34" charset="0"/>
              </a:rPr>
              <a:t>2</a:t>
            </a:r>
            <a:r>
              <a:rPr lang="en-US" altLang="en-US">
                <a:latin typeface="Arial" panose="020B0604020202020204" pitchFamily="34" charset="0"/>
              </a:rPr>
              <a:t>.</a:t>
            </a:r>
            <a:endParaRPr lang="en-US" altLang="en-US" sz="2400">
              <a:latin typeface="Arial" panose="020B0604020202020204" pitchFamily="34" charset="0"/>
            </a:endParaRPr>
          </a:p>
        </p:txBody>
      </p:sp>
      <p:sp>
        <p:nvSpPr>
          <p:cNvPr id="11277" name="Text Box 13">
            <a:extLst>
              <a:ext uri="{FF2B5EF4-FFF2-40B4-BE49-F238E27FC236}">
                <a16:creationId xmlns:a16="http://schemas.microsoft.com/office/drawing/2014/main" id="{A8F56F4E-6A91-0F79-E3DD-34E6EAFA9F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400" y="1905000"/>
            <a:ext cx="762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200">
                <a:latin typeface="Arial" panose="020B0604020202020204" pitchFamily="34" charset="0"/>
              </a:rPr>
              <a:t>30cm</a:t>
            </a:r>
          </a:p>
        </p:txBody>
      </p:sp>
      <p:sp>
        <p:nvSpPr>
          <p:cNvPr id="11278" name="Text Box 14">
            <a:extLst>
              <a:ext uri="{FF2B5EF4-FFF2-40B4-BE49-F238E27FC236}">
                <a16:creationId xmlns:a16="http://schemas.microsoft.com/office/drawing/2014/main" id="{671E1DFA-ACDD-31BE-B6C9-CC102D0A10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0" y="3062288"/>
            <a:ext cx="762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200">
                <a:latin typeface="Arial" panose="020B0604020202020204" pitchFamily="34" charset="0"/>
              </a:rPr>
              <a:t>20cm</a:t>
            </a:r>
          </a:p>
        </p:txBody>
      </p:sp>
      <p:sp>
        <p:nvSpPr>
          <p:cNvPr id="11279" name="Text Box 15">
            <a:extLst>
              <a:ext uri="{FF2B5EF4-FFF2-40B4-BE49-F238E27FC236}">
                <a16:creationId xmlns:a16="http://schemas.microsoft.com/office/drawing/2014/main" id="{75512F6A-90A3-D42A-A742-E04E7199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2590800"/>
            <a:ext cx="762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200">
                <a:latin typeface="Arial" panose="020B0604020202020204" pitchFamily="34" charset="0"/>
              </a:rPr>
              <a:t>12cm</a:t>
            </a:r>
          </a:p>
        </p:txBody>
      </p:sp>
      <p:sp>
        <p:nvSpPr>
          <p:cNvPr id="11280" name="Text Box 16">
            <a:extLst>
              <a:ext uri="{FF2B5EF4-FFF2-40B4-BE49-F238E27FC236}">
                <a16:creationId xmlns:a16="http://schemas.microsoft.com/office/drawing/2014/main" id="{5173E7EB-2043-119F-0EA9-BD4B177791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838200"/>
            <a:ext cx="762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200">
                <a:latin typeface="Arial" panose="020B0604020202020204" pitchFamily="34" charset="0"/>
              </a:rPr>
              <a:t>16cm</a:t>
            </a:r>
          </a:p>
        </p:txBody>
      </p:sp>
      <p:sp>
        <p:nvSpPr>
          <p:cNvPr id="11281" name="Text Box 17">
            <a:extLst>
              <a:ext uri="{FF2B5EF4-FFF2-40B4-BE49-F238E27FC236}">
                <a16:creationId xmlns:a16="http://schemas.microsoft.com/office/drawing/2014/main" id="{0104F0C9-BD6C-7BC4-0357-7F79E5918D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792163"/>
            <a:ext cx="762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200">
                <a:latin typeface="Arial" panose="020B0604020202020204" pitchFamily="34" charset="0"/>
              </a:rPr>
              <a:t>12cm</a:t>
            </a:r>
          </a:p>
        </p:txBody>
      </p:sp>
      <p:sp>
        <p:nvSpPr>
          <p:cNvPr id="11282" name="Text Box 18">
            <a:extLst>
              <a:ext uri="{FF2B5EF4-FFF2-40B4-BE49-F238E27FC236}">
                <a16:creationId xmlns:a16="http://schemas.microsoft.com/office/drawing/2014/main" id="{B82B5D1A-EF32-CF43-671A-746139D0C0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1096963"/>
            <a:ext cx="762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200">
                <a:latin typeface="Arial" panose="020B0604020202020204" pitchFamily="34" charset="0"/>
              </a:rPr>
              <a:t>20cm</a:t>
            </a:r>
          </a:p>
        </p:txBody>
      </p:sp>
      <p:sp>
        <p:nvSpPr>
          <p:cNvPr id="11283" name="Text Box 19">
            <a:extLst>
              <a:ext uri="{FF2B5EF4-FFF2-40B4-BE49-F238E27FC236}">
                <a16:creationId xmlns:a16="http://schemas.microsoft.com/office/drawing/2014/main" id="{62C09D1F-3BE5-2A70-817D-706A22FA43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3078163"/>
            <a:ext cx="762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200">
                <a:latin typeface="Arial" panose="020B0604020202020204" pitchFamily="34" charset="0"/>
              </a:rPr>
              <a:t>16cm</a:t>
            </a:r>
          </a:p>
        </p:txBody>
      </p:sp>
      <p:sp>
        <p:nvSpPr>
          <p:cNvPr id="11284" name="Text Box 20">
            <a:extLst>
              <a:ext uri="{FF2B5EF4-FFF2-40B4-BE49-F238E27FC236}">
                <a16:creationId xmlns:a16="http://schemas.microsoft.com/office/drawing/2014/main" id="{7A9B7738-F731-BC95-4632-00E1A3AF31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2925763"/>
            <a:ext cx="762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200">
                <a:latin typeface="Arial" panose="020B0604020202020204" pitchFamily="34" charset="0"/>
              </a:rPr>
              <a:t>12cm</a:t>
            </a:r>
          </a:p>
        </p:txBody>
      </p:sp>
      <p:sp>
        <p:nvSpPr>
          <p:cNvPr id="11285" name="Text Box 21">
            <a:extLst>
              <a:ext uri="{FF2B5EF4-FFF2-40B4-BE49-F238E27FC236}">
                <a16:creationId xmlns:a16="http://schemas.microsoft.com/office/drawing/2014/main" id="{B774502D-B75E-559E-ED0F-C383C0FEC4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3154363"/>
            <a:ext cx="762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200">
                <a:latin typeface="Arial" panose="020B0604020202020204" pitchFamily="34" charset="0"/>
              </a:rPr>
              <a:t>20cm</a:t>
            </a:r>
          </a:p>
        </p:txBody>
      </p:sp>
      <p:sp>
        <p:nvSpPr>
          <p:cNvPr id="11286" name="Text Box 22">
            <a:extLst>
              <a:ext uri="{FF2B5EF4-FFF2-40B4-BE49-F238E27FC236}">
                <a16:creationId xmlns:a16="http://schemas.microsoft.com/office/drawing/2014/main" id="{E30CBA47-B852-08A1-C5AF-6297E058C9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066800"/>
            <a:ext cx="762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200">
                <a:latin typeface="Arial" panose="020B0604020202020204" pitchFamily="34" charset="0"/>
              </a:rPr>
              <a:t>16cm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1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12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12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12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5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12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12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12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2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2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8" dur="20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1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8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8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8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6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8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9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9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1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1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1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1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1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1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1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1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1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1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1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1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4" grpId="0"/>
      <p:bldP spid="11277" grpId="0"/>
      <p:bldP spid="11278" grpId="0"/>
      <p:bldP spid="11279" grpId="0"/>
      <p:bldP spid="11280" grpId="0"/>
      <p:bldP spid="11281" grpId="0"/>
      <p:bldP spid="11282" grpId="0"/>
      <p:bldP spid="11283" grpId="0"/>
      <p:bldP spid="11284" grpId="0"/>
      <p:bldP spid="11284" grpId="1"/>
      <p:bldP spid="11285" grpId="0"/>
      <p:bldP spid="11285" grpId="1"/>
      <p:bldP spid="1128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2">
            <a:extLst>
              <a:ext uri="{FF2B5EF4-FFF2-40B4-BE49-F238E27FC236}">
                <a16:creationId xmlns:a16="http://schemas.microsoft.com/office/drawing/2014/main" id="{BB512E3A-3263-D072-EE1A-8BFAF6AE49F9}"/>
              </a:ext>
            </a:extLst>
          </p:cNvPr>
          <p:cNvSpPr>
            <a:spLocks noChangeArrowheads="1"/>
          </p:cNvSpPr>
          <p:nvPr/>
        </p:nvSpPr>
        <p:spPr bwMode="auto">
          <a:xfrm rot="-3201953">
            <a:off x="2893219" y="2316956"/>
            <a:ext cx="2393950" cy="173038"/>
          </a:xfrm>
          <a:prstGeom prst="parallelogram">
            <a:avLst>
              <a:gd name="adj" fmla="val 501192"/>
            </a:avLst>
          </a:prstGeom>
          <a:solidFill>
            <a:srgbClr val="FF99CC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219" name="AutoShape 3">
            <a:extLst>
              <a:ext uri="{FF2B5EF4-FFF2-40B4-BE49-F238E27FC236}">
                <a16:creationId xmlns:a16="http://schemas.microsoft.com/office/drawing/2014/main" id="{DF1FD387-7A8E-B418-3B9F-2689B88BD3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2209800"/>
            <a:ext cx="2590800" cy="1219200"/>
          </a:xfrm>
          <a:prstGeom prst="parallelogram">
            <a:avLst>
              <a:gd name="adj" fmla="val 74739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220" name="AutoShape 4">
            <a:extLst>
              <a:ext uri="{FF2B5EF4-FFF2-40B4-BE49-F238E27FC236}">
                <a16:creationId xmlns:a16="http://schemas.microsoft.com/office/drawing/2014/main" id="{0F8EA203-680D-A5BD-D298-2799E3F910DD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4343400" y="1371600"/>
            <a:ext cx="1676400" cy="838200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00FFFF">
              <a:alpha val="50000"/>
            </a:srgb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221" name="AutoShape 5">
            <a:extLst>
              <a:ext uri="{FF2B5EF4-FFF2-40B4-BE49-F238E27FC236}">
                <a16:creationId xmlns:a16="http://schemas.microsoft.com/office/drawing/2014/main" id="{D9252D3A-05D0-CCBA-9B15-B7AB656587F4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3429000" y="2590800"/>
            <a:ext cx="1676400" cy="838200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00FFFF">
              <a:alpha val="50000"/>
            </a:srgb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wrap="none" anchor="ctr"/>
          <a:lstStyle/>
          <a:p>
            <a:pPr algn="ctr"/>
            <a:endParaRPr lang="en-GB" altLang="en-US">
              <a:latin typeface="Arial" panose="020B0604020202020204" pitchFamily="34" charset="0"/>
            </a:endParaRPr>
          </a:p>
        </p:txBody>
      </p:sp>
      <p:sp>
        <p:nvSpPr>
          <p:cNvPr id="9222" name="AutoShape 6">
            <a:extLst>
              <a:ext uri="{FF2B5EF4-FFF2-40B4-BE49-F238E27FC236}">
                <a16:creationId xmlns:a16="http://schemas.microsoft.com/office/drawing/2014/main" id="{37682BF6-D2DF-FD4A-D88A-B49EFA547B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29050" y="1371600"/>
            <a:ext cx="1762125" cy="1219200"/>
          </a:xfrm>
          <a:prstGeom prst="parallelogram">
            <a:avLst>
              <a:gd name="adj" fmla="val 74527"/>
            </a:avLst>
          </a:prstGeom>
          <a:solidFill>
            <a:schemeClr val="accent1">
              <a:alpha val="92999"/>
            </a:scheme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223" name="AutoShape 7">
            <a:extLst>
              <a:ext uri="{FF2B5EF4-FFF2-40B4-BE49-F238E27FC236}">
                <a16:creationId xmlns:a16="http://schemas.microsoft.com/office/drawing/2014/main" id="{21CD8230-CCE6-5B9E-303A-EDA33ACB22E7}"/>
              </a:ext>
            </a:extLst>
          </p:cNvPr>
          <p:cNvSpPr>
            <a:spLocks noChangeArrowheads="1"/>
          </p:cNvSpPr>
          <p:nvPr/>
        </p:nvSpPr>
        <p:spPr bwMode="auto">
          <a:xfrm rot="-3164158">
            <a:off x="4398963" y="1978025"/>
            <a:ext cx="1916112" cy="852488"/>
          </a:xfrm>
          <a:prstGeom prst="parallelogram">
            <a:avLst>
              <a:gd name="adj" fmla="val 45859"/>
            </a:avLst>
          </a:prstGeom>
          <a:solidFill>
            <a:srgbClr val="FF99CC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224" name="Line 8">
            <a:extLst>
              <a:ext uri="{FF2B5EF4-FFF2-40B4-BE49-F238E27FC236}">
                <a16:creationId xmlns:a16="http://schemas.microsoft.com/office/drawing/2014/main" id="{1D1E4F9A-9EFD-BA91-AA31-E4E0A9D07660}"/>
              </a:ext>
            </a:extLst>
          </p:cNvPr>
          <p:cNvSpPr>
            <a:spLocks noChangeShapeType="1"/>
          </p:cNvSpPr>
          <p:nvPr/>
        </p:nvSpPr>
        <p:spPr bwMode="auto">
          <a:xfrm>
            <a:off x="3838575" y="25908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9228" name="Group 12">
            <a:extLst>
              <a:ext uri="{FF2B5EF4-FFF2-40B4-BE49-F238E27FC236}">
                <a16:creationId xmlns:a16="http://schemas.microsoft.com/office/drawing/2014/main" id="{B65B7B3A-F233-0B96-7018-2A255266089B}"/>
              </a:ext>
            </a:extLst>
          </p:cNvPr>
          <p:cNvGrpSpPr>
            <a:grpSpLocks/>
          </p:cNvGrpSpPr>
          <p:nvPr/>
        </p:nvGrpSpPr>
        <p:grpSpPr bwMode="auto">
          <a:xfrm>
            <a:off x="5181600" y="2209800"/>
            <a:ext cx="952500" cy="1219200"/>
            <a:chOff x="3264" y="1392"/>
            <a:chExt cx="600" cy="768"/>
          </a:xfrm>
        </p:grpSpPr>
        <p:sp>
          <p:nvSpPr>
            <p:cNvPr id="9225" name="Line 9">
              <a:extLst>
                <a:ext uri="{FF2B5EF4-FFF2-40B4-BE49-F238E27FC236}">
                  <a16:creationId xmlns:a16="http://schemas.microsoft.com/office/drawing/2014/main" id="{BF9A7B3C-B6C2-80A0-D345-DC2549AFB04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64" y="1728"/>
              <a:ext cx="336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27" name="Line 11">
              <a:extLst>
                <a:ext uri="{FF2B5EF4-FFF2-40B4-BE49-F238E27FC236}">
                  <a16:creationId xmlns:a16="http://schemas.microsoft.com/office/drawing/2014/main" id="{F8C0BB52-27F9-6B50-0707-27EDFCBE2DC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28" y="1392"/>
              <a:ext cx="336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9229" name="Group 13">
            <a:extLst>
              <a:ext uri="{FF2B5EF4-FFF2-40B4-BE49-F238E27FC236}">
                <a16:creationId xmlns:a16="http://schemas.microsoft.com/office/drawing/2014/main" id="{13A27E30-2B47-8EB7-5C79-9CAAF38014AB}"/>
              </a:ext>
            </a:extLst>
          </p:cNvPr>
          <p:cNvGrpSpPr>
            <a:grpSpLocks/>
          </p:cNvGrpSpPr>
          <p:nvPr/>
        </p:nvGrpSpPr>
        <p:grpSpPr bwMode="auto">
          <a:xfrm rot="3054955">
            <a:off x="3729038" y="2844800"/>
            <a:ext cx="1028700" cy="1295400"/>
            <a:chOff x="3264" y="1392"/>
            <a:chExt cx="600" cy="768"/>
          </a:xfrm>
        </p:grpSpPr>
        <p:sp>
          <p:nvSpPr>
            <p:cNvPr id="9230" name="Line 14">
              <a:extLst>
                <a:ext uri="{FF2B5EF4-FFF2-40B4-BE49-F238E27FC236}">
                  <a16:creationId xmlns:a16="http://schemas.microsoft.com/office/drawing/2014/main" id="{7E730562-4884-1EBB-C8B8-567BC445CC6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64" y="1728"/>
              <a:ext cx="336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31" name="Line 15">
              <a:extLst>
                <a:ext uri="{FF2B5EF4-FFF2-40B4-BE49-F238E27FC236}">
                  <a16:creationId xmlns:a16="http://schemas.microsoft.com/office/drawing/2014/main" id="{76B30771-2DD0-671A-995A-9793C0080CB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28" y="1392"/>
              <a:ext cx="336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9232" name="Group 16">
            <a:extLst>
              <a:ext uri="{FF2B5EF4-FFF2-40B4-BE49-F238E27FC236}">
                <a16:creationId xmlns:a16="http://schemas.microsoft.com/office/drawing/2014/main" id="{D8876C0D-38A3-ECBC-D91F-0B2D99118B66}"/>
              </a:ext>
            </a:extLst>
          </p:cNvPr>
          <p:cNvGrpSpPr>
            <a:grpSpLocks/>
          </p:cNvGrpSpPr>
          <p:nvPr/>
        </p:nvGrpSpPr>
        <p:grpSpPr bwMode="auto">
          <a:xfrm rot="13880412">
            <a:off x="4012407" y="2180431"/>
            <a:ext cx="552450" cy="681037"/>
            <a:chOff x="3264" y="1392"/>
            <a:chExt cx="600" cy="768"/>
          </a:xfrm>
        </p:grpSpPr>
        <p:sp>
          <p:nvSpPr>
            <p:cNvPr id="9233" name="Line 17">
              <a:extLst>
                <a:ext uri="{FF2B5EF4-FFF2-40B4-BE49-F238E27FC236}">
                  <a16:creationId xmlns:a16="http://schemas.microsoft.com/office/drawing/2014/main" id="{90F48DB7-3654-D615-A492-F6F236E24A4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64" y="1728"/>
              <a:ext cx="336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34" name="Line 18">
              <a:extLst>
                <a:ext uri="{FF2B5EF4-FFF2-40B4-BE49-F238E27FC236}">
                  <a16:creationId xmlns:a16="http://schemas.microsoft.com/office/drawing/2014/main" id="{700412FF-C780-2451-0D42-E98F4DBF33B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28" y="1392"/>
              <a:ext cx="336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9235" name="Text Box 19">
            <a:extLst>
              <a:ext uri="{FF2B5EF4-FFF2-40B4-BE49-F238E27FC236}">
                <a16:creationId xmlns:a16="http://schemas.microsoft.com/office/drawing/2014/main" id="{71B23163-9B3B-07DC-27EE-B4F3284C0E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3429000"/>
            <a:ext cx="76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15cm</a:t>
            </a:r>
          </a:p>
        </p:txBody>
      </p:sp>
      <p:sp>
        <p:nvSpPr>
          <p:cNvPr id="9236" name="Text Box 20">
            <a:extLst>
              <a:ext uri="{FF2B5EF4-FFF2-40B4-BE49-F238E27FC236}">
                <a16:creationId xmlns:a16="http://schemas.microsoft.com/office/drawing/2014/main" id="{6C980FA3-A69E-DC7C-9C6A-74C181637D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2209800"/>
            <a:ext cx="76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8cm</a:t>
            </a:r>
          </a:p>
        </p:txBody>
      </p:sp>
      <p:sp>
        <p:nvSpPr>
          <p:cNvPr id="9237" name="Text Box 21">
            <a:extLst>
              <a:ext uri="{FF2B5EF4-FFF2-40B4-BE49-F238E27FC236}">
                <a16:creationId xmlns:a16="http://schemas.microsoft.com/office/drawing/2014/main" id="{BFE7F439-42B3-00C4-1129-753A6452E2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2681288"/>
            <a:ext cx="7620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20cm</a:t>
            </a:r>
          </a:p>
        </p:txBody>
      </p:sp>
      <p:sp>
        <p:nvSpPr>
          <p:cNvPr id="9238" name="Text Box 22">
            <a:extLst>
              <a:ext uri="{FF2B5EF4-FFF2-40B4-BE49-F238E27FC236}">
                <a16:creationId xmlns:a16="http://schemas.microsoft.com/office/drawing/2014/main" id="{4B5729F4-CC40-AAE4-C206-3A7B1EF4AB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2819400"/>
            <a:ext cx="76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10cm</a:t>
            </a:r>
          </a:p>
        </p:txBody>
      </p:sp>
      <p:sp>
        <p:nvSpPr>
          <p:cNvPr id="9239" name="Text Box 23">
            <a:extLst>
              <a:ext uri="{FF2B5EF4-FFF2-40B4-BE49-F238E27FC236}">
                <a16:creationId xmlns:a16="http://schemas.microsoft.com/office/drawing/2014/main" id="{52995D84-15C6-E9C1-397E-BD53FABFF6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228600"/>
            <a:ext cx="3352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200">
                <a:latin typeface="Arial" panose="020B0604020202020204" pitchFamily="34" charset="0"/>
              </a:rPr>
              <a:t>Trapezoid</a:t>
            </a:r>
          </a:p>
        </p:txBody>
      </p:sp>
      <p:sp>
        <p:nvSpPr>
          <p:cNvPr id="9240" name="Text Box 24">
            <a:extLst>
              <a:ext uri="{FF2B5EF4-FFF2-40B4-BE49-F238E27FC236}">
                <a16:creationId xmlns:a16="http://schemas.microsoft.com/office/drawing/2014/main" id="{59CDD75E-82B0-9A0A-9550-AE59CD73B1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5325" y="3998913"/>
            <a:ext cx="48926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 altLang="en-US">
              <a:latin typeface="Arial" panose="020B0604020202020204" pitchFamily="34" charset="0"/>
            </a:endParaRPr>
          </a:p>
        </p:txBody>
      </p:sp>
      <p:sp>
        <p:nvSpPr>
          <p:cNvPr id="9241" name="Text Box 25">
            <a:extLst>
              <a:ext uri="{FF2B5EF4-FFF2-40B4-BE49-F238E27FC236}">
                <a16:creationId xmlns:a16="http://schemas.microsoft.com/office/drawing/2014/main" id="{53B48413-D856-C401-7F81-2539C69007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4600" y="4267200"/>
            <a:ext cx="51054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>
                <a:latin typeface="Arial" panose="020B0604020202020204" pitchFamily="34" charset="0"/>
              </a:rPr>
              <a:t>Volume = Base Area x Length</a:t>
            </a:r>
          </a:p>
          <a:p>
            <a:pPr>
              <a:spcBef>
                <a:spcPct val="50000"/>
              </a:spcBef>
            </a:pPr>
            <a:r>
              <a:rPr lang="en-US" altLang="en-US" sz="2400">
                <a:latin typeface="Arial" panose="020B0604020202020204" pitchFamily="34" charset="0"/>
              </a:rPr>
              <a:t>	  = ½ x (8 + 15) x 10 x 20</a:t>
            </a:r>
          </a:p>
          <a:p>
            <a:pPr>
              <a:spcBef>
                <a:spcPct val="50000"/>
              </a:spcBef>
            </a:pPr>
            <a:r>
              <a:rPr lang="en-US" altLang="en-US" sz="2400">
                <a:latin typeface="Arial" panose="020B0604020202020204" pitchFamily="34" charset="0"/>
              </a:rPr>
              <a:t>	  = 2300cm</a:t>
            </a:r>
            <a:r>
              <a:rPr lang="en-US" altLang="en-US" sz="2400" baseline="30000">
                <a:latin typeface="Arial" panose="020B0604020202020204" pitchFamily="34" charset="0"/>
              </a:rPr>
              <a:t>3</a:t>
            </a:r>
            <a:r>
              <a:rPr lang="en-US" altLang="en-US" sz="2400">
                <a:latin typeface="Arial" panose="020B0604020202020204" pitchFamily="34" charset="0"/>
              </a:rPr>
              <a:t>.</a:t>
            </a:r>
          </a:p>
        </p:txBody>
      </p:sp>
      <p:grpSp>
        <p:nvGrpSpPr>
          <p:cNvPr id="9242" name="Group 26">
            <a:extLst>
              <a:ext uri="{FF2B5EF4-FFF2-40B4-BE49-F238E27FC236}">
                <a16:creationId xmlns:a16="http://schemas.microsoft.com/office/drawing/2014/main" id="{66C927D5-A09C-C5C5-6E7F-1ABD9C5EE899}"/>
              </a:ext>
            </a:extLst>
          </p:cNvPr>
          <p:cNvGrpSpPr>
            <a:grpSpLocks/>
          </p:cNvGrpSpPr>
          <p:nvPr/>
        </p:nvGrpSpPr>
        <p:grpSpPr bwMode="auto">
          <a:xfrm>
            <a:off x="3276600" y="2590800"/>
            <a:ext cx="381000" cy="838200"/>
            <a:chOff x="3264" y="1392"/>
            <a:chExt cx="600" cy="768"/>
          </a:xfrm>
        </p:grpSpPr>
        <p:sp>
          <p:nvSpPr>
            <p:cNvPr id="9243" name="Line 27">
              <a:extLst>
                <a:ext uri="{FF2B5EF4-FFF2-40B4-BE49-F238E27FC236}">
                  <a16:creationId xmlns:a16="http://schemas.microsoft.com/office/drawing/2014/main" id="{B36579DD-D216-50DE-09F6-FB36BB8CD51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64" y="1728"/>
              <a:ext cx="336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44" name="Line 28">
              <a:extLst>
                <a:ext uri="{FF2B5EF4-FFF2-40B4-BE49-F238E27FC236}">
                  <a16:creationId xmlns:a16="http://schemas.microsoft.com/office/drawing/2014/main" id="{B9EAB755-90B6-96AC-15F8-304E27575F6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28" y="1392"/>
              <a:ext cx="336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9245" name="Group 29">
            <a:extLst>
              <a:ext uri="{FF2B5EF4-FFF2-40B4-BE49-F238E27FC236}">
                <a16:creationId xmlns:a16="http://schemas.microsoft.com/office/drawing/2014/main" id="{D03E1B12-706B-F701-EE02-61040DDDBD91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4772025" y="2562225"/>
            <a:ext cx="381000" cy="762000"/>
            <a:chOff x="3264" y="1392"/>
            <a:chExt cx="600" cy="768"/>
          </a:xfrm>
        </p:grpSpPr>
        <p:sp>
          <p:nvSpPr>
            <p:cNvPr id="9246" name="Line 30">
              <a:extLst>
                <a:ext uri="{FF2B5EF4-FFF2-40B4-BE49-F238E27FC236}">
                  <a16:creationId xmlns:a16="http://schemas.microsoft.com/office/drawing/2014/main" id="{B57AB70D-8D35-3FE2-9031-E5E2E5FFFD1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64" y="1728"/>
              <a:ext cx="336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47" name="Line 31">
              <a:extLst>
                <a:ext uri="{FF2B5EF4-FFF2-40B4-BE49-F238E27FC236}">
                  <a16:creationId xmlns:a16="http://schemas.microsoft.com/office/drawing/2014/main" id="{4A858689-283B-AA41-1CF1-42220F7D425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28" y="1392"/>
              <a:ext cx="336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9248" name="Text Box 32">
            <a:extLst>
              <a:ext uri="{FF2B5EF4-FFF2-40B4-BE49-F238E27FC236}">
                <a16:creationId xmlns:a16="http://schemas.microsoft.com/office/drawing/2014/main" id="{E47BE47C-E95F-ACEA-C731-A3D2E56ACC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2681288"/>
            <a:ext cx="7620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13cm</a:t>
            </a:r>
          </a:p>
        </p:txBody>
      </p:sp>
      <p:sp>
        <p:nvSpPr>
          <p:cNvPr id="9249" name="Text Box 33">
            <a:extLst>
              <a:ext uri="{FF2B5EF4-FFF2-40B4-BE49-F238E27FC236}">
                <a16:creationId xmlns:a16="http://schemas.microsoft.com/office/drawing/2014/main" id="{7FB28292-CCAD-B86F-4B39-0A1BF6A643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0" y="2743200"/>
            <a:ext cx="76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latin typeface="Arial" panose="020B0604020202020204" pitchFamily="34" charset="0"/>
              </a:rPr>
              <a:t>12cm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2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2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2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2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2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2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2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2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2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2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2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2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5" dur="500"/>
                                        <p:tgtEl>
                                          <p:spTgt spid="9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0" dur="80"/>
                                        <p:tgtEl>
                                          <p:spTgt spid="92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1" dur="80"/>
                                        <p:tgtEl>
                                          <p:spTgt spid="92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80"/>
                                        <p:tgtEl>
                                          <p:spTgt spid="92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92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92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900" decel="100000" fill="hold"/>
                                        <p:tgtEl>
                                          <p:spTgt spid="92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2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92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92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900" decel="100000" fill="hold"/>
                                        <p:tgtEl>
                                          <p:spTgt spid="92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2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35" grpId="0"/>
      <p:bldP spid="9236" grpId="0"/>
      <p:bldP spid="9237" grpId="0"/>
      <p:bldP spid="9238" grpId="0"/>
      <p:bldP spid="9239" grpId="0"/>
      <p:bldP spid="9248" grpId="0"/>
      <p:bldP spid="924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881EC05A-0B39-DC71-3C57-F9AD5658C8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1600200"/>
            <a:ext cx="1219200" cy="190500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3315" name="AutoShape 3">
            <a:extLst>
              <a:ext uri="{FF2B5EF4-FFF2-40B4-BE49-F238E27FC236}">
                <a16:creationId xmlns:a16="http://schemas.microsoft.com/office/drawing/2014/main" id="{53DF2FC0-4AD0-6E6F-7D99-6B4714DAA8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9925" y="3495675"/>
            <a:ext cx="1214438" cy="914400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00FF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3316" name="AutoShape 4">
            <a:extLst>
              <a:ext uri="{FF2B5EF4-FFF2-40B4-BE49-F238E27FC236}">
                <a16:creationId xmlns:a16="http://schemas.microsoft.com/office/drawing/2014/main" id="{573B0920-BD04-A8E1-4C66-DD7A50466570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3195638" y="685800"/>
            <a:ext cx="1214437" cy="914400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00FFFF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3317" name="Rectangle 5">
            <a:extLst>
              <a:ext uri="{FF2B5EF4-FFF2-40B4-BE49-F238E27FC236}">
                <a16:creationId xmlns:a16="http://schemas.microsoft.com/office/drawing/2014/main" id="{38B34519-53C9-8974-C71D-EDF9375347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600" y="1600200"/>
            <a:ext cx="838200" cy="1905000"/>
          </a:xfrm>
          <a:prstGeom prst="rect">
            <a:avLst/>
          </a:prstGeom>
          <a:solidFill>
            <a:srgbClr val="FF99CC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3318" name="Rectangle 6">
            <a:extLst>
              <a:ext uri="{FF2B5EF4-FFF2-40B4-BE49-F238E27FC236}">
                <a16:creationId xmlns:a16="http://schemas.microsoft.com/office/drawing/2014/main" id="{7B084225-F7F2-6416-172C-F9CD126358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1600200"/>
            <a:ext cx="838200" cy="1905000"/>
          </a:xfrm>
          <a:prstGeom prst="rect">
            <a:avLst/>
          </a:prstGeom>
          <a:solidFill>
            <a:srgbClr val="FF99CC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3319" name="Rectangle 7">
            <a:extLst>
              <a:ext uri="{FF2B5EF4-FFF2-40B4-BE49-F238E27FC236}">
                <a16:creationId xmlns:a16="http://schemas.microsoft.com/office/drawing/2014/main" id="{660BF5CB-B068-79AD-C8E1-46416C27B3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1600200"/>
            <a:ext cx="685800" cy="190500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3320" name="Text Box 8">
            <a:extLst>
              <a:ext uri="{FF2B5EF4-FFF2-40B4-BE49-F238E27FC236}">
                <a16:creationId xmlns:a16="http://schemas.microsoft.com/office/drawing/2014/main" id="{2FE79E89-B697-F6D4-E75E-3BB73627C0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838200"/>
            <a:ext cx="762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200">
                <a:latin typeface="Arial" panose="020B0604020202020204" pitchFamily="34" charset="0"/>
              </a:rPr>
              <a:t>12cm</a:t>
            </a:r>
          </a:p>
        </p:txBody>
      </p:sp>
      <p:sp>
        <p:nvSpPr>
          <p:cNvPr id="13321" name="Text Box 9">
            <a:extLst>
              <a:ext uri="{FF2B5EF4-FFF2-40B4-BE49-F238E27FC236}">
                <a16:creationId xmlns:a16="http://schemas.microsoft.com/office/drawing/2014/main" id="{1AA4F7AC-2850-708A-BA0E-42DD3C4CD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838200"/>
            <a:ext cx="762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200">
                <a:latin typeface="Arial" panose="020B0604020202020204" pitchFamily="34" charset="0"/>
              </a:rPr>
              <a:t>13cm</a:t>
            </a:r>
          </a:p>
        </p:txBody>
      </p:sp>
      <p:sp>
        <p:nvSpPr>
          <p:cNvPr id="13322" name="Text Box 10">
            <a:extLst>
              <a:ext uri="{FF2B5EF4-FFF2-40B4-BE49-F238E27FC236}">
                <a16:creationId xmlns:a16="http://schemas.microsoft.com/office/drawing/2014/main" id="{A64BCCC1-4274-DB8A-3932-F1B054CD99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3459163"/>
            <a:ext cx="762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200">
                <a:latin typeface="Arial" panose="020B0604020202020204" pitchFamily="34" charset="0"/>
              </a:rPr>
              <a:t>13cm</a:t>
            </a:r>
          </a:p>
        </p:txBody>
      </p:sp>
      <p:sp>
        <p:nvSpPr>
          <p:cNvPr id="13323" name="Text Box 11">
            <a:extLst>
              <a:ext uri="{FF2B5EF4-FFF2-40B4-BE49-F238E27FC236}">
                <a16:creationId xmlns:a16="http://schemas.microsoft.com/office/drawing/2014/main" id="{AAEA4DAD-75A9-C990-01C7-949FC7A312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457200"/>
            <a:ext cx="762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200">
                <a:latin typeface="Arial" panose="020B0604020202020204" pitchFamily="34" charset="0"/>
              </a:rPr>
              <a:t>8cm</a:t>
            </a:r>
          </a:p>
        </p:txBody>
      </p:sp>
      <p:sp>
        <p:nvSpPr>
          <p:cNvPr id="13324" name="Text Box 12">
            <a:extLst>
              <a:ext uri="{FF2B5EF4-FFF2-40B4-BE49-F238E27FC236}">
                <a16:creationId xmlns:a16="http://schemas.microsoft.com/office/drawing/2014/main" id="{85DCE699-9F51-E0D9-F9F1-D6284FF5ED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4373563"/>
            <a:ext cx="762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200">
                <a:latin typeface="Arial" panose="020B0604020202020204" pitchFamily="34" charset="0"/>
              </a:rPr>
              <a:t>8cm</a:t>
            </a:r>
          </a:p>
        </p:txBody>
      </p:sp>
      <p:sp>
        <p:nvSpPr>
          <p:cNvPr id="13325" name="Text Box 13">
            <a:extLst>
              <a:ext uri="{FF2B5EF4-FFF2-40B4-BE49-F238E27FC236}">
                <a16:creationId xmlns:a16="http://schemas.microsoft.com/office/drawing/2014/main" id="{74DF2F39-2B34-F148-1271-94FE69F824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3276600"/>
            <a:ext cx="762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200">
                <a:latin typeface="Arial" panose="020B0604020202020204" pitchFamily="34" charset="0"/>
              </a:rPr>
              <a:t>15cm</a:t>
            </a:r>
          </a:p>
        </p:txBody>
      </p:sp>
      <p:sp>
        <p:nvSpPr>
          <p:cNvPr id="13327" name="Text Box 15">
            <a:extLst>
              <a:ext uri="{FF2B5EF4-FFF2-40B4-BE49-F238E27FC236}">
                <a16:creationId xmlns:a16="http://schemas.microsoft.com/office/drawing/2014/main" id="{E5007498-3410-D610-9EED-5C79A1A58B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1554163"/>
            <a:ext cx="762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200">
                <a:latin typeface="Arial" panose="020B0604020202020204" pitchFamily="34" charset="0"/>
              </a:rPr>
              <a:t>15cm</a:t>
            </a:r>
          </a:p>
        </p:txBody>
      </p:sp>
      <p:sp>
        <p:nvSpPr>
          <p:cNvPr id="13329" name="Text Box 17">
            <a:extLst>
              <a:ext uri="{FF2B5EF4-FFF2-40B4-BE49-F238E27FC236}">
                <a16:creationId xmlns:a16="http://schemas.microsoft.com/office/drawing/2014/main" id="{976D4BBA-CBFE-EFA5-B126-1ED6B119B1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2316163"/>
            <a:ext cx="762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200">
                <a:latin typeface="Arial" panose="020B0604020202020204" pitchFamily="34" charset="0"/>
              </a:rPr>
              <a:t>30cm</a:t>
            </a:r>
          </a:p>
        </p:txBody>
      </p:sp>
      <p:sp>
        <p:nvSpPr>
          <p:cNvPr id="13330" name="Text Box 18">
            <a:extLst>
              <a:ext uri="{FF2B5EF4-FFF2-40B4-BE49-F238E27FC236}">
                <a16:creationId xmlns:a16="http://schemas.microsoft.com/office/drawing/2014/main" id="{4203A1F5-4FA1-CBE8-3580-FE5B99A6CC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3459163"/>
            <a:ext cx="762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200">
                <a:latin typeface="Arial" panose="020B0604020202020204" pitchFamily="34" charset="0"/>
              </a:rPr>
              <a:t>12cm</a:t>
            </a:r>
          </a:p>
        </p:txBody>
      </p:sp>
      <p:sp>
        <p:nvSpPr>
          <p:cNvPr id="13331" name="Text Box 19">
            <a:extLst>
              <a:ext uri="{FF2B5EF4-FFF2-40B4-BE49-F238E27FC236}">
                <a16:creationId xmlns:a16="http://schemas.microsoft.com/office/drawing/2014/main" id="{349F995A-DDF9-1EAB-F5CE-C6894C270C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3429000"/>
            <a:ext cx="762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200">
                <a:latin typeface="Arial" panose="020B0604020202020204" pitchFamily="34" charset="0"/>
              </a:rPr>
              <a:t>8cm</a:t>
            </a:r>
          </a:p>
        </p:txBody>
      </p:sp>
      <p:sp>
        <p:nvSpPr>
          <p:cNvPr id="13332" name="Text Box 20">
            <a:extLst>
              <a:ext uri="{FF2B5EF4-FFF2-40B4-BE49-F238E27FC236}">
                <a16:creationId xmlns:a16="http://schemas.microsoft.com/office/drawing/2014/main" id="{624B3336-B53E-F4EC-EAAC-DE409C1A9E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0" y="1401763"/>
            <a:ext cx="762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200">
                <a:latin typeface="Arial" panose="020B0604020202020204" pitchFamily="34" charset="0"/>
              </a:rPr>
              <a:t>8cm</a:t>
            </a:r>
          </a:p>
        </p:txBody>
      </p:sp>
      <p:sp>
        <p:nvSpPr>
          <p:cNvPr id="13333" name="Text Box 21">
            <a:extLst>
              <a:ext uri="{FF2B5EF4-FFF2-40B4-BE49-F238E27FC236}">
                <a16:creationId xmlns:a16="http://schemas.microsoft.com/office/drawing/2014/main" id="{69540564-75E5-A31B-9D16-475D8C81D0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1401763"/>
            <a:ext cx="762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200">
                <a:latin typeface="Arial" panose="020B0604020202020204" pitchFamily="34" charset="0"/>
              </a:rPr>
              <a:t>13cm</a:t>
            </a:r>
          </a:p>
        </p:txBody>
      </p:sp>
      <p:sp>
        <p:nvSpPr>
          <p:cNvPr id="13334" name="Text Box 22">
            <a:extLst>
              <a:ext uri="{FF2B5EF4-FFF2-40B4-BE49-F238E27FC236}">
                <a16:creationId xmlns:a16="http://schemas.microsoft.com/office/drawing/2014/main" id="{B1B014AC-BF36-7235-4714-F1AECC9CB6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1401763"/>
            <a:ext cx="762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200">
                <a:latin typeface="Arial" panose="020B0604020202020204" pitchFamily="34" charset="0"/>
              </a:rPr>
              <a:t>12cm</a:t>
            </a:r>
          </a:p>
        </p:txBody>
      </p:sp>
      <p:sp>
        <p:nvSpPr>
          <p:cNvPr id="13335" name="Text Box 23">
            <a:extLst>
              <a:ext uri="{FF2B5EF4-FFF2-40B4-BE49-F238E27FC236}">
                <a16:creationId xmlns:a16="http://schemas.microsoft.com/office/drawing/2014/main" id="{E0AF3EAA-2BA8-90CE-B032-EB72D10E84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2362200"/>
            <a:ext cx="762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200">
                <a:latin typeface="Arial" panose="020B0604020202020204" pitchFamily="34" charset="0"/>
              </a:rPr>
              <a:t>30cm</a:t>
            </a:r>
          </a:p>
        </p:txBody>
      </p:sp>
      <p:sp>
        <p:nvSpPr>
          <p:cNvPr id="13336" name="Text Box 24">
            <a:extLst>
              <a:ext uri="{FF2B5EF4-FFF2-40B4-BE49-F238E27FC236}">
                <a16:creationId xmlns:a16="http://schemas.microsoft.com/office/drawing/2014/main" id="{CA2566B0-B2F7-D8A0-9A8D-E504301858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4648200"/>
            <a:ext cx="64770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>
                <a:latin typeface="Arial" panose="020B0604020202020204" pitchFamily="34" charset="0"/>
              </a:rPr>
              <a:t>T.S.A = 2 x Base area + Perimeter of the base x height</a:t>
            </a:r>
          </a:p>
          <a:p>
            <a:pPr>
              <a:spcBef>
                <a:spcPct val="50000"/>
              </a:spcBef>
            </a:pPr>
            <a:r>
              <a:rPr lang="en-US" altLang="en-US" sz="2000">
                <a:latin typeface="Arial" panose="020B0604020202020204" pitchFamily="34" charset="0"/>
              </a:rPr>
              <a:t>          = 1670 cm</a:t>
            </a:r>
            <a:r>
              <a:rPr lang="en-US" altLang="en-US" sz="2000" baseline="30000">
                <a:latin typeface="Arial" panose="020B0604020202020204" pitchFamily="34" charset="0"/>
              </a:rPr>
              <a:t>2</a:t>
            </a:r>
            <a:r>
              <a:rPr lang="en-US" altLang="en-US" sz="2000"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13337" name="Text Box 25">
            <a:extLst>
              <a:ext uri="{FF2B5EF4-FFF2-40B4-BE49-F238E27FC236}">
                <a16:creationId xmlns:a16="http://schemas.microsoft.com/office/drawing/2014/main" id="{98B1255A-BB72-C887-907E-A64E16FBC9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411163"/>
            <a:ext cx="49530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200">
                <a:latin typeface="Arial" panose="020B0604020202020204" pitchFamily="34" charset="0"/>
              </a:rPr>
              <a:t>The Net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3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3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33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33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13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0"/>
                                        <p:tgtEl>
                                          <p:spTgt spid="13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13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13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13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000"/>
                                        <p:tgtEl>
                                          <p:spTgt spid="13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000"/>
                                        <p:tgtEl>
                                          <p:spTgt spid="13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2000"/>
                                        <p:tgtEl>
                                          <p:spTgt spid="13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33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33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3" dur="1000"/>
                                        <p:tgtEl>
                                          <p:spTgt spid="13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20" grpId="0"/>
      <p:bldP spid="13321" grpId="0"/>
      <p:bldP spid="13322" grpId="0"/>
      <p:bldP spid="13323" grpId="0"/>
      <p:bldP spid="13324" grpId="0"/>
      <p:bldP spid="13325" grpId="0"/>
      <p:bldP spid="13327" grpId="0"/>
      <p:bldP spid="13329" grpId="0"/>
      <p:bldP spid="13330" grpId="0"/>
      <p:bldP spid="13331" grpId="0"/>
      <p:bldP spid="13332" grpId="0"/>
      <p:bldP spid="13333" grpId="0"/>
      <p:bldP spid="13334" grpId="0"/>
      <p:bldP spid="13335" grpId="0"/>
      <p:bldP spid="1333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5" name="Picture 7">
            <a:extLst>
              <a:ext uri="{FF2B5EF4-FFF2-40B4-BE49-F238E27FC236}">
                <a16:creationId xmlns:a16="http://schemas.microsoft.com/office/drawing/2014/main" id="{A205D4D2-FA96-3B20-0FC5-85B77A37CBAB}"/>
              </a:ext>
            </a:extLst>
          </p:cNvPr>
          <p:cNvPicPr>
            <a:picLocks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954088"/>
            <a:ext cx="8458200" cy="56753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3977" name="Picture 9">
            <a:extLst>
              <a:ext uri="{FF2B5EF4-FFF2-40B4-BE49-F238E27FC236}">
                <a16:creationId xmlns:a16="http://schemas.microsoft.com/office/drawing/2014/main" id="{ABBC2312-28A9-7B3D-1555-4FB5943A1569}"/>
              </a:ext>
            </a:extLst>
          </p:cNvPr>
          <p:cNvPicPr>
            <a:picLocks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15000" y="2971800"/>
            <a:ext cx="2790825" cy="35623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3980" name="Text Box 12">
            <a:extLst>
              <a:ext uri="{FF2B5EF4-FFF2-40B4-BE49-F238E27FC236}">
                <a16:creationId xmlns:a16="http://schemas.microsoft.com/office/drawing/2014/main" id="{A007D97B-6EDC-3B65-9A99-485BB6FFD9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8400" y="4724400"/>
            <a:ext cx="1828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GB" altLang="en-US"/>
          </a:p>
        </p:txBody>
      </p:sp>
      <p:sp>
        <p:nvSpPr>
          <p:cNvPr id="83981" name="Text Box 13">
            <a:extLst>
              <a:ext uri="{FF2B5EF4-FFF2-40B4-BE49-F238E27FC236}">
                <a16:creationId xmlns:a16="http://schemas.microsoft.com/office/drawing/2014/main" id="{FF2CE80C-0D61-014A-C452-3FD01CE19D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4891088"/>
            <a:ext cx="19050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b="1">
                <a:latin typeface="Cambria Math" panose="02040503050406030204" pitchFamily="18" charset="0"/>
                <a:ea typeface="Arial Unicode MS" pitchFamily="34" charset="-128"/>
              </a:rPr>
              <a:t>THE</a:t>
            </a:r>
            <a:r>
              <a:rPr lang="en-US" altLang="en-US" sz="2800" b="1">
                <a:latin typeface="Cambria Math" panose="02040503050406030204" pitchFamily="18" charset="0"/>
              </a:rPr>
              <a:t> END</a:t>
            </a:r>
          </a:p>
        </p:txBody>
      </p:sp>
      <p:sp>
        <p:nvSpPr>
          <p:cNvPr id="84019" name="Text Box 51">
            <a:extLst>
              <a:ext uri="{FF2B5EF4-FFF2-40B4-BE49-F238E27FC236}">
                <a16:creationId xmlns:a16="http://schemas.microsoft.com/office/drawing/2014/main" id="{560D2407-2EE8-4D43-B1E0-AA2AB99608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1905000"/>
            <a:ext cx="495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GB" altLang="en-US" sz="2400"/>
          </a:p>
        </p:txBody>
      </p:sp>
      <p:sp>
        <p:nvSpPr>
          <p:cNvPr id="84020" name="Text Box 52">
            <a:extLst>
              <a:ext uri="{FF2B5EF4-FFF2-40B4-BE49-F238E27FC236}">
                <a16:creationId xmlns:a16="http://schemas.microsoft.com/office/drawing/2014/main" id="{0081D81C-FAD2-4B65-154F-7FC4F62619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752600"/>
            <a:ext cx="48006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/>
              <a:t>Happiness is not success, But the path leading to success.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Text Box 2">
            <a:extLst>
              <a:ext uri="{FF2B5EF4-FFF2-40B4-BE49-F238E27FC236}">
                <a16:creationId xmlns:a16="http://schemas.microsoft.com/office/drawing/2014/main" id="{94B38EA8-8A10-EEA5-5B1A-4694F6C492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400">
                <a:latin typeface="Arial" panose="020B0604020202020204" pitchFamily="34" charset="0"/>
              </a:rPr>
              <a:t>This powerpoint was kindly donated to </a:t>
            </a:r>
            <a:r>
              <a:rPr lang="en-GB" altLang="en-US" sz="2400">
                <a:latin typeface="Arial" panose="020B0604020202020204" pitchFamily="34" charset="0"/>
                <a:hlinkClick r:id="rId3"/>
              </a:rPr>
              <a:t>www.worldofteaching.com</a:t>
            </a:r>
            <a:endParaRPr lang="en-GB" altLang="en-US" sz="2400">
              <a:latin typeface="Arial" panose="020B0604020202020204" pitchFamily="34" charset="0"/>
            </a:endParaRPr>
          </a:p>
          <a:p>
            <a:endParaRPr lang="en-GB" altLang="en-US" sz="2400">
              <a:latin typeface="Arial" panose="020B0604020202020204" pitchFamily="34" charset="0"/>
            </a:endParaRPr>
          </a:p>
          <a:p>
            <a:endParaRPr lang="en-GB" altLang="en-US" sz="2400">
              <a:latin typeface="Arial" panose="020B0604020202020204" pitchFamily="34" charset="0"/>
            </a:endParaRPr>
          </a:p>
          <a:p>
            <a:endParaRPr lang="en-GB" altLang="en-US" sz="2400">
              <a:latin typeface="Arial" panose="020B0604020202020204" pitchFamily="34" charset="0"/>
            </a:endParaRPr>
          </a:p>
          <a:p>
            <a:endParaRPr lang="en-GB" altLang="en-US" sz="2400">
              <a:latin typeface="Arial" panose="020B0604020202020204" pitchFamily="34" charset="0"/>
            </a:endParaRPr>
          </a:p>
          <a:p>
            <a:r>
              <a:rPr lang="en-GB" altLang="en-US" sz="2400">
                <a:latin typeface="Arial" panose="020B0604020202020204" pitchFamily="34" charset="0"/>
                <a:hlinkClick r:id="rId3"/>
              </a:rPr>
              <a:t>http://www.worldofteaching.com</a:t>
            </a:r>
            <a:r>
              <a:rPr lang="en-GB" altLang="en-US" sz="2400">
                <a:latin typeface="Arial" panose="020B0604020202020204" pitchFamily="34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lang="en-US" altLang="en-US" sz="240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Quadrant">
  <a:themeElements>
    <a:clrScheme name="Quadrant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Quadrant">
      <a:majorFont>
        <a:latin typeface="Times New Roman"/>
        <a:ea typeface=""/>
        <a:cs typeface="Arial"/>
      </a:majorFont>
      <a:minorFont>
        <a:latin typeface="Times New Roma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Quadrant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Quadrant</Template>
  <TotalTime>647</TotalTime>
  <Words>402</Words>
  <Application>Microsoft Office PowerPoint</Application>
  <PresentationFormat>On-screen Show (4:3)</PresentationFormat>
  <Paragraphs>99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Times New Roman</vt:lpstr>
      <vt:lpstr>Wingdings</vt:lpstr>
      <vt:lpstr>Cambria Math</vt:lpstr>
      <vt:lpstr>Arial Unicode MS</vt:lpstr>
      <vt:lpstr>Quadrant</vt:lpstr>
      <vt:lpstr>RIGHT PRISM</vt:lpstr>
      <vt:lpstr>PowerPoint Presentation</vt:lpstr>
      <vt:lpstr>Triangular Prism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RIGHT PRISM</dc:title>
  <dc:creator>rudy</dc:creator>
  <cp:lastModifiedBy>Nayan GRIFFITHS</cp:lastModifiedBy>
  <cp:revision>22</cp:revision>
  <dcterms:created xsi:type="dcterms:W3CDTF">2008-01-02T18:24:44Z</dcterms:created>
  <dcterms:modified xsi:type="dcterms:W3CDTF">2023-03-11T12:28:33Z</dcterms:modified>
</cp:coreProperties>
</file>