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60" r:id="rId4"/>
    <p:sldId id="261" r:id="rId5"/>
    <p:sldId id="259" r:id="rId6"/>
    <p:sldId id="258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6C85942-B743-642A-6C16-7026D846C8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E5322BF-6406-3DEA-B58B-F48C3982804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20EEE32A-C3FD-E34B-BF72-563C0A47A2B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BB67381-2622-A0CE-5821-F83BF010977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BAEACD-0D46-4E6A-BB94-322FFE6AF8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7FE08DE-9311-37D8-5F83-CB9D3DB437F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B3C243F-49D3-FD71-7F8F-14DF0471DA5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1F658F4A-4727-A6A7-7BF2-6A32E27518D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D9A6E333-61FA-26A0-3428-832F5F1AA0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AA171220-3A0B-B826-7A5A-56773CBF02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13D9A18E-DEDA-B0AC-A3DC-B4C27F2AF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0351D3-1116-42C6-941C-0DE0CA65E78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DDDCEE-2C95-7D57-F147-29DF0C5E93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356473-1E64-46B7-B508-51AA08CBD01C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74D9CD4F-064A-D497-9B8E-8C7D6CF01B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7FD1D8E-AEF6-AD0E-14C6-CAB7CDFD1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6934023-9061-4A25-0711-212E61C06E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A3999-6774-4B4F-90E4-E1CE01B178A1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99E73513-EC35-3B2B-534F-9E86FA5986E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C8897C1-FF6D-91CD-D348-ED41BF9207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5B8EC0A-750E-C151-F2A7-598B8B342E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35BDC0-7CD5-4F6B-AD56-BB0C004C832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A433FCE2-E467-0F41-348E-2A2E058D95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5C36274-6F58-3E95-1278-A6A4E2F8D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B4FBE2-9730-FED3-58F6-872526363E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8CC38B-D457-46EF-8E40-714488602F3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C768E2EB-DFC0-B17A-72A3-DC72D35D88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2602128-1A63-43F4-3628-3A387292CD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09BF75-6D4A-83EF-A260-2B9BA505B2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707A3E-BDE6-43E6-A196-6EE7CA610EA2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63606F0C-0BA1-AD81-5AFA-CE00A443B5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9EF4017-E432-A15D-45B0-C9E6E681CC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D823142-4075-CC8C-A1FA-FA3AF91151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6A0F3F-CEAC-471A-B516-A11F598A8387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F9EBC5A3-A68E-9A9F-7199-27B6262479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91C0804-E4DE-066E-AA94-87AF609723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6F25642-4B73-4AA3-5390-BC28AED473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5E8CFC-F87B-4515-9468-A5359AC4DFC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FE54AF35-02DF-F5D9-5566-45C057D81E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D44E6B56-7C66-A954-0257-99051A32F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1EA5D2DF-1D28-7950-22FB-B7A517DD403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BC3BE73-1A4E-4BCE-9C98-71262A4A2B95}" type="slidenum">
              <a:rPr lang="en-GB" altLang="en-US" sz="1200">
                <a:latin typeface="Calibri" panose="020F0502020204030204" pitchFamily="34" charset="0"/>
              </a:rPr>
              <a:pPr algn="r"/>
              <a:t>7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8E55-9924-47E2-B0F8-1DFA951AA1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14B52-BA8B-1889-9BB7-5B81E4E0DD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1C350-06D7-FB6B-8802-6674EB67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18D61-B7FC-D4C3-842C-CD4AE3C7A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DA3C9-168A-E88C-2C39-C1E3E3FE1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0B3A4-59A3-4585-9497-966191FD4F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609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F0D6-9704-12DD-7843-F76E535E9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9537A-F64B-5EEB-D1D6-639547475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D6385-8469-37BF-B600-1961D340D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32A49-C41C-6D0A-A6A0-39120BFDE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F16C5-6B6A-6C7D-F343-36E51958B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41BED-E7CE-4572-89E6-6B0E17E036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1935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5E3FA-B512-D190-9D50-2DC3BD6AA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D2F31-4115-A7D5-8865-CB0DD89919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7D90D-2B2F-423B-3C5B-29470F45F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896AB-916C-E1F8-FB02-E81C7CADA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D8EEB6-A1C3-6B10-8583-E19F1981E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CB440-2C58-479C-8FED-766862D5B9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791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426D9-70DE-1100-7629-D4CF6EF91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69096-7A59-1D48-425F-4587357751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DD8A6-B191-A503-E4A6-2353CC982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881F5F-F4D4-D589-5957-EAF1C009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33CEB-2DC2-3C00-D8C4-8AD596E5C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CF6E53-E0D1-C251-6AE3-88AEE4066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4C791-5BA2-496D-B45A-C0B66CD835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8895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3D686-6585-6149-BC17-1D88E75D8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E04DC-3229-650E-68CA-790B84EFB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10C146-0D77-F575-7D46-0612B05EA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FDB1F4-D47A-CDD4-FC47-8D30DE783E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E45A7D-AC44-9BF7-4592-D8CFD972B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A03B18-2817-4C72-13C3-496A5B08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7B87E0-7256-D6FA-C6DC-0AD7E048A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477197-47D9-BC3B-CC2C-91E0AF2DD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4EA07C-B258-49F4-A7AB-170B5BB28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86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494F8-699D-60E1-4149-ECFADDB05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B9C076-6A64-8229-A3D4-9B2847287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3238E2-4972-2424-F72F-BF96CCEE9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C2537-A85E-4AEB-BCF7-B7BD7734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67C0F-C39E-40B7-850B-17A14FF764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428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CD490B-1EFA-C7AD-0303-5D47C235C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1F967B-F5B6-C777-D149-BB0E203C1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E623C-09F0-C7C9-2E41-B347A9E5D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F0466C-7F9F-4885-A580-5225D4DF8E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207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ED93F-0576-935B-9505-E33794F34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112F2A-F184-D131-2C13-3780AF41D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67EC4-FA66-A7B1-261C-40D6C3023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0F414-B4A6-BC21-641E-02246B3E3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233DF-9505-1A06-41B1-2C8FC336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A4249-0A5B-72FF-6A98-8DD33CE6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1804A-4A9F-439B-B4E8-6905376DB3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61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0D090-6340-AD24-2E0B-A5EC124C2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566699-BDA9-A84C-44CC-5C069727DA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1F585-5C64-2DF7-13E1-1D11F9A1F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C69A7-1CA3-2B66-1603-109DC6EE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9DDA1B-8174-C928-6847-BDBE18ED8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DFD25-CC36-03DF-A387-30CE7396A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AD1243-A870-4E60-B46B-51A6337128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88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B03A9-DCA5-C625-9131-64208EA7F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8B4960-09D8-04A8-B6B8-204C795FA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4B996-726E-0390-AA20-2BFFC1774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F31962-825A-A1CC-3DB3-728C5C519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6F104-B745-8C06-7063-F6974AC3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2270C-F35A-48E3-B849-33F095142C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4111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FFED-9FF3-3450-5106-442091E7EB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B7756-70E3-7B7C-5F24-32578432D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1AE9D-A534-9C09-D01E-EBC146A58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A1BF9-3FBA-B8D2-0513-05725D0E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17B00-BDAD-910E-3A63-E107743A8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2BB2C-3332-4CC2-830F-8A9B8E698A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454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FD18E-0EE7-1860-F5C0-7C2CC8D96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F653E91A-A874-7657-3514-CE5E63595045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EA3FE-D121-FB99-D2D9-F6D2DC2AAE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5F423-176D-AD2A-DC95-1B1F4425F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07D28-F50F-8E7F-46A5-273852FB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D12BB2D-A636-4D8A-A109-AF92368993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732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0087369-1477-1F09-E73C-50883AF0F0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9D5F228-9152-B4FB-E4ED-AF82A67D6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B8CCFD3-AE95-23AD-1511-9B7652CA2E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2A71652-C21E-9567-59A6-6DDD6C22AB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29B2295-5D86-C089-8044-DA0D5B1885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D6C769F-35FC-4CC7-92FA-4B181CE211B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231A14B-F1C1-F30B-E93B-54256FD9EF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/>
              <a:t>Similar shapes</a:t>
            </a:r>
            <a:endParaRPr lang="en-US" altLang="en-US"/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9ABD71BC-EE48-F554-7CC8-CDED4019D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769938"/>
            <a:ext cx="2406650" cy="1082675"/>
          </a:xfrm>
          <a:prstGeom prst="can">
            <a:avLst>
              <a:gd name="adj" fmla="val 25000"/>
            </a:avLst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3" name="AutoShape 5">
            <a:extLst>
              <a:ext uri="{FF2B5EF4-FFF2-40B4-BE49-F238E27FC236}">
                <a16:creationId xmlns:a16="http://schemas.microsoft.com/office/drawing/2014/main" id="{9331CCF5-D36F-BC6B-DDD9-A74A28ED2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3738" y="950913"/>
            <a:ext cx="2335212" cy="1287462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AutoShape 6">
            <a:extLst>
              <a:ext uri="{FF2B5EF4-FFF2-40B4-BE49-F238E27FC236}">
                <a16:creationId xmlns:a16="http://schemas.microsoft.com/office/drawing/2014/main" id="{72F2F971-6F61-899C-0EB4-B6D2327A0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75" y="4356100"/>
            <a:ext cx="1516063" cy="1346200"/>
          </a:xfrm>
          <a:prstGeom prst="hexagon">
            <a:avLst>
              <a:gd name="adj" fmla="val 28154"/>
              <a:gd name="vf" fmla="val 115470"/>
            </a:avLst>
          </a:prstGeom>
          <a:solidFill>
            <a:srgbClr val="99CC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801800" prstMaterial="legacyMatte">
            <a:bevelT w="13500" h="13500" prst="angle"/>
            <a:bevelB w="13500" h="13500" prst="angle"/>
            <a:extrusionClr>
              <a:srgbClr val="99CC00"/>
            </a:extrusionClr>
            <a:contourClr>
              <a:srgbClr val="99CC0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GB"/>
          </a:p>
        </p:txBody>
      </p:sp>
      <p:pic>
        <p:nvPicPr>
          <p:cNvPr id="2057" name="Picture 9">
            <a:extLst>
              <a:ext uri="{FF2B5EF4-FFF2-40B4-BE49-F238E27FC236}">
                <a16:creationId xmlns:a16="http://schemas.microsoft.com/office/drawing/2014/main" id="{13C02E38-BE65-183C-88AE-562B2EF90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3478213"/>
            <a:ext cx="2376488" cy="237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6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>
            <a:extLst>
              <a:ext uri="{FF2B5EF4-FFF2-40B4-BE49-F238E27FC236}">
                <a16:creationId xmlns:a16="http://schemas.microsoft.com/office/drawing/2014/main" id="{96BD455A-B78F-B04E-357D-966504660D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63975" y="0"/>
            <a:ext cx="4945063" cy="2262188"/>
          </a:xfrm>
        </p:spPr>
        <p:txBody>
          <a:bodyPr/>
          <a:lstStyle/>
          <a:p>
            <a:r>
              <a:rPr lang="en-GB" altLang="en-US" sz="2400"/>
              <a:t>Cuboid A is enlarged with scale factor k to obtain B. </a:t>
            </a:r>
            <a:br>
              <a:rPr lang="en-GB" altLang="en-US" sz="2400"/>
            </a:br>
            <a:r>
              <a:rPr lang="en-GB" altLang="en-US" sz="2400"/>
              <a:t>Find expressions for the surface area &amp; volume of B</a:t>
            </a:r>
            <a:endParaRPr lang="en-US" altLang="en-US" sz="2400"/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id="{01B15ED8-FC7A-699F-179E-F6BBD58D6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350" y="2106613"/>
            <a:ext cx="1981200" cy="14478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2" name="AutoShape 10">
            <a:extLst>
              <a:ext uri="{FF2B5EF4-FFF2-40B4-BE49-F238E27FC236}">
                <a16:creationId xmlns:a16="http://schemas.microsoft.com/office/drawing/2014/main" id="{6C77FC1E-175C-2565-121B-F12DD02434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27525" y="2062163"/>
            <a:ext cx="3181350" cy="23241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3" name="Text Box 11">
            <a:extLst>
              <a:ext uri="{FF2B5EF4-FFF2-40B4-BE49-F238E27FC236}">
                <a16:creationId xmlns:a16="http://schemas.microsoft.com/office/drawing/2014/main" id="{9F11418B-E778-F2FF-785D-C7DCFCAC1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3225" y="3467100"/>
            <a:ext cx="114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y</a:t>
            </a:r>
            <a:endParaRPr lang="en-US" altLang="en-US" sz="2800"/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A35C4AE3-EEB9-4E42-8A75-80118EDD1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2632075"/>
            <a:ext cx="1143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x</a:t>
            </a:r>
            <a:endParaRPr lang="en-US" altLang="en-US" sz="2800"/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8CAB9E6C-372A-AFDA-C56B-3EF6D35C6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0350" y="3163888"/>
            <a:ext cx="1143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z</a:t>
            </a:r>
            <a:endParaRPr lang="en-US" altLang="en-US" sz="2800"/>
          </a:p>
        </p:txBody>
      </p:sp>
      <p:sp>
        <p:nvSpPr>
          <p:cNvPr id="3087" name="Text Box 15">
            <a:extLst>
              <a:ext uri="{FF2B5EF4-FFF2-40B4-BE49-F238E27FC236}">
                <a16:creationId xmlns:a16="http://schemas.microsoft.com/office/drawing/2014/main" id="{DF816A9C-2ED0-0B40-236D-D7DEA966F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0363" y="2657475"/>
            <a:ext cx="114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A</a:t>
            </a:r>
            <a:endParaRPr lang="en-US" altLang="en-US" sz="3600"/>
          </a:p>
        </p:txBody>
      </p:sp>
      <p:sp>
        <p:nvSpPr>
          <p:cNvPr id="3088" name="Text Box 16">
            <a:extLst>
              <a:ext uri="{FF2B5EF4-FFF2-40B4-BE49-F238E27FC236}">
                <a16:creationId xmlns:a16="http://schemas.microsoft.com/office/drawing/2014/main" id="{E68F2BAB-8F1B-A336-2FE8-28B2D942D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3850" y="3111500"/>
            <a:ext cx="1143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B</a:t>
            </a:r>
            <a:endParaRPr lang="en-US" altLang="en-US" sz="3600"/>
          </a:p>
        </p:txBody>
      </p:sp>
      <p:sp>
        <p:nvSpPr>
          <p:cNvPr id="3089" name="Text Box 17">
            <a:extLst>
              <a:ext uri="{FF2B5EF4-FFF2-40B4-BE49-F238E27FC236}">
                <a16:creationId xmlns:a16="http://schemas.microsoft.com/office/drawing/2014/main" id="{5F340A0E-7F77-9417-E98B-011E1CAE5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188" y="4533900"/>
            <a:ext cx="1431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V</a:t>
            </a:r>
            <a:r>
              <a:rPr lang="en-GB" altLang="en-US" sz="2800" baseline="-25000"/>
              <a:t>A</a:t>
            </a:r>
            <a:r>
              <a:rPr lang="en-GB" altLang="en-US" sz="2800"/>
              <a:t>=xyz</a:t>
            </a:r>
            <a:endParaRPr lang="en-US" altLang="en-US" sz="2800"/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197EAD71-94BB-29B8-7E9A-D2EE77DBF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725" y="5278438"/>
            <a:ext cx="30686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S</a:t>
            </a:r>
            <a:r>
              <a:rPr lang="en-GB" altLang="en-US" sz="2800" baseline="-25000"/>
              <a:t>A</a:t>
            </a:r>
            <a:r>
              <a:rPr lang="en-GB" altLang="en-US" sz="2800"/>
              <a:t>=2(xy+xz+yz)</a:t>
            </a:r>
            <a:endParaRPr lang="en-US" altLang="en-US" sz="2800"/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6CF7F004-71E5-B06B-1D40-462A1C44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68313"/>
            <a:ext cx="3540125" cy="1249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Write down expressions for the </a:t>
            </a:r>
            <a:r>
              <a:rPr lang="en-GB" altLang="en-US" sz="2400">
                <a:solidFill>
                  <a:schemeClr val="tx2"/>
                </a:solidFill>
              </a:rPr>
              <a:t>surface area &amp; volume of A</a:t>
            </a:r>
            <a:r>
              <a:rPr lang="en-GB" altLang="en-US" sz="2800"/>
              <a:t> </a:t>
            </a:r>
            <a:endParaRPr lang="en-US" altLang="en-US" sz="2800"/>
          </a:p>
        </p:txBody>
      </p:sp>
      <p:sp>
        <p:nvSpPr>
          <p:cNvPr id="3092" name="Text Box 20">
            <a:extLst>
              <a:ext uri="{FF2B5EF4-FFF2-40B4-BE49-F238E27FC236}">
                <a16:creationId xmlns:a16="http://schemas.microsoft.com/office/drawing/2014/main" id="{51A3E8DB-8CBD-3012-1D5C-AD2A636C5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888" y="4751388"/>
            <a:ext cx="3517900" cy="457200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V</a:t>
            </a:r>
            <a:r>
              <a:rPr lang="en-GB" altLang="en-US" sz="2400" baseline="-25000"/>
              <a:t>B</a:t>
            </a:r>
            <a:r>
              <a:rPr lang="en-GB" altLang="en-US" sz="2400"/>
              <a:t>=kxkykz=k</a:t>
            </a:r>
            <a:r>
              <a:rPr lang="en-GB" altLang="en-US" sz="2400" baseline="30000"/>
              <a:t>3</a:t>
            </a:r>
            <a:r>
              <a:rPr lang="en-GB" altLang="en-US" sz="2400"/>
              <a:t>(xyz)</a:t>
            </a:r>
            <a:endParaRPr lang="en-US" altLang="en-US" sz="2400"/>
          </a:p>
        </p:txBody>
      </p:sp>
      <p:sp>
        <p:nvSpPr>
          <p:cNvPr id="3093" name="Text Box 21">
            <a:extLst>
              <a:ext uri="{FF2B5EF4-FFF2-40B4-BE49-F238E27FC236}">
                <a16:creationId xmlns:a16="http://schemas.microsoft.com/office/drawing/2014/main" id="{A137E21A-CDAF-B143-ABB3-83FE01C9F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2650" y="5383213"/>
            <a:ext cx="4043363" cy="1004887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S</a:t>
            </a:r>
            <a:r>
              <a:rPr lang="en-GB" altLang="en-US" sz="2400" baseline="-25000"/>
              <a:t>B</a:t>
            </a:r>
            <a:r>
              <a:rPr lang="en-GB" altLang="en-US" sz="2400"/>
              <a:t>=2(kxky+kxkz+kykz)</a:t>
            </a:r>
          </a:p>
          <a:p>
            <a:pPr>
              <a:spcBef>
                <a:spcPct val="50000"/>
              </a:spcBef>
            </a:pPr>
            <a:r>
              <a:rPr lang="en-GB" altLang="en-US" sz="2400"/>
              <a:t>=k</a:t>
            </a:r>
            <a:r>
              <a:rPr lang="en-GB" altLang="en-US" sz="2400" baseline="30000"/>
              <a:t>2</a:t>
            </a:r>
            <a:r>
              <a:rPr lang="en-GB" altLang="en-US" sz="2400"/>
              <a:t>(2(xy+xz+yz))</a:t>
            </a: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83" grpId="0"/>
      <p:bldP spid="3084" grpId="0"/>
      <p:bldP spid="3085" grpId="0"/>
      <p:bldP spid="3087" grpId="0"/>
      <p:bldP spid="3088" grpId="0"/>
      <p:bldP spid="3089" grpId="0"/>
      <p:bldP spid="3090" grpId="0"/>
      <p:bldP spid="3091" grpId="0"/>
      <p:bldP spid="3092" grpId="0" animBg="1"/>
      <p:bldP spid="30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AB5B26F-D55A-77AC-10B5-C79EFDFCC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Scale, area &amp; volume factors</a:t>
            </a:r>
            <a:endParaRPr lang="en-US" altLang="en-US"/>
          </a:p>
        </p:txBody>
      </p:sp>
      <p:graphicFrame>
        <p:nvGraphicFramePr>
          <p:cNvPr id="13355" name="Group 43">
            <a:extLst>
              <a:ext uri="{FF2B5EF4-FFF2-40B4-BE49-F238E27FC236}">
                <a16:creationId xmlns:a16="http://schemas.microsoft.com/office/drawing/2014/main" id="{C9F6F8E5-1244-CB8B-AC8C-E803ED3FE31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39875" y="1455738"/>
          <a:ext cx="6172200" cy="452596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2123464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423821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85946583"/>
                    </a:ext>
                  </a:extLst>
                </a:gridCol>
              </a:tblGrid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Name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Notation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If A is enlarged by scale factor k to give B, then: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880903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Scale factor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kL</a:t>
                      </a:r>
                      <a:r>
                        <a:rPr kumimoji="0" lang="en-GB" alt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=L</a:t>
                      </a:r>
                      <a:r>
                        <a:rPr kumimoji="0" lang="en-GB" alt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kumimoji="0" lang="en-US" altLang="en-US" sz="2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494992"/>
                  </a:ext>
                </a:extLst>
              </a:tr>
              <a:tr h="1130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Area factor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GB" altLang="en-US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kumimoji="0" lang="en-US" altLang="en-US" sz="2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GB" altLang="en-US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</a:t>
                      </a:r>
                      <a:r>
                        <a:rPr kumimoji="0" lang="en-GB" alt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=S</a:t>
                      </a:r>
                      <a:r>
                        <a:rPr kumimoji="0" lang="en-GB" alt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kumimoji="0" lang="en-US" altLang="en-US" sz="2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418936"/>
                  </a:ext>
                </a:extLst>
              </a:tr>
              <a:tr h="1131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Volume factor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GB" altLang="en-US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kumimoji="0" lang="en-US" altLang="en-US" sz="28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</a:t>
                      </a:r>
                      <a:r>
                        <a:rPr kumimoji="0" lang="en-GB" altLang="en-US" sz="2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  <a:r>
                        <a:rPr kumimoji="0" lang="en-GB" alt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=V</a:t>
                      </a:r>
                      <a:r>
                        <a:rPr kumimoji="0" lang="en-GB" altLang="en-US" sz="2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</a:t>
                      </a:r>
                      <a:endParaRPr kumimoji="0" lang="en-US" altLang="en-US" sz="28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239894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87DA0A8-E1CD-C5C0-3A28-7FFBC53659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600"/>
              <a:t>Sphere M is enlarged with scale factor 5 to obtain N. </a:t>
            </a:r>
            <a:br>
              <a:rPr lang="en-GB" altLang="en-US" sz="2600"/>
            </a:br>
            <a:r>
              <a:rPr lang="en-GB" altLang="en-US" sz="2600"/>
              <a:t>Find the volume of N</a:t>
            </a:r>
            <a:endParaRPr lang="en-US" altLang="en-US" sz="2600"/>
          </a:p>
        </p:txBody>
      </p:sp>
      <p:pic>
        <p:nvPicPr>
          <p:cNvPr id="16390" name="Picture 6">
            <a:extLst>
              <a:ext uri="{FF2B5EF4-FFF2-40B4-BE49-F238E27FC236}">
                <a16:creationId xmlns:a16="http://schemas.microsoft.com/office/drawing/2014/main" id="{9180FED1-D684-8D63-B9AA-5A7F16EF6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2479675"/>
            <a:ext cx="1425575" cy="142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>
            <a:extLst>
              <a:ext uri="{FF2B5EF4-FFF2-40B4-BE49-F238E27FC236}">
                <a16:creationId xmlns:a16="http://schemas.microsoft.com/office/drawing/2014/main" id="{9FFF48AF-5EF1-C89A-2B18-551DC7D8B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1608138"/>
            <a:ext cx="3802062" cy="380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Text Box 8">
            <a:extLst>
              <a:ext uri="{FF2B5EF4-FFF2-40B4-BE49-F238E27FC236}">
                <a16:creationId xmlns:a16="http://schemas.microsoft.com/office/drawing/2014/main" id="{11D9AB8D-275B-4016-0B79-C9B265D06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4563" y="2622550"/>
            <a:ext cx="720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M</a:t>
            </a:r>
            <a:endParaRPr lang="en-US" altLang="en-US" sz="3600"/>
          </a:p>
        </p:txBody>
      </p:sp>
      <p:sp>
        <p:nvSpPr>
          <p:cNvPr id="16393" name="Text Box 9">
            <a:extLst>
              <a:ext uri="{FF2B5EF4-FFF2-40B4-BE49-F238E27FC236}">
                <a16:creationId xmlns:a16="http://schemas.microsoft.com/office/drawing/2014/main" id="{6E58E1E4-D2AC-0EAB-CD91-9F44FE7C0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800" y="2341563"/>
            <a:ext cx="7207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N</a:t>
            </a:r>
            <a:endParaRPr lang="en-US" altLang="en-US" sz="3600"/>
          </a:p>
        </p:txBody>
      </p:sp>
      <p:sp>
        <p:nvSpPr>
          <p:cNvPr id="16394" name="Text Box 10">
            <a:extLst>
              <a:ext uri="{FF2B5EF4-FFF2-40B4-BE49-F238E27FC236}">
                <a16:creationId xmlns:a16="http://schemas.microsoft.com/office/drawing/2014/main" id="{7D4CB032-69CE-0E32-93FB-114FC72A6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638" y="4884738"/>
            <a:ext cx="21066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V</a:t>
            </a:r>
            <a:r>
              <a:rPr lang="en-GB" altLang="en-US" sz="2800" baseline="-25000"/>
              <a:t>M</a:t>
            </a:r>
            <a:r>
              <a:rPr lang="en-GB" altLang="en-US" sz="2800"/>
              <a:t>=20cm</a:t>
            </a:r>
            <a:r>
              <a:rPr lang="en-GB" altLang="en-US" sz="2800" baseline="30000"/>
              <a:t>3</a:t>
            </a:r>
            <a:endParaRPr lang="en-US" altLang="en-US" sz="2800" baseline="30000"/>
          </a:p>
        </p:txBody>
      </p:sp>
      <p:sp>
        <p:nvSpPr>
          <p:cNvPr id="16397" name="Text Box 13">
            <a:extLst>
              <a:ext uri="{FF2B5EF4-FFF2-40B4-BE49-F238E27FC236}">
                <a16:creationId xmlns:a16="http://schemas.microsoft.com/office/drawing/2014/main" id="{049EFC78-7A0E-647C-761C-647FFB010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0050" y="5729288"/>
            <a:ext cx="3405188" cy="51911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V</a:t>
            </a:r>
            <a:r>
              <a:rPr lang="en-GB" altLang="en-US" sz="2800" baseline="-25000"/>
              <a:t>N</a:t>
            </a:r>
            <a:r>
              <a:rPr lang="en-GB" altLang="en-US" sz="2800"/>
              <a:t>=5</a:t>
            </a:r>
            <a:r>
              <a:rPr lang="en-GB" altLang="en-US" sz="2800" baseline="30000"/>
              <a:t>3</a:t>
            </a:r>
            <a:r>
              <a:rPr lang="en-GB" altLang="en-US" sz="2800"/>
              <a:t>x20=2500cm</a:t>
            </a:r>
            <a:r>
              <a:rPr lang="en-GB" altLang="en-US" sz="2800" baseline="30000"/>
              <a:t>3</a:t>
            </a:r>
            <a:endParaRPr lang="en-US" altLang="en-US" sz="2800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92" grpId="0"/>
      <p:bldP spid="16393" grpId="0"/>
      <p:bldP spid="16394" grpId="0"/>
      <p:bldP spid="163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B60A4DB-5DBC-AA96-B10E-4990A8E93C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Cylinders G and H are similar.</a:t>
            </a:r>
            <a:br>
              <a:rPr lang="en-GB" altLang="en-US" sz="3600"/>
            </a:br>
            <a:r>
              <a:rPr lang="en-GB" altLang="en-US" sz="3600"/>
              <a:t>Find the radius of H</a:t>
            </a:r>
            <a:endParaRPr lang="en-US" altLang="en-US" sz="3600"/>
          </a:p>
        </p:txBody>
      </p:sp>
      <p:sp>
        <p:nvSpPr>
          <p:cNvPr id="11268" name="AutoShape 4">
            <a:extLst>
              <a:ext uri="{FF2B5EF4-FFF2-40B4-BE49-F238E27FC236}">
                <a16:creationId xmlns:a16="http://schemas.microsoft.com/office/drawing/2014/main" id="{5E6257DF-FF9D-0D41-F993-132F19B09A53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1082676" y="2260600"/>
            <a:ext cx="1270000" cy="1768475"/>
          </a:xfrm>
          <a:prstGeom prst="can">
            <a:avLst>
              <a:gd name="adj" fmla="val 34813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9" name="AutoShape 5">
            <a:extLst>
              <a:ext uri="{FF2B5EF4-FFF2-40B4-BE49-F238E27FC236}">
                <a16:creationId xmlns:a16="http://schemas.microsoft.com/office/drawing/2014/main" id="{4E59C00B-FBD3-0609-6DEA-0F81D408684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4628357" y="2040731"/>
            <a:ext cx="3181350" cy="4430713"/>
          </a:xfrm>
          <a:prstGeom prst="can">
            <a:avLst>
              <a:gd name="adj" fmla="val 34818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437E8616-2250-FC7B-B9F3-BC35CE873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1633538"/>
            <a:ext cx="2586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S</a:t>
            </a:r>
            <a:r>
              <a:rPr lang="en-GB" altLang="en-US" sz="2800" baseline="-25000"/>
              <a:t>G</a:t>
            </a:r>
            <a:r>
              <a:rPr lang="en-GB" altLang="en-US" sz="2800"/>
              <a:t>=14</a:t>
            </a:r>
            <a:r>
              <a:rPr lang="el-GR" altLang="en-US" sz="2800">
                <a:cs typeface="Arial" panose="020B0604020202020204" pitchFamily="34" charset="0"/>
              </a:rPr>
              <a:t>π</a:t>
            </a:r>
            <a:r>
              <a:rPr lang="en-GB" altLang="en-US" sz="2800">
                <a:cs typeface="Arial" panose="020B0604020202020204" pitchFamily="34" charset="0"/>
              </a:rPr>
              <a:t>cm</a:t>
            </a:r>
            <a:r>
              <a:rPr lang="en-GB" altLang="en-US" sz="2800" baseline="30000">
                <a:cs typeface="Arial" panose="020B0604020202020204" pitchFamily="34" charset="0"/>
              </a:rPr>
              <a:t>2</a:t>
            </a:r>
            <a:endParaRPr lang="el-GR" altLang="en-US" sz="2800" baseline="30000">
              <a:cs typeface="Arial" panose="020B0604020202020204" pitchFamily="34" charset="0"/>
            </a:endParaRP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C368A97F-0BC0-29F9-DE01-A2D503FAE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288" y="1858963"/>
            <a:ext cx="258603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S</a:t>
            </a:r>
            <a:r>
              <a:rPr lang="en-GB" altLang="en-US" sz="2800" baseline="-25000"/>
              <a:t>G</a:t>
            </a:r>
            <a:r>
              <a:rPr lang="en-GB" altLang="en-US" sz="2800"/>
              <a:t>=224</a:t>
            </a:r>
            <a:r>
              <a:rPr lang="el-GR" altLang="en-US" sz="2800">
                <a:cs typeface="Arial" panose="020B0604020202020204" pitchFamily="34" charset="0"/>
              </a:rPr>
              <a:t>π</a:t>
            </a:r>
            <a:r>
              <a:rPr lang="en-GB" altLang="en-US" sz="2800">
                <a:cs typeface="Arial" panose="020B0604020202020204" pitchFamily="34" charset="0"/>
              </a:rPr>
              <a:t>cm</a:t>
            </a:r>
            <a:r>
              <a:rPr lang="en-GB" altLang="en-US" sz="2800" baseline="30000">
                <a:cs typeface="Arial" panose="020B0604020202020204" pitchFamily="34" charset="0"/>
              </a:rPr>
              <a:t>2</a:t>
            </a:r>
            <a:endParaRPr lang="el-GR" altLang="en-US" sz="2800" baseline="30000">
              <a:cs typeface="Arial" panose="020B0604020202020204" pitchFamily="34" charset="0"/>
            </a:endParaRP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2276F035-E7D2-9B18-EE37-C952DBA62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8288" y="2825750"/>
            <a:ext cx="2586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G</a:t>
            </a:r>
            <a:endParaRPr lang="el-GR" altLang="en-US" sz="3600" baseline="30000">
              <a:cs typeface="Arial" panose="020B0604020202020204" pitchFamily="34" charset="0"/>
            </a:endParaRP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E5EEF456-6AD7-4773-1879-55DD953EF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0275" y="3749675"/>
            <a:ext cx="2586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H</a:t>
            </a:r>
            <a:endParaRPr lang="el-GR" altLang="en-US" sz="3600" baseline="30000">
              <a:cs typeface="Arial" panose="020B0604020202020204" pitchFamily="34" charset="0"/>
            </a:endParaRP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CE419666-D807-3928-B28B-5D07A55FE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3211513"/>
            <a:ext cx="2586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/>
              <a:t>r</a:t>
            </a:r>
            <a:r>
              <a:rPr lang="en-GB" altLang="en-US" sz="2400" baseline="-25000"/>
              <a:t>G</a:t>
            </a:r>
            <a:endParaRPr lang="el-GR" altLang="en-US" sz="2400" baseline="30000">
              <a:cs typeface="Arial" panose="020B0604020202020204" pitchFamily="34" charset="0"/>
            </a:endParaRPr>
          </a:p>
        </p:txBody>
      </p:sp>
      <p:sp>
        <p:nvSpPr>
          <p:cNvPr id="11277" name="Line 13">
            <a:extLst>
              <a:ext uri="{FF2B5EF4-FFF2-40B4-BE49-F238E27FC236}">
                <a16:creationId xmlns:a16="http://schemas.microsoft.com/office/drawing/2014/main" id="{8BEB196D-8CA2-8F3C-88D9-8CD80B78CA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3100" y="3175000"/>
            <a:ext cx="0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F9561F96-B42A-F781-8A83-8B51196DF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4022725"/>
            <a:ext cx="25860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r</a:t>
            </a:r>
            <a:r>
              <a:rPr lang="en-GB" altLang="en-US" sz="2800" baseline="-25000"/>
              <a:t>G</a:t>
            </a:r>
            <a:r>
              <a:rPr lang="en-GB" altLang="en-US" sz="2800"/>
              <a:t>=1.5cm</a:t>
            </a:r>
            <a:endParaRPr lang="el-GR" altLang="en-US" sz="2800" baseline="30000">
              <a:cs typeface="Arial" panose="020B0604020202020204" pitchFamily="34" charset="0"/>
            </a:endParaRPr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430514E4-5F50-47AA-0ADE-80CAC7AA7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0450" y="5054600"/>
            <a:ext cx="3054350" cy="13112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k</a:t>
            </a:r>
            <a:r>
              <a:rPr lang="en-GB" altLang="en-US" sz="2000" baseline="30000"/>
              <a:t>2 </a:t>
            </a:r>
            <a:r>
              <a:rPr lang="en-GB" altLang="en-US" sz="2000"/>
              <a:t>= </a:t>
            </a:r>
            <a:r>
              <a:rPr lang="en-GB" altLang="en-US" sz="2000" baseline="30000"/>
              <a:t>224</a:t>
            </a:r>
            <a:r>
              <a:rPr lang="el-GR" altLang="en-US" sz="2000" baseline="30000">
                <a:cs typeface="Arial" panose="020B0604020202020204" pitchFamily="34" charset="0"/>
              </a:rPr>
              <a:t>π</a:t>
            </a:r>
            <a:r>
              <a:rPr lang="en-GB" altLang="en-US" sz="2000">
                <a:cs typeface="Arial" panose="020B0604020202020204" pitchFamily="34" charset="0"/>
              </a:rPr>
              <a:t>/</a:t>
            </a:r>
            <a:r>
              <a:rPr lang="en-GB" altLang="en-US" sz="2000" baseline="-25000">
                <a:cs typeface="Arial" panose="020B0604020202020204" pitchFamily="34" charset="0"/>
              </a:rPr>
              <a:t>14</a:t>
            </a:r>
            <a:r>
              <a:rPr lang="el-GR" altLang="en-US" sz="2000" baseline="-25000">
                <a:cs typeface="Arial" panose="020B0604020202020204" pitchFamily="34" charset="0"/>
              </a:rPr>
              <a:t>π</a:t>
            </a:r>
            <a:r>
              <a:rPr lang="en-GB" altLang="en-US" sz="2000" baseline="-25000">
                <a:cs typeface="Arial" panose="020B0604020202020204" pitchFamily="34" charset="0"/>
              </a:rPr>
              <a:t> </a:t>
            </a:r>
            <a:r>
              <a:rPr lang="en-GB" altLang="en-US" sz="2000">
                <a:cs typeface="Arial" panose="020B0604020202020204" pitchFamily="34" charset="0"/>
              </a:rPr>
              <a:t>= 16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cs typeface="Arial" panose="020B0604020202020204" pitchFamily="34" charset="0"/>
              </a:rPr>
              <a:t>so k=4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cs typeface="Arial" panose="020B0604020202020204" pitchFamily="34" charset="0"/>
              </a:rPr>
              <a:t>and r</a:t>
            </a:r>
            <a:r>
              <a:rPr lang="en-GB" altLang="en-US" sz="2000" baseline="-25000">
                <a:cs typeface="Arial" panose="020B0604020202020204" pitchFamily="34" charset="0"/>
              </a:rPr>
              <a:t>H</a:t>
            </a:r>
            <a:r>
              <a:rPr lang="en-GB" altLang="en-US" sz="2000">
                <a:cs typeface="Arial" panose="020B0604020202020204" pitchFamily="34" charset="0"/>
              </a:rPr>
              <a:t>= 4x1.5 = </a:t>
            </a:r>
            <a:r>
              <a:rPr lang="en-GB" altLang="en-US" sz="2000" b="1">
                <a:cs typeface="Arial" panose="020B0604020202020204" pitchFamily="34" charset="0"/>
              </a:rPr>
              <a:t>6cm</a:t>
            </a:r>
            <a:endParaRPr lang="el-GR" altLang="en-US" sz="2000" b="1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A90384E-3CA4-4B67-1AA3-427F27705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Prisms P and Q are similar.</a:t>
            </a:r>
            <a:br>
              <a:rPr lang="en-GB" altLang="en-US" sz="3600"/>
            </a:br>
            <a:r>
              <a:rPr lang="en-GB" altLang="en-US" sz="3600"/>
              <a:t>Find the surface area of P</a:t>
            </a:r>
            <a:endParaRPr lang="en-US" altLang="en-US" sz="3600"/>
          </a:p>
        </p:txBody>
      </p:sp>
      <p:sp>
        <p:nvSpPr>
          <p:cNvPr id="6148" name="AutoShape 4">
            <a:extLst>
              <a:ext uri="{FF2B5EF4-FFF2-40B4-BE49-F238E27FC236}">
                <a16:creationId xmlns:a16="http://schemas.microsoft.com/office/drawing/2014/main" id="{80E6FBF4-53D4-B505-9448-45981EF89A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" y="3055938"/>
            <a:ext cx="1189038" cy="701675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801800" prstMaterial="legacyMatte">
            <a:bevelT w="13500" h="13500" prst="angle"/>
            <a:bevelB w="13500" h="13500" prst="angle"/>
            <a:extrusionClr>
              <a:srgbClr val="FFFF99"/>
            </a:extrusionClr>
            <a:contourClr>
              <a:srgbClr val="FFFF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GB"/>
          </a:p>
        </p:txBody>
      </p:sp>
      <p:sp>
        <p:nvSpPr>
          <p:cNvPr id="6150" name="AutoShape 6">
            <a:extLst>
              <a:ext uri="{FF2B5EF4-FFF2-40B4-BE49-F238E27FC236}">
                <a16:creationId xmlns:a16="http://schemas.microsoft.com/office/drawing/2014/main" id="{32CD5EAC-D4BA-2A26-4060-B905C41719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93938" y="4051300"/>
            <a:ext cx="3565525" cy="2103438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5459400" prstMaterial="legacyMatte">
            <a:bevelT w="13500" h="13500" prst="angle"/>
            <a:bevelB w="13500" h="13500" prst="angle"/>
            <a:extrusionClr>
              <a:srgbClr val="FFFF99"/>
            </a:extrusionClr>
            <a:contourClr>
              <a:srgbClr val="FFFF99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GB"/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93ED1C37-4904-3416-6E1F-E7F81A71A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719263"/>
            <a:ext cx="19732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V</a:t>
            </a:r>
            <a:r>
              <a:rPr lang="en-GB" altLang="en-US" sz="2800" baseline="-25000"/>
              <a:t>P</a:t>
            </a:r>
            <a:r>
              <a:rPr lang="en-GB" altLang="en-US" sz="2800"/>
              <a:t>=15cm</a:t>
            </a:r>
            <a:r>
              <a:rPr lang="en-GB" altLang="en-US" sz="2800" baseline="30000"/>
              <a:t>3</a:t>
            </a:r>
            <a:endParaRPr lang="en-US" altLang="en-US" sz="2800" baseline="30000"/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9C3A3D69-B35F-2A74-C0C0-4CFAAA0DC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825" y="2089150"/>
            <a:ext cx="26701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V</a:t>
            </a:r>
            <a:r>
              <a:rPr lang="en-GB" altLang="en-US" sz="2800" baseline="-25000"/>
              <a:t>Q</a:t>
            </a:r>
            <a:r>
              <a:rPr lang="en-GB" altLang="en-US" sz="2800"/>
              <a:t>=405cm</a:t>
            </a:r>
            <a:r>
              <a:rPr lang="en-GB" altLang="en-US" sz="2800" baseline="30000"/>
              <a:t>3</a:t>
            </a:r>
            <a:endParaRPr lang="en-US" altLang="en-US" sz="2800" baseline="30000"/>
          </a:p>
        </p:txBody>
      </p:sp>
      <p:sp>
        <p:nvSpPr>
          <p:cNvPr id="6153" name="Text Box 9">
            <a:extLst>
              <a:ext uri="{FF2B5EF4-FFF2-40B4-BE49-F238E27FC236}">
                <a16:creationId xmlns:a16="http://schemas.microsoft.com/office/drawing/2014/main" id="{9FFF7C72-7B4D-E0BF-091D-F57CC9423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2875" y="5481638"/>
            <a:ext cx="2082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800"/>
              <a:t>S</a:t>
            </a:r>
            <a:r>
              <a:rPr lang="en-GB" altLang="en-US" sz="2800" baseline="-25000"/>
              <a:t>Q</a:t>
            </a:r>
            <a:r>
              <a:rPr lang="en-GB" altLang="en-US" sz="2800"/>
              <a:t>=162cm</a:t>
            </a:r>
            <a:r>
              <a:rPr lang="en-GB" altLang="en-US" sz="2800" baseline="30000"/>
              <a:t>2</a:t>
            </a:r>
            <a:endParaRPr lang="en-US" altLang="en-US" sz="2800" baseline="30000"/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6586A835-5A5C-2A2F-548A-36C07C7CF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2825750"/>
            <a:ext cx="25860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P</a:t>
            </a:r>
            <a:endParaRPr lang="el-GR" altLang="en-US" sz="3600" baseline="30000">
              <a:cs typeface="Arial" panose="020B0604020202020204" pitchFamily="34" charset="0"/>
            </a:endParaRPr>
          </a:p>
        </p:txBody>
      </p:sp>
      <p:sp>
        <p:nvSpPr>
          <p:cNvPr id="6158" name="Text Box 14">
            <a:extLst>
              <a:ext uri="{FF2B5EF4-FFF2-40B4-BE49-F238E27FC236}">
                <a16:creationId xmlns:a16="http://schemas.microsoft.com/office/drawing/2014/main" id="{31A773D8-1ABD-F8B6-51EE-0C30E982A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188" y="3687763"/>
            <a:ext cx="25860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/>
              <a:t>Q</a:t>
            </a:r>
            <a:endParaRPr lang="el-GR" altLang="en-US" sz="3600" baseline="30000">
              <a:cs typeface="Arial" panose="020B0604020202020204" pitchFamily="34" charset="0"/>
            </a:endParaRPr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D7AB2A87-A2BB-DCC4-C193-6EF3AABDC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4164013"/>
            <a:ext cx="3270250" cy="131127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k</a:t>
            </a:r>
            <a:r>
              <a:rPr lang="en-GB" altLang="en-US" sz="2000" baseline="30000"/>
              <a:t>3 </a:t>
            </a:r>
            <a:r>
              <a:rPr lang="en-GB" altLang="en-US" sz="2000"/>
              <a:t>= </a:t>
            </a:r>
            <a:r>
              <a:rPr lang="en-GB" altLang="en-US" sz="2000" baseline="30000">
                <a:cs typeface="Arial" panose="020B0604020202020204" pitchFamily="34" charset="0"/>
              </a:rPr>
              <a:t>405</a:t>
            </a:r>
            <a:r>
              <a:rPr lang="en-GB" altLang="en-US" sz="2000">
                <a:cs typeface="Arial" panose="020B0604020202020204" pitchFamily="34" charset="0"/>
              </a:rPr>
              <a:t>/</a:t>
            </a:r>
            <a:r>
              <a:rPr lang="en-GB" altLang="en-US" sz="2000" baseline="-25000">
                <a:cs typeface="Arial" panose="020B0604020202020204" pitchFamily="34" charset="0"/>
              </a:rPr>
              <a:t>15 </a:t>
            </a:r>
            <a:r>
              <a:rPr lang="en-GB" altLang="en-US" sz="2000">
                <a:cs typeface="Arial" panose="020B0604020202020204" pitchFamily="34" charset="0"/>
              </a:rPr>
              <a:t>= 27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cs typeface="Arial" panose="020B0604020202020204" pitchFamily="34" charset="0"/>
              </a:rPr>
              <a:t>so k=3 and k</a:t>
            </a:r>
            <a:r>
              <a:rPr lang="en-GB" altLang="en-US" sz="2000" baseline="30000">
                <a:cs typeface="Arial" panose="020B0604020202020204" pitchFamily="34" charset="0"/>
              </a:rPr>
              <a:t>2</a:t>
            </a:r>
            <a:r>
              <a:rPr lang="en-GB" altLang="en-US" sz="2000">
                <a:cs typeface="Arial" panose="020B0604020202020204" pitchFamily="34" charset="0"/>
              </a:rPr>
              <a:t>=9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cs typeface="Arial" panose="020B0604020202020204" pitchFamily="34" charset="0"/>
              </a:rPr>
              <a:t>and S</a:t>
            </a:r>
            <a:r>
              <a:rPr lang="en-GB" altLang="en-US" sz="2000" baseline="-25000">
                <a:cs typeface="Arial" panose="020B0604020202020204" pitchFamily="34" charset="0"/>
              </a:rPr>
              <a:t>P</a:t>
            </a:r>
            <a:r>
              <a:rPr lang="en-GB" altLang="en-US" sz="2000">
                <a:cs typeface="Arial" panose="020B0604020202020204" pitchFamily="34" charset="0"/>
              </a:rPr>
              <a:t>= </a:t>
            </a:r>
            <a:r>
              <a:rPr lang="en-GB" altLang="en-US" sz="2000" baseline="30000">
                <a:cs typeface="Arial" panose="020B0604020202020204" pitchFamily="34" charset="0"/>
              </a:rPr>
              <a:t>162</a:t>
            </a:r>
            <a:r>
              <a:rPr lang="en-GB" altLang="en-US" sz="2000">
                <a:cs typeface="Arial" panose="020B0604020202020204" pitchFamily="34" charset="0"/>
              </a:rPr>
              <a:t> / </a:t>
            </a:r>
            <a:r>
              <a:rPr lang="en-GB" altLang="en-US" sz="2000" baseline="-25000">
                <a:cs typeface="Arial" panose="020B0604020202020204" pitchFamily="34" charset="0"/>
              </a:rPr>
              <a:t>9</a:t>
            </a:r>
            <a:r>
              <a:rPr lang="en-GB" altLang="en-US" sz="2000">
                <a:cs typeface="Arial" panose="020B0604020202020204" pitchFamily="34" charset="0"/>
              </a:rPr>
              <a:t> = </a:t>
            </a:r>
            <a:r>
              <a:rPr lang="en-GB" altLang="en-US" sz="2000" b="1">
                <a:cs typeface="Arial" panose="020B0604020202020204" pitchFamily="34" charset="0"/>
              </a:rPr>
              <a:t>18cm</a:t>
            </a:r>
            <a:r>
              <a:rPr lang="en-GB" altLang="en-US" sz="2000" b="1" baseline="30000">
                <a:cs typeface="Arial" panose="020B0604020202020204" pitchFamily="34" charset="0"/>
              </a:rPr>
              <a:t>2</a:t>
            </a:r>
            <a:endParaRPr lang="el-GR" altLang="en-US" sz="2000" b="1" baseline="3000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>
            <a:extLst>
              <a:ext uri="{FF2B5EF4-FFF2-40B4-BE49-F238E27FC236}">
                <a16:creationId xmlns:a16="http://schemas.microsoft.com/office/drawing/2014/main" id="{1EFC9A95-8243-4395-F200-86FC140A1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5638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GB" altLang="en-US">
                <a:latin typeface="Georgia" panose="02040502050405020303" pitchFamily="18" charset="0"/>
              </a:rPr>
              <a:t>This powerpoint was kindly donated to</a:t>
            </a:r>
          </a:p>
          <a:p>
            <a:r>
              <a:rPr lang="en-GB" altLang="en-US">
                <a:latin typeface="Georgia" panose="02040502050405020303" pitchFamily="18" charset="0"/>
                <a:hlinkClick r:id="rId3"/>
              </a:rPr>
              <a:t>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endParaRPr lang="en-GB" altLang="en-US">
              <a:latin typeface="Georgia" panose="02040502050405020303" pitchFamily="18" charset="0"/>
            </a:endParaRPr>
          </a:p>
          <a:p>
            <a:endParaRPr lang="en-GB" altLang="en-US">
              <a:latin typeface="Georgia" panose="02040502050405020303" pitchFamily="18" charset="0"/>
            </a:endParaRPr>
          </a:p>
          <a:p>
            <a:r>
              <a:rPr lang="en-GB" altLang="en-US">
                <a:latin typeface="Georgia" panose="02040502050405020303" pitchFamily="18" charset="0"/>
                <a:hlinkClick r:id="rId3"/>
              </a:rPr>
              <a:t>http://www.worldofteaching.com</a:t>
            </a:r>
            <a:endParaRPr lang="en-GB" altLang="en-US">
              <a:latin typeface="Georgia" panose="02040502050405020303" pitchFamily="18" charset="0"/>
            </a:endParaRPr>
          </a:p>
          <a:p>
            <a:r>
              <a:rPr lang="en-GB" altLang="en-US">
                <a:latin typeface="Georgia" panose="02040502050405020303" pitchFamily="18" charset="0"/>
              </a:rPr>
              <a:t>Is home to well over a thousand powerpoints submitted by teachers. This a free site. Please visit and I hope it will help in your teaching</a:t>
            </a:r>
          </a:p>
        </p:txBody>
      </p:sp>
    </p:spTree>
  </p:cSld>
  <p:clrMapOvr>
    <a:masterClrMapping/>
  </p:clrMapOvr>
  <p:transition advTm="20000"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293</Words>
  <Application>Microsoft Office PowerPoint</Application>
  <PresentationFormat>On-screen Show (4:3)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Georgia</vt:lpstr>
      <vt:lpstr>Calibri</vt:lpstr>
      <vt:lpstr>Default Design</vt:lpstr>
      <vt:lpstr>Similar shapes</vt:lpstr>
      <vt:lpstr>Cuboid A is enlarged with scale factor k to obtain B.  Find expressions for the surface area &amp; volume of B</vt:lpstr>
      <vt:lpstr>Scale, area &amp; volume factors</vt:lpstr>
      <vt:lpstr>Sphere M is enlarged with scale factor 5 to obtain N.  Find the volume of N</vt:lpstr>
      <vt:lpstr>Cylinders G and H are similar. Find the radius of H</vt:lpstr>
      <vt:lpstr>Prisms P and Q are similar. Find the surface area of P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Similar shapes</dc:title>
  <dc:creator>dan</dc:creator>
  <cp:lastModifiedBy>Nayan GRIFFITHS</cp:lastModifiedBy>
  <cp:revision>18</cp:revision>
  <dcterms:created xsi:type="dcterms:W3CDTF">2009-12-15T14:39:09Z</dcterms:created>
  <dcterms:modified xsi:type="dcterms:W3CDTF">2023-03-11T12:32:38Z</dcterms:modified>
</cp:coreProperties>
</file>