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76" r:id="rId11"/>
    <p:sldId id="263" r:id="rId12"/>
    <p:sldId id="262" r:id="rId13"/>
    <p:sldId id="275" r:id="rId14"/>
    <p:sldId id="260" r:id="rId15"/>
    <p:sldId id="261" r:id="rId16"/>
    <p:sldId id="264" r:id="rId17"/>
    <p:sldId id="277" r:id="rId18"/>
    <p:sldId id="265" r:id="rId19"/>
    <p:sldId id="278" r:id="rId20"/>
    <p:sldId id="266" r:id="rId21"/>
    <p:sldId id="269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AE6C57C-1ED8-DA49-ABAF-ED9BDF009A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FFE8F3A-2855-B807-0A57-9E1E3FF068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605FC74B-3186-0C47-BCEE-A734E33EC95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FDFB84F4-011C-3353-FF87-E49AAF3219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37AD82E1-CECE-364E-1A5A-2A504E78EE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81F547AF-3EA5-7A42-3F01-696F6806E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F89A2E-E9FC-41A4-B850-41DABB8F325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6B9EF7-0896-487F-E411-E108A1345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A1C9F-AAEC-4B2C-A61E-4D8F54AE37A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ABFC182-3B01-F8F5-44FE-9BDFCEE79C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AC24FAC-09AF-E2C9-D474-7A3FC0C88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940F5F3-5B0F-D5D8-7EB8-EF80B7E56E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E6D93-72C6-4DE8-935C-766528873321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FC12208D-34DA-0378-2313-2E3D6F17CB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8F75314E-1203-49AC-8DEA-5F3EB3631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28F6DF-D62C-E2E7-083A-70C526E19F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3DD8F-F542-4FCC-BC20-EE9B37A40836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C2CFA822-5D7F-2FA7-621C-C19F277FCF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39ED845-0269-6EE9-409C-CF677C3BA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3A9B5B-584E-A90F-E252-592F563D1E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D7F00-7975-43F9-9CE7-45A795C0324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2E8999F-9A8D-32B8-8C56-9FB78B01B1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A04B669-AB99-32CD-EA94-1D5A19FE9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A98538-CBA1-B858-2295-9A0211BDE2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3E5FEA-F647-49AF-B753-CD9DC21D5608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0A04AE78-9AA1-E36B-DD7B-A238F1183B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1B353B3-4A3C-76FD-A312-3536C305D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14D12E-6597-0947-E343-D5406ADBF9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5FB06-7C75-4E09-9AFB-6119FDE94ADA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F94CC19D-ED32-C60B-9DEC-AA91ED8F46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CCC3BD30-CF96-5C70-4FC3-E3B17A8BE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CED968-88B9-E2DE-50CD-5A153775C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2D1F8-FB95-4AE1-82AB-265BA98BDE3E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5A90CEA2-EFAB-EE4B-9BC9-8BEACAAB1D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00C47D00-1CE1-3B59-70AA-24EF1FC862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8D09FC-D2A9-A525-B8BF-5352C134EF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83D25-64A3-456C-A133-1341F66F67F4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3D8353B0-C75D-3EA7-F9A9-B22F0DDCD3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BF3DCBC-A8AB-934A-E039-280BE40DB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E9FC32-52BE-95E3-679D-C60C9C3CD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F8BEAD-2C8A-4A72-A0C3-F85F2FC125EB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51D4EC3E-A891-7BE4-210D-10E4678D53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C5EE5D9-90D0-D2BA-A67F-6A36228DB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6273442-78E0-7F28-709E-95EE5418E1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6FCCA-344A-4582-BE05-8811A9241611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0C28BA3A-2151-0967-B5B9-001DDFD14F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03A15C7-E956-675A-D0F4-D4C7A1D8E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32A5A76-3350-B815-C465-5B8719ACD0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71611-3B19-4AA9-86FE-2AE1386A6AD2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2B7969F1-5263-7BD6-BDF1-17FFC0403E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B73ABC1-ECFF-81A3-7471-6215CCC39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1109A7-692F-B2F7-67FD-C439DB8F1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CF72B-9EA2-44C0-A011-A0EDA078995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19A6DD18-724D-9590-501D-FCE9950A6F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5D129D0-EF66-F0BF-0233-E45924C3E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CA2458-4D1F-E8BE-0AE2-F12B62BFA3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9EF90-6D5D-465E-B31B-F69EA75651F9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BE920886-2B30-A08B-AE88-2D898A8458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260FD2C-02AC-44F7-34BC-0DD4ADBD9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CE995D-8DE3-E866-E5D9-D7633DAEB0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F7B0E-5831-4C15-AF87-FE38E8B66CC9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1681C86F-18FF-19AA-A607-2C1E5F260A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07EA3EC-F76F-6516-49A9-E9D6F0910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83BB33-E581-AE77-760B-2401C6B0B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FD64D-0067-4B6B-889F-56C0007913B6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95889E85-7CF1-B6BB-45ED-FF8A67FF30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B98EF872-E0FD-692C-3447-D3188C57D2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8AB9510-BCF5-17DB-CE10-AA0CF59091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40D34-F02E-400B-960C-39706FE70E2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AE430827-7578-9F5A-C8EF-5AF80DA315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A5A3C81-68B9-67FA-E16C-D63C24B15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E055F72-F366-7037-3608-4C8004B5C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93DBF-B49B-4ED0-A377-D91B7115E38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675BB9D6-CD77-7E92-DB41-ABDBE153C2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09A276F-1842-061B-4F11-8F02EEB8B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9A2E35-9F47-407B-C187-B5224B774A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BE1C0-BF11-4A00-BBA6-75B0ED9B56E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05F13542-CBAA-E7F2-0735-ECEF4CD848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43BFE06-9354-E926-C08F-1FE018E58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A0E511-B6D0-A1F1-138F-258D140690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81B0BF-9DDA-4F84-BA5B-CCA2EB3B5FA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7376363A-3467-45C2-A661-9B922B26DF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448A762-5E51-8279-DFA7-EE7857694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9D3A4B-E13B-F973-0F3A-A32A6730A6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BAED0-676F-46EE-90B9-F5C0ACE75A0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74485FF7-30BE-21F9-5F00-9FFF7F2751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34A7843-D117-E403-C540-7739F4579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A6499E-42DA-365D-EFD9-A1167AAFD1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DC8AC-360F-4209-A81F-B73BD9A298E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E44A9074-253B-C277-4F73-DFDE986208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8A42511-12C7-F276-3454-9874A1584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A0F3005-A6F5-62CE-51E7-CA539A7EF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050B6-0F38-41CB-862D-936548EF4880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0A9C6C7C-5448-B2D1-87C8-D6E19BFC12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C3CB158-6291-3663-0E3E-ECBC41DC2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1030">
            <a:extLst>
              <a:ext uri="{FF2B5EF4-FFF2-40B4-BE49-F238E27FC236}">
                <a16:creationId xmlns:a16="http://schemas.microsoft.com/office/drawing/2014/main" id="{8C27CFE6-B367-B09C-413D-08A61AE5972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074" name="Arc 1026">
              <a:extLst>
                <a:ext uri="{FF2B5EF4-FFF2-40B4-BE49-F238E27FC236}">
                  <a16:creationId xmlns:a16="http://schemas.microsoft.com/office/drawing/2014/main" id="{926158F9-4D2C-EFEC-BE81-A5E4A12FE3C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5" name="Arc 1027">
              <a:extLst>
                <a:ext uri="{FF2B5EF4-FFF2-40B4-BE49-F238E27FC236}">
                  <a16:creationId xmlns:a16="http://schemas.microsoft.com/office/drawing/2014/main" id="{8746FE0D-5F4C-096B-69CC-17F0BDD237E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" name="Arc 1028">
              <a:extLst>
                <a:ext uri="{FF2B5EF4-FFF2-40B4-BE49-F238E27FC236}">
                  <a16:creationId xmlns:a16="http://schemas.microsoft.com/office/drawing/2014/main" id="{F0493EDE-5920-93DE-15BF-BCA9867AC2E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7" name="AutoShape 1029">
              <a:extLst>
                <a:ext uri="{FF2B5EF4-FFF2-40B4-BE49-F238E27FC236}">
                  <a16:creationId xmlns:a16="http://schemas.microsoft.com/office/drawing/2014/main" id="{5B687613-A7FE-B514-DD7B-20B9FC86CE1F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9" name="Rectangle 1031">
            <a:extLst>
              <a:ext uri="{FF2B5EF4-FFF2-40B4-BE49-F238E27FC236}">
                <a16:creationId xmlns:a16="http://schemas.microsoft.com/office/drawing/2014/main" id="{1E16FC3B-9E0D-E854-6EEB-D572167BC38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0" name="Rectangle 1032">
            <a:extLst>
              <a:ext uri="{FF2B5EF4-FFF2-40B4-BE49-F238E27FC236}">
                <a16:creationId xmlns:a16="http://schemas.microsoft.com/office/drawing/2014/main" id="{88DF00B7-68D2-26C8-9E7E-E98E517DEB2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1" name="Rectangle 1033">
            <a:extLst>
              <a:ext uri="{FF2B5EF4-FFF2-40B4-BE49-F238E27FC236}">
                <a16:creationId xmlns:a16="http://schemas.microsoft.com/office/drawing/2014/main" id="{A24406A0-5D5C-A48E-A608-65DF202C784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2" name="Rectangle 1034">
            <a:extLst>
              <a:ext uri="{FF2B5EF4-FFF2-40B4-BE49-F238E27FC236}">
                <a16:creationId xmlns:a16="http://schemas.microsoft.com/office/drawing/2014/main" id="{DB335F86-001A-78ED-9D59-2E40F9B406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3" name="Rectangle 1035">
            <a:extLst>
              <a:ext uri="{FF2B5EF4-FFF2-40B4-BE49-F238E27FC236}">
                <a16:creationId xmlns:a16="http://schemas.microsoft.com/office/drawing/2014/main" id="{6EEE0401-F9A1-7FB7-F044-454FD276EA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E17A5D-91FC-413C-B01F-FE25BF84F5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0C845-5EB3-BFCE-9A20-A5C28A934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C2A7C-171E-745F-E809-5242DC48D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78EE3-3F47-61CF-FA88-670FD181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DC431-2405-6A67-01F1-64AC08C6D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F5587-ADBB-3623-3782-B3E332C5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86D49-8880-43A5-BE37-65B44BACB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9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A5AEBF-AD11-E307-CC0D-95A152CB7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CE69DA-261E-AE03-02F3-C0F6F9024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712BE-59EF-F691-2D45-FC487E8F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ACBB3-A260-C644-A2A7-DB6D46F6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6CEEB-A7EE-364E-ADB3-B67C641F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A59B3-382D-4167-9979-B990A43EF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09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BB5C-D81E-8AFD-AA1D-66F95BCFC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6F5A-F31D-0BBB-43A3-A7CE1AAF1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2B82F-9AA5-FDC3-A9C2-BC8374BA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3D560-82C3-24F9-6E57-03C41841F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FD9A2-D844-453E-3741-7F0B1599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E12F9-6F1C-498A-9F02-BDA4DF0FD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06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030A-FA86-08CA-1FF2-06BC5DB8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ADE77-8C2E-C692-869E-E0E6F1003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6BC36-39D2-D959-8D07-5A144DE02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50117-16F7-1B88-0795-BA810019C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728EC-CC81-1845-4340-BB385E14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C15D-9F5D-4102-92AE-6E1A1F11CA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94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1C782-2D77-FD88-3E3D-0BE51A250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CDF30-33B5-B776-6531-F7FC9777A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0262D-49A3-000B-3A07-72BF7FDB2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9E519-BD29-B1AF-464E-4B27CF10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57D3D-3963-05A1-E889-F23E9774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FF423-626D-DA58-1CB9-A459E19F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D107F-ACF1-4A78-ABD1-7C6A8CFA9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82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D325-A115-2F43-BEA6-F73867B05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A47D2-B645-B93D-5DD9-3B4888B3E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9994C-6152-5E5B-0D95-8F8080A2A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A42C48-00D6-E400-112D-B0D45FBA5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55E24E-BE08-D092-30AB-D54ADAFB17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98CB41-6D0C-0577-EDAC-51BA184C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A56B67-DF1B-D91B-6AA5-77F764EA4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B1327-0FD2-3401-7130-D24707C0C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C64DB-F330-4E3B-9048-649E97E9A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73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19322-C518-95CA-40F4-F863BDE20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BBCBB1-A0AA-B105-6AC9-02A7B586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AEC602-5885-1244-6930-9105F03F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808F6-64E3-D415-886F-55A59E64E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8D086-2C27-4FA6-86A3-FE20905133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2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CF2D66-3117-9817-E7DD-4B44BD163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3F6294-E625-39F5-C152-54F2F80B9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58FC6-BC62-D11F-1251-ACB653C3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27BDA-568B-4B62-87ED-C32746B4E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74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6F3AA-9BDB-BEBE-D176-3E0DF588D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077BD-D83A-AB29-478B-0881498D6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25109-CA65-FFB1-DFF8-91E88E0C2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73393-D5EF-1434-6712-55D692547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4EAB9-7D67-3F72-07F8-A93EB6CC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FF0C5-3677-CBC7-F929-9E818C40F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7A83-D4A3-441B-83E6-4CB02C3A4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56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4FB40-999F-B78C-307B-AA5C9C0D8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C079A3-BA73-E040-FD36-B76ED653E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B436-27C6-4A4E-3BB9-F778B43FA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39FAF-CB84-8BC0-E72D-B2054050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67A52-36A8-8D6E-7289-E5336685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7B199-7282-75D9-6A44-FD0B44AB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53277-DE5F-4051-9C87-73E41CC6B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15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>
            <a:extLst>
              <a:ext uri="{FF2B5EF4-FFF2-40B4-BE49-F238E27FC236}">
                <a16:creationId xmlns:a16="http://schemas.microsoft.com/office/drawing/2014/main" id="{0BC35FA2-7D7B-34D8-6213-84BC3192FA2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>
              <a:extLst>
                <a:ext uri="{FF2B5EF4-FFF2-40B4-BE49-F238E27FC236}">
                  <a16:creationId xmlns:a16="http://schemas.microsoft.com/office/drawing/2014/main" id="{4615B61F-47FA-240E-2BAC-1CB27558DC2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7" name="Arc 3">
              <a:extLst>
                <a:ext uri="{FF2B5EF4-FFF2-40B4-BE49-F238E27FC236}">
                  <a16:creationId xmlns:a16="http://schemas.microsoft.com/office/drawing/2014/main" id="{03B1692F-4D3F-7167-0D0B-B5D2D7BA852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8" name="Arc 4">
              <a:extLst>
                <a:ext uri="{FF2B5EF4-FFF2-40B4-BE49-F238E27FC236}">
                  <a16:creationId xmlns:a16="http://schemas.microsoft.com/office/drawing/2014/main" id="{825CB7D2-6979-5C2E-AD66-0B1F9DD4480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9" name="AutoShape 5">
              <a:extLst>
                <a:ext uri="{FF2B5EF4-FFF2-40B4-BE49-F238E27FC236}">
                  <a16:creationId xmlns:a16="http://schemas.microsoft.com/office/drawing/2014/main" id="{551B3997-0611-9369-B4CE-ACCF71418A68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31" name="Rectangle 7">
            <a:extLst>
              <a:ext uri="{FF2B5EF4-FFF2-40B4-BE49-F238E27FC236}">
                <a16:creationId xmlns:a16="http://schemas.microsoft.com/office/drawing/2014/main" id="{7BB0B3AC-0968-8142-2BDD-63FC072E5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8A8A193-F84E-1083-5423-3E24F5C79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2C0BD90-0A0C-D8D8-C16F-7361E83881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81E047D5-7ADC-3C65-C018-30DFE2F93E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FBF9D8EC-B506-5B10-0BB6-DF2805F66D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235EDBA1-491B-4470-87EA-DD03E91F2C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8107CC0-27CA-4A68-34BE-A7B4C7128D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800"/>
              <a:t>Algebra II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E913B4F-F394-4B93-6C3F-138D0EE02F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4000"/>
              <a:t>By Monica Yuskaitis</a:t>
            </a:r>
          </a:p>
        </p:txBody>
      </p:sp>
    </p:spTree>
  </p:cSld>
  <p:clrMapOvr>
    <a:masterClrMapping/>
  </p:clrMapOvr>
  <p:transition advTm="41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EE8ECA4-6757-2AB2-C894-D72A1F02A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Are these equations true, false or open?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89A9DB8-7AAE-C246-9613-18F956DE6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2057400"/>
            <a:ext cx="3429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/>
              <a:t>11 - 3 = 5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13 + 4 = 17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N + 4 = 7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12 – 3 = 8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3 + v = 13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15 – 6 = 9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4400"/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57A80EAE-229B-A590-FAF4-6C3E79922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81200"/>
            <a:ext cx="1238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/>
              <a:t>false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AB07E553-1379-8103-4399-1836FFFF8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667000"/>
            <a:ext cx="10525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true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6D5B4356-8F31-FCBC-70F5-D8D34F9D6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29000"/>
            <a:ext cx="127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open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57850836-5C4C-EA60-422B-710DB3E5E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191000"/>
            <a:ext cx="1238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/>
              <a:t>false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97845138-BFFA-DC45-4B13-593A02BF2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953000"/>
            <a:ext cx="127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open</a:t>
            </a:r>
          </a:p>
        </p:txBody>
      </p:sp>
      <p:sp>
        <p:nvSpPr>
          <p:cNvPr id="44041" name="Text Box 9">
            <a:extLst>
              <a:ext uri="{FF2B5EF4-FFF2-40B4-BE49-F238E27FC236}">
                <a16:creationId xmlns:a16="http://schemas.microsoft.com/office/drawing/2014/main" id="{4EEC3E4D-E382-1CBF-CE0E-784458920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715000"/>
            <a:ext cx="10525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true</a:t>
            </a:r>
          </a:p>
        </p:txBody>
      </p:sp>
    </p:spTree>
  </p:cSld>
  <p:clrMapOvr>
    <a:masterClrMapping/>
  </p:clrMapOvr>
  <p:transition advTm="257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utoUpdateAnimBg="0"/>
      <p:bldP spid="44040" grpId="0" autoUpdateAnimBg="0"/>
      <p:bldP spid="440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B232162-3890-9C54-86EF-B8131D2BE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Definitions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AA93F72-E683-024A-EB53-A538DEA25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458200" cy="4114800"/>
          </a:xfrm>
        </p:spPr>
        <p:txBody>
          <a:bodyPr/>
          <a:lstStyle/>
          <a:p>
            <a:r>
              <a:rPr lang="en-US" altLang="en-US" sz="4400" i="1"/>
              <a:t>Inverse operation – the opposite operation used to undo the first. </a:t>
            </a:r>
          </a:p>
          <a:p>
            <a:r>
              <a:rPr lang="en-US" altLang="en-US" sz="4400">
                <a:solidFill>
                  <a:schemeClr val="tx2"/>
                </a:solidFill>
              </a:rPr>
              <a:t>4 + 3 = 7		7 – 4 = 3</a:t>
            </a:r>
          </a:p>
          <a:p>
            <a:r>
              <a:rPr lang="en-US" altLang="en-US" sz="4400">
                <a:solidFill>
                  <a:schemeClr val="tx2"/>
                </a:solidFill>
              </a:rPr>
              <a:t>6 x 6 = 36		36 / 6 = 6</a:t>
            </a:r>
          </a:p>
          <a:p>
            <a:endParaRPr lang="en-US" alt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17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126C742-3721-60F6-8132-7C13C11BD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How to solve an addition equation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27A99A8-B4A1-19BE-E976-41D475D45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Use the inverse operation for addition which is subtraction</a:t>
            </a:r>
            <a:endParaRPr lang="en-US" altLang="en-US" sz="4800"/>
          </a:p>
          <a:p>
            <a:r>
              <a:rPr lang="en-US" altLang="en-US" sz="4400">
                <a:solidFill>
                  <a:schemeClr val="tx2"/>
                </a:solidFill>
              </a:rPr>
              <a:t>m</a:t>
            </a:r>
            <a:r>
              <a:rPr lang="en-US" altLang="en-US" sz="4400"/>
              <a:t> </a:t>
            </a:r>
            <a:r>
              <a:rPr lang="en-US" altLang="en-US" sz="4400">
                <a:solidFill>
                  <a:schemeClr val="tx2"/>
                </a:solidFill>
              </a:rPr>
              <a:t>+ 8 = 12 	12 - 8 = 4</a:t>
            </a:r>
          </a:p>
          <a:p>
            <a:r>
              <a:rPr lang="en-US" altLang="en-US" sz="4400">
                <a:solidFill>
                  <a:schemeClr val="tx2"/>
                </a:solidFill>
              </a:rPr>
              <a:t>m = 4 			</a:t>
            </a:r>
            <a:r>
              <a:rPr lang="en-US" altLang="en-US" sz="4400" u="sng">
                <a:solidFill>
                  <a:schemeClr val="tx2"/>
                </a:solidFill>
              </a:rPr>
              <a:t>4</a:t>
            </a:r>
            <a:r>
              <a:rPr lang="en-US" altLang="en-US" sz="4400">
                <a:solidFill>
                  <a:schemeClr val="tx2"/>
                </a:solidFill>
              </a:rPr>
              <a:t> + 8 = 12</a:t>
            </a:r>
          </a:p>
        </p:txBody>
      </p:sp>
    </p:spTree>
  </p:cSld>
  <p:clrMapOvr>
    <a:masterClrMapping/>
  </p:clrMapOvr>
  <p:transition advTm="19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074BB4D-2780-F645-11EB-A4A62BD2E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How to solve a subtraction equation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0894247-200C-CD84-6D0A-73A9396455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Use the inverse operation for subtraction which is addition</a:t>
            </a:r>
            <a:endParaRPr lang="en-US" altLang="en-US" sz="4800"/>
          </a:p>
          <a:p>
            <a:r>
              <a:rPr lang="en-US" altLang="en-US" sz="4400">
                <a:solidFill>
                  <a:schemeClr val="tx2"/>
                </a:solidFill>
              </a:rPr>
              <a:t>m</a:t>
            </a:r>
            <a:r>
              <a:rPr lang="en-US" altLang="en-US" sz="4400"/>
              <a:t> </a:t>
            </a:r>
            <a:r>
              <a:rPr lang="en-US" altLang="en-US" sz="4400">
                <a:solidFill>
                  <a:schemeClr val="tx2"/>
                </a:solidFill>
              </a:rPr>
              <a:t>- 3 = 5		5 + 3 = 8</a:t>
            </a:r>
          </a:p>
          <a:p>
            <a:r>
              <a:rPr lang="en-US" altLang="en-US" sz="4400">
                <a:solidFill>
                  <a:schemeClr val="tx2"/>
                </a:solidFill>
              </a:rPr>
              <a:t>m = 8 			</a:t>
            </a:r>
            <a:r>
              <a:rPr lang="en-US" altLang="en-US" sz="4400" u="sng">
                <a:solidFill>
                  <a:schemeClr val="tx2"/>
                </a:solidFill>
              </a:rPr>
              <a:t>8</a:t>
            </a:r>
            <a:r>
              <a:rPr lang="en-US" altLang="en-US" sz="4400">
                <a:solidFill>
                  <a:schemeClr val="tx2"/>
                </a:solidFill>
              </a:rPr>
              <a:t> - 3 = 5</a:t>
            </a:r>
          </a:p>
        </p:txBody>
      </p:sp>
    </p:spTree>
  </p:cSld>
  <p:clrMapOvr>
    <a:masterClrMapping/>
  </p:clrMapOvr>
  <p:transition advTm="167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AFDA8AB-5398-36C5-35D1-F8EAED59F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Solve these equations using the inverse operations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737B7CE-9A50-889F-E5B8-0D17D5B59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3352800" cy="49530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/>
              <a:t>n + 4 = 7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n – 5 = 4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n + 4 = 17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n – 6 = 13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n + 7 = 15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n – 8 = 17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0E025BC2-A619-ABB0-04AD-1D66FB216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3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DC2BBAF7-AEF6-E3FA-8AE8-70F75ADC9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5908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9</a:t>
            </a: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66996D4F-5A7B-6AF1-E58D-116C3CCD7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3528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13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5F627840-2912-4525-568A-043F61681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1148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19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26180B24-4CEC-2EAA-20CE-F4E1A6194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8006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8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7E97A1DE-14FE-7791-E273-57AF4B251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4864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9</a:t>
            </a:r>
          </a:p>
        </p:txBody>
      </p:sp>
    </p:spTree>
  </p:cSld>
  <p:clrMapOvr>
    <a:masterClrMapping/>
  </p:clrMapOvr>
  <p:transition advTm="242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utoUpdateAnimBg="0"/>
      <p:bldP spid="27654" grpId="0" autoUpdateAnimBg="0"/>
      <p:bldP spid="27655" grpId="0" autoUpdateAnimBg="0"/>
      <p:bldP spid="27656" grpId="0" autoUpdateAnimBg="0"/>
      <p:bldP spid="2765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1A1B1F2-C77C-BED1-350E-BA744CE81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914400"/>
          </a:xfrm>
        </p:spPr>
        <p:txBody>
          <a:bodyPr/>
          <a:lstStyle/>
          <a:p>
            <a:pPr algn="ctr"/>
            <a:r>
              <a:rPr lang="en-US" altLang="en-US" sz="4800"/>
              <a:t>Commutative Property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432639D-3B04-5AFE-94E1-8C787C86E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772400" cy="4114800"/>
          </a:xfrm>
          <a:ln/>
        </p:spPr>
        <p:txBody>
          <a:bodyPr/>
          <a:lstStyle/>
          <a:p>
            <a:r>
              <a:rPr lang="en-US" altLang="en-US" sz="4400"/>
              <a:t>5 + 4 = 9			4 + 5 = 9</a:t>
            </a:r>
          </a:p>
          <a:p>
            <a:r>
              <a:rPr lang="en-US" altLang="en-US" sz="4400"/>
              <a:t>a + b = c			b + a = c</a:t>
            </a:r>
          </a:p>
          <a:p>
            <a:r>
              <a:rPr lang="en-US" altLang="en-US" sz="4400"/>
              <a:t>6 + 3 = 9			3 + 6 = 9</a:t>
            </a:r>
          </a:p>
          <a:p>
            <a:r>
              <a:rPr lang="en-US" altLang="en-US" sz="4400"/>
              <a:t>x+ y = z			y + x = z</a:t>
            </a:r>
          </a:p>
          <a:p>
            <a:r>
              <a:rPr lang="en-US" altLang="en-US" sz="4400"/>
              <a:t>3 + 4 + 1 = 8		1 + 3 + 4 = 8</a:t>
            </a:r>
          </a:p>
          <a:p>
            <a:pPr>
              <a:buFontTx/>
              <a:buNone/>
            </a:pPr>
            <a:endParaRPr lang="en-US" altLang="en-US" sz="4400"/>
          </a:p>
          <a:p>
            <a:pPr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233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1F1508F-52C9-ACF9-623E-99FAAB206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Solve these equations using the commutative property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7E398E1-5F08-1480-6DAB-3DEA67F5B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4038600" cy="4800600"/>
          </a:xfrm>
        </p:spPr>
        <p:txBody>
          <a:bodyPr/>
          <a:lstStyle/>
          <a:p>
            <a:r>
              <a:rPr lang="en-US" altLang="en-US" sz="4400"/>
              <a:t>n + 7 = 7 + 4</a:t>
            </a:r>
          </a:p>
          <a:p>
            <a:r>
              <a:rPr lang="en-US" altLang="en-US" sz="4400"/>
              <a:t>m + 2 = 2 + 5</a:t>
            </a:r>
          </a:p>
          <a:p>
            <a:r>
              <a:rPr lang="en-US" altLang="en-US" sz="4400"/>
              <a:t>z + 3 = 3 + 9</a:t>
            </a:r>
          </a:p>
          <a:p>
            <a:r>
              <a:rPr lang="en-US" altLang="en-US" sz="4400"/>
              <a:t>g + 6 = 6 + 11</a:t>
            </a:r>
          </a:p>
          <a:p>
            <a:r>
              <a:rPr lang="en-US" altLang="en-US" sz="4400"/>
              <a:t>s + 4 = 4 + 20</a:t>
            </a:r>
          </a:p>
          <a:p>
            <a:r>
              <a:rPr lang="en-US" altLang="en-US" sz="4400"/>
              <a:t>c + 8 = 8 + 32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B279ABE7-7267-B5BB-3E1E-65982AE4C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981200"/>
            <a:ext cx="13382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= 4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FF1EEFB5-B2A3-3EFD-E095-3CF1B323E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95600"/>
            <a:ext cx="16176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m = 5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1484C15E-D121-787B-AAF7-AB8B7B35D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657600"/>
            <a:ext cx="13065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z = 9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3C1EC105-A046-D742-9B60-64605BFF9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95800"/>
            <a:ext cx="16176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g = 11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281477D5-E702-2FA6-A675-BAD084491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257800"/>
            <a:ext cx="15557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s = 20</a:t>
            </a:r>
          </a:p>
          <a:p>
            <a:endParaRPr lang="en-US" altLang="en-US"/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5D607A46-13F5-4F1C-A68E-9F47E9AE6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019800"/>
            <a:ext cx="1600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c = 32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242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  <p:bldP spid="31749" grpId="0" autoUpdateAnimBg="0"/>
      <p:bldP spid="31750" grpId="0" autoUpdateAnimBg="0"/>
      <p:bldP spid="31751" grpId="0" autoUpdateAnimBg="0"/>
      <p:bldP spid="31752" grpId="0" autoUpdateAnimBg="0"/>
      <p:bldP spid="3175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CC36CA6-EB0D-48C1-AAB2-8FB588965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Identity Property of Addition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3C1563B-48BA-ABB0-D7C2-A093791B3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0" y="2057400"/>
            <a:ext cx="3124200" cy="4114800"/>
          </a:xfrm>
        </p:spPr>
        <p:txBody>
          <a:bodyPr/>
          <a:lstStyle/>
          <a:p>
            <a:r>
              <a:rPr lang="en-US" altLang="en-US" sz="4400"/>
              <a:t>7 + 0 = 7</a:t>
            </a:r>
          </a:p>
          <a:p>
            <a:r>
              <a:rPr lang="en-US" altLang="en-US" sz="4400"/>
              <a:t>a + 0 = a</a:t>
            </a:r>
          </a:p>
          <a:p>
            <a:r>
              <a:rPr lang="en-US" altLang="en-US" sz="4400"/>
              <a:t>8 + 0 = 8</a:t>
            </a:r>
          </a:p>
          <a:p>
            <a:r>
              <a:rPr lang="en-US" altLang="en-US" sz="4400"/>
              <a:t>c + 0 = c</a:t>
            </a:r>
          </a:p>
          <a:p>
            <a:r>
              <a:rPr lang="en-US" altLang="en-US" sz="4400"/>
              <a:t>2 + 0 = 2</a:t>
            </a:r>
          </a:p>
        </p:txBody>
      </p:sp>
    </p:spTree>
  </p:cSld>
  <p:clrMapOvr>
    <a:masterClrMapping/>
  </p:clrMapOvr>
  <p:transition advTm="144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6B8DAC5-AEB0-EA3F-3936-79173502E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Use the Identity Property of addition to solve these problems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A599D11-1D51-D2F6-ED5C-496A2D171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057400"/>
            <a:ext cx="3124200" cy="4800600"/>
          </a:xfrm>
        </p:spPr>
        <p:txBody>
          <a:bodyPr/>
          <a:lstStyle/>
          <a:p>
            <a:r>
              <a:rPr lang="en-US" altLang="en-US" sz="4400"/>
              <a:t>n + 0 = 8</a:t>
            </a:r>
          </a:p>
          <a:p>
            <a:r>
              <a:rPr lang="en-US" altLang="en-US" sz="4400"/>
              <a:t>b + 0 = 7</a:t>
            </a:r>
          </a:p>
          <a:p>
            <a:r>
              <a:rPr lang="en-US" altLang="en-US" sz="4400"/>
              <a:t>m + 0 = 3</a:t>
            </a:r>
          </a:p>
          <a:p>
            <a:r>
              <a:rPr lang="en-US" altLang="en-US" sz="4400"/>
              <a:t>v + 0 = 5</a:t>
            </a:r>
          </a:p>
          <a:p>
            <a:r>
              <a:rPr lang="en-US" altLang="en-US" sz="4400"/>
              <a:t>w + 0 = 4</a:t>
            </a:r>
          </a:p>
          <a:p>
            <a:r>
              <a:rPr lang="en-US" altLang="en-US" sz="4400"/>
              <a:t>r + 0 = 2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FF2CE13B-3BE3-C9D9-3A52-AE9A5ABB4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057400"/>
            <a:ext cx="13382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= 8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997E2450-99A8-162A-9A44-90B0B85A2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819400"/>
            <a:ext cx="16176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b = 7</a:t>
            </a:r>
          </a:p>
          <a:p>
            <a:endParaRPr lang="en-US" altLang="en-US"/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3C20D30A-AF97-81D4-04EA-3943046C5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657600"/>
            <a:ext cx="1493838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m = 3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B7AAAB2C-9CB2-BC4F-A3CA-0527238A3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95800"/>
            <a:ext cx="13382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v = 5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1D49C24B-5BED-0468-7AA7-124768C4E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57800"/>
            <a:ext cx="1462088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w = 4</a:t>
            </a:r>
          </a:p>
          <a:p>
            <a:endParaRPr lang="en-US" altLang="en-US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39EC96FC-F40A-0CB5-B044-B37AD93F9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019800"/>
            <a:ext cx="1600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r = 2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17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autoUpdateAnimBg="0"/>
      <p:bldP spid="32774" grpId="0" autoUpdateAnimBg="0"/>
      <p:bldP spid="32775" grpId="0" autoUpdateAnimBg="0"/>
      <p:bldP spid="32776" grpId="0" autoUpdateAnimBg="0"/>
      <p:bldP spid="3277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F966088-76DC-5397-37FD-A63D8059BB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algn="ctr"/>
            <a:r>
              <a:rPr lang="en-US" altLang="en-US"/>
              <a:t>Subtraction Rules of zero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D67F288-D404-A12A-09DD-E01C688FF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24200" y="2057400"/>
            <a:ext cx="3048000" cy="4419600"/>
          </a:xfrm>
        </p:spPr>
        <p:txBody>
          <a:bodyPr/>
          <a:lstStyle/>
          <a:p>
            <a:r>
              <a:rPr lang="en-US" altLang="en-US" sz="4400"/>
              <a:t>7 – 7 = 0</a:t>
            </a:r>
          </a:p>
          <a:p>
            <a:r>
              <a:rPr lang="en-US" altLang="en-US" sz="4400"/>
              <a:t>n – n = 0</a:t>
            </a:r>
          </a:p>
          <a:p>
            <a:r>
              <a:rPr lang="en-US" altLang="en-US" sz="4400"/>
              <a:t>4 – 0 = 4</a:t>
            </a:r>
          </a:p>
          <a:p>
            <a:r>
              <a:rPr lang="en-US" altLang="en-US" sz="4400"/>
              <a:t>n – 0 = n</a:t>
            </a:r>
          </a:p>
          <a:p>
            <a:pPr>
              <a:buFontTx/>
              <a:buNone/>
            </a:pPr>
            <a:endParaRPr lang="en-US" altLang="en-US" sz="4400"/>
          </a:p>
          <a:p>
            <a:endParaRPr lang="en-US" altLang="en-US" sz="4400"/>
          </a:p>
        </p:txBody>
      </p:sp>
    </p:spTree>
  </p:cSld>
  <p:clrMapOvr>
    <a:masterClrMapping/>
  </p:clrMapOvr>
  <p:transition advTm="171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10F9B48-B57A-BA4F-3A0F-EBC665A1A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Definitions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C9BA35D-3B94-1630-392E-36D2CD5F5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Equation – A mathematical sentence stating that 2 expressions are equal.</a:t>
            </a:r>
          </a:p>
          <a:p>
            <a:r>
              <a:rPr lang="en-US" altLang="en-US" sz="4400"/>
              <a:t>12 – 3 = 9</a:t>
            </a:r>
          </a:p>
          <a:p>
            <a:r>
              <a:rPr lang="en-US" altLang="en-US" sz="4400"/>
              <a:t>8 + 4 = 12</a:t>
            </a:r>
          </a:p>
          <a:p>
            <a:pPr>
              <a:buFontTx/>
              <a:buNone/>
            </a:pPr>
            <a:endParaRPr lang="en-US" altLang="en-US" sz="4400"/>
          </a:p>
        </p:txBody>
      </p:sp>
    </p:spTree>
  </p:cSld>
  <p:clrMapOvr>
    <a:masterClrMapping/>
  </p:clrMapOvr>
  <p:transition advTm="145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D7DB48F-DCC4-F0AB-599D-7E4AE8E66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924800" cy="1676400"/>
          </a:xfrm>
        </p:spPr>
        <p:txBody>
          <a:bodyPr/>
          <a:lstStyle/>
          <a:p>
            <a:pPr algn="ctr"/>
            <a:r>
              <a:rPr lang="en-US" altLang="en-US"/>
              <a:t>Find the value of n using the rules of subtraction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224F33B-F072-3D2B-16E7-742D93DED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2057400"/>
            <a:ext cx="3048000" cy="4800600"/>
          </a:xfrm>
        </p:spPr>
        <p:txBody>
          <a:bodyPr/>
          <a:lstStyle/>
          <a:p>
            <a:r>
              <a:rPr lang="en-US" altLang="en-US" sz="4400"/>
              <a:t>n  - 8 = 0</a:t>
            </a:r>
          </a:p>
          <a:p>
            <a:r>
              <a:rPr lang="en-US" altLang="en-US" sz="4400"/>
              <a:t>n – 9 = 0</a:t>
            </a:r>
          </a:p>
          <a:p>
            <a:r>
              <a:rPr lang="en-US" altLang="en-US" sz="4400"/>
              <a:t>n – 0 = 7</a:t>
            </a:r>
          </a:p>
          <a:p>
            <a:r>
              <a:rPr lang="en-US" altLang="en-US" sz="4400"/>
              <a:t>n – 0 = 9</a:t>
            </a:r>
          </a:p>
          <a:p>
            <a:r>
              <a:rPr lang="en-US" altLang="en-US" sz="4400"/>
              <a:t>n – 7 = 0</a:t>
            </a:r>
          </a:p>
          <a:p>
            <a:r>
              <a:rPr lang="en-US" altLang="en-US" sz="4400"/>
              <a:t>n – 0 = 5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759F5DDB-B220-9D98-0240-4B6B3B757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057400"/>
            <a:ext cx="13382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= 8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4F2CE776-02A0-430E-9469-B42AEC409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819400"/>
            <a:ext cx="16176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= 9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32137974-9171-4908-EFAF-C2D583AD2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657600"/>
            <a:ext cx="1371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= 7 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3799" name="Text Box 7">
            <a:extLst>
              <a:ext uri="{FF2B5EF4-FFF2-40B4-BE49-F238E27FC236}">
                <a16:creationId xmlns:a16="http://schemas.microsoft.com/office/drawing/2014/main" id="{081834F6-E143-7BF4-F40A-B487958C9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495800"/>
            <a:ext cx="13382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= 9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CF37C821-3921-2F02-0A4A-B2CE34448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257800"/>
            <a:ext cx="13382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= 7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D79D4EA7-5CE8-B15B-2667-BF989D087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019800"/>
            <a:ext cx="16002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n = 5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207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utoUpdateAnimBg="0"/>
      <p:bldP spid="33798" grpId="0" autoUpdateAnimBg="0"/>
      <p:bldP spid="33799" grpId="0" autoUpdateAnimBg="0"/>
      <p:bldP spid="33800" grpId="0" autoUpdateAnimBg="0"/>
      <p:bldP spid="3380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BF9E6D1-1DD0-8B26-EF6F-475A5C0C9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Write an equation for these problems using a variable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0D53D49-EAD1-EE8B-3B3D-383B53151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114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4000"/>
              <a:t>Timothy got 72 right on his timed test in July.  He got 99 right on this same test in November. 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4000"/>
          </a:p>
          <a:p>
            <a:pPr>
              <a:lnSpc>
                <a:spcPct val="75000"/>
              </a:lnSpc>
            </a:pPr>
            <a:r>
              <a:rPr lang="en-US" altLang="en-US" sz="4000"/>
              <a:t>Jasmin runs 15 minutes before school and 30 minutes after school.</a:t>
            </a:r>
          </a:p>
          <a:p>
            <a:pPr>
              <a:lnSpc>
                <a:spcPct val="75000"/>
              </a:lnSpc>
            </a:pPr>
            <a:endParaRPr lang="en-US" altLang="en-US" sz="4000"/>
          </a:p>
          <a:p>
            <a:pPr>
              <a:lnSpc>
                <a:spcPct val="75000"/>
              </a:lnSpc>
            </a:pPr>
            <a:r>
              <a:rPr lang="en-US" altLang="en-US" sz="4000"/>
              <a:t>One zinger costs 25 cents.  Issak bought 4.</a:t>
            </a:r>
          </a:p>
          <a:p>
            <a:pPr>
              <a:lnSpc>
                <a:spcPct val="90000"/>
              </a:lnSpc>
            </a:pPr>
            <a:endParaRPr lang="en-US" altLang="en-US" sz="4000"/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14F537B0-9D24-3583-17A1-CF69B695A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352800"/>
            <a:ext cx="6067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72 + n = 99 or 99 – 72 = n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79FD25F9-3A85-26F7-3BCA-D28A59416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953000"/>
            <a:ext cx="2771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15 + 30 = n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27214CA6-348F-0ED5-D4A9-231E6B2AE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096000"/>
            <a:ext cx="24558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</a:rPr>
              <a:t>4 x 25 = n</a:t>
            </a:r>
          </a:p>
        </p:txBody>
      </p:sp>
    </p:spTree>
  </p:cSld>
  <p:clrMapOvr>
    <a:masterClrMapping/>
  </p:clrMapOvr>
  <p:transition advTm="322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utoUpdateAnimBg="0"/>
      <p:bldP spid="3687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8E2437D4-92A4-9F67-9FF2-9A0018476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11735233-7540-4965-700E-0C934CA61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Definitions</a:t>
            </a:r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209DCEA5-345E-4D25-57B9-A27DF273C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/>
              <a:t>Equation – A mathematical sentence with an equals sign.</a:t>
            </a:r>
          </a:p>
          <a:p>
            <a:r>
              <a:rPr lang="en-US" altLang="en-US" sz="4400"/>
              <a:t>16 – 5</a:t>
            </a:r>
            <a:r>
              <a:rPr lang="en-US" altLang="en-US" sz="4400">
                <a:solidFill>
                  <a:schemeClr val="tx2"/>
                </a:solidFill>
              </a:rPr>
              <a:t> = </a:t>
            </a:r>
            <a:r>
              <a:rPr lang="en-US" altLang="en-US" sz="4400"/>
              <a:t>11</a:t>
            </a:r>
          </a:p>
          <a:p>
            <a:r>
              <a:rPr lang="en-US" altLang="en-US" sz="4400"/>
              <a:t>14 + 3</a:t>
            </a:r>
            <a:r>
              <a:rPr lang="en-US" altLang="en-US" sz="4400">
                <a:solidFill>
                  <a:schemeClr val="tx2"/>
                </a:solidFill>
              </a:rPr>
              <a:t> = </a:t>
            </a:r>
            <a:r>
              <a:rPr lang="en-US" altLang="en-US" sz="4400"/>
              <a:t>17</a:t>
            </a:r>
          </a:p>
        </p:txBody>
      </p:sp>
    </p:spTree>
  </p:cSld>
  <p:clrMapOvr>
    <a:masterClrMapping/>
  </p:clrMapOvr>
  <p:transition advTm="118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F959DDE-DAC7-90EE-AA10-825C07EC0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Definitions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B76214D-1339-EB59-4550-58FA24030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4582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/>
              <a:t>Equals Sign (=) Means that the amount is the same on both sides.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4400"/>
          </a:p>
          <a:p>
            <a:pPr>
              <a:lnSpc>
                <a:spcPct val="80000"/>
              </a:lnSpc>
            </a:pPr>
            <a:r>
              <a:rPr lang="en-US" altLang="en-US" sz="4800"/>
              <a:t>4 + 2 = 6</a:t>
            </a:r>
          </a:p>
          <a:p>
            <a:pPr>
              <a:lnSpc>
                <a:spcPct val="80000"/>
              </a:lnSpc>
            </a:pPr>
            <a:r>
              <a:rPr lang="en-US" altLang="en-US" sz="4800"/>
              <a:t>5 – 2 = 3</a:t>
            </a:r>
          </a:p>
          <a:p>
            <a:pPr>
              <a:lnSpc>
                <a:spcPct val="90000"/>
              </a:lnSpc>
            </a:pPr>
            <a:endParaRPr lang="en-US" altLang="en-US" sz="48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6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196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07051CF-7D39-85AF-2CA3-36911E3DA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en-US" altLang="en-US"/>
              <a:t>An Equation is like a balance scale.  Everything must be equal on both sides.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D603AE52-218D-6FF8-9A02-2603C4358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7848600" cy="396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CECE98B4-199A-74C6-36B4-4FA042CF6B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590800"/>
          <a:ext cx="5734050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ALLERY Clipart" r:id="rId3" imgW="5734080" imgH="3585240" progId="GALLERYClipart">
                  <p:embed/>
                </p:oleObj>
              </mc:Choice>
              <mc:Fallback>
                <p:oleObj name="GALLERY Clipart" r:id="rId3" imgW="5734080" imgH="3585240" progId="GALLERYClipar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90800"/>
                        <a:ext cx="5734050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 Box 6">
            <a:extLst>
              <a:ext uri="{FF2B5EF4-FFF2-40B4-BE49-F238E27FC236}">
                <a16:creationId xmlns:a16="http://schemas.microsoft.com/office/drawing/2014/main" id="{319048B4-F3E7-AAB7-9307-489A000F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910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A1519845-C6AE-14C5-B6A1-C60C0D843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267200"/>
            <a:ext cx="1603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chemeClr val="accent2"/>
                </a:solidFill>
              </a:rPr>
              <a:t>5 + 5</a:t>
            </a:r>
          </a:p>
        </p:txBody>
      </p:sp>
      <p:sp>
        <p:nvSpPr>
          <p:cNvPr id="37896" name="Oval 8">
            <a:extLst>
              <a:ext uri="{FF2B5EF4-FFF2-40B4-BE49-F238E27FC236}">
                <a16:creationId xmlns:a16="http://schemas.microsoft.com/office/drawing/2014/main" id="{5C97DE57-904C-50B6-1207-878C60F8F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429000"/>
            <a:ext cx="1143000" cy="990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chemeClr val="accent2"/>
                </a:solidFill>
              </a:rPr>
              <a:t>=</a:t>
            </a:r>
          </a:p>
        </p:txBody>
      </p:sp>
    </p:spTree>
  </p:cSld>
  <p:clrMapOvr>
    <a:masterClrMapping/>
  </p:clrMapOvr>
  <p:transition advTm="11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utoUpdateAnimBg="0"/>
      <p:bldP spid="37895" grpId="0" autoUpdateAnimBg="0"/>
      <p:bldP spid="3789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73E6FB8-356D-0FF9-6E07-1C8C039E3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en-US" altLang="en-US"/>
              <a:t>When the amounts are equal on both sides it is a true equation.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12EA233-DFFD-1A84-033E-B21BE1BB0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7848600" cy="396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4D897B40-3B04-330E-1E97-D217EDBB18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590800"/>
          <a:ext cx="5734050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ALLERY Clipart" r:id="rId3" imgW="5734080" imgH="3585240" progId="GALLERYClipart">
                  <p:embed/>
                </p:oleObj>
              </mc:Choice>
              <mc:Fallback>
                <p:oleObj name="GALLERY Clipart" r:id="rId3" imgW="5734080" imgH="3585240" progId="GALLERYClipar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90800"/>
                        <a:ext cx="5734050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 Box 5">
            <a:extLst>
              <a:ext uri="{FF2B5EF4-FFF2-40B4-BE49-F238E27FC236}">
                <a16:creationId xmlns:a16="http://schemas.microsoft.com/office/drawing/2014/main" id="{4D91FCD0-BE9D-1EBF-35E9-D3D0BA34C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91000"/>
            <a:ext cx="869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B2427EAD-71E2-7D3D-B696-6C23B9A37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267200"/>
            <a:ext cx="1603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chemeClr val="accent2"/>
                </a:solidFill>
              </a:rPr>
              <a:t>6 + 6</a:t>
            </a:r>
          </a:p>
        </p:txBody>
      </p:sp>
      <p:sp>
        <p:nvSpPr>
          <p:cNvPr id="38919" name="Oval 7">
            <a:extLst>
              <a:ext uri="{FF2B5EF4-FFF2-40B4-BE49-F238E27FC236}">
                <a16:creationId xmlns:a16="http://schemas.microsoft.com/office/drawing/2014/main" id="{59214DCD-F573-8EAF-6719-25782FEBE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429000"/>
            <a:ext cx="1143000" cy="990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chemeClr val="accent2"/>
                </a:solidFill>
              </a:rPr>
              <a:t>=</a:t>
            </a:r>
          </a:p>
        </p:txBody>
      </p:sp>
    </p:spTree>
  </p:cSld>
  <p:clrMapOvr>
    <a:masterClrMapping/>
  </p:clrMapOvr>
  <p:transition advTm="108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utoUpdateAnimBg="0"/>
      <p:bldP spid="38918" grpId="0" autoUpdateAnimBg="0"/>
      <p:bldP spid="3891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1FF4DE2-0BC3-166A-85B6-5427740D9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11430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en-US" altLang="en-US"/>
              <a:t>When the amounts are unequal on both sides it is a false equation.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25AF76A-7FF4-DA70-BCA2-15AC98809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7848600" cy="396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39940" name="Object 4">
            <a:extLst>
              <a:ext uri="{FF2B5EF4-FFF2-40B4-BE49-F238E27FC236}">
                <a16:creationId xmlns:a16="http://schemas.microsoft.com/office/drawing/2014/main" id="{23FDA813-EE9D-95F6-72C0-D4AEE94F75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590800"/>
          <a:ext cx="5734050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ALLERY Clipart" r:id="rId3" imgW="5734080" imgH="3585240" progId="GALLERYClipart">
                  <p:embed/>
                </p:oleObj>
              </mc:Choice>
              <mc:Fallback>
                <p:oleObj name="GALLERY Clipart" r:id="rId3" imgW="5734080" imgH="3585240" progId="GALLERYClipar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90800"/>
                        <a:ext cx="5734050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5">
            <a:extLst>
              <a:ext uri="{FF2B5EF4-FFF2-40B4-BE49-F238E27FC236}">
                <a16:creationId xmlns:a16="http://schemas.microsoft.com/office/drawing/2014/main" id="{81058151-1273-660A-CB7D-74ADC2365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91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2F4EBC5B-7F8C-AB38-347D-458410988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267200"/>
            <a:ext cx="1603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chemeClr val="accent2"/>
                </a:solidFill>
              </a:rPr>
              <a:t>2 + 2</a:t>
            </a:r>
          </a:p>
        </p:txBody>
      </p:sp>
      <p:sp>
        <p:nvSpPr>
          <p:cNvPr id="39943" name="Oval 7">
            <a:extLst>
              <a:ext uri="{FF2B5EF4-FFF2-40B4-BE49-F238E27FC236}">
                <a16:creationId xmlns:a16="http://schemas.microsoft.com/office/drawing/2014/main" id="{4D8B683B-AE02-5DCE-327C-15CEEC548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429000"/>
            <a:ext cx="1143000" cy="990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chemeClr val="accent2"/>
                </a:solidFill>
              </a:rPr>
              <a:t>=</a:t>
            </a:r>
          </a:p>
        </p:txBody>
      </p:sp>
    </p:spTree>
  </p:cSld>
  <p:clrMapOvr>
    <a:masterClrMapping/>
  </p:clrMapOvr>
  <p:transition advTm="104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utoUpdateAnimBg="0"/>
      <p:bldP spid="39942" grpId="0" autoUpdateAnimBg="0"/>
      <p:bldP spid="3994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7B7C6A2-0FA5-F784-283C-E59702AAF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11430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en-US" altLang="en-US"/>
              <a:t>When an amount is unknown on one side of the equation it is an open equation.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7FDF697-234F-4145-C32A-44467EEEF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7848600" cy="396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40964" name="Object 4">
            <a:extLst>
              <a:ext uri="{FF2B5EF4-FFF2-40B4-BE49-F238E27FC236}">
                <a16:creationId xmlns:a16="http://schemas.microsoft.com/office/drawing/2014/main" id="{209920D9-B9D8-6AD7-5F33-5D10624790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590800"/>
          <a:ext cx="5734050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ALLERY Clipart" r:id="rId3" imgW="5734080" imgH="3585240" progId="GALLERYClipart">
                  <p:embed/>
                </p:oleObj>
              </mc:Choice>
              <mc:Fallback>
                <p:oleObj name="GALLERY Clipart" r:id="rId3" imgW="5734080" imgH="3585240" progId="GALLERYClipar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90800"/>
                        <a:ext cx="5734050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5">
            <a:extLst>
              <a:ext uri="{FF2B5EF4-FFF2-40B4-BE49-F238E27FC236}">
                <a16:creationId xmlns:a16="http://schemas.microsoft.com/office/drawing/2014/main" id="{3B4CBA8D-C7AC-118A-0375-18C5883CD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91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6C306F53-4D0C-530F-ACEF-80C95C826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267200"/>
            <a:ext cx="16414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chemeClr val="accent2"/>
                </a:solidFill>
              </a:rPr>
              <a:t>n + 2</a:t>
            </a:r>
          </a:p>
        </p:txBody>
      </p:sp>
      <p:sp>
        <p:nvSpPr>
          <p:cNvPr id="40967" name="Oval 7">
            <a:extLst>
              <a:ext uri="{FF2B5EF4-FFF2-40B4-BE49-F238E27FC236}">
                <a16:creationId xmlns:a16="http://schemas.microsoft.com/office/drawing/2014/main" id="{7B53AF2C-69A1-ECC3-54FA-E5C27DB1D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429000"/>
            <a:ext cx="1143000" cy="990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chemeClr val="accent2"/>
                </a:solidFill>
              </a:rPr>
              <a:t>=</a:t>
            </a:r>
          </a:p>
        </p:txBody>
      </p:sp>
    </p:spTree>
  </p:cSld>
  <p:clrMapOvr>
    <a:masterClrMapping/>
  </p:clrMapOvr>
  <p:transition advTm="109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utoUpdateAnimBg="0"/>
      <p:bldP spid="40966" grpId="0" autoUpdateAnimBg="0"/>
      <p:bldP spid="4096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F6F2202-2CA1-76F3-54B7-4401576D1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11430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en-US" altLang="en-US"/>
              <a:t>When you find a number for n you change the open equation to a true equation.  You solve the equation.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E596844-26DD-21B7-83FF-692BB9A5D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7848600" cy="396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41988" name="Object 4">
            <a:extLst>
              <a:ext uri="{FF2B5EF4-FFF2-40B4-BE49-F238E27FC236}">
                <a16:creationId xmlns:a16="http://schemas.microsoft.com/office/drawing/2014/main" id="{EC788995-2D40-2C8F-F5AA-C2797899F0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590800"/>
          <a:ext cx="5734050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ALLERY Clipart" r:id="rId3" imgW="5734080" imgH="3585240" progId="GALLERYClipart">
                  <p:embed/>
                </p:oleObj>
              </mc:Choice>
              <mc:Fallback>
                <p:oleObj name="GALLERY Clipart" r:id="rId3" imgW="5734080" imgH="3585240" progId="GALLERYClipar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90800"/>
                        <a:ext cx="5734050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Text Box 5">
            <a:extLst>
              <a:ext uri="{FF2B5EF4-FFF2-40B4-BE49-F238E27FC236}">
                <a16:creationId xmlns:a16="http://schemas.microsoft.com/office/drawing/2014/main" id="{04E9E3C1-9015-B329-CCFE-2BC8E92CD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910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AF7B04EA-CEDE-7B51-FF1F-127C97ADE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267200"/>
            <a:ext cx="16414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chemeClr val="accent2"/>
                </a:solidFill>
              </a:rPr>
              <a:t>n + 2</a:t>
            </a:r>
          </a:p>
        </p:txBody>
      </p:sp>
      <p:sp>
        <p:nvSpPr>
          <p:cNvPr id="41991" name="Oval 7">
            <a:extLst>
              <a:ext uri="{FF2B5EF4-FFF2-40B4-BE49-F238E27FC236}">
                <a16:creationId xmlns:a16="http://schemas.microsoft.com/office/drawing/2014/main" id="{693522CB-C22D-B9EB-1E0D-6013561A6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429000"/>
            <a:ext cx="1143000" cy="990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41992" name="Oval 8">
            <a:extLst>
              <a:ext uri="{FF2B5EF4-FFF2-40B4-BE49-F238E27FC236}">
                <a16:creationId xmlns:a16="http://schemas.microsoft.com/office/drawing/2014/main" id="{732EED6B-3D88-47BA-84CA-E3FB200D5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267200"/>
            <a:ext cx="914400" cy="914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chemeClr val="accent2"/>
                </a:solidFill>
              </a:rPr>
              <a:t>5</a:t>
            </a:r>
          </a:p>
        </p:txBody>
      </p:sp>
    </p:spTree>
  </p:cSld>
  <p:clrMapOvr>
    <a:masterClrMapping/>
  </p:clrMapOvr>
  <p:transition advTm="9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227</TotalTime>
  <Words>839</Words>
  <Application>Microsoft Office PowerPoint</Application>
  <PresentationFormat>On-screen Show (4:3)</PresentationFormat>
  <Paragraphs>167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Times New Roman</vt:lpstr>
      <vt:lpstr>Arial</vt:lpstr>
      <vt:lpstr>Fireball</vt:lpstr>
      <vt:lpstr>Corel GALLERY Clipart</vt:lpstr>
      <vt:lpstr>Algebra II</vt:lpstr>
      <vt:lpstr>Definitions</vt:lpstr>
      <vt:lpstr>Definitions</vt:lpstr>
      <vt:lpstr>Definitions</vt:lpstr>
      <vt:lpstr>An Equation is like a balance scale.  Everything must be equal on both sides.</vt:lpstr>
      <vt:lpstr>When the amounts are equal on both sides it is a true equation.</vt:lpstr>
      <vt:lpstr>When the amounts are unequal on both sides it is a false equation.</vt:lpstr>
      <vt:lpstr>When an amount is unknown on one side of the equation it is an open equation.</vt:lpstr>
      <vt:lpstr>When you find a number for n you change the open equation to a true equation.  You solve the equation.</vt:lpstr>
      <vt:lpstr>Are these equations true, false or open?</vt:lpstr>
      <vt:lpstr>Definitions</vt:lpstr>
      <vt:lpstr>How to solve an addition equation</vt:lpstr>
      <vt:lpstr>How to solve a subtraction equation</vt:lpstr>
      <vt:lpstr>Solve these equations using the inverse operations</vt:lpstr>
      <vt:lpstr>Commutative Property</vt:lpstr>
      <vt:lpstr>Solve these equations using the commutative property</vt:lpstr>
      <vt:lpstr>The Identity Property of Addition</vt:lpstr>
      <vt:lpstr>Use the Identity Property of addition to solve these problems</vt:lpstr>
      <vt:lpstr>Subtraction Rules of zero</vt:lpstr>
      <vt:lpstr>Find the value of n using the rules of subtraction </vt:lpstr>
      <vt:lpstr>Write an equation for these problems using a variable</vt:lpstr>
      <vt:lpstr>PowerPoint Presentation</vt:lpstr>
    </vt:vector>
  </TitlesOfParts>
  <Company>Advantage Tutoring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</dc:title>
  <dc:creator>Monica/Bob Yuskaitis</dc:creator>
  <cp:lastModifiedBy>Nayan GRIFFITHS</cp:lastModifiedBy>
  <cp:revision>4</cp:revision>
  <cp:lastPrinted>1601-01-01T00:00:00Z</cp:lastPrinted>
  <dcterms:created xsi:type="dcterms:W3CDTF">1999-12-02T14:00:10Z</dcterms:created>
  <dcterms:modified xsi:type="dcterms:W3CDTF">2023-03-24T13:29:49Z</dcterms:modified>
</cp:coreProperties>
</file>