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07" autoAdjust="0"/>
    <p:restoredTop sz="90929"/>
  </p:normalViewPr>
  <p:slideViewPr>
    <p:cSldViewPr>
      <p:cViewPr varScale="1">
        <p:scale>
          <a:sx n="124" d="100"/>
          <a:sy n="124" d="100"/>
        </p:scale>
        <p:origin x="31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5AF906FB-9BF8-494B-DA9B-C90F136D244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GB" alt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1884C694-1DE5-BF38-9C79-84AE95F101E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GB" altLang="en-US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061D3B49-82F5-7858-2CB9-9F28CECB9124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9143091B-271F-3F2D-B359-983004159B2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7C70045D-F1EA-75EF-8750-4119A03F285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GB" altLang="en-US"/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3B9D1B2C-8423-03C6-1F79-D6C84DBBB7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052EF93-03C8-41F0-9E1C-6E70F4A7931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B24C23D-874A-D1D5-C430-F0CD05E9E7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E1BA27-6A20-459F-9A3C-6FA424F30EA4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A22D5819-DD10-AB47-769A-B424EFA64AE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EE3C272C-01AE-8EDC-0418-F53EC16B88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D089749-0823-60C4-48FF-106D384A71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0E54E1-CA91-4428-B530-4739A3ADC72B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B179FC0E-767A-FEA1-C585-1F08E515874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CFE865C2-8F53-914F-E4D5-F819991C4D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B6EAFFD-797F-9190-08E4-E9A61CDF4A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1E1B1F-07B8-4517-BDC5-D184586DF74A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0D1FFADC-A47B-5E75-664E-1488FF5ED31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EE9C87E3-2CAF-57FB-D579-9AAA882230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DAE04C4-D299-743F-499A-B748E6131F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57C53D-4AAE-4216-972E-3E497BF4AA24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E2FA5D01-1A9B-4EFB-084C-76043D2CD52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B65598E9-AA3A-2D59-6410-97DDCF8137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EA9D6D1-AA58-DBAD-C0B8-81D61F70EA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4269A6-6634-49A8-9F2C-75076DD82BD4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F20FC618-A2EB-EE3E-AC1C-E9D837DD379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EEE3788D-99AD-57FB-6DE7-140A006511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DC6145C-304E-982C-DF1F-1B3059544E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BFF247-61AD-4033-B621-A647497D86B8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3F9F9652-B574-B3B1-1195-5B9A1B20472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3EF820E8-01B4-9EAD-2099-13FBAB5EE9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D2A5D51-FB46-587B-B802-2C1D93470A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64BDD1-BC92-4E9D-89D1-BDBFB0F92B3B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BD80831C-4743-6DE8-FF54-9C2AEEE89EF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2DD72681-B770-1A5F-F80F-5FD91A39DD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95A1808-F004-CA18-7C3F-937FD146A2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3B002E-E803-4CA8-85B1-292FE26B4E0F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DB8A250D-1F0A-0218-D3FC-48291BB9908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A5DF9EBE-1A56-8F48-3830-F34E71DAF3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21FD1D6-791E-BC6D-2426-A90FB18348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46B5BE-F594-4BA1-817E-AD1BE0B71B87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910C33D1-69D2-FD86-04C8-C4A64D86608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CD917362-5501-FB58-1D88-6DE1725A9E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82C6FD7-D940-F529-F89F-35FA798ED9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C30587-BDDE-4B32-87D3-1DF7FF52A1E1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50D9E10F-3CA5-0D94-693A-95B11221E9F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DA238807-6579-1327-FDC5-B4953B292C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212A7BC-C261-0D07-BB21-3559442677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39A81F-E1B1-4B53-BC95-CBCD709BAE24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8BFAD528-86A5-928F-0D2C-8CE46925648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3AD7C20A-C88D-87F3-AF5D-C1B4847919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E5659-7E0B-E982-B090-40AC7EBF3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C7B667-A025-B468-2C1B-22FE953D1B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FA572-1E88-DD2F-80BA-E09CD3667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BA534-8D23-E185-5FC4-3310FBEAD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D521D-F2B1-1804-9053-CF3AD6345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C7DA73-DA4D-4ABE-A5A2-2DD70A1982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2063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70803-7D90-66A1-F6BF-B663053ED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081FA-33A3-2474-442E-3CACCB895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9ECD1-138B-7BBD-0F03-D8704E00D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7C7F1-CAD7-C9DA-262A-DD7A3FFC4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4A432-AE49-6761-6ACC-61F42ADC4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A93069-BFF2-4C33-8DBA-3BBFF05057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9487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615A8-7A84-5D33-28B6-5776ED3B6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301B70-E6D3-8562-619D-53A6571CF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C8C982-EF69-1C08-BBC7-6C231B639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0F329-99D0-8C76-9B4E-C86DBD014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212B4-6DBD-8CE2-5359-0915A72E1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9FBD13-6392-4FE4-A678-1EB730C195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4991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FAC50-C23E-C906-B6F6-BDAE793C4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E6B42-8DDE-CDC1-C8F5-F89688F070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491121-5064-B504-2C01-9E13D7C32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603C2D-FCB3-6DA2-6EC6-4C618CEEA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65AE8-7D41-41D5-6AAC-5D05F963F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93D8AF-066C-9E7C-76F9-1F1A6A86E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E1A54E-8A72-4818-B668-4DCBC5ED90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0578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6BD9A-F973-8123-CCA0-CD65B19E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7DA8AE-271F-B040-B822-47C5AC816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980522-323E-3CDE-C853-AC74B83762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905382-6062-D6D9-062B-868F84917B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751769-633F-B6C0-C672-B3E615B76C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DF88AC-A5D7-F355-D50F-383E44E6D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7F0632-DF16-C37C-0741-B38B6793E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98FE0D-F2C3-0B74-082F-454558B72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CC06B9-BEDB-4395-803E-7FD9BAA8BB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4633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9FE30-2CE0-68B4-7AD0-FB5FF37CC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15C35-31B4-5E67-E49D-4616BA143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33C629-4048-619F-65C6-EFCB661D9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E553D9-6301-0EC7-172D-37E09B694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95DD8A-78DA-45E4-9DEE-9D8EBDB4D0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622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D372A3-894E-4285-FEC5-053657F70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1863D2-F11D-A5ED-0221-CC11AA7D6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313EBE-59F5-D1AE-47D8-F7AEB55E6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380DFC-CDD2-465C-9FEE-7636101571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1564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02DC9-1D6C-B238-E2EE-FA3CA9482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1068A-E134-079D-CDB0-A588EF726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F2816-652F-EC86-5C1E-F38B9C288D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B45035-0808-9DAE-EEA8-23C564923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631497-2D77-F652-D134-D09E6264F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D4BCD2-CE9F-BA74-6BB6-52F464CA5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7952C7-AF74-43AE-869F-3891D41E15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856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811BD-EF7A-240F-8671-234C8E30F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CA0D3C-6F7D-8E85-7FF9-7226E7F113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E1210-F7C0-A891-9F14-A14CCE01E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08165-4AB0-F4DF-3DCA-D2631900F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CDA84D-277A-EEB1-042F-C820DF251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A3FA1F-CD24-43B5-20F7-D0CE441E6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A4DBA-50D0-4A1B-933B-A2992C22AF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7258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08335-6A68-EEF6-737B-586C72B2C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75779E-9375-76ED-09D8-D9EAC2513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31AEE-8384-F115-6E92-F90BC5DE8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617C9-B60B-FF38-C17D-C8966424D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836053-E2CF-CC1F-63C6-714CE3429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8870D4-7F6D-4FE5-B89C-219F0D12FC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434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EE8CC4-5B5C-F3F8-BF2E-F746753E26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D08567-E576-EA74-2D59-D38A63964D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BD08A-EBE1-4802-75CA-B1077C11D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3BEF1-CD17-C4F8-96D4-E4E971027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F9339-4920-0F25-8B79-DA7BCAFA2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5D4AF4-E826-4316-9406-9FE1C1BCC8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6805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7F9A2D9-57E9-9131-554E-188FA519A5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2A61A51-F9BA-4552-ADFB-E6A0A6CD41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274654DD-F480-83C3-C4AD-7BE892BC1A6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4223FEC3-CBE0-8DBD-786F-993B97871D6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38BCBECA-4121-B4F9-DE2D-B65F6E7C89A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9285FCC-7184-442C-BE13-7624D2A337C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>
            <a:extLst>
              <a:ext uri="{FF2B5EF4-FFF2-40B4-BE49-F238E27FC236}">
                <a16:creationId xmlns:a16="http://schemas.microsoft.com/office/drawing/2014/main" id="{EF8E4DEC-2AB3-4BE6-874C-2B95C54F4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457200"/>
            <a:ext cx="4953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>
                <a:solidFill>
                  <a:srgbClr val="FFFFFF"/>
                </a:solidFill>
              </a:rPr>
              <a:t>Linear Equations</a:t>
            </a:r>
          </a:p>
        </p:txBody>
      </p:sp>
      <p:sp>
        <p:nvSpPr>
          <p:cNvPr id="2051" name="Text Box 3">
            <a:extLst>
              <a:ext uri="{FF2B5EF4-FFF2-40B4-BE49-F238E27FC236}">
                <a16:creationId xmlns:a16="http://schemas.microsoft.com/office/drawing/2014/main" id="{85CD635E-19C6-C4BF-B9F5-C5ED77F2F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2468563"/>
            <a:ext cx="84582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Linear equations are functions which have two variables.  They have an independent and dependent variable.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1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">
            <a:extLst>
              <a:ext uri="{FF2B5EF4-FFF2-40B4-BE49-F238E27FC236}">
                <a16:creationId xmlns:a16="http://schemas.microsoft.com/office/drawing/2014/main" id="{5513E884-EA54-B3A7-63A2-1D9A9AD3D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0" y="0"/>
            <a:ext cx="6477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Independent and Dependent Variables</a:t>
            </a:r>
          </a:p>
        </p:txBody>
      </p:sp>
      <p:sp>
        <p:nvSpPr>
          <p:cNvPr id="1027" name="Text Box 3">
            <a:extLst>
              <a:ext uri="{FF2B5EF4-FFF2-40B4-BE49-F238E27FC236}">
                <a16:creationId xmlns:a16="http://schemas.microsoft.com/office/drawing/2014/main" id="{7F03DB3A-D795-7C4A-F697-96727C6C9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5000"/>
            <a:ext cx="4953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>
                <a:solidFill>
                  <a:srgbClr val="FFFFFF"/>
                </a:solidFill>
              </a:rPr>
              <a:t>Independent Variables</a:t>
            </a:r>
          </a:p>
        </p:txBody>
      </p:sp>
      <p:sp>
        <p:nvSpPr>
          <p:cNvPr id="1028" name="Text Box 4">
            <a:extLst>
              <a:ext uri="{FF2B5EF4-FFF2-40B4-BE49-F238E27FC236}">
                <a16:creationId xmlns:a16="http://schemas.microsoft.com/office/drawing/2014/main" id="{DA46CDAD-1F08-AB44-29A3-E5EC5B6F28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1447800"/>
            <a:ext cx="41910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>
                <a:solidFill>
                  <a:srgbClr val="FFFFFF"/>
                </a:solidFill>
              </a:rPr>
              <a:t>Independent variables are variables that you put into the equations</a:t>
            </a:r>
          </a:p>
        </p:txBody>
      </p:sp>
      <p:sp>
        <p:nvSpPr>
          <p:cNvPr id="1029" name="Text Box 5">
            <a:extLst>
              <a:ext uri="{FF2B5EF4-FFF2-40B4-BE49-F238E27FC236}">
                <a16:creationId xmlns:a16="http://schemas.microsoft.com/office/drawing/2014/main" id="{079ABF57-EA50-F8EE-3E33-21C9AA067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86200"/>
            <a:ext cx="4572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>
                <a:solidFill>
                  <a:srgbClr val="FFFFFF"/>
                </a:solidFill>
              </a:rPr>
              <a:t>Dependent Variables</a:t>
            </a:r>
          </a:p>
        </p:txBody>
      </p:sp>
      <p:sp>
        <p:nvSpPr>
          <p:cNvPr id="1030" name="Text Box 6">
            <a:extLst>
              <a:ext uri="{FF2B5EF4-FFF2-40B4-BE49-F238E27FC236}">
                <a16:creationId xmlns:a16="http://schemas.microsoft.com/office/drawing/2014/main" id="{A07574C1-F696-F982-4E1F-6AE9D8DD2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429000"/>
            <a:ext cx="41910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>
                <a:solidFill>
                  <a:srgbClr val="FFFFFF"/>
                </a:solidFill>
              </a:rPr>
              <a:t>Dependent variables are variables that you solve for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utoUpdateAnimBg="0"/>
      <p:bldP spid="1027" grpId="0" autoUpdateAnimBg="0"/>
      <p:bldP spid="1028" grpId="0" autoUpdateAnimBg="0"/>
      <p:bldP spid="1029" grpId="0" autoUpdateAnimBg="0"/>
      <p:bldP spid="1030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51403403-0336-708C-9A00-C04528606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>
                <a:solidFill>
                  <a:srgbClr val="FFFFFF"/>
                </a:solidFill>
              </a:rPr>
              <a:t>Just as common sense would dictate.  If something is independent, then it is on its own.  But if it is dependent, then it relies on someone or something else.</a:t>
            </a:r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DF265C63-8760-D113-12A3-07D2F8BD9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657600"/>
            <a:ext cx="9144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>
                <a:solidFill>
                  <a:srgbClr val="FFFFFF"/>
                </a:solidFill>
              </a:rPr>
              <a:t>A dependent variable relies on what is used in place of the independent variable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0E2B4942-1FD3-FF4D-6358-F373A298B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81000"/>
            <a:ext cx="5181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400" b="1">
                <a:solidFill>
                  <a:srgbClr val="FFFFFF"/>
                </a:solidFill>
              </a:rPr>
              <a:t>y = 2x - 4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4B74622F-A56C-045E-7137-C87D8A654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52600"/>
            <a:ext cx="9144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Using the equation above, y has to be the </a:t>
            </a:r>
            <a:r>
              <a:rPr lang="en-US" altLang="en-US" sz="4000" b="1" u="sng">
                <a:solidFill>
                  <a:srgbClr val="FFFFFF"/>
                </a:solidFill>
              </a:rPr>
              <a:t>			</a:t>
            </a:r>
            <a:r>
              <a:rPr lang="en-US" altLang="en-US" sz="4000" b="1">
                <a:solidFill>
                  <a:srgbClr val="FFFFFF"/>
                </a:solidFill>
              </a:rPr>
              <a:t> variable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0067E43F-DDC5-FB96-1C66-29AF15030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38600"/>
            <a:ext cx="4114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Why</a:t>
            </a:r>
            <a:r>
              <a:rPr lang="en-US" altLang="en-US" sz="400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75951620-5AEC-C170-9AE3-C53A1A16B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4038600"/>
            <a:ext cx="75057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Because it is the variable that is being solved for</a:t>
            </a:r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4203A9F9-8AB8-A0E1-279B-0704A6D99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286000"/>
            <a:ext cx="2590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>
                <a:solidFill>
                  <a:srgbClr val="FF0000"/>
                </a:solidFill>
              </a:rPr>
              <a:t>Dependent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19" grpId="0" autoUpdateAnimBg="0"/>
      <p:bldP spid="9220" grpId="0" autoUpdateAnimBg="0"/>
      <p:bldP spid="9221" grpId="0" autoUpdateAnimBg="0"/>
      <p:bldP spid="922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47232FA6-ABEC-7CC9-5BA0-35FF39DD1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33400"/>
            <a:ext cx="77724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Because linear equations have two variables,there are many possible combinations of answers</a:t>
            </a:r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BA05DF9D-B460-D633-E9D6-F531CABF1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000"/>
            <a:ext cx="91440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Those possible solutions are written as ordered pairs.  Usually an ordered pair is written with the independent variable first then the dependent variable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647147EA-8735-8A18-4CB3-2354F1674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" y="685800"/>
            <a:ext cx="7543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Example:	y = 3x - 5</a:t>
            </a:r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D0D37851-E972-C8BF-90CB-BC94A7A62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1905000"/>
            <a:ext cx="7848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Because we solved for y, then x is the independent variable</a:t>
            </a: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DB9AAA35-B21B-9B89-FF5F-C5E53036F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" y="4114800"/>
            <a:ext cx="7543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The ordered pair would then be written as ( x , y 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67" grpId="0" autoUpdateAnimBg="0"/>
      <p:bldP spid="1126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7F315D33-C637-E49C-D771-C04D20F77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If we do not know which variable is independent, then we choose one.  No matter which one is independent, we will still produce similar ordered pairs</a:t>
            </a: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1E5E4983-CAD6-6699-EC6A-6F62BDF8E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733800"/>
            <a:ext cx="91440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( r , s ) is similar to ( s , r )</a:t>
            </a:r>
          </a:p>
          <a:p>
            <a:pPr algn="ctr"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Not congruent/equal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utoUpdateAnimBg="0"/>
      <p:bldP spid="1229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>
            <a:extLst>
              <a:ext uri="{FF2B5EF4-FFF2-40B4-BE49-F238E27FC236}">
                <a16:creationId xmlns:a16="http://schemas.microsoft.com/office/drawing/2014/main" id="{999BDF72-C9A3-17C2-708B-A5714E2E01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914400"/>
            <a:ext cx="83058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Most of the time when we use the variables x &amp; y in an equation, x is independent and y is dependent</a:t>
            </a: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D2A34E61-4715-B0CF-C63A-F9A5B1E86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267200"/>
            <a:ext cx="8686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There are some exceptions, but we will work with those at a much later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  <p:bldP spid="1331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297E4BD1-08CE-7E85-A28D-119571ED9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73063"/>
            <a:ext cx="9144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As said before, there are many possible ordered pairs</a:t>
            </a:r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51A8BA18-7733-66CD-1BB0-76617BE6E4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59063"/>
            <a:ext cx="9144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To find more than one solution, we use a </a:t>
            </a:r>
            <a:r>
              <a:rPr lang="en-US" altLang="en-US" sz="4000" b="1">
                <a:solidFill>
                  <a:srgbClr val="FF0000"/>
                </a:solidFill>
              </a:rPr>
              <a:t>Table of Values</a:t>
            </a:r>
          </a:p>
        </p:txBody>
      </p:sp>
      <p:graphicFrame>
        <p:nvGraphicFramePr>
          <p:cNvPr id="14431" name="Group 95">
            <a:extLst>
              <a:ext uri="{FF2B5EF4-FFF2-40B4-BE49-F238E27FC236}">
                <a16:creationId xmlns:a16="http://schemas.microsoft.com/office/drawing/2014/main" id="{CB057A4D-355A-C435-E3D7-4A675068FF8B}"/>
              </a:ext>
            </a:extLst>
          </p:cNvPr>
          <p:cNvGraphicFramePr>
            <a:graphicFrameLocks noGrp="1"/>
          </p:cNvGraphicFramePr>
          <p:nvPr/>
        </p:nvGraphicFramePr>
        <p:xfrm>
          <a:off x="3543300" y="4343400"/>
          <a:ext cx="2057400" cy="2070100"/>
        </p:xfrm>
        <a:graphic>
          <a:graphicData uri="http://schemas.openxmlformats.org/drawingml/2006/table">
            <a:tbl>
              <a:tblPr/>
              <a:tblGrid>
                <a:gridCol w="1028700">
                  <a:extLst>
                    <a:ext uri="{9D8B030D-6E8A-4147-A177-3AD203B41FA5}">
                      <a16:colId xmlns:a16="http://schemas.microsoft.com/office/drawing/2014/main" val="691751333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537009529"/>
                    </a:ext>
                  </a:extLst>
                </a:gridCol>
              </a:tblGrid>
              <a:tr h="431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x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y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3003094"/>
                  </a:ext>
                </a:extLst>
              </a:tr>
              <a:tr h="431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8902570"/>
                  </a:ext>
                </a:extLst>
              </a:tr>
              <a:tr h="431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-2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4626277"/>
                  </a:ext>
                </a:extLst>
              </a:tr>
              <a:tr h="431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-3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577944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utoUpdateAnimBg="0"/>
      <p:bldP spid="1433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097B71C3-A879-10D8-5208-3B7D0C03F1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762000"/>
            <a:ext cx="5791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Class Examples:</a:t>
            </a:r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9CAEF118-C31C-DAEE-7DFB-FDA79C56E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286000"/>
            <a:ext cx="48768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2a + b = 4</a:t>
            </a:r>
          </a:p>
          <a:p>
            <a:pPr algn="ctr"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3r - 2s = 7</a:t>
            </a:r>
          </a:p>
          <a:p>
            <a:pPr algn="ctr"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</a:rPr>
              <a:t>2 + x = 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3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2B233CFE-BDE2-EF31-DE1E-87E8A9531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MMOH">
  <a:themeElements>
    <a:clrScheme name="MMO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MOH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MMO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MO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MO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MO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MO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MO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MO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Designs\MMOH.pot</Template>
  <TotalTime>80</TotalTime>
  <Words>396</Words>
  <Application>Microsoft Office PowerPoint</Application>
  <PresentationFormat>On-screen Show (4:3)</PresentationFormat>
  <Paragraphs>55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Times New Roman</vt:lpstr>
      <vt:lpstr>Arial</vt:lpstr>
      <vt:lpstr>MMOH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Chester Area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Chester Area School</dc:creator>
  <cp:lastModifiedBy>Nayan GRIFFITHS</cp:lastModifiedBy>
  <cp:revision>14</cp:revision>
  <dcterms:created xsi:type="dcterms:W3CDTF">2000-08-03T19:49:02Z</dcterms:created>
  <dcterms:modified xsi:type="dcterms:W3CDTF">2023-03-24T13:39:35Z</dcterms:modified>
</cp:coreProperties>
</file>