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7" r:id="rId4"/>
    <p:sldId id="277" r:id="rId5"/>
    <p:sldId id="258" r:id="rId6"/>
    <p:sldId id="268" r:id="rId7"/>
    <p:sldId id="257" r:id="rId8"/>
    <p:sldId id="260" r:id="rId9"/>
    <p:sldId id="265" r:id="rId10"/>
    <p:sldId id="263" r:id="rId11"/>
    <p:sldId id="266" r:id="rId12"/>
    <p:sldId id="259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F"/>
    <a:srgbClr val="FFFF00"/>
    <a:srgbClr val="3366FF"/>
    <a:srgbClr val="000066"/>
    <a:srgbClr val="800080"/>
    <a:srgbClr val="FF0000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674" autoAdjust="0"/>
  </p:normalViewPr>
  <p:slideViewPr>
    <p:cSldViewPr>
      <p:cViewPr varScale="1">
        <p:scale>
          <a:sx n="134" d="100"/>
          <a:sy n="134" d="100"/>
        </p:scale>
        <p:origin x="13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A37BBD-FC58-ADFD-336E-15D03A3658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11364B1-49B7-78BF-1502-AC06D64E2C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D918DFA-94B8-BFF1-04DF-171322CD848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CDB48323-6F0D-C463-3D58-C77493DC78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83F3364E-48D5-133A-70B5-47BED9C49D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0E872891-832E-3797-EDB0-8B66825F3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BE7E8-56FD-49BB-A994-533E21386E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67FB01-D376-1E41-1665-A90BF8DAFC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03044-CC0F-43C1-AF62-66F9F84FA76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28E4D8B-16DE-50CF-4E67-11BEC44EAE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794CE80-0BC3-0347-43F2-2A90A1691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77231A-2C4C-EE04-2BCC-7D970D422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D371D-6836-4D87-A15E-48AF3F95CB0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3033BF4-73C7-D162-6960-50854614C3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59ACD25-5C15-D5B8-E1F2-7CE6E4CCA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F07379-C633-6F83-3FBE-50B9A8081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157B4-C784-4D4F-B7C0-660F7404380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BC37DE2-61F3-E23B-0593-6DD6E3416E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6771325-FE08-7925-361F-F32471430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06ACF1-780F-9EDA-2656-4EA7AC221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DADDA-B92B-44C2-A299-AA396593E51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EFC7308-E0B6-A489-5A92-AF59A21E6A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AFE072C-7E68-6C67-337E-10857D1D9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8FF0F0-4491-DA10-4982-B214C52F7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3810D-F2C3-4A77-912C-2F8995AA3F4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F19B8DD-6015-A7A2-EF3A-37456E4728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ED901CE-468F-FBA3-8F03-A1FB249E3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2366BA-F285-EBD5-3701-38F95F038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A119F-5E84-4962-8082-6632FC551ADD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DF28CAB9-8A72-A4CA-3191-B9879CCF85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57D94C3-9FD0-1ED5-A1C9-9DA733F54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353D32-D44F-7096-02A4-992B29DAB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33824-0F29-453C-B5FE-28C621D989A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B7CA0F3-4DFD-CAFC-2EC5-25E2F55F6B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9CA7D50-F053-370C-3CF5-3204DCDA8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5BFDAA-C0D7-CB6B-2DDC-57C96C3EF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3AFA8-8875-4A51-A45F-4A7EA29A5B53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A821BC9-EB04-48C6-C591-51DF93F2F3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3CC4B0B-48D8-8C32-35B5-4980C2FE6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0727D2-620D-F2AD-7BF5-041FA14910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E0FD8-A3AB-40DC-8DA4-F6CC971AE7D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1218F5F-2DD7-2796-7213-45690D666C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D1D07F5-2541-15F6-EDDA-72F3BCA02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DA734C-D035-3957-6EB8-B83DB99C47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1283A-2D7E-4A34-B00F-717F10BB375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0961B29-7E22-0B5B-7079-5BAC746943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6276DE0-FF27-3505-39CE-39F644D9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380A3A-615F-C53C-E839-42B6973DD3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D80F6-3529-44A7-85AD-77A236CE865D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242A738-A94D-426A-E8EE-E154498899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D565C53-229B-B615-8E9A-3EABFDE92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3B37F3-3B4D-A7AC-BC08-FEEC842AA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E935-1E78-49DE-B6A4-F768D8A4F43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D006F25-2F2E-EA02-B54C-2C898F4369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3DFE074-9B84-30B3-133A-32B80AF4A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148D04-05BD-6D49-EEB2-F5B167841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A6B94-C31A-43B1-B3BC-FBE63BC922CB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F979E7C-F95A-501C-5939-8CC8A693E5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0B405EF-A439-B80D-3128-5DD1A04F5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6FACC8-279D-7A5A-6463-59B3C051D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44F7F-AA92-44D1-93EE-209EA42B3FE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BD81194-3899-10AC-0E34-C7E1F66B76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F63573C-EBE8-8312-B0FD-14A532D8E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6F6EAB-DFBB-0A2A-ECDD-FEBC2E7D08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4E19E-5B93-4E42-B6DF-356A309BC99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81C9682-D6B6-09D6-F0E0-9FEFB4A436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9BA85C-0A25-7667-605E-D0EAE2633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A3C727-8F16-0E8F-4237-1E3A09CD2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D8893-0AF5-4B9F-812D-4D5A7A9A901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1FF980B-80D5-1A03-5B1F-7FCD2DF2F8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0E8078D-C425-AC80-38A9-08A74771F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02B94F-BAF4-76E1-1E18-64E4E3EB8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F749E-E075-4BDE-8656-498B43951AA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ED87F6F-BD4E-772E-ED3B-831985FF1E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6C3BAA1-054E-E3B4-25B7-C85E32BCB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1BA6B8-556C-1277-9163-684B91F22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C3090-8700-409D-835B-838F5CC0E13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C388FE3-7E1D-2A4D-4817-AE2927AF65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53DCFB8-797A-9AA1-5759-27D7A83C8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8B9EE5-68AD-143B-582B-43E18B1AB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96CE9-DCFE-4A47-94CD-A7314DE142D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889C79F-2808-7D54-93E6-93AA6C31AD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92146C0-C118-6734-CD4B-D72EE6324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7DEEFE-7D76-EA07-A9D3-0465A56AD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76A4-160B-4FEB-804F-924B1F415DB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E0E213B-459E-2CB8-E87C-D89C38B67A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CC292D9-8104-3C1B-D15A-832C32A0C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9DE081-5956-A499-8188-79C1EFE5E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50274-71D9-4F0B-ACC7-1E3D2D016E7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5988F45-185F-91BD-D31A-6220C2FB59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778C941-8B4D-4E3C-973E-1598CA8BF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BDCF-8088-1C11-C139-9E07197F6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ED5B3-9513-AB13-E7BF-DA376D0DA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06763-F8D2-3D04-402F-8ABD81FF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CD91E-D362-A760-648D-0BB17610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3296A-7BE1-0708-161C-8E519476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C809E-1023-4EEB-94D7-F8153650D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18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39CD-76BF-5335-B622-C7081750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253FE-7BEC-1102-5B8B-F655C696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BFDDB-BBF0-4FC2-0404-3F534546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96E3B-7311-8955-CCB4-03D6FD20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739E-B1FC-4A54-A750-2B106114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649B-449E-46B1-B238-3D45269F5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4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480AF-0919-84C8-86FE-7994C104B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71B0B-BD15-1D79-0C4D-B98BAB186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2639E-7303-966A-D29F-387E21E9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7341-E3AB-C5D7-1E89-3002D1D4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A5F45-5726-ED68-B520-7E2F6DDF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5D27-51BD-4305-A6A9-B3323C2FE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24B2-DD30-7CD0-DAA8-676FAA12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D07E6-ECA3-EDC2-355A-339189B1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7E204-BEE8-06AB-D9E3-D0403625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475AE-A8AD-56CF-3F46-071C5C10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B651F-E450-672B-4CBB-BB746726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9FE13-F3EB-4205-BD0A-EEC378EA3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7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F9CC-E27C-870E-4329-666411E9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B04-735E-05AE-427D-E0197C085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3E9A9-D3BF-95BB-20D2-FC3C9A96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8E197-129C-84A1-4C03-27FDEB3E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019FA-A83B-32FD-3DFE-FE01791E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357E9-CA7A-4DA3-BBBE-500FF9ADA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98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5BEF-4717-8F49-2F35-D157DF3D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3C230-AAF5-AB78-8979-E801A8FD3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218F-E208-2022-64FA-352196056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9B66B-7C58-C231-BC8F-1F661CA4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2062E-2AC1-E6F3-3C55-7444A39C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16F-5510-41E7-4484-70302DA1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31B02-A4CA-4A86-866E-BAA2A6513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98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4C08-1E81-364C-A3AB-CB4EBF14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3D8A8-0327-1DC4-A3C0-E82D63BB6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15B-6FB2-E4B4-FE0F-18964E497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701A0-AB06-ABA2-D19D-13FCEC750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E5F75-1DD7-00E5-5537-19653108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21843-ADE1-79CF-F554-955DDEF4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0E9C1-7B94-A2FD-27A8-F15F649A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5D198A-8271-339F-84FB-7A7571B6C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2C46A-9AEF-4292-A27D-D1E409C47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14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84D9-1C13-82A5-E333-B7F3C85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D19B8-F2B0-788D-CAE2-DB591C98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14509-3873-1A1D-2FAD-EF64A3E3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5096C-A758-2F4E-FB51-452E150B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D5737-C834-4261-B44E-6DD3379A9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2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BE156-2706-95FC-E25F-8B609A5F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BAF0E-FA62-944B-7F42-5879CF2C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899A1-1095-99ED-7E4E-982A2756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33C96-4078-43F2-8364-0279A02E9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6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C8A6-A5D1-0989-0268-EBAD5793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0471-B314-DCD8-6921-937E1DEA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57F99-9ADA-05D5-B704-7F0C86D57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4212D-01B7-149D-6D04-7BCE3901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DE133-1369-0474-3259-4A4D0780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4F058-0DE6-3B02-F7CB-7EEB5170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634C-212A-44A4-86E1-ADD85233A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3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9728-3B5C-201B-D09E-CD896758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7250D-1E31-7D1F-3D94-17AF5651F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ED71E-CF4B-CB46-55E4-0548F43F0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F1D9E-9249-E490-A208-0CE9028A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496C3-E69B-5845-99A1-EC216DC6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8EB41-CFF0-EC00-BC7B-B2B8670D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FBAA2-EE46-4FA9-9D29-302E58A81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02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68CB08-2025-7A71-E1E0-9A6EA162C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80D093-07A0-E538-8932-D95AA2165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993A68-A27D-9A28-D996-011E4C575D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FAE365-220B-10BE-DF21-9F6E161D9A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FB19A4-9FC1-3E47-09FF-846D4ABA95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0706D9-F511-425C-A9D9-32B1FC4611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27DC4B8-C8E5-54DC-B73A-39F2E90A55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 anchor="ctr"/>
          <a:lstStyle/>
          <a:p>
            <a:r>
              <a:rPr lang="en-US" altLang="en-US" sz="8000" b="1">
                <a:solidFill>
                  <a:srgbClr val="3366FF"/>
                </a:solidFill>
                <a:latin typeface="Tempus Sans ITC" panose="04020404030D07020202" pitchFamily="82" charset="0"/>
              </a:rPr>
              <a:t>CHAPTER 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AB4CE2-9146-2B06-6609-99DB3B26A8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5975"/>
            <a:ext cx="7848600" cy="1752600"/>
          </a:xfrm>
        </p:spPr>
        <p:txBody>
          <a:bodyPr/>
          <a:lstStyle/>
          <a:p>
            <a:r>
              <a:rPr lang="en-US" altLang="en-US" sz="6000" b="1">
                <a:solidFill>
                  <a:srgbClr val="800080"/>
                </a:solidFill>
                <a:latin typeface="Bradley Hand ITC" panose="03070402050302030203" pitchFamily="66" charset="0"/>
              </a:rPr>
              <a:t>LINES AND ANGLES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Rectangle 20">
            <a:extLst>
              <a:ext uri="{FF2B5EF4-FFF2-40B4-BE49-F238E27FC236}">
                <a16:creationId xmlns:a16="http://schemas.microsoft.com/office/drawing/2014/main" id="{A4F23879-9980-6427-1A34-D7234003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9906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032724C-0B2A-8217-6B72-3F3CD410A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Supplementary Angles/</a:t>
            </a:r>
            <a:br>
              <a:rPr lang="en-US" altLang="en-US" sz="4000" b="1"/>
            </a:br>
            <a:r>
              <a:rPr lang="en-US" altLang="en-US" sz="4000" b="1"/>
              <a:t>Linear Pair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7BCF4A-0903-3B16-3C0A-D77DEE9AC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angles that form a </a:t>
            </a:r>
            <a:r>
              <a:rPr lang="en-US" altLang="en-US" b="1"/>
              <a:t>line</a:t>
            </a:r>
            <a:r>
              <a:rPr lang="en-US" altLang="en-US"/>
              <a:t> (sum=180</a:t>
            </a:r>
            <a:r>
              <a:rPr lang="en-US" altLang="en-US">
                <a:sym typeface="Symbol" panose="05050102010706020507" pitchFamily="18" charset="2"/>
              </a:rPr>
              <a:t></a:t>
            </a:r>
            <a:r>
              <a:rPr lang="en-US" altLang="en-US"/>
              <a:t>) </a:t>
            </a:r>
          </a:p>
        </p:txBody>
      </p:sp>
      <p:grpSp>
        <p:nvGrpSpPr>
          <p:cNvPr id="9234" name="Group 18">
            <a:extLst>
              <a:ext uri="{FF2B5EF4-FFF2-40B4-BE49-F238E27FC236}">
                <a16:creationId xmlns:a16="http://schemas.microsoft.com/office/drawing/2014/main" id="{BC4CF4E5-2BF8-C126-62C8-580E9D04C400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514600"/>
            <a:ext cx="3276600" cy="3473450"/>
            <a:chOff x="528" y="1604"/>
            <a:chExt cx="2064" cy="2188"/>
          </a:xfrm>
        </p:grpSpPr>
        <p:sp>
          <p:nvSpPr>
            <p:cNvPr id="9220" name="AutoShape 4">
              <a:extLst>
                <a:ext uri="{FF2B5EF4-FFF2-40B4-BE49-F238E27FC236}">
                  <a16:creationId xmlns:a16="http://schemas.microsoft.com/office/drawing/2014/main" id="{E6ADBD18-B00F-ED65-41CA-F6BADD92F3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28" y="1794"/>
              <a:ext cx="2016" cy="1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en-US"/>
            </a:p>
          </p:txBody>
        </p:sp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C44CCE17-D6C9-AD1C-8E4D-F967F46A34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4" y="1794"/>
              <a:ext cx="403" cy="199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A7298B6F-8C79-6639-3E01-2E13BB05D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466"/>
              <a:ext cx="196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10476171-928F-1713-906B-83445A2E91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8" y="2179"/>
              <a:ext cx="374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1</a:t>
              </a:r>
              <a:endParaRPr lang="en-US" altLang="en-US" sz="2000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9DE773A9-30B1-DD7A-E9EB-00BC69299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2179"/>
              <a:ext cx="37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2</a:t>
              </a:r>
              <a:endParaRPr lang="en-US" altLang="en-US" sz="2000"/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1746030A-446E-EA03-2C3E-4E6F4EDB2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468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3</a:t>
              </a:r>
              <a:endParaRPr lang="en-US" altLang="en-US" sz="2000"/>
            </a:p>
          </p:txBody>
        </p:sp>
        <p:sp>
          <p:nvSpPr>
            <p:cNvPr id="9226" name="Text Box 10">
              <a:extLst>
                <a:ext uri="{FF2B5EF4-FFF2-40B4-BE49-F238E27FC236}">
                  <a16:creationId xmlns:a16="http://schemas.microsoft.com/office/drawing/2014/main" id="{7BBB66FD-FFFB-AA16-82F5-4614C2643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466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4</a:t>
              </a:r>
              <a:endParaRPr lang="en-US" altLang="en-US" sz="2000"/>
            </a:p>
          </p:txBody>
        </p:sp>
        <p:sp>
          <p:nvSpPr>
            <p:cNvPr id="9227" name="Text Box 11">
              <a:extLst>
                <a:ext uri="{FF2B5EF4-FFF2-40B4-BE49-F238E27FC236}">
                  <a16:creationId xmlns:a16="http://schemas.microsoft.com/office/drawing/2014/main" id="{67717233-B77F-2CC5-2BA1-F2D653882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4" y="2804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5</a:t>
              </a:r>
              <a:endParaRPr lang="en-US" altLang="en-US" sz="2000"/>
            </a:p>
          </p:txBody>
        </p:sp>
        <p:sp>
          <p:nvSpPr>
            <p:cNvPr id="9228" name="Text Box 12">
              <a:extLst>
                <a:ext uri="{FF2B5EF4-FFF2-40B4-BE49-F238E27FC236}">
                  <a16:creationId xmlns:a16="http://schemas.microsoft.com/office/drawing/2014/main" id="{3A669655-D498-FB65-CD11-6CC83E739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802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6</a:t>
              </a:r>
              <a:endParaRPr lang="en-US" altLang="en-US" sz="2000"/>
            </a:p>
          </p:txBody>
        </p:sp>
        <p:sp>
          <p:nvSpPr>
            <p:cNvPr id="9229" name="Text Box 13">
              <a:extLst>
                <a:ext uri="{FF2B5EF4-FFF2-40B4-BE49-F238E27FC236}">
                  <a16:creationId xmlns:a16="http://schemas.microsoft.com/office/drawing/2014/main" id="{7AC74FF5-1146-E63D-42AE-2E383E9D1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90"/>
              <a:ext cx="373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7</a:t>
              </a:r>
              <a:endParaRPr lang="en-US" altLang="en-US" sz="2000"/>
            </a:p>
          </p:txBody>
        </p:sp>
        <p:sp>
          <p:nvSpPr>
            <p:cNvPr id="9230" name="Text Box 14">
              <a:extLst>
                <a:ext uri="{FF2B5EF4-FFF2-40B4-BE49-F238E27FC236}">
                  <a16:creationId xmlns:a16="http://schemas.microsoft.com/office/drawing/2014/main" id="{02F265FD-F76C-AEC5-6C61-F71E24CA9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6" y="3090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/>
                <a:t>8</a:t>
              </a:r>
              <a:endParaRPr lang="en-US" altLang="en-US" sz="2000"/>
            </a:p>
          </p:txBody>
        </p:sp>
        <p:sp>
          <p:nvSpPr>
            <p:cNvPr id="9231" name="Line 15">
              <a:extLst>
                <a:ext uri="{FF2B5EF4-FFF2-40B4-BE49-F238E27FC236}">
                  <a16:creationId xmlns:a16="http://schemas.microsoft.com/office/drawing/2014/main" id="{3FEEEA55-4B5A-9EF4-6141-21577EA43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42"/>
              <a:ext cx="196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Text Box 16">
              <a:extLst>
                <a:ext uri="{FF2B5EF4-FFF2-40B4-BE49-F238E27FC236}">
                  <a16:creationId xmlns:a16="http://schemas.microsoft.com/office/drawing/2014/main" id="{9E30E83C-3C5F-C576-2727-A454788B7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604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</a:rPr>
                <a:t>t</a:t>
              </a:r>
            </a:p>
          </p:txBody>
        </p:sp>
      </p:grpSp>
      <p:sp>
        <p:nvSpPr>
          <p:cNvPr id="9233" name="Text Box 17">
            <a:extLst>
              <a:ext uri="{FF2B5EF4-FFF2-40B4-BE49-F238E27FC236}">
                <a16:creationId xmlns:a16="http://schemas.microsoft.com/office/drawing/2014/main" id="{7A68387B-B021-21DC-AC28-D124A9978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19400"/>
            <a:ext cx="3200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5+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6=180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6+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8=180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8+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7=180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7+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5=180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56EA8EC8-123F-7CD9-9500-6E08B539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19400"/>
            <a:ext cx="3200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1+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2=180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2+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4=180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4+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3=180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/>
              <a:t>3+</a:t>
            </a:r>
            <a:r>
              <a:rPr lang="en-US" altLang="en-US" sz="4000">
                <a:sym typeface="Symbol" panose="05050102010706020507" pitchFamily="18" charset="2"/>
              </a:rPr>
              <a:t></a:t>
            </a:r>
            <a:r>
              <a:rPr lang="en-US" altLang="en-US" sz="4000"/>
              <a:t>1=180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B4F15B2-DEB0-C860-AFA3-BD1320F76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Supplementary Angles/</a:t>
            </a:r>
            <a:br>
              <a:rPr lang="en-US" altLang="en-US" sz="4000" b="1"/>
            </a:br>
            <a:r>
              <a:rPr lang="en-US" altLang="en-US" sz="4000" b="1"/>
              <a:t>Linear Pair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51EEFCD-2D25-2595-F2F5-B0CDA4D5B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the measures of the missing angles</a:t>
            </a:r>
          </a:p>
          <a:p>
            <a:endParaRPr lang="en-US" altLang="en-US"/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D207BA77-E71C-B588-DEB2-2D5490158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28800" y="281622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329E28AD-7545-FA0D-234A-D8CED1AC39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1200" y="281622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3549123D-E1A4-04F9-E125-417242B6C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302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0CA3094-77D4-40E6-7ADD-F08E77A51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3427413"/>
            <a:ext cx="5937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4C30701-ECFA-A18A-752A-D0BE373B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8096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CC0066"/>
                </a:solidFill>
              </a:rPr>
              <a:t>72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5446A998-397F-0271-E4FE-57D3F876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8302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31C9F36B-AF03-3D5E-4B51-54B684909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79742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F6FDC42E-8987-7F14-B675-123F43ED5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146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1F56A743-2184-998F-5E31-F6CB80A17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3505200"/>
            <a:ext cx="8096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CC0066"/>
                </a:solidFill>
              </a:rPr>
              <a:t>108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50F0EA48-1F65-C959-F7EF-CFB01F55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87788"/>
            <a:ext cx="8096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CC0066"/>
                </a:solidFill>
              </a:rPr>
              <a:t>108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2FD0CC1A-EE17-15AF-7B98-37C2BFAC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2133600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i="1">
                <a:solidFill>
                  <a:schemeClr val="accent2"/>
                </a:solidFill>
              </a:rPr>
              <a:t>180 - 72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00" grpId="0"/>
      <p:bldP spid="12309" grpId="0"/>
      <p:bldP spid="12311" grpId="0"/>
      <p:bldP spid="123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2A9E95-BEDC-53DE-E92E-76A65A545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Corresponding Angles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556F90-0BBD-7B9D-F08D-A546CB3A0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angles that occupy corresponding positions.</a:t>
            </a:r>
          </a:p>
          <a:p>
            <a:endParaRPr lang="en-US" altLang="en-US"/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635FCFDF-A79B-7063-0226-2D5D422AD2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400" y="29241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DC1EAC48-B0CA-22BB-2127-EB7C05BCA5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6DEDB256-F841-E9BD-40DB-DDCC6667F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626737D8-5781-79CD-6906-C6FA38A9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124200"/>
            <a:ext cx="14192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CC0066"/>
                </a:solidFill>
              </a:rPr>
              <a:t>Top Left</a:t>
            </a:r>
            <a:endParaRPr lang="en-US" altLang="en-US" b="1">
              <a:solidFill>
                <a:srgbClr val="CC0066"/>
              </a:solidFill>
              <a:sym typeface="Symbol" panose="05050102010706020507" pitchFamily="18" charset="2"/>
            </a:endParaRP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4AEA2E01-721D-C24A-349B-1F5871846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38C4821C-CC21-300C-2254-4C76E8C1E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/>
              <a:t>t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DFCB088B-21EC-84C1-C366-87437E5D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78388"/>
            <a:ext cx="14192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CC0066"/>
                </a:solidFill>
              </a:rPr>
              <a:t>Top Left</a:t>
            </a:r>
            <a:endParaRPr lang="en-US" altLang="en-US" b="1">
              <a:solidFill>
                <a:srgbClr val="CC0066"/>
              </a:solidFill>
              <a:sym typeface="Symbol" panose="05050102010706020507" pitchFamily="18" charset="2"/>
            </a:endParaRP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03588231-9329-3C51-519E-4A9E5B01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5788"/>
            <a:ext cx="14192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800080"/>
                </a:solidFill>
              </a:rPr>
              <a:t>Top Right</a:t>
            </a:r>
            <a:endParaRPr lang="en-US" altLang="en-US" b="1">
              <a:solidFill>
                <a:srgbClr val="800080"/>
              </a:solidFill>
              <a:sym typeface="Symbol" panose="05050102010706020507" pitchFamily="18" charset="2"/>
            </a:endParaRP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27E72DD6-A921-81CE-2C13-A50676F1E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4911725"/>
            <a:ext cx="14192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800080"/>
                </a:solidFill>
              </a:rPr>
              <a:t>Top Right</a:t>
            </a:r>
            <a:endParaRPr lang="en-US" altLang="en-US" b="1">
              <a:solidFill>
                <a:srgbClr val="800080"/>
              </a:solidFill>
              <a:sym typeface="Symbol" panose="05050102010706020507" pitchFamily="18" charset="2"/>
            </a:endParaRP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FE49ABF8-1B46-A03A-05CE-45E74FE50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2588"/>
            <a:ext cx="1752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chemeClr val="hlink"/>
                </a:solidFill>
              </a:rPr>
              <a:t>Bottom Right</a:t>
            </a:r>
            <a:endParaRPr lang="en-US" altLang="en-US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D0AEF60E-5CCF-A61E-E6D9-A59070505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868988"/>
            <a:ext cx="1752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chemeClr val="hlink"/>
                </a:solidFill>
              </a:rPr>
              <a:t>Bottom Right</a:t>
            </a:r>
            <a:endParaRPr lang="en-US" altLang="en-US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62751090-EE83-ED4A-6D3A-604768A1D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16388"/>
            <a:ext cx="14954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009900"/>
                </a:solidFill>
              </a:rPr>
              <a:t>Bottom Left</a:t>
            </a:r>
            <a:endParaRPr lang="en-US" altLang="en-US" b="1">
              <a:solidFill>
                <a:srgbClr val="009900"/>
              </a:solidFill>
              <a:sym typeface="Symbol" panose="05050102010706020507" pitchFamily="18" charset="2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84FAA54A-33BA-1015-4E93-06D25AC5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14954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solidFill>
                  <a:srgbClr val="009900"/>
                </a:solidFill>
              </a:rPr>
              <a:t>Bottom Left</a:t>
            </a:r>
            <a:endParaRPr lang="en-US" altLang="en-US" b="1">
              <a:solidFill>
                <a:srgbClr val="009900"/>
              </a:solidFill>
              <a:sym typeface="Symbol" panose="05050102010706020507" pitchFamily="18" charset="2"/>
            </a:endParaRP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D109B0B2-DCF9-FEF1-1F63-655A66A5B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CC0066"/>
                </a:solidFill>
              </a:rPr>
              <a:t>1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CC0066"/>
                </a:solidFill>
              </a:rPr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</a:rPr>
              <a:t>5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2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800080"/>
                </a:solidFill>
              </a:rPr>
              <a:t>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800080"/>
                </a:solidFill>
              </a:rPr>
              <a:t> 6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3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7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chemeClr val="hlink"/>
                </a:solidFill>
              </a:rPr>
              <a:t>4 </a:t>
            </a:r>
            <a:r>
              <a:rPr lang="en-US" altLang="en-US" sz="4000">
                <a:solidFill>
                  <a:schemeClr val="hlink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chemeClr val="hlink"/>
                </a:solidFill>
              </a:rPr>
              <a:t> </a:t>
            </a:r>
            <a:r>
              <a:rPr lang="en-US" altLang="en-US" sz="4000">
                <a:solidFill>
                  <a:schemeClr val="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chemeClr val="hlink"/>
                </a:solidFill>
              </a:rPr>
              <a:t> 8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  <p:grpSp>
        <p:nvGrpSpPr>
          <p:cNvPr id="5150" name="Group 30">
            <a:extLst>
              <a:ext uri="{FF2B5EF4-FFF2-40B4-BE49-F238E27FC236}">
                <a16:creationId xmlns:a16="http://schemas.microsoft.com/office/drawing/2014/main" id="{A9D5ABD5-9618-55E8-7A70-7E8D2700E23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429000"/>
            <a:ext cx="1430338" cy="2740025"/>
            <a:chOff x="1296" y="2160"/>
            <a:chExt cx="901" cy="1726"/>
          </a:xfrm>
        </p:grpSpPr>
        <p:sp>
          <p:nvSpPr>
            <p:cNvPr id="5142" name="Text Box 22">
              <a:extLst>
                <a:ext uri="{FF2B5EF4-FFF2-40B4-BE49-F238E27FC236}">
                  <a16:creationId xmlns:a16="http://schemas.microsoft.com/office/drawing/2014/main" id="{0BF2FDF2-1675-D57F-7A23-92225C634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6" y="2160"/>
              <a:ext cx="374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1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3" name="Text Box 23">
              <a:extLst>
                <a:ext uri="{FF2B5EF4-FFF2-40B4-BE49-F238E27FC236}">
                  <a16:creationId xmlns:a16="http://schemas.microsoft.com/office/drawing/2014/main" id="{EC2092AD-BF83-EB4F-B6A5-E3582F707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161"/>
              <a:ext cx="37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2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4" name="Text Box 24">
              <a:extLst>
                <a:ext uri="{FF2B5EF4-FFF2-40B4-BE49-F238E27FC236}">
                  <a16:creationId xmlns:a16="http://schemas.microsoft.com/office/drawing/2014/main" id="{CD1DB183-3F6B-586A-3DCB-78C325A48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96"/>
              <a:ext cx="37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3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5" name="Text Box 25">
              <a:extLst>
                <a:ext uri="{FF2B5EF4-FFF2-40B4-BE49-F238E27FC236}">
                  <a16:creationId xmlns:a16="http://schemas.microsoft.com/office/drawing/2014/main" id="{86ADF7FB-6E2D-09B7-6426-3573FC986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6" y="2496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4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6" name="Text Box 26">
              <a:extLst>
                <a:ext uri="{FF2B5EF4-FFF2-40B4-BE49-F238E27FC236}">
                  <a16:creationId xmlns:a16="http://schemas.microsoft.com/office/drawing/2014/main" id="{E8B8B4FE-E283-A689-F8A9-08A0141C7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120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5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7" name="Text Box 27">
              <a:extLst>
                <a:ext uri="{FF2B5EF4-FFF2-40B4-BE49-F238E27FC236}">
                  <a16:creationId xmlns:a16="http://schemas.microsoft.com/office/drawing/2014/main" id="{194C45FF-115A-7F04-9F51-7F9BC88C5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2" y="3122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6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8" name="Text Box 28">
              <a:extLst>
                <a:ext uri="{FF2B5EF4-FFF2-40B4-BE49-F238E27FC236}">
                  <a16:creationId xmlns:a16="http://schemas.microsoft.com/office/drawing/2014/main" id="{E608AE57-F6F0-7BAF-1ADC-3961C2870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504"/>
              <a:ext cx="373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7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  <p:sp>
          <p:nvSpPr>
            <p:cNvPr id="5149" name="Text Box 29">
              <a:extLst>
                <a:ext uri="{FF2B5EF4-FFF2-40B4-BE49-F238E27FC236}">
                  <a16:creationId xmlns:a16="http://schemas.microsoft.com/office/drawing/2014/main" id="{541730DF-F2B5-2B2A-8458-B79FDE8AF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504"/>
              <a:ext cx="37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000" b="1">
                  <a:solidFill>
                    <a:schemeClr val="tx2"/>
                  </a:solidFill>
                </a:rPr>
                <a:t>8</a:t>
              </a:r>
              <a:endParaRPr lang="en-US" altLang="en-US" sz="2000">
                <a:solidFill>
                  <a:schemeClr val="tx2"/>
                </a:solidFill>
              </a:endParaRPr>
            </a:p>
          </p:txBody>
        </p:sp>
      </p:grpSp>
      <p:sp>
        <p:nvSpPr>
          <p:cNvPr id="5151" name="Rectangle 31">
            <a:extLst>
              <a:ext uri="{FF2B5EF4-FFF2-40B4-BE49-F238E27FC236}">
                <a16:creationId xmlns:a16="http://schemas.microsoft.com/office/drawing/2014/main" id="{2C441BDB-C2D9-10E8-ED48-A2C95EC80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324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131 &amp; 143</a:t>
            </a:r>
          </a:p>
        </p:txBody>
      </p:sp>
      <p:sp>
        <p:nvSpPr>
          <p:cNvPr id="5152" name="Rectangle 32">
            <a:extLst>
              <a:ext uri="{FF2B5EF4-FFF2-40B4-BE49-F238E27FC236}">
                <a16:creationId xmlns:a16="http://schemas.microsoft.com/office/drawing/2014/main" id="{13F4DBCD-4CBA-064F-8340-639A9787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8" grpId="0"/>
      <p:bldP spid="5131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21">
            <a:extLst>
              <a:ext uri="{FF2B5EF4-FFF2-40B4-BE49-F238E27FC236}">
                <a16:creationId xmlns:a16="http://schemas.microsoft.com/office/drawing/2014/main" id="{253DF86F-1403-ACB9-906F-E761F0059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/>
              <a:t>Corresponding Angles</a:t>
            </a:r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98BCD9D2-17E3-AF7A-DDFD-6315BF976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Find the measures of the missing angles</a:t>
            </a:r>
          </a:p>
        </p:txBody>
      </p:sp>
      <p:sp>
        <p:nvSpPr>
          <p:cNvPr id="7191" name="AutoShape 23">
            <a:extLst>
              <a:ext uri="{FF2B5EF4-FFF2-40B4-BE49-F238E27FC236}">
                <a16:creationId xmlns:a16="http://schemas.microsoft.com/office/drawing/2014/main" id="{7BDFFFBB-AF12-7095-F248-5159BA3AC4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8439C4BD-A662-C495-523C-2A42614053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Line 25">
            <a:extLst>
              <a:ext uri="{FF2B5EF4-FFF2-40B4-BE49-F238E27FC236}">
                <a16:creationId xmlns:a16="http://schemas.microsoft.com/office/drawing/2014/main" id="{65E0306D-3B5B-D0E4-25E5-A3137A505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9C53D31A-ADBB-81BE-753C-4B615EA53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59163"/>
            <a:ext cx="99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145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11F2D297-46C7-318B-E457-51AAD5FCF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BD953239-E5EA-3974-21B6-2F40E62DF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E654FC20-534F-567A-5330-C7E55D3D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43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B910F4BA-F519-C1E2-3304-FBD241E6E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/>
          </a:p>
        </p:txBody>
      </p:sp>
      <p:sp>
        <p:nvSpPr>
          <p:cNvPr id="7201" name="Text Box 33">
            <a:extLst>
              <a:ext uri="{FF2B5EF4-FFF2-40B4-BE49-F238E27FC236}">
                <a16:creationId xmlns:a16="http://schemas.microsoft.com/office/drawing/2014/main" id="{2BC882CA-5489-5490-2BB8-40B0B6661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7202" name="Line 34">
            <a:extLst>
              <a:ext uri="{FF2B5EF4-FFF2-40B4-BE49-F238E27FC236}">
                <a16:creationId xmlns:a16="http://schemas.microsoft.com/office/drawing/2014/main" id="{E32AE627-5293-1AD2-BE2C-2B9D2B922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C7B154A1-13B5-B6CB-4FEB-89806D28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5A53D96E-1BC9-9B01-1B53-512047B45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083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35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2AB8D059-7E77-F1BF-5479-142F710D7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145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2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9" name="Rectangle 35">
            <a:extLst>
              <a:ext uri="{FF2B5EF4-FFF2-40B4-BE49-F238E27FC236}">
                <a16:creationId xmlns:a16="http://schemas.microsoft.com/office/drawing/2014/main" id="{0D83444A-1F94-8F88-C40A-A5875265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8" name="Rectangle 34">
            <a:extLst>
              <a:ext uri="{FF2B5EF4-FFF2-40B4-BE49-F238E27FC236}">
                <a16:creationId xmlns:a16="http://schemas.microsoft.com/office/drawing/2014/main" id="{4897A715-6842-44DE-0BF6-A3BA40E18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"/>
            <a:ext cx="24384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EEDF59D5-7FB5-260A-B47A-D2D3A3486BDA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3886200"/>
            <a:ext cx="3355975" cy="1600200"/>
          </a:xfrm>
          <a:prstGeom prst="rect">
            <a:avLst/>
          </a:prstGeom>
          <a:solidFill>
            <a:srgbClr val="FFFF4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62DDA930-F620-9F2F-8864-B5EBE6632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E7862337-19E8-4EE8-8E76-F40596183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0B84B8A-6E10-889A-4B77-3FA14E475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/>
              <a:t>Alternate Interior Angles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8E8E0E7-F102-FE2E-55BD-E5DD0F317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/>
              <a:t>Two angles that lie between parallel lines on opposite sides of the transversal</a:t>
            </a:r>
          </a:p>
          <a:p>
            <a:endParaRPr lang="en-US" altLang="en-US"/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E214D144-D637-6BE5-CEA7-A7474610A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600" y="2895600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23765D87-F2E4-6D00-C3D0-44E61308D3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7A24C934-4CC6-B8A7-BE9A-A953B41E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9824B0D1-F8A1-6B24-FD76-261A277D8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F4883A6E-1E3B-3151-D95D-8258CC88E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/>
              <a:t>t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484CDE8D-6871-2D74-8784-A9A867BB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3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800080"/>
                </a:solidFill>
              </a:rPr>
              <a:t>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800080"/>
                </a:solidFill>
              </a:rPr>
              <a:t> 6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4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5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AF1090D2-3009-757F-7BF6-04624EA2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CA123B6C-7AD1-EB51-7CCC-A1FD0422E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C1E8E6A8-A97D-848D-2993-21230DF1D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A15E8FA1-F45E-1404-FE21-06AAA116F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83387068-D017-1275-2611-6CBF983F9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70335266-AE26-634B-CE67-82396736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CFB04D39-520D-4C08-396B-06D07D097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BF0DD83C-46FD-EF9D-30CE-F6D095CEE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6411" name="Rectangle 27">
            <a:extLst>
              <a:ext uri="{FF2B5EF4-FFF2-40B4-BE49-F238E27FC236}">
                <a16:creationId xmlns:a16="http://schemas.microsoft.com/office/drawing/2014/main" id="{6826C52A-8EA2-76D6-423B-CD552CE9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324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131 &amp; 143</a:t>
            </a:r>
          </a:p>
        </p:txBody>
      </p: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9511770A-F97A-228B-2ACE-667AE1510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30</a:t>
            </a:r>
          </a:p>
        </p:txBody>
      </p:sp>
      <p:sp>
        <p:nvSpPr>
          <p:cNvPr id="16420" name="Line 36">
            <a:extLst>
              <a:ext uri="{FF2B5EF4-FFF2-40B4-BE49-F238E27FC236}">
                <a16:creationId xmlns:a16="http://schemas.microsoft.com/office/drawing/2014/main" id="{2EDCE1C2-BDFA-7E6F-35A5-AB21932745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1" name="AutoShape 37">
            <a:extLst>
              <a:ext uri="{FF2B5EF4-FFF2-40B4-BE49-F238E27FC236}">
                <a16:creationId xmlns:a16="http://schemas.microsoft.com/office/drawing/2014/main" id="{E80168DB-0268-027F-5379-64B91DDFB35E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2209007" y="3713956"/>
            <a:ext cx="1009650" cy="820737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2" name="AutoShape 38">
            <a:extLst>
              <a:ext uri="{FF2B5EF4-FFF2-40B4-BE49-F238E27FC236}">
                <a16:creationId xmlns:a16="http://schemas.microsoft.com/office/drawing/2014/main" id="{8060DCCA-45FD-6BF3-F7AE-FD7992767670}"/>
              </a:ext>
            </a:extLst>
          </p:cNvPr>
          <p:cNvSpPr>
            <a:spLocks noChangeArrowheads="1"/>
          </p:cNvSpPr>
          <p:nvPr/>
        </p:nvSpPr>
        <p:spPr bwMode="auto">
          <a:xfrm rot="-18056133">
            <a:off x="1969294" y="48887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3" name="AutoShape 39">
            <a:extLst>
              <a:ext uri="{FF2B5EF4-FFF2-40B4-BE49-F238E27FC236}">
                <a16:creationId xmlns:a16="http://schemas.microsoft.com/office/drawing/2014/main" id="{B3D5324D-6A88-7969-1A15-82DAF9226707}"/>
              </a:ext>
            </a:extLst>
          </p:cNvPr>
          <p:cNvSpPr>
            <a:spLocks noChangeArrowheads="1"/>
          </p:cNvSpPr>
          <p:nvPr/>
        </p:nvSpPr>
        <p:spPr bwMode="auto">
          <a:xfrm rot="-13855808">
            <a:off x="2285207" y="3713956"/>
            <a:ext cx="1009650" cy="820737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4" name="AutoShape 40">
            <a:extLst>
              <a:ext uri="{FF2B5EF4-FFF2-40B4-BE49-F238E27FC236}">
                <a16:creationId xmlns:a16="http://schemas.microsoft.com/office/drawing/2014/main" id="{58BC1271-320D-63F6-FCEF-E01842F214C0}"/>
              </a:ext>
            </a:extLst>
          </p:cNvPr>
          <p:cNvSpPr>
            <a:spLocks noChangeArrowheads="1"/>
          </p:cNvSpPr>
          <p:nvPr/>
        </p:nvSpPr>
        <p:spPr bwMode="auto">
          <a:xfrm rot="-25110608">
            <a:off x="2045494" y="48887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401" grpId="0"/>
      <p:bldP spid="16403" grpId="0"/>
      <p:bldP spid="16404" grpId="0"/>
      <p:bldP spid="16409" grpId="0"/>
      <p:bldP spid="16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A958B95-62B4-AA18-4155-1A7CA6941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Alternate Interior</a:t>
            </a:r>
            <a:r>
              <a:rPr lang="en-US" altLang="en-US" b="1"/>
              <a:t> </a:t>
            </a:r>
            <a:r>
              <a:rPr lang="en-US" altLang="en-US"/>
              <a:t>Angles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1C2B90-5C43-E202-4EEB-B7852C4BB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Find the measures of the missing angles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19DFF4F1-DBCD-8236-EBAC-EC77F4CA7A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8E83A6C5-A494-9528-18EF-ADBCD8CC87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356D32FA-6144-C3E6-A4F8-79E55D30D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3957303B-8B8D-B0D4-9C39-C594958C9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62400"/>
            <a:ext cx="990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82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4A3CB87E-41A6-D1FA-D916-C4DE8B9B2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AE50194B-E353-4951-BB8E-4EB9FD58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422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B837D22C-9E10-64CB-4126-BEA26761D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13C5F896-AA2E-E825-C0C8-83340C4F2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3085F547-EF6D-BEC2-B88E-AC966626D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8B1A0E98-C48D-B340-F606-A0EC527BB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20238587-444D-75DD-EA47-F7DE16FCA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227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98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5446B427-9BCE-4A37-1C8F-D78D4ACD4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82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" name="Rectangle 30">
            <a:extLst>
              <a:ext uri="{FF2B5EF4-FFF2-40B4-BE49-F238E27FC236}">
                <a16:creationId xmlns:a16="http://schemas.microsoft.com/office/drawing/2014/main" id="{7B14F1FB-C35A-2DDB-DF2E-A6E3C19C8A00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838200" y="5486400"/>
            <a:ext cx="3355975" cy="685800"/>
          </a:xfrm>
          <a:prstGeom prst="rect">
            <a:avLst/>
          </a:prstGeom>
          <a:solidFill>
            <a:srgbClr val="FFFF4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AA1FCD0-2522-2ADE-A3EE-7BB1EBF0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05892FB-ACEB-665B-0F0E-2C29D4696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"/>
            <a:ext cx="24384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1675EC4-E3F3-E435-0E08-963B54F6FAB9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2971800"/>
            <a:ext cx="3355975" cy="838200"/>
          </a:xfrm>
          <a:prstGeom prst="rect">
            <a:avLst/>
          </a:prstGeom>
          <a:solidFill>
            <a:srgbClr val="FFFF4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3C70A62-3E41-2AEF-1C7B-D7BB8B74E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308929D9-2340-FD72-F3E4-74D9361FF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7E79AC2-BE87-2F4C-FD4A-C0C9FC79B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/>
              <a:t>Alternate Exterior Angles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6D7B2826-6EBF-4281-9D1C-E1377A6D8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/>
              <a:t>Two angles that lie outside parallel lines on opposite sides of the transversal</a:t>
            </a:r>
          </a:p>
          <a:p>
            <a:endParaRPr lang="en-US" altLang="en-US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853A5997-F294-9E7D-E03C-4A38B2371E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818ADF6D-C2C9-450F-3DEF-2D55CC4D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EC2C3159-A252-29D0-7F58-74D66E6AB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FD4D840D-FC8D-F06C-35E7-C7BA87421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/>
              <a:t>t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1E8E729-68D1-40D7-3742-FE15C9C0D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2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800080"/>
                </a:solidFill>
              </a:rPr>
              <a:t>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800080"/>
                </a:solidFill>
              </a:rPr>
              <a:t> 7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1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8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8FB888E7-BE66-51E7-B009-044F01E29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6DCFC075-2060-E369-E839-63509854B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BC2A3652-C276-732E-CCF7-D1C9CE63E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4882611F-D01D-7BDE-B726-976199CC4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2919BC60-76A5-5FF4-D8DF-3A6EFBEC8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4EBC5CCE-EFC2-9A55-9B16-710324043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32AAE79F-836B-9CF5-68C6-D68940C65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14EA18A6-5720-41C6-6587-9BC4D1451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FD8E4DA5-661D-F423-C952-5AA029B0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324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131 &amp; 143</a:t>
            </a:r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AF031462-3B4B-B1F1-7AFC-1D8A2643C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30</a:t>
            </a:r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2F79A13C-9A80-7A39-81D8-7556D8C536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8" name="AutoShape 26">
            <a:extLst>
              <a:ext uri="{FF2B5EF4-FFF2-40B4-BE49-F238E27FC236}">
                <a16:creationId xmlns:a16="http://schemas.microsoft.com/office/drawing/2014/main" id="{CF636D70-0E6A-ACDA-62AC-01ECADA2C904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1886744" y="5276056"/>
            <a:ext cx="1009650" cy="820738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9" name="AutoShape 27">
            <a:extLst>
              <a:ext uri="{FF2B5EF4-FFF2-40B4-BE49-F238E27FC236}">
                <a16:creationId xmlns:a16="http://schemas.microsoft.com/office/drawing/2014/main" id="{71DCB8B5-6ED9-8772-EAE6-2520F4953117}"/>
              </a:ext>
            </a:extLst>
          </p:cNvPr>
          <p:cNvSpPr>
            <a:spLocks noChangeArrowheads="1"/>
          </p:cNvSpPr>
          <p:nvPr/>
        </p:nvSpPr>
        <p:spPr bwMode="auto">
          <a:xfrm rot="-18056133">
            <a:off x="2426494" y="32885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0" name="AutoShape 28">
            <a:extLst>
              <a:ext uri="{FF2B5EF4-FFF2-40B4-BE49-F238E27FC236}">
                <a16:creationId xmlns:a16="http://schemas.microsoft.com/office/drawing/2014/main" id="{00450141-410E-7D42-0139-219079FE536D}"/>
              </a:ext>
            </a:extLst>
          </p:cNvPr>
          <p:cNvSpPr>
            <a:spLocks noChangeArrowheads="1"/>
          </p:cNvSpPr>
          <p:nvPr/>
        </p:nvSpPr>
        <p:spPr bwMode="auto">
          <a:xfrm rot="-13855808">
            <a:off x="2115344" y="5199856"/>
            <a:ext cx="1009650" cy="820738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1" name="AutoShape 29">
            <a:extLst>
              <a:ext uri="{FF2B5EF4-FFF2-40B4-BE49-F238E27FC236}">
                <a16:creationId xmlns:a16="http://schemas.microsoft.com/office/drawing/2014/main" id="{697E5E90-6FF2-45F0-D56B-2A8DC9EA93B7}"/>
              </a:ext>
            </a:extLst>
          </p:cNvPr>
          <p:cNvSpPr>
            <a:spLocks noChangeArrowheads="1"/>
          </p:cNvSpPr>
          <p:nvPr/>
        </p:nvSpPr>
        <p:spPr bwMode="auto">
          <a:xfrm rot="-25110608">
            <a:off x="2350294" y="32123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 build="p"/>
      <p:bldP spid="18446" grpId="0"/>
      <p:bldP spid="18449" grpId="0"/>
      <p:bldP spid="18450" grpId="0"/>
      <p:bldP spid="18451" grpId="0"/>
      <p:bldP spid="184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70135FA-9A0C-87DE-1DB5-3E0041840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Alternate Exterior</a:t>
            </a:r>
            <a:r>
              <a:rPr lang="en-US" altLang="en-US" b="1"/>
              <a:t> </a:t>
            </a:r>
            <a:r>
              <a:rPr lang="en-US" altLang="en-US"/>
              <a:t>Angles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FE17BA-4AA2-3EFF-AC35-B67090F8C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Find the measures of the missing angles</a:t>
            </a: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35E7882D-91AB-C624-7F9C-795E55A9E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6AA0E27B-9204-F6D8-A7AD-579C4DE8A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C7B968D8-B423-A455-FB7E-F7DC29916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2962A7C3-22A8-461E-97A3-6FBBB99F5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990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120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1F2AFE88-C4AF-AFC5-02DD-7F865D75C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D4FAAB17-EA8F-C97B-D109-CD9F7C02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03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BFB9730A-D892-FD50-5DD4-37981F32D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/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12F19FED-D679-8D34-9CBC-F93C77EF6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A10D95C1-DBFB-6A91-77BA-085BF164A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2A37F3FB-645A-C2DA-E458-20FCFCC7D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EF8DB089-45A9-B2A0-EFBF-47FE3E1A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8799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60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2F71D514-0185-3CA6-F1E9-04D6CE61C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768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120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5ACBB5F-0AA7-3596-09B5-AC498BB7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58674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FA72C9D-5F83-3658-5BCC-06323FD3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3400"/>
            <a:ext cx="3048000" cy="533400"/>
          </a:xfrm>
          <a:prstGeom prst="rect">
            <a:avLst/>
          </a:prstGeom>
          <a:gradFill rotWithShape="1">
            <a:gsLst>
              <a:gs pos="0">
                <a:srgbClr val="FF99CC">
                  <a:gamma/>
                  <a:tint val="57255"/>
                  <a:invGamma/>
                </a:srgbClr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0EDD655-1022-C279-7315-34054E9469CC}"/>
              </a:ext>
            </a:extLst>
          </p:cNvPr>
          <p:cNvSpPr>
            <a:spLocks noChangeArrowheads="1"/>
          </p:cNvSpPr>
          <p:nvPr/>
        </p:nvSpPr>
        <p:spPr bwMode="auto">
          <a:xfrm rot="3331">
            <a:off x="990600" y="3886200"/>
            <a:ext cx="3355975" cy="1600200"/>
          </a:xfrm>
          <a:prstGeom prst="rect">
            <a:avLst/>
          </a:prstGeom>
          <a:solidFill>
            <a:srgbClr val="FFFF4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575B011-19B9-BB54-4E1F-F6186CF25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3400"/>
            <a:ext cx="1828800" cy="533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0D817A18-77C5-EF2F-8B98-3F685E52B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41148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A70BEA2-71E8-1311-0295-E04EBFBBC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/>
              <a:t>Consecutive Interior Angles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98EA8DEE-5F29-8ED9-C67F-0EB171A2C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/>
              <a:t>Two angles that lie between parallel lines on the same sides of the transversal</a:t>
            </a:r>
          </a:p>
          <a:p>
            <a:endParaRPr lang="en-US" altLang="en-US"/>
          </a:p>
        </p:txBody>
      </p:sp>
      <p:sp>
        <p:nvSpPr>
          <p:cNvPr id="22537" name="AutoShape 9">
            <a:extLst>
              <a:ext uri="{FF2B5EF4-FFF2-40B4-BE49-F238E27FC236}">
                <a16:creationId xmlns:a16="http://schemas.microsoft.com/office/drawing/2014/main" id="{246D2986-6C38-B895-F146-E22770EDA7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600" y="2895600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3D1A7379-391D-36F1-346B-0307DA510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C60C60D1-7F78-B99A-A9A8-4BE91F71C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38575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70D5306D-E088-FE1C-A36C-43025DCF1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348FC128-869B-4C9E-6227-C59069E7A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24384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/>
              <a:t>t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0E4B95E0-26FC-B5FF-11CF-946190722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79725"/>
            <a:ext cx="3657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rgbClr val="CC0066"/>
              </a:solidFill>
            </a:endParaRP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800080"/>
                </a:solidFill>
              </a:rPr>
              <a:t>3 </a:t>
            </a:r>
            <a:r>
              <a:rPr lang="en-US" altLang="en-US" sz="4000">
                <a:solidFill>
                  <a:srgbClr val="800080"/>
                </a:solidFill>
                <a:sym typeface="Symbol" panose="05050102010706020507" pitchFamily="18" charset="2"/>
              </a:rPr>
              <a:t>+</a:t>
            </a:r>
            <a:r>
              <a:rPr lang="en-US" altLang="en-US" sz="4000">
                <a:solidFill>
                  <a:srgbClr val="800080"/>
                </a:solidFill>
              </a:rPr>
              <a:t>5 = 180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4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+</a:t>
            </a:r>
            <a:r>
              <a:rPr lang="en-US" altLang="en-US" sz="4000">
                <a:solidFill>
                  <a:srgbClr val="009900"/>
                </a:solidFill>
              </a:rPr>
              <a:t>6 = 180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>
              <a:solidFill>
                <a:schemeClr val="hlink"/>
              </a:solidFill>
            </a:endParaRP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F3DF9F47-ACD2-B599-A88B-4C0212372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3429000"/>
            <a:ext cx="593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1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CDE456D3-4953-1906-1443-ECB64512F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30588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2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0B60A4DA-6702-D5BD-77F7-077278B6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62400"/>
            <a:ext cx="59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3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DBB8D986-BC2D-45D3-7A88-5F0D5004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962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4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D0F72C54-610F-B949-5503-BC910BED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5105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5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CE4021EF-7ACD-A389-BB22-8C4EA0BA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1085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6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E6033A52-B6D0-32F8-0054-2F9F0E067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7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50" name="Text Box 22">
            <a:extLst>
              <a:ext uri="{FF2B5EF4-FFF2-40B4-BE49-F238E27FC236}">
                <a16:creationId xmlns:a16="http://schemas.microsoft.com/office/drawing/2014/main" id="{16D3C29F-79A2-738F-C7A4-44C2DE00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55626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chemeClr val="tx2"/>
                </a:solidFill>
              </a:rPr>
              <a:t>8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0761BAB1-D398-7AE9-823D-990D34674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6324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131 &amp; 143</a:t>
            </a:r>
          </a:p>
        </p:txBody>
      </p:sp>
      <p:sp>
        <p:nvSpPr>
          <p:cNvPr id="22552" name="Rectangle 24">
            <a:extLst>
              <a:ext uri="{FF2B5EF4-FFF2-40B4-BE49-F238E27FC236}">
                <a16:creationId xmlns:a16="http://schemas.microsoft.com/office/drawing/2014/main" id="{B5870F15-3957-4B18-78B6-D3750BCC3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30</a:t>
            </a:r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E167377C-84CB-CDB7-8371-6CC1AD8BC6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743200"/>
            <a:ext cx="838200" cy="3886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4" name="AutoShape 26">
            <a:extLst>
              <a:ext uri="{FF2B5EF4-FFF2-40B4-BE49-F238E27FC236}">
                <a16:creationId xmlns:a16="http://schemas.microsoft.com/office/drawing/2014/main" id="{66883D03-504C-0032-12EC-E5BC49C2D4AE}"/>
              </a:ext>
            </a:extLst>
          </p:cNvPr>
          <p:cNvSpPr>
            <a:spLocks noChangeArrowheads="1"/>
          </p:cNvSpPr>
          <p:nvPr/>
        </p:nvSpPr>
        <p:spPr bwMode="auto">
          <a:xfrm rot="-6796489">
            <a:off x="2209007" y="3713956"/>
            <a:ext cx="1009650" cy="820737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5" name="AutoShape 27">
            <a:extLst>
              <a:ext uri="{FF2B5EF4-FFF2-40B4-BE49-F238E27FC236}">
                <a16:creationId xmlns:a16="http://schemas.microsoft.com/office/drawing/2014/main" id="{C983AD49-3A25-404D-29C0-FE893E09DA30}"/>
              </a:ext>
            </a:extLst>
          </p:cNvPr>
          <p:cNvSpPr>
            <a:spLocks noChangeArrowheads="1"/>
          </p:cNvSpPr>
          <p:nvPr/>
        </p:nvSpPr>
        <p:spPr bwMode="auto">
          <a:xfrm rot="-18056133">
            <a:off x="1969294" y="48887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6" name="AutoShape 28">
            <a:extLst>
              <a:ext uri="{FF2B5EF4-FFF2-40B4-BE49-F238E27FC236}">
                <a16:creationId xmlns:a16="http://schemas.microsoft.com/office/drawing/2014/main" id="{042A0D19-B473-F7EC-5E91-1CF9123CAE0A}"/>
              </a:ext>
            </a:extLst>
          </p:cNvPr>
          <p:cNvSpPr>
            <a:spLocks noChangeArrowheads="1"/>
          </p:cNvSpPr>
          <p:nvPr/>
        </p:nvSpPr>
        <p:spPr bwMode="auto">
          <a:xfrm rot="-13855808">
            <a:off x="2285207" y="3713956"/>
            <a:ext cx="1009650" cy="820737"/>
          </a:xfrm>
          <a:custGeom>
            <a:avLst/>
            <a:gdLst>
              <a:gd name="G0" fmla="+- 9236 0 0"/>
              <a:gd name="G1" fmla="+- -8106378 0 0"/>
              <a:gd name="G2" fmla="+- 0 0 -8106378"/>
              <a:gd name="T0" fmla="*/ 0 256 1"/>
              <a:gd name="T1" fmla="*/ 180 256 1"/>
              <a:gd name="G3" fmla="+- -8106378 T0 T1"/>
              <a:gd name="T2" fmla="*/ 0 256 1"/>
              <a:gd name="T3" fmla="*/ 90 256 1"/>
              <a:gd name="G4" fmla="+- -8106378 T2 T3"/>
              <a:gd name="G5" fmla="*/ G4 2 1"/>
              <a:gd name="T4" fmla="*/ 90 256 1"/>
              <a:gd name="T5" fmla="*/ 0 256 1"/>
              <a:gd name="G6" fmla="+- -8106378 T4 T5"/>
              <a:gd name="G7" fmla="*/ G6 2 1"/>
              <a:gd name="G8" fmla="abs -8106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236"/>
              <a:gd name="G18" fmla="*/ 9236 1 2"/>
              <a:gd name="G19" fmla="+- G18 5400 0"/>
              <a:gd name="G20" fmla="cos G19 -8106378"/>
              <a:gd name="G21" fmla="sin G19 -8106378"/>
              <a:gd name="G22" fmla="+- G20 10800 0"/>
              <a:gd name="G23" fmla="+- G21 10800 0"/>
              <a:gd name="G24" fmla="+- 10800 0 G20"/>
              <a:gd name="G25" fmla="+- 9236 10800 0"/>
              <a:gd name="G26" fmla="?: G9 G17 G25"/>
              <a:gd name="G27" fmla="?: G9 0 21600"/>
              <a:gd name="G28" fmla="cos 10800 -8106378"/>
              <a:gd name="G29" fmla="sin 10800 -8106378"/>
              <a:gd name="G30" fmla="sin 9236 -8106378"/>
              <a:gd name="G31" fmla="+- G28 10800 0"/>
              <a:gd name="G32" fmla="+- G29 10800 0"/>
              <a:gd name="G33" fmla="+- G30 10800 0"/>
              <a:gd name="G34" fmla="?: G4 0 G31"/>
              <a:gd name="G35" fmla="?: -8106378 G34 0"/>
              <a:gd name="G36" fmla="?: G6 G35 G31"/>
              <a:gd name="G37" fmla="+- 21600 0 G36"/>
              <a:gd name="G38" fmla="?: G4 0 G33"/>
              <a:gd name="G39" fmla="?: -8106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242 w 21600"/>
              <a:gd name="T15" fmla="*/ 2464 h 21600"/>
              <a:gd name="T16" fmla="*/ 10800 w 21600"/>
              <a:gd name="T17" fmla="*/ 1564 h 21600"/>
              <a:gd name="T18" fmla="*/ 16358 w 21600"/>
              <a:gd name="T19" fmla="*/ 2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76" y="3115"/>
                </a:moveTo>
                <a:cubicBezTo>
                  <a:pt x="7193" y="2103"/>
                  <a:pt x="8976" y="1564"/>
                  <a:pt x="10800" y="1564"/>
                </a:cubicBezTo>
                <a:cubicBezTo>
                  <a:pt x="12623" y="1564"/>
                  <a:pt x="14406" y="2103"/>
                  <a:pt x="15923" y="3115"/>
                </a:cubicBezTo>
                <a:lnTo>
                  <a:pt x="16791" y="1814"/>
                </a:lnTo>
                <a:cubicBezTo>
                  <a:pt x="15017" y="631"/>
                  <a:pt x="12932" y="0"/>
                  <a:pt x="10799" y="0"/>
                </a:cubicBezTo>
                <a:cubicBezTo>
                  <a:pt x="8667" y="0"/>
                  <a:pt x="6582" y="631"/>
                  <a:pt x="4808" y="1814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7" name="AutoShape 29">
            <a:extLst>
              <a:ext uri="{FF2B5EF4-FFF2-40B4-BE49-F238E27FC236}">
                <a16:creationId xmlns:a16="http://schemas.microsoft.com/office/drawing/2014/main" id="{21AAE65D-D4DE-6585-DD8A-007552018ACE}"/>
              </a:ext>
            </a:extLst>
          </p:cNvPr>
          <p:cNvSpPr>
            <a:spLocks noChangeArrowheads="1"/>
          </p:cNvSpPr>
          <p:nvPr/>
        </p:nvSpPr>
        <p:spPr bwMode="auto">
          <a:xfrm rot="-25110608">
            <a:off x="2045494" y="4888706"/>
            <a:ext cx="990600" cy="966788"/>
          </a:xfrm>
          <a:custGeom>
            <a:avLst/>
            <a:gdLst>
              <a:gd name="G0" fmla="+- 9491 0 0"/>
              <a:gd name="G1" fmla="+- -7983458 0 0"/>
              <a:gd name="G2" fmla="+- 0 0 -7983458"/>
              <a:gd name="T0" fmla="*/ 0 256 1"/>
              <a:gd name="T1" fmla="*/ 180 256 1"/>
              <a:gd name="G3" fmla="+- -7983458 T0 T1"/>
              <a:gd name="T2" fmla="*/ 0 256 1"/>
              <a:gd name="T3" fmla="*/ 90 256 1"/>
              <a:gd name="G4" fmla="+- -7983458 T2 T3"/>
              <a:gd name="G5" fmla="*/ G4 2 1"/>
              <a:gd name="T4" fmla="*/ 90 256 1"/>
              <a:gd name="T5" fmla="*/ 0 256 1"/>
              <a:gd name="G6" fmla="+- -7983458 T4 T5"/>
              <a:gd name="G7" fmla="*/ G6 2 1"/>
              <a:gd name="G8" fmla="abs -79834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91"/>
              <a:gd name="G18" fmla="*/ 9491 1 2"/>
              <a:gd name="G19" fmla="+- G18 5400 0"/>
              <a:gd name="G20" fmla="cos G19 -7983458"/>
              <a:gd name="G21" fmla="sin G19 -7983458"/>
              <a:gd name="G22" fmla="+- G20 10800 0"/>
              <a:gd name="G23" fmla="+- G21 10800 0"/>
              <a:gd name="G24" fmla="+- 10800 0 G20"/>
              <a:gd name="G25" fmla="+- 9491 10800 0"/>
              <a:gd name="G26" fmla="?: G9 G17 G25"/>
              <a:gd name="G27" fmla="?: G9 0 21600"/>
              <a:gd name="G28" fmla="cos 10800 -7983458"/>
              <a:gd name="G29" fmla="sin 10800 -7983458"/>
              <a:gd name="G30" fmla="sin 9491 -7983458"/>
              <a:gd name="G31" fmla="+- G28 10800 0"/>
              <a:gd name="G32" fmla="+- G29 10800 0"/>
              <a:gd name="G33" fmla="+- G30 10800 0"/>
              <a:gd name="G34" fmla="?: G4 0 G31"/>
              <a:gd name="G35" fmla="?: -7983458 G34 0"/>
              <a:gd name="G36" fmla="?: G6 G35 G31"/>
              <a:gd name="G37" fmla="+- 21600 0 G36"/>
              <a:gd name="G38" fmla="?: G4 0 G33"/>
              <a:gd name="G39" fmla="?: -79834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450 w 21600"/>
              <a:gd name="T15" fmla="*/ 2178 h 21600"/>
              <a:gd name="T16" fmla="*/ 10800 w 21600"/>
              <a:gd name="T17" fmla="*/ 1309 h 21600"/>
              <a:gd name="T18" fmla="*/ 16150 w 21600"/>
              <a:gd name="T19" fmla="*/ 21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796" y="2735"/>
                </a:moveTo>
                <a:cubicBezTo>
                  <a:pt x="7298" y="1802"/>
                  <a:pt x="9031" y="1309"/>
                  <a:pt x="10800" y="1309"/>
                </a:cubicBezTo>
                <a:cubicBezTo>
                  <a:pt x="12568" y="1309"/>
                  <a:pt x="14301" y="1802"/>
                  <a:pt x="15803" y="2735"/>
                </a:cubicBezTo>
                <a:lnTo>
                  <a:pt x="16493" y="1622"/>
                </a:lnTo>
                <a:cubicBezTo>
                  <a:pt x="14784" y="562"/>
                  <a:pt x="12812" y="0"/>
                  <a:pt x="10799" y="0"/>
                </a:cubicBezTo>
                <a:cubicBezTo>
                  <a:pt x="8787" y="0"/>
                  <a:pt x="6815" y="562"/>
                  <a:pt x="5106" y="1622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 build="p"/>
      <p:bldP spid="22542" grpId="0"/>
      <p:bldP spid="22543" grpId="0"/>
      <p:bldP spid="22544" grpId="0"/>
      <p:bldP spid="22549" grpId="0"/>
      <p:bldP spid="225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EB836BA-0ABD-9FEC-712F-96B8D2380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Consecutive Interior</a:t>
            </a:r>
            <a:r>
              <a:rPr lang="en-US" altLang="en-US" b="1"/>
              <a:t> </a:t>
            </a:r>
            <a:r>
              <a:rPr lang="en-US" altLang="en-US"/>
              <a:t>Angles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58A4E56-4415-0BC6-87D9-3C7E9B7F0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Find the measures of the missing angles</a:t>
            </a:r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id="{E92A5DBE-13EC-E327-11AF-B110EDCE5C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84852C22-C31D-F741-93C3-699C3F0EC7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891151D2-C41A-A694-A512-B1A78D59E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F13EEBC4-49CD-91C2-7810-C29035D1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D1115A55-BA90-A35B-2ACC-74D663B3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422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?</a:t>
            </a:r>
            <a:endParaRPr lang="en-US" altLang="en-US" sz="2000"/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E503D1C6-A5C5-1610-7DF9-5C5E3CCD8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/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A0A68338-3147-1AAD-19F3-B7F761BD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88B1F0FE-D84D-3661-202A-93A0DA988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98F31232-8CF9-795F-2B49-2A0CD3088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654DD1C4-F4D7-C88D-8B68-ED67E1D7E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3886200"/>
            <a:ext cx="8969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135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DF1FC49E-E084-BE46-2145-0646B64C8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196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/>
              <a:t>45 </a:t>
            </a:r>
            <a:r>
              <a:rPr lang="en-US" altLang="en-US" b="1"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6900B340-75A3-CFA4-586C-729760F03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2133600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i="1">
                <a:solidFill>
                  <a:schemeClr val="accent2"/>
                </a:solidFill>
              </a:rPr>
              <a:t>180 - 135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7" grpId="0"/>
      <p:bldP spid="235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D1F7782-758A-FACD-AB05-DCD1235B8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 LINES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5C5B7CE-8032-A236-611A-EF8C67E6C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line that do not intersect.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CC0066"/>
                </a:solidFill>
              </a:rPr>
              <a:t>Illustration: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>
                <a:solidFill>
                  <a:srgbClr val="CC0066"/>
                </a:solidFill>
              </a:rPr>
              <a:t>Notation:</a:t>
            </a:r>
            <a:r>
              <a:rPr lang="en-US" altLang="en-US"/>
              <a:t>       </a:t>
            </a:r>
            <a:r>
              <a:rPr lang="en-US" altLang="en-US">
                <a:solidFill>
                  <a:schemeClr val="accent2"/>
                </a:solidFill>
                <a:latin typeface="Mistral" panose="03090702030407020403" pitchFamily="66" charset="0"/>
              </a:rPr>
              <a:t>l </a:t>
            </a:r>
            <a:r>
              <a:rPr lang="en-US" altLang="en-US">
                <a:solidFill>
                  <a:schemeClr val="accent2"/>
                </a:solidFill>
              </a:rPr>
              <a:t>|| </a:t>
            </a:r>
            <a:r>
              <a:rPr lang="en-US" altLang="en-US" sz="2800">
                <a:solidFill>
                  <a:schemeClr val="accent2"/>
                </a:solidFill>
                <a:latin typeface="Tempus Sans ITC" panose="04020404030D07020202" pitchFamily="82" charset="0"/>
              </a:rPr>
              <a:t>m</a:t>
            </a:r>
            <a:r>
              <a:rPr lang="en-US" altLang="en-US" sz="2800">
                <a:latin typeface="Tempus Sans ITC" panose="04020404030D07020202" pitchFamily="82" charset="0"/>
              </a:rPr>
              <a:t>                   </a:t>
            </a:r>
            <a:r>
              <a:rPr lang="en-US" altLang="en-US" b="1" i="1">
                <a:solidFill>
                  <a:srgbClr val="009900"/>
                </a:solidFill>
                <a:latin typeface="Bradley Hand ITC" panose="03070402050302030203" pitchFamily="66" charset="0"/>
              </a:rPr>
              <a:t>AB</a:t>
            </a:r>
            <a:r>
              <a:rPr lang="en-US" altLang="en-US">
                <a:solidFill>
                  <a:srgbClr val="009900"/>
                </a:solidFill>
                <a:latin typeface="Mistral" panose="03090702030407020403" pitchFamily="66" charset="0"/>
              </a:rPr>
              <a:t> </a:t>
            </a:r>
            <a:r>
              <a:rPr lang="en-US" altLang="en-US">
                <a:solidFill>
                  <a:srgbClr val="009900"/>
                </a:solidFill>
              </a:rPr>
              <a:t>|| </a:t>
            </a:r>
            <a:r>
              <a:rPr lang="en-US" altLang="en-US" b="1">
                <a:solidFill>
                  <a:srgbClr val="009900"/>
                </a:solidFill>
                <a:latin typeface="Bradley Hand ITC" panose="03070402050302030203" pitchFamily="66" charset="0"/>
              </a:rPr>
              <a:t>CD</a:t>
            </a:r>
          </a:p>
          <a:p>
            <a:pPr>
              <a:buFontTx/>
              <a:buNone/>
            </a:pPr>
            <a:endParaRPr lang="en-US" altLang="en-US" sz="1400" b="1">
              <a:latin typeface="Tempus Sans ITC" panose="04020404030D07020202" pitchFamily="82" charset="0"/>
            </a:endParaRPr>
          </a:p>
        </p:txBody>
      </p:sp>
      <p:grpSp>
        <p:nvGrpSpPr>
          <p:cNvPr id="8225" name="Group 33">
            <a:extLst>
              <a:ext uri="{FF2B5EF4-FFF2-40B4-BE49-F238E27FC236}">
                <a16:creationId xmlns:a16="http://schemas.microsoft.com/office/drawing/2014/main" id="{C43E446D-CA8C-BFD3-05FB-87CA64506165}"/>
              </a:ext>
            </a:extLst>
          </p:cNvPr>
          <p:cNvGrpSpPr>
            <a:grpSpLocks/>
          </p:cNvGrpSpPr>
          <p:nvPr/>
        </p:nvGrpSpPr>
        <p:grpSpPr bwMode="auto">
          <a:xfrm>
            <a:off x="2041525" y="3459163"/>
            <a:ext cx="2759075" cy="960437"/>
            <a:chOff x="1286" y="2179"/>
            <a:chExt cx="1738" cy="605"/>
          </a:xfrm>
        </p:grpSpPr>
        <p:grpSp>
          <p:nvGrpSpPr>
            <p:cNvPr id="8204" name="Group 12">
              <a:extLst>
                <a:ext uri="{FF2B5EF4-FFF2-40B4-BE49-F238E27FC236}">
                  <a16:creationId xmlns:a16="http://schemas.microsoft.com/office/drawing/2014/main" id="{E2A76243-3D06-5CFC-3C32-99023D37A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352"/>
              <a:ext cx="1488" cy="288"/>
              <a:chOff x="816" y="2352"/>
              <a:chExt cx="1488" cy="288"/>
            </a:xfrm>
          </p:grpSpPr>
          <p:sp>
            <p:nvSpPr>
              <p:cNvPr id="8196" name="Line 4">
                <a:extLst>
                  <a:ext uri="{FF2B5EF4-FFF2-40B4-BE49-F238E27FC236}">
                    <a16:creationId xmlns:a16="http://schemas.microsoft.com/office/drawing/2014/main" id="{4226AFAB-0281-3E40-23CC-833F8A726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352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7" name="Line 5">
                <a:extLst>
                  <a:ext uri="{FF2B5EF4-FFF2-40B4-BE49-F238E27FC236}">
                    <a16:creationId xmlns:a16="http://schemas.microsoft.com/office/drawing/2014/main" id="{114B0953-B1E4-5DBB-59FF-F5F0AFBCB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640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05" name="Text Box 13">
              <a:extLst>
                <a:ext uri="{FF2B5EF4-FFF2-40B4-BE49-F238E27FC236}">
                  <a16:creationId xmlns:a16="http://schemas.microsoft.com/office/drawing/2014/main" id="{EAF15AD4-FCBC-B6FA-4D13-21B5C964C0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2179"/>
              <a:ext cx="25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200">
                  <a:solidFill>
                    <a:schemeClr val="accent2"/>
                  </a:solidFill>
                  <a:latin typeface="Mistral" panose="03090702030407020403" pitchFamily="66" charset="0"/>
                </a:rPr>
                <a:t>l</a:t>
              </a:r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6DA11830-3578-E724-6A91-F142C5BD85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496"/>
              <a:ext cx="3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empus Sans ITC" panose="04020404030D07020202" pitchFamily="82" charset="0"/>
                </a:rPr>
                <a:t>m</a:t>
              </a:r>
            </a:p>
          </p:txBody>
        </p:sp>
        <p:sp>
          <p:nvSpPr>
            <p:cNvPr id="8220" name="AutoShape 28">
              <a:extLst>
                <a:ext uri="{FF2B5EF4-FFF2-40B4-BE49-F238E27FC236}">
                  <a16:creationId xmlns:a16="http://schemas.microsoft.com/office/drawing/2014/main" id="{A84FC102-DD29-7E59-3929-739BDB266B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92" y="2304"/>
              <a:ext cx="192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21" name="AutoShape 29">
              <a:extLst>
                <a:ext uri="{FF2B5EF4-FFF2-40B4-BE49-F238E27FC236}">
                  <a16:creationId xmlns:a16="http://schemas.microsoft.com/office/drawing/2014/main" id="{6DECA1E1-93B8-CC5C-1BEA-77319E9D21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592" y="2592"/>
              <a:ext cx="192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26" name="Group 34">
            <a:extLst>
              <a:ext uri="{FF2B5EF4-FFF2-40B4-BE49-F238E27FC236}">
                <a16:creationId xmlns:a16="http://schemas.microsoft.com/office/drawing/2014/main" id="{FDD596BA-EF7C-1A60-010F-A089F1FC9131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590800"/>
            <a:ext cx="2438400" cy="2514600"/>
            <a:chOff x="3744" y="1680"/>
            <a:chExt cx="1536" cy="1584"/>
          </a:xfrm>
        </p:grpSpPr>
        <p:grpSp>
          <p:nvGrpSpPr>
            <p:cNvPr id="8217" name="Group 25">
              <a:extLst>
                <a:ext uri="{FF2B5EF4-FFF2-40B4-BE49-F238E27FC236}">
                  <a16:creationId xmlns:a16="http://schemas.microsoft.com/office/drawing/2014/main" id="{EEFFB049-49DF-B4D6-C287-273E2470A6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680"/>
              <a:ext cx="1488" cy="1248"/>
              <a:chOff x="3408" y="1488"/>
              <a:chExt cx="1488" cy="1248"/>
            </a:xfrm>
          </p:grpSpPr>
          <p:grpSp>
            <p:nvGrpSpPr>
              <p:cNvPr id="8200" name="Group 8">
                <a:extLst>
                  <a:ext uri="{FF2B5EF4-FFF2-40B4-BE49-F238E27FC236}">
                    <a16:creationId xmlns:a16="http://schemas.microsoft.com/office/drawing/2014/main" id="{C64414B5-5719-7943-F67C-786E7D79C2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2606529">
                <a:off x="3408" y="1920"/>
                <a:ext cx="1488" cy="288"/>
                <a:chOff x="2496" y="2016"/>
                <a:chExt cx="1488" cy="288"/>
              </a:xfrm>
            </p:grpSpPr>
            <p:sp>
              <p:nvSpPr>
                <p:cNvPr id="8198" name="Line 6">
                  <a:extLst>
                    <a:ext uri="{FF2B5EF4-FFF2-40B4-BE49-F238E27FC236}">
                      <a16:creationId xmlns:a16="http://schemas.microsoft.com/office/drawing/2014/main" id="{C79EA3A7-014D-4B23-0B73-9ACF25D4B9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6" y="2016"/>
                  <a:ext cx="1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99" name="Line 7">
                  <a:extLst>
                    <a:ext uri="{FF2B5EF4-FFF2-40B4-BE49-F238E27FC236}">
                      <a16:creationId xmlns:a16="http://schemas.microsoft.com/office/drawing/2014/main" id="{5C3238E4-7E11-1BC9-6D4D-81107F69A8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6" y="2304"/>
                  <a:ext cx="1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07" name="Oval 15">
                <a:extLst>
                  <a:ext uri="{FF2B5EF4-FFF2-40B4-BE49-F238E27FC236}">
                    <a16:creationId xmlns:a16="http://schemas.microsoft.com/office/drawing/2014/main" id="{88665731-800C-1978-3443-06976D7D1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21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8" name="Oval 16">
                <a:extLst>
                  <a:ext uri="{FF2B5EF4-FFF2-40B4-BE49-F238E27FC236}">
                    <a16:creationId xmlns:a16="http://schemas.microsoft.com/office/drawing/2014/main" id="{0F339474-32F1-683B-A4CF-714D5032C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0" name="Oval 18">
                <a:extLst>
                  <a:ext uri="{FF2B5EF4-FFF2-40B4-BE49-F238E27FC236}">
                    <a16:creationId xmlns:a16="http://schemas.microsoft.com/office/drawing/2014/main" id="{E7C7027B-CCDF-63B6-6A1A-D0A4A5745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Oval 19">
                <a:extLst>
                  <a:ext uri="{FF2B5EF4-FFF2-40B4-BE49-F238E27FC236}">
                    <a16:creationId xmlns:a16="http://schemas.microsoft.com/office/drawing/2014/main" id="{1BBAF0CC-0C31-C6EF-AA43-B685F1C0D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19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2" name="Text Box 20">
                <a:extLst>
                  <a:ext uri="{FF2B5EF4-FFF2-40B4-BE49-F238E27FC236}">
                    <a16:creationId xmlns:a16="http://schemas.microsoft.com/office/drawing/2014/main" id="{DE827B06-5267-956E-D483-4BE569CEB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196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A</a:t>
                </a:r>
              </a:p>
            </p:txBody>
          </p:sp>
          <p:sp>
            <p:nvSpPr>
              <p:cNvPr id="8213" name="Text Box 21">
                <a:extLst>
                  <a:ext uri="{FF2B5EF4-FFF2-40B4-BE49-F238E27FC236}">
                    <a16:creationId xmlns:a16="http://schemas.microsoft.com/office/drawing/2014/main" id="{31F379E0-1778-0CB9-23DD-98509B0845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48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B</a:t>
                </a:r>
              </a:p>
            </p:txBody>
          </p:sp>
          <p:sp>
            <p:nvSpPr>
              <p:cNvPr id="8214" name="Text Box 22">
                <a:extLst>
                  <a:ext uri="{FF2B5EF4-FFF2-40B4-BE49-F238E27FC236}">
                    <a16:creationId xmlns:a16="http://schemas.microsoft.com/office/drawing/2014/main" id="{49AE0A8B-911B-C170-6254-F5F623B3C9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244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C</a:t>
                </a:r>
              </a:p>
            </p:txBody>
          </p:sp>
          <p:sp>
            <p:nvSpPr>
              <p:cNvPr id="8215" name="Text Box 23">
                <a:extLst>
                  <a:ext uri="{FF2B5EF4-FFF2-40B4-BE49-F238E27FC236}">
                    <a16:creationId xmlns:a16="http://schemas.microsoft.com/office/drawing/2014/main" id="{5E894D48-3CEB-4DAD-A380-F5891935B8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1968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400" b="1" i="1">
                    <a:solidFill>
                      <a:srgbClr val="009900"/>
                    </a:solidFill>
                    <a:latin typeface="Bradley Hand ITC" panose="03070402050302030203" pitchFamily="66" charset="0"/>
                  </a:rPr>
                  <a:t>D</a:t>
                </a:r>
              </a:p>
            </p:txBody>
          </p:sp>
        </p:grpSp>
        <p:sp>
          <p:nvSpPr>
            <p:cNvPr id="8218" name="Line 26">
              <a:extLst>
                <a:ext uri="{FF2B5EF4-FFF2-40B4-BE49-F238E27FC236}">
                  <a16:creationId xmlns:a16="http://schemas.microsoft.com/office/drawing/2014/main" id="{174E8503-26B6-050B-D4F6-1A1DA1074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264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27">
              <a:extLst>
                <a:ext uri="{FF2B5EF4-FFF2-40B4-BE49-F238E27FC236}">
                  <a16:creationId xmlns:a16="http://schemas.microsoft.com/office/drawing/2014/main" id="{28E93F4D-FB2E-FD50-BC73-0D23E26E1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264"/>
              <a:ext cx="288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24" name="Group 32">
              <a:extLst>
                <a:ext uri="{FF2B5EF4-FFF2-40B4-BE49-F238E27FC236}">
                  <a16:creationId xmlns:a16="http://schemas.microsoft.com/office/drawing/2014/main" id="{D50BCC7A-7E16-70B2-0533-7CC7699F536B}"/>
                </a:ext>
              </a:extLst>
            </p:cNvPr>
            <p:cNvGrpSpPr>
              <a:grpSpLocks/>
            </p:cNvGrpSpPr>
            <p:nvPr/>
          </p:nvGrpSpPr>
          <p:grpSpPr bwMode="auto">
            <a:xfrm rot="-1803113">
              <a:off x="4848" y="1680"/>
              <a:ext cx="96" cy="480"/>
              <a:chOff x="2736" y="2352"/>
              <a:chExt cx="96" cy="480"/>
            </a:xfrm>
          </p:grpSpPr>
          <p:sp>
            <p:nvSpPr>
              <p:cNvPr id="8222" name="AutoShape 30">
                <a:extLst>
                  <a:ext uri="{FF2B5EF4-FFF2-40B4-BE49-F238E27FC236}">
                    <a16:creationId xmlns:a16="http://schemas.microsoft.com/office/drawing/2014/main" id="{57009652-1511-EEC6-9DDA-9BE285DD3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88" y="2400"/>
                <a:ext cx="192" cy="9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3" name="AutoShape 31">
                <a:extLst>
                  <a:ext uri="{FF2B5EF4-FFF2-40B4-BE49-F238E27FC236}">
                    <a16:creationId xmlns:a16="http://schemas.microsoft.com/office/drawing/2014/main" id="{78F5054A-D7F8-0B77-77A9-89FD1EBC5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88" y="2688"/>
                <a:ext cx="192" cy="9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8227" name="Rectangle 35">
            <a:extLst>
              <a:ext uri="{FF2B5EF4-FFF2-40B4-BE49-F238E27FC236}">
                <a16:creationId xmlns:a16="http://schemas.microsoft.com/office/drawing/2014/main" id="{0B8B0706-5F51-7824-0ABB-73CAEA52C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324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129</a:t>
            </a:r>
          </a:p>
        </p:txBody>
      </p:sp>
      <p:sp>
        <p:nvSpPr>
          <p:cNvPr id="8228" name="Rectangle 36">
            <a:extLst>
              <a:ext uri="{FF2B5EF4-FFF2-40B4-BE49-F238E27FC236}">
                <a16:creationId xmlns:a16="http://schemas.microsoft.com/office/drawing/2014/main" id="{16A6F36E-CF71-DA02-1663-25CFB09B8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D70675D-21B2-951A-1155-9EE51C74D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HW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879E51B-9122-B367-10E6-668CD5698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4478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/>
              <a:t>P. 132 – 133    </a:t>
            </a:r>
          </a:p>
          <a:p>
            <a:r>
              <a:rPr lang="en-US" altLang="en-US" sz="4000"/>
              <a:t># 6 – 9</a:t>
            </a:r>
          </a:p>
          <a:p>
            <a:r>
              <a:rPr lang="en-US" altLang="en-US" sz="4000"/>
              <a:t># 21 – 26</a:t>
            </a:r>
          </a:p>
          <a:p>
            <a:endParaRPr lang="en-US" altLang="en-US" sz="4000"/>
          </a:p>
          <a:p>
            <a:pPr>
              <a:buFontTx/>
              <a:buNone/>
            </a:pPr>
            <a:r>
              <a:rPr lang="en-US" altLang="en-US" sz="4000"/>
              <a:t>P. 146 - 147</a:t>
            </a:r>
          </a:p>
          <a:p>
            <a:r>
              <a:rPr lang="en-US" altLang="en-US" sz="4000"/>
              <a:t>#7 - 17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2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F157A5C0-D966-0185-1392-92E3AE39A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>
            <a:extLst>
              <a:ext uri="{FF2B5EF4-FFF2-40B4-BE49-F238E27FC236}">
                <a16:creationId xmlns:a16="http://schemas.microsoft.com/office/drawing/2014/main" id="{1C73BE65-45C0-FB27-E8C1-B974B89D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Examples of Parallel Lines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AE51B8B1-6725-32BF-2F79-3A5E2EB5C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800080"/>
                </a:solidFill>
              </a:rPr>
              <a:t>Hardwood Floor</a:t>
            </a:r>
          </a:p>
          <a:p>
            <a:r>
              <a:rPr lang="en-US" altLang="en-US">
                <a:solidFill>
                  <a:srgbClr val="800080"/>
                </a:solidFill>
              </a:rPr>
              <a:t>Opposite sides of windows, desks, etc.</a:t>
            </a:r>
          </a:p>
          <a:p>
            <a:r>
              <a:rPr lang="en-US" altLang="en-US">
                <a:solidFill>
                  <a:srgbClr val="800080"/>
                </a:solidFill>
              </a:rPr>
              <a:t>Parking slots in parking lot</a:t>
            </a:r>
          </a:p>
          <a:p>
            <a:r>
              <a:rPr lang="en-US" altLang="en-US">
                <a:solidFill>
                  <a:srgbClr val="800080"/>
                </a:solidFill>
              </a:rPr>
              <a:t>Parallel Parking</a:t>
            </a:r>
          </a:p>
          <a:p>
            <a:r>
              <a:rPr lang="en-US" altLang="en-US">
                <a:solidFill>
                  <a:srgbClr val="800080"/>
                </a:solidFill>
              </a:rPr>
              <a:t>Streets: Laramie &amp; LeClaire</a:t>
            </a:r>
          </a:p>
          <a:p>
            <a:endParaRPr lang="en-US" altLang="en-US">
              <a:solidFill>
                <a:srgbClr val="800080"/>
              </a:solidFill>
            </a:endParaRPr>
          </a:p>
          <a:p>
            <a:endParaRPr lang="en-US" altLang="en-US">
              <a:solidFill>
                <a:srgbClr val="800080"/>
              </a:solidFill>
            </a:endParaRPr>
          </a:p>
          <a:p>
            <a:pPr>
              <a:buFontTx/>
              <a:buNone/>
            </a:pPr>
            <a:endParaRPr lang="en-US" altLang="en-US" sz="2800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3322" name="Picture 10">
            <a:extLst>
              <a:ext uri="{FF2B5EF4-FFF2-40B4-BE49-F238E27FC236}">
                <a16:creationId xmlns:a16="http://schemas.microsoft.com/office/drawing/2014/main" id="{24A8C544-FE0D-91EB-A270-5F9638C6B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143000"/>
            <a:ext cx="1220788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>
            <a:extLst>
              <a:ext uri="{FF2B5EF4-FFF2-40B4-BE49-F238E27FC236}">
                <a16:creationId xmlns:a16="http://schemas.microsoft.com/office/drawing/2014/main" id="{4BB8AF61-0276-1BC5-0F3A-7BBE220A7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24098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17">
            <a:extLst>
              <a:ext uri="{FF2B5EF4-FFF2-40B4-BE49-F238E27FC236}">
                <a16:creationId xmlns:a16="http://schemas.microsoft.com/office/drawing/2014/main" id="{CAADB1F6-A01F-CE3F-3234-3177F4326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0"/>
          <a:stretch>
            <a:fillRect/>
          </a:stretch>
        </p:blipFill>
        <p:spPr bwMode="auto">
          <a:xfrm>
            <a:off x="990600" y="4572000"/>
            <a:ext cx="329565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87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B084EE4-5241-E49D-A5F8-5F8323EB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Examples of Parallel Lines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12A8D1B-3775-E435-FC2C-B17EFC4D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800080"/>
                </a:solidFill>
              </a:rPr>
              <a:t>Streets: Belmont &amp; School</a:t>
            </a:r>
          </a:p>
          <a:p>
            <a:endParaRPr lang="en-US" altLang="en-US">
              <a:solidFill>
                <a:srgbClr val="800080"/>
              </a:solidFill>
            </a:endParaRPr>
          </a:p>
          <a:p>
            <a:endParaRPr lang="en-US" altLang="en-US">
              <a:solidFill>
                <a:srgbClr val="800080"/>
              </a:solidFill>
            </a:endParaRPr>
          </a:p>
          <a:p>
            <a:pPr>
              <a:buFontTx/>
              <a:buNone/>
            </a:pPr>
            <a:endParaRPr lang="en-US" altLang="en-US" sz="2800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25608" name="Picture 8">
            <a:extLst>
              <a:ext uri="{FF2B5EF4-FFF2-40B4-BE49-F238E27FC236}">
                <a16:creationId xmlns:a16="http://schemas.microsoft.com/office/drawing/2014/main" id="{C0F35E8E-1813-DF17-FF23-2806E74A1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9"/>
          <a:stretch>
            <a:fillRect/>
          </a:stretch>
        </p:blipFill>
        <p:spPr bwMode="auto">
          <a:xfrm>
            <a:off x="1447800" y="2362200"/>
            <a:ext cx="5905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9" name="Line 9">
            <a:extLst>
              <a:ext uri="{FF2B5EF4-FFF2-40B4-BE49-F238E27FC236}">
                <a16:creationId xmlns:a16="http://schemas.microsoft.com/office/drawing/2014/main" id="{B0697B1D-CC30-CEB7-C71D-56100847C8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648200"/>
            <a:ext cx="61722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6F34C6F1-7421-4505-7C6B-684E74B2C5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048000"/>
            <a:ext cx="61722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5612" name="Picture 12">
            <a:extLst>
              <a:ext uri="{FF2B5EF4-FFF2-40B4-BE49-F238E27FC236}">
                <a16:creationId xmlns:a16="http://schemas.microsoft.com/office/drawing/2014/main" id="{42816246-59F8-BD74-871C-282E74233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5" t="8348" r="10034" b="16696"/>
          <a:stretch>
            <a:fillRect/>
          </a:stretch>
        </p:blipFill>
        <p:spPr bwMode="auto">
          <a:xfrm>
            <a:off x="7391400" y="3048000"/>
            <a:ext cx="1143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D911CB3-7D12-1EC3-06CE-CB236E05F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PERPENDICULAR LINES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DAF0D5-144E-8948-F236-C2473A018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Lines that intersect to form a right angle.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Illustration: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Notation:</a:t>
            </a:r>
            <a:r>
              <a:rPr lang="en-US" altLang="en-US"/>
              <a:t> </a:t>
            </a:r>
            <a:r>
              <a:rPr lang="en-US" altLang="en-US" i="1">
                <a:solidFill>
                  <a:schemeClr val="accent2"/>
                </a:solidFill>
                <a:latin typeface="Arial Black" panose="020B0A04020102020204" pitchFamily="34" charset="0"/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 </a:t>
            </a:r>
            <a:r>
              <a:rPr lang="en-US" altLang="en-US" i="1">
                <a:solidFill>
                  <a:schemeClr val="accent2"/>
                </a:solidFill>
                <a:latin typeface="Arial Black" panose="020B0A04020102020204" pitchFamily="34" charset="0"/>
              </a:rPr>
              <a:t>n </a:t>
            </a:r>
          </a:p>
          <a:p>
            <a:pPr>
              <a:lnSpc>
                <a:spcPct val="90000"/>
              </a:lnSpc>
            </a:pPr>
            <a:endParaRPr lang="en-US" altLang="en-US" i="1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66"/>
                </a:solidFill>
              </a:rPr>
              <a:t>Key Fact:</a:t>
            </a:r>
            <a:r>
              <a:rPr lang="en-US" altLang="en-US"/>
              <a:t> 4 right angles are formed. </a:t>
            </a:r>
            <a:endParaRPr lang="en-US" altLang="en-US" i="1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id="{B2600EB6-6EEF-3B24-E2CD-5C20D6DF1ABB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133600"/>
            <a:ext cx="2759075" cy="2667000"/>
            <a:chOff x="2352" y="1632"/>
            <a:chExt cx="1738" cy="1680"/>
          </a:xfrm>
        </p:grpSpPr>
        <p:sp>
          <p:nvSpPr>
            <p:cNvPr id="4101" name="Line 5">
              <a:extLst>
                <a:ext uri="{FF2B5EF4-FFF2-40B4-BE49-F238E27FC236}">
                  <a16:creationId xmlns:a16="http://schemas.microsoft.com/office/drawing/2014/main" id="{761DF670-3BDF-34E3-C684-9A0300CD3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54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Line 6">
              <a:extLst>
                <a:ext uri="{FF2B5EF4-FFF2-40B4-BE49-F238E27FC236}">
                  <a16:creationId xmlns:a16="http://schemas.microsoft.com/office/drawing/2014/main" id="{27EFB0AD-28F3-F583-7D90-9B5009379A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376" y="256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1D44FECE-F4F5-8525-0E34-87DF0069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400"/>
              <a:ext cx="144" cy="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0C6900E7-B3B7-393F-8A28-D9E41A54D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8" y="1632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i="1">
                  <a:solidFill>
                    <a:schemeClr val="accent2"/>
                  </a:solidFill>
                  <a:latin typeface="Arial Black" panose="020B0A04020102020204" pitchFamily="34" charset="0"/>
                </a:rPr>
                <a:t>m</a:t>
              </a:r>
            </a:p>
          </p:txBody>
        </p:sp>
        <p:sp>
          <p:nvSpPr>
            <p:cNvPr id="4105" name="Text Box 9">
              <a:extLst>
                <a:ext uri="{FF2B5EF4-FFF2-40B4-BE49-F238E27FC236}">
                  <a16:creationId xmlns:a16="http://schemas.microsoft.com/office/drawing/2014/main" id="{02DD240A-DAC4-8B22-2CE6-B7CE71D55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00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i="1">
                  <a:solidFill>
                    <a:schemeClr val="accent2"/>
                  </a:solidFill>
                  <a:latin typeface="Arial Black" panose="020B0A04020102020204" pitchFamily="34" charset="0"/>
                </a:rPr>
                <a:t>n</a:t>
              </a:r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08147D4-2C93-D45F-72B4-D9F1AC21A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3246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79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58D66CCE-0157-5E03-448D-3E96B7BDE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1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81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36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DC9BAC1-C493-07C7-3D0B-8A0BB6AB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Ex. of Perpendicular Lines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5033478-A2C7-4DAA-05CE-62F22A704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800080"/>
                </a:solidFill>
                <a:latin typeface="Tempus Sans ITC" panose="04020404030D07020202" pitchFamily="82" charset="0"/>
              </a:rPr>
              <a:t>Window panes</a:t>
            </a:r>
          </a:p>
          <a:p>
            <a:r>
              <a:rPr lang="en-US" altLang="en-US" sz="2800" b="1">
                <a:solidFill>
                  <a:srgbClr val="800080"/>
                </a:solidFill>
                <a:latin typeface="Tempus Sans ITC" panose="04020404030D07020202" pitchFamily="82" charset="0"/>
              </a:rPr>
              <a:t>Streets:  Belmont and Cicero</a:t>
            </a:r>
          </a:p>
          <a:p>
            <a:endParaRPr lang="en-US" altLang="en-US" sz="2800" b="1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B8D3AA28-15BE-53B3-33D3-0CAAB5849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68" b="38400"/>
          <a:stretch>
            <a:fillRect/>
          </a:stretch>
        </p:blipFill>
        <p:spPr bwMode="auto">
          <a:xfrm>
            <a:off x="1676400" y="2054225"/>
            <a:ext cx="6248400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Line 7">
            <a:extLst>
              <a:ext uri="{FF2B5EF4-FFF2-40B4-BE49-F238E27FC236}">
                <a16:creationId xmlns:a16="http://schemas.microsoft.com/office/drawing/2014/main" id="{1FE949AE-07ED-8DBA-A47C-04656DBB9D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638800"/>
            <a:ext cx="61722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95BC0E55-36A3-F8D3-3F5B-712D08D1CF30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267200" y="4572000"/>
            <a:ext cx="37338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>
            <a:extLst>
              <a:ext uri="{FF2B5EF4-FFF2-40B4-BE49-F238E27FC236}">
                <a16:creationId xmlns:a16="http://schemas.microsoft.com/office/drawing/2014/main" id="{95B28C98-ED6E-8CA7-9480-EF3E4FF54E3D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652588"/>
            <a:ext cx="2946400" cy="2995612"/>
            <a:chOff x="2592" y="1041"/>
            <a:chExt cx="1856" cy="1887"/>
          </a:xfrm>
        </p:grpSpPr>
        <p:sp>
          <p:nvSpPr>
            <p:cNvPr id="3086" name="Rectangle 14">
              <a:extLst>
                <a:ext uri="{FF2B5EF4-FFF2-40B4-BE49-F238E27FC236}">
                  <a16:creationId xmlns:a16="http://schemas.microsoft.com/office/drawing/2014/main" id="{4D135F6E-257F-29EE-4152-2ADA91EC7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041"/>
              <a:ext cx="968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FF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Rectangle 12">
              <a:extLst>
                <a:ext uri="{FF2B5EF4-FFF2-40B4-BE49-F238E27FC236}">
                  <a16:creationId xmlns:a16="http://schemas.microsoft.com/office/drawing/2014/main" id="{0682A677-DBF8-9BA3-507F-1B2962E39F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31">
              <a:off x="2592" y="2337"/>
              <a:ext cx="1808" cy="111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22EDAFB0-EE4E-5A8A-7AB8-107534DA87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31">
              <a:off x="2640" y="2817"/>
              <a:ext cx="1808" cy="111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7" name="Group 15">
            <a:extLst>
              <a:ext uri="{FF2B5EF4-FFF2-40B4-BE49-F238E27FC236}">
                <a16:creationId xmlns:a16="http://schemas.microsoft.com/office/drawing/2014/main" id="{6666C375-7803-712D-AC68-4F1F75F5A5A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676400"/>
            <a:ext cx="3817938" cy="3810000"/>
            <a:chOff x="1296" y="1056"/>
            <a:chExt cx="2405" cy="2400"/>
          </a:xfrm>
        </p:grpSpPr>
        <p:sp>
          <p:nvSpPr>
            <p:cNvPr id="3081" name="Rectangle 9">
              <a:extLst>
                <a:ext uri="{FF2B5EF4-FFF2-40B4-BE49-F238E27FC236}">
                  <a16:creationId xmlns:a16="http://schemas.microsoft.com/office/drawing/2014/main" id="{A4B4F027-6FEE-AB95-FE45-372E6C972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056"/>
              <a:ext cx="432" cy="2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8B3E8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A749C948-E1F4-A343-BCB9-56A6D893A3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152000">
              <a:off x="2837" y="2592"/>
              <a:ext cx="1486" cy="242"/>
            </a:xfrm>
            <a:prstGeom prst="rect">
              <a:avLst/>
            </a:prstGeom>
            <a:solidFill>
              <a:srgbClr val="00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5" name="Rectangle 3">
            <a:extLst>
              <a:ext uri="{FF2B5EF4-FFF2-40B4-BE49-F238E27FC236}">
                <a16:creationId xmlns:a16="http://schemas.microsoft.com/office/drawing/2014/main" id="{0198592A-1376-3362-C882-2462517E9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altLang="en-US">
                <a:solidFill>
                  <a:srgbClr val="CC0066"/>
                </a:solidFill>
              </a:rPr>
              <a:t>Def:</a:t>
            </a:r>
            <a:r>
              <a:rPr lang="en-US" altLang="en-US"/>
              <a:t> a line that intersects two lines at different points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CC0066"/>
                </a:solidFill>
              </a:rPr>
              <a:t>Illustration:</a:t>
            </a:r>
          </a:p>
          <a:p>
            <a:endParaRPr lang="en-US" altLang="en-US">
              <a:solidFill>
                <a:srgbClr val="CC0066"/>
              </a:solidFill>
            </a:endParaRPr>
          </a:p>
          <a:p>
            <a:endParaRPr lang="en-US" altLang="en-US">
              <a:solidFill>
                <a:srgbClr val="CC0066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CC0066"/>
                </a:solidFill>
              </a:rPr>
              <a:t> 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FACE313-833A-0654-9F70-6762EA3FA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Transversal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9BFF3F03-78F9-B37A-0708-ADC689AB23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8613" y="3246438"/>
            <a:ext cx="550862" cy="2006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25252CCB-C487-0B0A-77EA-511C30A09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552950"/>
            <a:ext cx="2743200" cy="19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D6B57EA3-0CE5-D68B-8C01-24E6F5A5A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10000"/>
            <a:ext cx="2590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B55321FD-A991-2214-3C8C-9F1DF4786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27463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D61F5498-6001-912C-B380-B2564ACA7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324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p. 131</a:t>
            </a:r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D47ED4D3-EF49-3268-20E2-E5DFE577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52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83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43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88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38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88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4" grpId="0"/>
      <p:bldP spid="30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38F2EA-91F6-193F-F4BB-C2D309BD9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Vertical Angles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099802F-29CC-008D-8681-B495CF037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angles that are </a:t>
            </a:r>
            <a:r>
              <a:rPr lang="en-US" altLang="en-US" b="1"/>
              <a:t>opposite</a:t>
            </a:r>
            <a:r>
              <a:rPr lang="en-US" altLang="en-US"/>
              <a:t> angles.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6AAF8A32-B0C4-3580-5893-8EB790EB56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59923BEE-9B15-3EEE-2359-58B5599B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06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1401456F-EE68-4D32-08A4-A867BE625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087AB3B5-C651-149C-5E97-78556703E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459163"/>
            <a:ext cx="5937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CC0066"/>
                </a:solidFill>
              </a:rPr>
              <a:t>1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7A77C02B-76D5-D3CC-41A5-0188F8075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009900"/>
                </a:solidFill>
              </a:rPr>
              <a:t>2</a:t>
            </a:r>
            <a:endParaRPr lang="en-US" altLang="en-US" sz="2000">
              <a:solidFill>
                <a:srgbClr val="009900"/>
              </a:solidFill>
            </a:endParaRP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91F1D6C2-F526-FB6E-8068-17029277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009900"/>
                </a:solidFill>
              </a:rPr>
              <a:t>3</a:t>
            </a:r>
            <a:endParaRPr lang="en-US" altLang="en-US" sz="2000">
              <a:solidFill>
                <a:srgbClr val="009900"/>
              </a:solidFill>
            </a:endParaRP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BC982825-AC96-1A30-4A04-C29A1654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14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CC0066"/>
                </a:solidFill>
              </a:rPr>
              <a:t>4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D27A8EE4-E970-4291-5996-B17E08AB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475" y="44513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FF0000"/>
                </a:solidFill>
              </a:rPr>
              <a:t>5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DF3CA62E-B107-EF2C-AC23-C5DFCA224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481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3366FF"/>
                </a:solidFill>
              </a:rPr>
              <a:t>6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C7E669ED-6685-02A8-82A9-D650BB495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05375"/>
            <a:ext cx="5921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3366FF"/>
                </a:solidFill>
              </a:rPr>
              <a:t>7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0903864B-57C1-FF9E-1487-F7FDE373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FF0000"/>
                </a:solidFill>
              </a:rPr>
              <a:t>8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6162" name="Line 18">
            <a:extLst>
              <a:ext uri="{FF2B5EF4-FFF2-40B4-BE49-F238E27FC236}">
                <a16:creationId xmlns:a16="http://schemas.microsoft.com/office/drawing/2014/main" id="{1D9EE546-AE6E-0838-586B-FB0F4EA71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5FA07DE2-2B5F-AE6C-242B-8F65931E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E2D042A2-BD80-E8DE-1A16-778B4CE44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79725"/>
            <a:ext cx="3124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CC0066"/>
                </a:solidFill>
              </a:rPr>
              <a:t>1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CC0066"/>
                </a:solidFill>
              </a:rPr>
              <a:t> </a:t>
            </a:r>
            <a:r>
              <a:rPr lang="en-US" altLang="en-US" sz="4000">
                <a:solidFill>
                  <a:srgbClr val="CC0066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CC0066"/>
                </a:solidFill>
              </a:rPr>
              <a:t>4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009900"/>
                </a:solidFill>
              </a:rPr>
              <a:t>2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009900"/>
                </a:solidFill>
              </a:rPr>
              <a:t> 3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FF0000"/>
                </a:solidFill>
              </a:rPr>
              <a:t>5 </a:t>
            </a:r>
            <a:r>
              <a:rPr lang="en-US" altLang="en-US" sz="4000">
                <a:solidFill>
                  <a:srgbClr val="FF0000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FF0000"/>
                </a:solidFill>
              </a:rPr>
              <a:t> </a:t>
            </a:r>
            <a:r>
              <a:rPr lang="en-US" altLang="en-US" sz="4000">
                <a:solidFill>
                  <a:srgbClr val="FF00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FF0000"/>
                </a:solidFill>
              </a:rPr>
              <a:t> 8</a:t>
            </a:r>
          </a:p>
          <a:p>
            <a:pPr>
              <a:buFont typeface="Symbol" panose="05050102010706020507" pitchFamily="18" charset="2"/>
              <a:buChar char="Ð"/>
            </a:pPr>
            <a:r>
              <a:rPr lang="en-US" altLang="en-US" sz="4000">
                <a:solidFill>
                  <a:srgbClr val="3366FF"/>
                </a:solidFill>
              </a:rPr>
              <a:t>6 </a:t>
            </a:r>
            <a:r>
              <a:rPr lang="en-US" altLang="en-US" sz="4000">
                <a:solidFill>
                  <a:srgbClr val="3366FF"/>
                </a:solidFill>
                <a:sym typeface="Symbol" panose="05050102010706020507" pitchFamily="18" charset="2"/>
              </a:rPr>
              <a:t></a:t>
            </a:r>
            <a:r>
              <a:rPr lang="en-US" altLang="en-US" sz="4000">
                <a:solidFill>
                  <a:srgbClr val="3366FF"/>
                </a:solidFill>
              </a:rPr>
              <a:t> </a:t>
            </a:r>
            <a:r>
              <a:rPr lang="en-US" altLang="en-US" sz="4000">
                <a:solidFill>
                  <a:srgbClr val="3366FF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4000">
                <a:solidFill>
                  <a:srgbClr val="3366FF"/>
                </a:solidFill>
              </a:rPr>
              <a:t> 7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4131C66-031D-8ECA-A99E-520F5BEAD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Vertical Angles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856E17-8767-DAFA-F9C0-8EF146BF8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the measures of the missing angles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6EDAC590-52EC-F04C-84BB-515B5E50F1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2847975"/>
            <a:ext cx="320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1D47454F-BE63-A2F0-2387-DA918D302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3200" y="2847975"/>
            <a:ext cx="639763" cy="3171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38C6307B-42FD-2B9A-B223-F312F2CCF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147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B1D604D-9454-4862-C177-A6273129C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59163"/>
            <a:ext cx="99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CC0066"/>
                </a:solidFill>
              </a:rPr>
              <a:t>125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4C49DE11-DB57-DB57-2D1C-40B39FE57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5" y="3459163"/>
            <a:ext cx="592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C7799807-373C-32C7-C08A-419493481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179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009900"/>
              </a:solidFill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E19D2467-4447-4B3B-5C23-3A60E79C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9147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CC0066"/>
                </a:solidFill>
              </a:rPr>
              <a:t>?</a:t>
            </a:r>
            <a:endParaRPr lang="en-US" altLang="en-US" sz="2000">
              <a:solidFill>
                <a:srgbClr val="CC0066"/>
              </a:solidFill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31A9F3F1-6D6A-B4AE-383C-F48660442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4451350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A870D6D8-1C1C-A597-D080-FD381A5EC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481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3366FF"/>
                </a:solidFill>
              </a:rPr>
              <a:t>?</a:t>
            </a:r>
            <a:endParaRPr lang="en-US" altLang="en-US" sz="2000">
              <a:solidFill>
                <a:srgbClr val="3366FF"/>
              </a:solidFill>
            </a:endParaRP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4C1176BF-D9E6-3865-2934-6CA203281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9053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3366FF"/>
                </a:solidFill>
              </a:rPr>
              <a:t>55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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0E7D19EA-234F-F1B4-3F87-ACF937A8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4905375"/>
            <a:ext cx="593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2000">
              <a:solidFill>
                <a:srgbClr val="FF0000"/>
              </a:solidFill>
            </a:endParaRP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992A0A77-E290-4465-EE66-E97B76138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29175"/>
            <a:ext cx="3124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BE000E75-5DEE-4C57-7E6B-960D82E99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4635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5511A28F-4E84-C079-EB88-EE3E273F2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22775"/>
            <a:ext cx="744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3366FF"/>
                </a:solidFill>
              </a:rPr>
              <a:t>55 </a:t>
            </a:r>
            <a:r>
              <a:rPr lang="en-US" altLang="en-US" b="1">
                <a:solidFill>
                  <a:srgbClr val="3366FF"/>
                </a:solidFill>
                <a:sym typeface="Symbol" panose="05050102010706020507" pitchFamily="18" charset="2"/>
              </a:rPr>
              <a:t></a:t>
            </a:r>
            <a:r>
              <a:rPr lang="en-US" altLang="en-US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21AD01B3-DB92-16CA-D887-2B76BFE99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010025"/>
            <a:ext cx="990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>
                <a:solidFill>
                  <a:srgbClr val="CC0066"/>
                </a:solidFill>
              </a:rPr>
              <a:t>125 </a:t>
            </a:r>
            <a:r>
              <a:rPr lang="en-US" altLang="en-US" b="1">
                <a:solidFill>
                  <a:srgbClr val="CC0066"/>
                </a:solidFill>
                <a:sym typeface="Symbol" panose="05050102010706020507" pitchFamily="18" charset="2"/>
              </a:rPr>
              <a:t>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6" grpId="0"/>
      <p:bldP spid="11282" grpId="0"/>
      <p:bldP spid="112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622</Words>
  <Application>Microsoft Office PowerPoint</Application>
  <PresentationFormat>On-screen Show (4:3)</PresentationFormat>
  <Paragraphs>241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Tempus Sans ITC</vt:lpstr>
      <vt:lpstr>Bradley Hand ITC</vt:lpstr>
      <vt:lpstr>Mistral</vt:lpstr>
      <vt:lpstr>Arial Black</vt:lpstr>
      <vt:lpstr>Symbol</vt:lpstr>
      <vt:lpstr>Default Design</vt:lpstr>
      <vt:lpstr>CHAPTER 3</vt:lpstr>
      <vt:lpstr>PARALLEL LINES</vt:lpstr>
      <vt:lpstr>PowerPoint Presentation</vt:lpstr>
      <vt:lpstr>PowerPoint Presentation</vt:lpstr>
      <vt:lpstr>PERPENDICULAR LINES</vt:lpstr>
      <vt:lpstr>PowerPoint Presentation</vt:lpstr>
      <vt:lpstr>Transversal</vt:lpstr>
      <vt:lpstr>Vertical Angles</vt:lpstr>
      <vt:lpstr>Vertical Angles</vt:lpstr>
      <vt:lpstr>Supplementary Angles/ Linear Pair</vt:lpstr>
      <vt:lpstr>Supplementary Angles/ Linear Pair</vt:lpstr>
      <vt:lpstr>Corresponding Angles</vt:lpstr>
      <vt:lpstr>Corresponding Angles</vt:lpstr>
      <vt:lpstr>Alternate Interior Angles</vt:lpstr>
      <vt:lpstr>Alternate Interior Angles</vt:lpstr>
      <vt:lpstr>Alternate Exterior Angles</vt:lpstr>
      <vt:lpstr>Alternate Exterior Angles</vt:lpstr>
      <vt:lpstr>Consecutive Interior Angles</vt:lpstr>
      <vt:lpstr>Consecutive Interior Angles</vt:lpstr>
      <vt:lpstr>HW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Patel</dc:creator>
  <cp:lastModifiedBy>Nayan GRIFFITHS</cp:lastModifiedBy>
  <cp:revision>65</cp:revision>
  <dcterms:created xsi:type="dcterms:W3CDTF">2005-10-28T11:27:43Z</dcterms:created>
  <dcterms:modified xsi:type="dcterms:W3CDTF">2023-03-24T13:40:22Z</dcterms:modified>
</cp:coreProperties>
</file>