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90" d="100"/>
          <a:sy n="90" d="100"/>
        </p:scale>
        <p:origin x="72" y="3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D519E5CD-195E-5FEA-9161-4EE52B2459C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A65994CF-A80F-F7AE-41A1-DFD4A6EF8BD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CF9F4704-6F4D-1851-4CBC-FD5B59509467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4341" name="Rectangle 5">
            <a:extLst>
              <a:ext uri="{FF2B5EF4-FFF2-40B4-BE49-F238E27FC236}">
                <a16:creationId xmlns:a16="http://schemas.microsoft.com/office/drawing/2014/main" id="{3A6C5F64-64C3-D6E3-95EE-26CA432E54A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4342" name="Rectangle 6">
            <a:extLst>
              <a:ext uri="{FF2B5EF4-FFF2-40B4-BE49-F238E27FC236}">
                <a16:creationId xmlns:a16="http://schemas.microsoft.com/office/drawing/2014/main" id="{8173AEBB-213A-7842-7C0B-39C26E72D33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4343" name="Rectangle 7">
            <a:extLst>
              <a:ext uri="{FF2B5EF4-FFF2-40B4-BE49-F238E27FC236}">
                <a16:creationId xmlns:a16="http://schemas.microsoft.com/office/drawing/2014/main" id="{CD0A1F1C-13F7-E53B-96C3-AC729808C5A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DD09311-8114-4A3D-A025-376731B1FCA5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C4A9A2D-0E87-289A-F4B4-FBA39413948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35BB35-4121-438A-8208-17A767356FBC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F63D0BA4-F721-641D-680A-B7FC49BC1D8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B6FED184-600F-47C7-22BD-12101645C8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431DA42-BB81-12AB-3C71-4539E7D379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7395B1-585C-4B54-AE27-D3C9CAF8434E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48CEA9B5-7583-4607-9B8D-1957865A954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35A97B72-8130-1DD1-2E92-5C1A596985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8336713-1332-17DE-6E6F-35E7580ABBE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BA0222-D8BA-45DA-91EA-2AC5459DD658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F1ACDEAB-51CD-6AB2-5C0B-70376B182ED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A1C1C2FC-3D31-EDEE-7C45-5D465E0D20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4D68BD4-7D3E-2151-C962-14ADE3443F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5E3905-D3A6-41C8-9A93-BF96BA55E23F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EF39F607-E526-112C-B966-AE25C2EA911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6B249EC1-C3FB-8F5C-3058-28F6CB579F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8F51BAE-F96A-33CF-5C06-5DED2EC00B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2EE5287-7DEB-4FBF-A105-7815BEA59A4C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72C2E00A-8C16-7302-5FBB-C315CFA77B2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D4632232-4620-BC27-5B68-D5389DC643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3C03FCF-BD09-C1EA-26F2-15AB347624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0155B6-13B5-47F0-8645-5712D8F5EABC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C1C6A1F4-1DE8-6A11-7E23-F47B9EFA1CB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D896FE14-C584-16C5-7F79-7E614302CE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1E22D83-1957-14DD-AEC0-D6B1BF8DAC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3C4DD1-166F-4791-A251-02BC42492EF1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61736D83-BB6E-660A-AFA5-7CAFCD41EBC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92DF64BD-AD05-9598-CE33-449977BC10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71DF839-5D1D-A7F9-B3A6-407552E121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C067C6-9DDD-4D2F-B1A3-E4455914E698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22729D39-D7DD-0CBB-3F81-58CBDBB10C9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B055A2BC-0A62-E9A8-1330-F4FE45CF72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AFBD355-32B5-5F49-67E1-7DF083232D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9A00E0-236B-4A8A-A435-554C9F5AD8A7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0BEDB8B1-82C4-D7F4-2E1F-5453FEDCBB6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8AEE9DBF-893F-A5F3-CACA-BD4F330C24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4BC07C0-B6CB-0995-D226-F367AC418A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840E6A-29FB-42B5-ABAB-996D8EABA2E7}" type="slidenum">
              <a:rPr lang="en-GB" altLang="en-US"/>
              <a:pPr/>
              <a:t>10</a:t>
            </a:fld>
            <a:endParaRPr lang="en-GB" altLang="en-US"/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ED93A878-299D-E67C-BBAB-ADF65A59B2C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E34648D5-E42E-5076-18D4-B8AEA73449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1DBAD19-DA7F-A597-19D3-2544C7CF93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3821B4-2AAE-41B3-802C-369EB7D07CB5}" type="slidenum">
              <a:rPr lang="en-GB" altLang="en-US"/>
              <a:pPr/>
              <a:t>11</a:t>
            </a:fld>
            <a:endParaRPr lang="en-GB" altLang="en-US"/>
          </a:p>
        </p:txBody>
      </p:sp>
      <p:sp>
        <p:nvSpPr>
          <p:cNvPr id="26626" name="Rectangle 2">
            <a:extLst>
              <a:ext uri="{FF2B5EF4-FFF2-40B4-BE49-F238E27FC236}">
                <a16:creationId xmlns:a16="http://schemas.microsoft.com/office/drawing/2014/main" id="{6805DBC5-91B2-A5BA-52D1-83B8A8BB95E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DC199143-384D-8792-5C10-55627C5201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>
            <a:extLst>
              <a:ext uri="{FF2B5EF4-FFF2-40B4-BE49-F238E27FC236}">
                <a16:creationId xmlns:a16="http://schemas.microsoft.com/office/drawing/2014/main" id="{7EC9F69B-0957-EBE1-3D45-73C31C6E8B70}"/>
              </a:ext>
            </a:extLst>
          </p:cNvPr>
          <p:cNvGrpSpPr>
            <a:grpSpLocks/>
          </p:cNvGrpSpPr>
          <p:nvPr/>
        </p:nvGrpSpPr>
        <p:grpSpPr bwMode="auto">
          <a:xfrm>
            <a:off x="0" y="-1588"/>
            <a:ext cx="9144000" cy="6859588"/>
            <a:chOff x="0" y="-1"/>
            <a:chExt cx="5760" cy="4321"/>
          </a:xfrm>
        </p:grpSpPr>
        <p:sp>
          <p:nvSpPr>
            <p:cNvPr id="3075" name="Rectangle 3">
              <a:extLst>
                <a:ext uri="{FF2B5EF4-FFF2-40B4-BE49-F238E27FC236}">
                  <a16:creationId xmlns:a16="http://schemas.microsoft.com/office/drawing/2014/main" id="{E139750C-07A4-6539-A185-B6C7E1A334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1824"/>
              <a:ext cx="5760" cy="24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76" name="Rectangle 4">
              <a:extLst>
                <a:ext uri="{FF2B5EF4-FFF2-40B4-BE49-F238E27FC236}">
                  <a16:creationId xmlns:a16="http://schemas.microsoft.com/office/drawing/2014/main" id="{361CEE8C-3F57-5D3F-250E-273A19880730}"/>
                </a:ext>
              </a:extLst>
            </p:cNvPr>
            <p:cNvSpPr>
              <a:spLocks noChangeArrowheads="1"/>
            </p:cNvSpPr>
            <p:nvPr/>
          </p:nvSpPr>
          <p:spPr bwMode="white">
            <a:xfrm>
              <a:off x="0" y="4125"/>
              <a:ext cx="5760" cy="19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77" name="Rectangle 5">
              <a:extLst>
                <a:ext uri="{FF2B5EF4-FFF2-40B4-BE49-F238E27FC236}">
                  <a16:creationId xmlns:a16="http://schemas.microsoft.com/office/drawing/2014/main" id="{81C0B496-DD4B-46CF-BFD7-BBA13D654CC1}"/>
                </a:ext>
              </a:extLst>
            </p:cNvPr>
            <p:cNvSpPr>
              <a:spLocks noChangeArrowheads="1"/>
            </p:cNvSpPr>
            <p:nvPr/>
          </p:nvSpPr>
          <p:spPr bwMode="white">
            <a:xfrm>
              <a:off x="0" y="-1"/>
              <a:ext cx="5760" cy="201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3078" name="Group 6">
              <a:extLst>
                <a:ext uri="{FF2B5EF4-FFF2-40B4-BE49-F238E27FC236}">
                  <a16:creationId xmlns:a16="http://schemas.microsoft.com/office/drawing/2014/main" id="{9E7A7CE1-A8B7-D3B6-D035-53A915EA70E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2016"/>
              <a:ext cx="5760" cy="261"/>
              <a:chOff x="0" y="115"/>
              <a:chExt cx="5760" cy="464"/>
            </a:xfrm>
          </p:grpSpPr>
          <p:sp>
            <p:nvSpPr>
              <p:cNvPr id="3079" name="Rectangle 7">
                <a:extLst>
                  <a:ext uri="{FF2B5EF4-FFF2-40B4-BE49-F238E27FC236}">
                    <a16:creationId xmlns:a16="http://schemas.microsoft.com/office/drawing/2014/main" id="{018BCBFB-F393-FC9B-31D9-E4C93D635525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115"/>
                <a:ext cx="5760" cy="11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80" name="Rectangle 8">
                <a:extLst>
                  <a:ext uri="{FF2B5EF4-FFF2-40B4-BE49-F238E27FC236}">
                    <a16:creationId xmlns:a16="http://schemas.microsoft.com/office/drawing/2014/main" id="{D5A39C7F-B517-7D1E-F394-1D5CFA505E61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231"/>
                <a:ext cx="5760" cy="116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81" name="Rectangle 9">
                <a:extLst>
                  <a:ext uri="{FF2B5EF4-FFF2-40B4-BE49-F238E27FC236}">
                    <a16:creationId xmlns:a16="http://schemas.microsoft.com/office/drawing/2014/main" id="{9E5EED0F-118C-6656-FD59-DF0F5BA63440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347"/>
                <a:ext cx="5760" cy="11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82" name="Rectangle 10">
                <a:extLst>
                  <a:ext uri="{FF2B5EF4-FFF2-40B4-BE49-F238E27FC236}">
                    <a16:creationId xmlns:a16="http://schemas.microsoft.com/office/drawing/2014/main" id="{F23B274C-A557-8584-314F-AF7D67ED7592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463"/>
                <a:ext cx="5760" cy="11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</p:grpSp>
      <p:sp>
        <p:nvSpPr>
          <p:cNvPr id="3083" name="Rectangle 11">
            <a:extLst>
              <a:ext uri="{FF2B5EF4-FFF2-40B4-BE49-F238E27FC236}">
                <a16:creationId xmlns:a16="http://schemas.microsoft.com/office/drawing/2014/main" id="{D10DC23B-8FED-71BC-68A4-11326D909EE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712913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3084" name="Rectangle 12">
            <a:extLst>
              <a:ext uri="{FF2B5EF4-FFF2-40B4-BE49-F238E27FC236}">
                <a16:creationId xmlns:a16="http://schemas.microsoft.com/office/drawing/2014/main" id="{D5E06082-B8A3-9931-C8A5-5035A393EBF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4267200"/>
            <a:ext cx="64008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3085" name="Rectangle 13">
            <a:extLst>
              <a:ext uri="{FF2B5EF4-FFF2-40B4-BE49-F238E27FC236}">
                <a16:creationId xmlns:a16="http://schemas.microsoft.com/office/drawing/2014/main" id="{0D765479-9692-3909-54A0-2A2B1E94509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3086" name="Rectangle 14">
            <a:extLst>
              <a:ext uri="{FF2B5EF4-FFF2-40B4-BE49-F238E27FC236}">
                <a16:creationId xmlns:a16="http://schemas.microsoft.com/office/drawing/2014/main" id="{70AFBD5F-E85C-442C-AE7A-72E11EE0E09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3087" name="Rectangle 15">
            <a:extLst>
              <a:ext uri="{FF2B5EF4-FFF2-40B4-BE49-F238E27FC236}">
                <a16:creationId xmlns:a16="http://schemas.microsoft.com/office/drawing/2014/main" id="{1569E3EA-853A-A2F0-6AEB-03F4921D000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3A58725-DED9-496B-A7B7-188B41BAF68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FA71A-7F85-3C64-E21F-13670253E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D6D215-0F7D-39D2-6994-7705968A55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4CC5DC-1DD3-5811-B66F-F023229E0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97A002-1422-DA0B-F7D6-42BF92388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185757-8C79-4F47-2C40-8D704A571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0AB0F2-8956-46B4-910F-01C281F44F6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0775417"/>
      </p:ext>
    </p:extLst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A32FE-9DB8-2871-D83F-57A85F351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0EBF1E-312F-D458-2996-14B5244548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A6AF8E-C8FB-0851-1DDC-869A934E9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CD3845-802C-A55E-8536-BF4BEB6DB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174856-94FB-44D6-E0D4-8AB722E8D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FF8881-DF6F-4140-8716-163936BCC7B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5762458"/>
      </p:ext>
    </p:extLst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F6055-1F8E-189C-D890-EB75BF62B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B00D25-918D-682E-BF10-7F6D0A7863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21336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B4715D-E3C2-E11B-F62D-4B29F9AB9A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21336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567551-5047-F5E6-6F6D-09022B7ECC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E4B5F7-0E9D-6C5C-1D3E-612606074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E8BAC0-14BF-D186-4089-5C4566E89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0BD805-2811-4775-97FD-7F64C58C1DA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8328064"/>
      </p:ext>
    </p:extLst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409C1-9A9B-0259-E99D-8E973F430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A7CD22-86A8-B1E9-1840-75B4D178AD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3DF8D2-32B2-2E78-BCEA-049ED6DDEB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197CC0-0991-0869-CC69-9C7E53B4B1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1EE2E8-E793-32EF-A83E-28256992FC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EDBE22-39CD-66DF-BB30-D3614445C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616B96-EF17-E379-F39C-AB912A5F1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3B0283-AF70-4BCE-4DC4-8D1112114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CF3156-81C6-4143-9B4D-4CAF183B41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0606181"/>
      </p:ext>
    </p:extLst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28D9A-CF1E-C289-9366-683CC9E5B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F39E6F-141B-322B-ACE7-3068D11DF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4DE624-6FF6-2675-5E1D-8D635C981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DC89C5-63F6-AE2B-62E7-4742847EE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D2CAEB-0881-4B11-B8F0-0AE525B3AB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8810105"/>
      </p:ext>
    </p:extLst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B521CD-D746-D3BC-4168-8A1B20857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89C5DE-2787-7027-CDD2-74EADA331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B0256B-080C-ADBE-353D-012C25758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B6F030-9E4A-446D-894D-AF895A62873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8451409"/>
      </p:ext>
    </p:extLst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C76CA-4DEA-F886-A0AE-BCEAD7542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429AF-31AB-6B79-4002-DD05371FB4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7EA46C-BCFE-2BCB-F1BE-FD26356D44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FAB982-B693-1E0E-7988-E8D3F6156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6B20F0-3217-1EE9-55D0-B03B2BA81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F66B96-CA0E-3A51-86C4-14C9EBE2A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DF287C-0B2A-4D62-A8DD-2B3EC6E54E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7863554"/>
      </p:ext>
    </p:extLst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5556C-C9EF-F661-D398-47B182CB9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5FDEA1-BEE4-2DDE-A2B3-FE4EA4C11C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358C08-EAAD-B2C4-E4B5-9C46FB27F0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9A9347-2160-524D-6ECE-43DB9C7C3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D7672E-067F-05DE-27A5-D4B9C2F98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F3EC04-EDC1-2A74-42B1-EC413A2D7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552DC0-1025-4F90-ABD4-FF09784DEE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4612265"/>
      </p:ext>
    </p:extLst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7F5BD-F02B-9ED5-3C78-CA2BC28B1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6B6E93-7FEE-3756-1B7A-6B237018E6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9378F3-A373-CFE7-66A2-0B43E4F16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ECAB81-A022-E879-D76E-7DA68CED2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8A6945-911A-7A61-8A4C-819BFA513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746EB8-A4F4-4EC9-A8D9-19EEC273012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4745771"/>
      </p:ext>
    </p:extLst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B37BAA-9F6C-5A4B-C6A7-64265D5EE9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304800"/>
            <a:ext cx="1943100" cy="5943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A1F030-C35F-B05B-180D-50232C6E9F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304800"/>
            <a:ext cx="5676900" cy="5943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E3B626-EE73-A6AD-4F30-16C848480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CC3B4D-F85F-0A1B-AE3A-8AB4AF687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1BFEC5-0DB7-2365-3753-2DDDF379F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25BF23-67E5-49B2-B94E-ECBACD6DB67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2004814"/>
      </p:ext>
    </p:extLst>
  </p:cSld>
  <p:clrMapOvr>
    <a:masterClrMapping/>
  </p:clrMapOvr>
  <p:transition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8F0C5-8895-346D-8A1B-FB9577519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1D6B27-93C6-39E8-599C-87B005279C12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85800" y="21336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Online Image Placeholder 3">
            <a:extLst>
              <a:ext uri="{FF2B5EF4-FFF2-40B4-BE49-F238E27FC236}">
                <a16:creationId xmlns:a16="http://schemas.microsoft.com/office/drawing/2014/main" id="{546122EA-B924-7606-3933-23C7E198B45F}"/>
              </a:ext>
            </a:extLst>
          </p:cNvPr>
          <p:cNvSpPr>
            <a:spLocks noGrp="1"/>
          </p:cNvSpPr>
          <p:nvPr>
            <p:ph type="clipArt" sz="half" idx="2"/>
          </p:nvPr>
        </p:nvSpPr>
        <p:spPr>
          <a:xfrm>
            <a:off x="4648200" y="2133600"/>
            <a:ext cx="3810000" cy="4114800"/>
          </a:xfrm>
        </p:spPr>
        <p:txBody>
          <a:bodyPr/>
          <a:lstStyle/>
          <a:p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02592E-C62F-D053-8ED4-5EB57E06E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8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7A65B0-9003-DC7C-FCEF-25CFC6139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F07726-92AF-763A-26C3-C446CC15B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127F827C-050F-4B0D-A17C-234CBD08497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3848813"/>
      </p:ext>
    </p:extLst>
  </p:cSld>
  <p:clrMapOvr>
    <a:masterClrMapping/>
  </p:clrMapOvr>
  <p:transition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69696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>
            <a:extLst>
              <a:ext uri="{FF2B5EF4-FFF2-40B4-BE49-F238E27FC236}">
                <a16:creationId xmlns:a16="http://schemas.microsoft.com/office/drawing/2014/main" id="{CAFE9B86-4D07-0A00-AA69-128604B8A0E6}"/>
              </a:ext>
            </a:extLst>
          </p:cNvPr>
          <p:cNvGrpSpPr>
            <a:grpSpLocks/>
          </p:cNvGrpSpPr>
          <p:nvPr/>
        </p:nvGrpSpPr>
        <p:grpSpPr bwMode="auto">
          <a:xfrm>
            <a:off x="0" y="-1588"/>
            <a:ext cx="9144000" cy="6859588"/>
            <a:chOff x="0" y="-1"/>
            <a:chExt cx="5760" cy="4321"/>
          </a:xfrm>
        </p:grpSpPr>
        <p:sp>
          <p:nvSpPr>
            <p:cNvPr id="2051" name="Rectangle 3">
              <a:extLst>
                <a:ext uri="{FF2B5EF4-FFF2-40B4-BE49-F238E27FC236}">
                  <a16:creationId xmlns:a16="http://schemas.microsoft.com/office/drawing/2014/main" id="{A77FFEF1-D78E-5923-03E2-DDF9B37788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864"/>
              <a:ext cx="5760" cy="34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52" name="Rectangle 4">
              <a:extLst>
                <a:ext uri="{FF2B5EF4-FFF2-40B4-BE49-F238E27FC236}">
                  <a16:creationId xmlns:a16="http://schemas.microsoft.com/office/drawing/2014/main" id="{140375D4-8D62-9F97-8265-E29552782737}"/>
                </a:ext>
              </a:extLst>
            </p:cNvPr>
            <p:cNvSpPr>
              <a:spLocks noChangeArrowheads="1"/>
            </p:cNvSpPr>
            <p:nvPr/>
          </p:nvSpPr>
          <p:spPr bwMode="white">
            <a:xfrm>
              <a:off x="0" y="4125"/>
              <a:ext cx="5760" cy="19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53" name="Rectangle 5">
              <a:extLst>
                <a:ext uri="{FF2B5EF4-FFF2-40B4-BE49-F238E27FC236}">
                  <a16:creationId xmlns:a16="http://schemas.microsoft.com/office/drawing/2014/main" id="{F29A670A-C709-6E6B-B9C8-CF98115FC3B4}"/>
                </a:ext>
              </a:extLst>
            </p:cNvPr>
            <p:cNvSpPr>
              <a:spLocks noChangeArrowheads="1"/>
            </p:cNvSpPr>
            <p:nvPr/>
          </p:nvSpPr>
          <p:spPr bwMode="white">
            <a:xfrm>
              <a:off x="0" y="-1"/>
              <a:ext cx="5760" cy="101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2054" name="Group 6">
              <a:extLst>
                <a:ext uri="{FF2B5EF4-FFF2-40B4-BE49-F238E27FC236}">
                  <a16:creationId xmlns:a16="http://schemas.microsoft.com/office/drawing/2014/main" id="{9E5B3CA0-8075-3C6D-2498-683A86945E6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1014"/>
              <a:ext cx="5760" cy="261"/>
              <a:chOff x="0" y="115"/>
              <a:chExt cx="5760" cy="464"/>
            </a:xfrm>
          </p:grpSpPr>
          <p:sp>
            <p:nvSpPr>
              <p:cNvPr id="2055" name="Rectangle 7">
                <a:extLst>
                  <a:ext uri="{FF2B5EF4-FFF2-40B4-BE49-F238E27FC236}">
                    <a16:creationId xmlns:a16="http://schemas.microsoft.com/office/drawing/2014/main" id="{40A56BC4-30B9-182B-80E4-59D8F6583FFA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115"/>
                <a:ext cx="5760" cy="11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056" name="Rectangle 8">
                <a:extLst>
                  <a:ext uri="{FF2B5EF4-FFF2-40B4-BE49-F238E27FC236}">
                    <a16:creationId xmlns:a16="http://schemas.microsoft.com/office/drawing/2014/main" id="{D6A289A8-EFDC-79C9-28C5-E3B3A3BD20B3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231"/>
                <a:ext cx="5760" cy="116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057" name="Rectangle 9">
                <a:extLst>
                  <a:ext uri="{FF2B5EF4-FFF2-40B4-BE49-F238E27FC236}">
                    <a16:creationId xmlns:a16="http://schemas.microsoft.com/office/drawing/2014/main" id="{DE546E00-64DD-72C7-996B-26DC9DB0299A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347"/>
                <a:ext cx="5760" cy="11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058" name="Rectangle 10">
                <a:extLst>
                  <a:ext uri="{FF2B5EF4-FFF2-40B4-BE49-F238E27FC236}">
                    <a16:creationId xmlns:a16="http://schemas.microsoft.com/office/drawing/2014/main" id="{D3BB22B2-252A-CF82-5DA0-F19316D8014A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0" y="463"/>
                <a:ext cx="5760" cy="11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</p:grpSp>
      <p:sp>
        <p:nvSpPr>
          <p:cNvPr id="2059" name="Rectangle 11">
            <a:extLst>
              <a:ext uri="{FF2B5EF4-FFF2-40B4-BE49-F238E27FC236}">
                <a16:creationId xmlns:a16="http://schemas.microsoft.com/office/drawing/2014/main" id="{08EA9760-6385-53E0-CA01-FFC1E23F29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48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60" name="Rectangle 12">
            <a:extLst>
              <a:ext uri="{FF2B5EF4-FFF2-40B4-BE49-F238E27FC236}">
                <a16:creationId xmlns:a16="http://schemas.microsoft.com/office/drawing/2014/main" id="{D1D9D7FD-F42F-FFC1-C5A4-2D17ABFA6C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1336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061" name="Rectangle 13">
            <a:extLst>
              <a:ext uri="{FF2B5EF4-FFF2-40B4-BE49-F238E27FC236}">
                <a16:creationId xmlns:a16="http://schemas.microsoft.com/office/drawing/2014/main" id="{2E294EBB-8077-6F4D-4C14-B0FB69BDD7A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2062" name="Rectangle 14">
            <a:extLst>
              <a:ext uri="{FF2B5EF4-FFF2-40B4-BE49-F238E27FC236}">
                <a16:creationId xmlns:a16="http://schemas.microsoft.com/office/drawing/2014/main" id="{B6DE4D71-EEE7-25E2-95DF-AAA695FF9CF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2063" name="Rectangle 15">
            <a:extLst>
              <a:ext uri="{FF2B5EF4-FFF2-40B4-BE49-F238E27FC236}">
                <a16:creationId xmlns:a16="http://schemas.microsoft.com/office/drawing/2014/main" id="{7D9119AC-DD10-C662-DE4D-C3757E7FEDF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fld id="{9B022A71-6C62-4E58-891A-5E7075328D4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>
    <p:cover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 Black" panose="020B0A040201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Monotype Sorts" pitchFamily="2" charset="2"/>
        <a:buChar char="l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10000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78DA8088-E86B-5CE4-E3E1-E24D433CED8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sz="6000">
                <a:latin typeface="Antique Olive" pitchFamily="34" charset="0"/>
              </a:rPr>
              <a:t>MATHEMATICS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C3830E69-8417-FB15-45B7-4A6A63AD568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 sz="4800">
                <a:latin typeface="SimSun" panose="02010600030101010101" pitchFamily="2" charset="-122"/>
              </a:rPr>
              <a:t>SQUARES</a:t>
            </a:r>
          </a:p>
          <a:p>
            <a:r>
              <a:rPr lang="en-US" altLang="en-US" sz="4800">
                <a:latin typeface="SimSun" panose="02010600030101010101" pitchFamily="2" charset="-122"/>
              </a:rPr>
              <a:t>SQUARE ROOTS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autoUpdateAnimBg="0"/>
      <p:bldP spid="4099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268F7B87-EF73-62FD-F298-A6F5D46EF0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TODAY’S MATH PREVIEW</a:t>
            </a:r>
            <a:endParaRPr lang="en-US" altLang="en-US" sz="480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3CEDF484-040F-D39B-D27B-CC036E72E3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3600"/>
              <a:t>AREA OF SQUARES</a:t>
            </a:r>
          </a:p>
          <a:p>
            <a:r>
              <a:rPr lang="en-US" altLang="en-US" sz="3600"/>
              <a:t>AREA OF RECTANGLES</a:t>
            </a:r>
          </a:p>
          <a:p>
            <a:r>
              <a:rPr lang="en-US" altLang="en-US" sz="3600"/>
              <a:t>AREA OF TRIANGLES</a:t>
            </a:r>
          </a:p>
          <a:p>
            <a:r>
              <a:rPr lang="en-US" altLang="en-US" sz="3600"/>
              <a:t>CONNECTIONS</a:t>
            </a:r>
          </a:p>
          <a:p>
            <a:pPr lvl="1"/>
            <a:r>
              <a:rPr lang="en-US" altLang="en-US" sz="3200"/>
              <a:t>Exponents</a:t>
            </a:r>
          </a:p>
          <a:p>
            <a:pPr lvl="1"/>
            <a:r>
              <a:rPr lang="en-US" altLang="en-US" sz="3200"/>
              <a:t>Pythagorean Theorem</a:t>
            </a: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autoUpdateAnimBg="0"/>
      <p:bldP spid="5123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94041E74-EC1A-ACBF-D537-BE6B771365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5400">
                <a:latin typeface="Arial" panose="020B0604020202020204" pitchFamily="34" charset="0"/>
              </a:rPr>
              <a:t>MATH RELATIONS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ADB74943-DA13-93DA-06CD-C340D9D0D16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en-US" sz="4000">
                <a:latin typeface="Benguiat Frisky" pitchFamily="66" charset="0"/>
              </a:rPr>
              <a:t>Square  Roots</a:t>
            </a:r>
          </a:p>
          <a:p>
            <a:endParaRPr lang="en-US" altLang="en-US" sz="4000">
              <a:latin typeface="Benguiat Frisky" pitchFamily="66" charset="0"/>
            </a:endParaRPr>
          </a:p>
          <a:p>
            <a:r>
              <a:rPr lang="en-US" altLang="en-US" sz="4000">
                <a:latin typeface="Benguiat Frisky" pitchFamily="66" charset="0"/>
              </a:rPr>
              <a:t>Scientific Calculators</a:t>
            </a:r>
          </a:p>
        </p:txBody>
      </p:sp>
      <p:graphicFrame>
        <p:nvGraphicFramePr>
          <p:cNvPr id="6148" name="Object 4">
            <a:extLst>
              <a:ext uri="{FF2B5EF4-FFF2-40B4-BE49-F238E27FC236}">
                <a16:creationId xmlns:a16="http://schemas.microsoft.com/office/drawing/2014/main" id="{4ABB11BF-9EFA-B9F8-C706-6658AA4F20DA}"/>
              </a:ext>
            </a:extLst>
          </p:cNvPr>
          <p:cNvGraphicFramePr>
            <a:graphicFrameLocks noChangeAspect="1"/>
          </p:cNvGraphicFramePr>
          <p:nvPr>
            <p:ph type="clipArt" sz="half" idx="2"/>
          </p:nvPr>
        </p:nvGraphicFramePr>
        <p:xfrm>
          <a:off x="4652963" y="2133600"/>
          <a:ext cx="3798887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3" imgW="2400480" imgH="2600280" progId="MS_ClipArt_Gallery.2">
                  <p:embed/>
                </p:oleObj>
              </mc:Choice>
              <mc:Fallback>
                <p:oleObj name="Clip" r:id="rId3" imgW="2400480" imgH="2600280" progId="MS_ClipArt_Gallery.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2963" y="2133600"/>
                        <a:ext cx="3798887" cy="411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utoUpdateAnimBg="0"/>
      <p:bldP spid="6147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F0A1871D-7802-9261-95D8-AFB761A952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5400"/>
              <a:t>Area of Squares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606CA7C6-4C2D-5487-E3FE-7274D74A37C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en-US" sz="3600"/>
              <a:t>Area formula: </a:t>
            </a:r>
          </a:p>
          <a:p>
            <a:r>
              <a:rPr lang="en-US" altLang="en-US" sz="3600"/>
              <a:t>A=s² (A=area &amp; s=side)</a:t>
            </a:r>
          </a:p>
          <a:p>
            <a:r>
              <a:rPr lang="en-US" altLang="en-US" sz="3600"/>
              <a:t>S²means sxs</a:t>
            </a:r>
          </a:p>
        </p:txBody>
      </p:sp>
      <p:pic>
        <p:nvPicPr>
          <p:cNvPr id="7174" name="Picture 6">
            <a:extLst>
              <a:ext uri="{FF2B5EF4-FFF2-40B4-BE49-F238E27FC236}">
                <a16:creationId xmlns:a16="http://schemas.microsoft.com/office/drawing/2014/main" id="{14013746-82D6-7980-F57E-B3062E5ED4DC}"/>
              </a:ext>
            </a:extLst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2168525"/>
            <a:ext cx="3810000" cy="4043363"/>
          </a:xfrm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autoUpdateAnimBg="0"/>
      <p:bldP spid="7171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69399E9C-455C-4AC6-9C5B-D2A1EC349E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5400">
                <a:latin typeface="Bertram" pitchFamily="82" charset="0"/>
              </a:rPr>
              <a:t>Area of Rectangles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BFD42F32-DD2C-C9F2-D938-E500741A663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en-US" sz="3600">
                <a:latin typeface="Book Antiqua" panose="02040602050305030304" pitchFamily="18" charset="0"/>
              </a:rPr>
              <a:t>Area formula:</a:t>
            </a:r>
          </a:p>
          <a:p>
            <a:r>
              <a:rPr lang="en-US" altLang="en-US" sz="3600">
                <a:latin typeface="Book Antiqua" panose="02040602050305030304" pitchFamily="18" charset="0"/>
              </a:rPr>
              <a:t>A = l x w</a:t>
            </a:r>
          </a:p>
          <a:p>
            <a:r>
              <a:rPr lang="en-US" altLang="en-US" sz="3600">
                <a:latin typeface="Book Antiqua" panose="02040602050305030304" pitchFamily="18" charset="0"/>
              </a:rPr>
              <a:t>L = length</a:t>
            </a:r>
          </a:p>
          <a:p>
            <a:r>
              <a:rPr lang="en-US" altLang="en-US" sz="3600">
                <a:latin typeface="Book Antiqua" panose="02040602050305030304" pitchFamily="18" charset="0"/>
              </a:rPr>
              <a:t>W = width</a:t>
            </a:r>
          </a:p>
        </p:txBody>
      </p:sp>
      <p:pic>
        <p:nvPicPr>
          <p:cNvPr id="8197" name="Picture 5">
            <a:extLst>
              <a:ext uri="{FF2B5EF4-FFF2-40B4-BE49-F238E27FC236}">
                <a16:creationId xmlns:a16="http://schemas.microsoft.com/office/drawing/2014/main" id="{50BC650A-ED8A-8901-79B1-A659996941E2}"/>
              </a:ext>
            </a:extLst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3386138"/>
            <a:ext cx="3810000" cy="1609725"/>
          </a:xfrm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utoUpdateAnimBg="0"/>
      <p:bldP spid="8195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DE02D0EE-EBA7-E839-AE26-D730D5CDC4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5400"/>
              <a:t>Area of Triangles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C4F95B1E-3DE9-5206-DA23-5B255B10644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lvl="1"/>
            <a:r>
              <a:rPr lang="en-US" altLang="en-US" sz="3600">
                <a:latin typeface="Bradley Hand ITC" panose="03070402050302030203" pitchFamily="66" charset="0"/>
              </a:rPr>
              <a:t>Area formula:</a:t>
            </a:r>
          </a:p>
          <a:p>
            <a:pPr lvl="1"/>
            <a:r>
              <a:rPr lang="en-US" altLang="en-US" sz="3600">
                <a:latin typeface="Bradley Hand ITC" panose="03070402050302030203" pitchFamily="66" charset="0"/>
              </a:rPr>
              <a:t>A = ½ bh</a:t>
            </a:r>
          </a:p>
          <a:p>
            <a:pPr lvl="1"/>
            <a:r>
              <a:rPr lang="en-US" altLang="en-US" sz="3600">
                <a:latin typeface="Bradley Hand ITC" panose="03070402050302030203" pitchFamily="66" charset="0"/>
              </a:rPr>
              <a:t>B = base</a:t>
            </a:r>
          </a:p>
          <a:p>
            <a:pPr lvl="1"/>
            <a:r>
              <a:rPr lang="en-US" altLang="en-US" sz="3600">
                <a:latin typeface="Bradley Hand ITC" panose="03070402050302030203" pitchFamily="66" charset="0"/>
              </a:rPr>
              <a:t>H = height or altitude</a:t>
            </a:r>
          </a:p>
        </p:txBody>
      </p:sp>
      <p:pic>
        <p:nvPicPr>
          <p:cNvPr id="9224" name="Picture 8">
            <a:extLst>
              <a:ext uri="{FF2B5EF4-FFF2-40B4-BE49-F238E27FC236}">
                <a16:creationId xmlns:a16="http://schemas.microsoft.com/office/drawing/2014/main" id="{E1AC411D-65D2-7D93-1665-3526AFA36C59}"/>
              </a:ext>
            </a:extLst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43400" y="2614613"/>
            <a:ext cx="3810000" cy="3305175"/>
          </a:xfrm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autoUpdateAnimBg="0"/>
      <p:bldP spid="9219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A931EE0E-BE70-2CEE-1EBA-39DEF14C71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800"/>
              <a:t>Types of Triangles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BF5B1EB1-4D06-E7F0-4BA0-B05F6A9A24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3600"/>
              <a:t>Acute: triangles with angles less than 90º</a:t>
            </a:r>
          </a:p>
          <a:p>
            <a:pPr>
              <a:lnSpc>
                <a:spcPct val="90000"/>
              </a:lnSpc>
            </a:pPr>
            <a:r>
              <a:rPr lang="en-US" altLang="en-US" sz="3600"/>
              <a:t>Obtuse: triangles with one angle greater than 90º but less than 180º</a:t>
            </a:r>
          </a:p>
          <a:p>
            <a:pPr>
              <a:lnSpc>
                <a:spcPct val="90000"/>
              </a:lnSpc>
            </a:pPr>
            <a:r>
              <a:rPr lang="en-US" altLang="en-US" sz="3600"/>
              <a:t>Right: triangles with one angle equaling 90º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utoUpdateAnimBg="0"/>
      <p:bldP spid="11267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D5CE4FCB-69AA-6E71-497D-2ABFD459BF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5400">
                <a:latin typeface="Albertus Extra Bold" pitchFamily="34" charset="0"/>
              </a:rPr>
              <a:t>CONNECTIONS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23C8D293-59F0-39DF-F412-D46799F9739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en-US" sz="3600"/>
              <a:t>Exponents:</a:t>
            </a:r>
          </a:p>
          <a:p>
            <a:r>
              <a:rPr lang="en-US" altLang="en-US" sz="3600"/>
              <a:t>7² = 7 x 7</a:t>
            </a:r>
          </a:p>
          <a:p>
            <a:r>
              <a:rPr lang="en-US" altLang="en-US" sz="3600"/>
              <a:t>7² where 7 is the BASE  and ² is the exponent.</a:t>
            </a:r>
          </a:p>
        </p:txBody>
      </p:sp>
      <p:sp>
        <p:nvSpPr>
          <p:cNvPr id="10244" name="Rectangle 4">
            <a:extLst>
              <a:ext uri="{FF2B5EF4-FFF2-40B4-BE49-F238E27FC236}">
                <a16:creationId xmlns:a16="http://schemas.microsoft.com/office/drawing/2014/main" id="{C5FC80D4-B592-1352-DF2D-67E971178F4A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altLang="en-US" sz="2800">
                <a:latin typeface="Bell MT" panose="02020503060305020303" pitchFamily="18" charset="0"/>
              </a:rPr>
              <a:t>Pythagorean Theorem:</a:t>
            </a:r>
          </a:p>
          <a:p>
            <a:r>
              <a:rPr lang="en-US" altLang="en-US" sz="2800">
                <a:latin typeface="Bell MT" panose="02020503060305020303" pitchFamily="18" charset="0"/>
              </a:rPr>
              <a:t>A²+B²=C²</a:t>
            </a:r>
          </a:p>
          <a:p>
            <a:r>
              <a:rPr lang="en-US" altLang="en-US" sz="2800">
                <a:latin typeface="Bell MT" panose="02020503060305020303" pitchFamily="18" charset="0"/>
              </a:rPr>
              <a:t>The square root of A &amp; B are legs and the square root of C is the hypotenuse of the right triangle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autoUpdateAnimBg="0"/>
      <p:bldP spid="10243" grpId="0" build="p" autoUpdateAnimBg="0"/>
      <p:bldP spid="10244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A4CDE977-8F97-7BD5-96D7-F35CF916D0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000"/>
              <a:t> Square Roots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C3FB1CD5-4A60-1D71-CF0D-BB190D464FD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>
                <a:latin typeface="Albertus Medium" pitchFamily="34" charset="0"/>
              </a:rPr>
              <a:t>One of the two equal factors of a number.</a:t>
            </a:r>
          </a:p>
          <a:p>
            <a:r>
              <a:rPr lang="en-US" altLang="en-US">
                <a:latin typeface="Albertus Medium" pitchFamily="34" charset="0"/>
              </a:rPr>
              <a:t>A square root of 144 is 12 since 12 squared = 144.</a:t>
            </a:r>
          </a:p>
        </p:txBody>
      </p:sp>
      <p:pic>
        <p:nvPicPr>
          <p:cNvPr id="12293" name="Picture 5">
            <a:extLst>
              <a:ext uri="{FF2B5EF4-FFF2-40B4-BE49-F238E27FC236}">
                <a16:creationId xmlns:a16="http://schemas.microsoft.com/office/drawing/2014/main" id="{832B7FF5-11EC-0613-8492-E6F634B9AD54}"/>
              </a:ext>
            </a:extLst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2462213"/>
            <a:ext cx="3810000" cy="3457575"/>
          </a:xfrm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9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autoUpdateAnimBg="0"/>
      <p:bldP spid="12291" grpId="0" build="p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0CFFF561-625E-DD03-A59C-4AEB7078D2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800"/>
              <a:t>Scientific Calculator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A56B6C2A-BC42-9196-C792-4EDD82DF3BB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en-US" sz="3600">
                <a:latin typeface="Albertus Medium" pitchFamily="34" charset="0"/>
              </a:rPr>
              <a:t>Enter square root symbol before entering the number </a:t>
            </a:r>
          </a:p>
          <a:p>
            <a:r>
              <a:rPr lang="en-US" altLang="en-US" sz="3600">
                <a:latin typeface="Albertus Medium" pitchFamily="34" charset="0"/>
              </a:rPr>
              <a:t>Press enter or equal</a:t>
            </a:r>
          </a:p>
        </p:txBody>
      </p:sp>
      <p:pic>
        <p:nvPicPr>
          <p:cNvPr id="13317" name="Picture 5">
            <a:extLst>
              <a:ext uri="{FF2B5EF4-FFF2-40B4-BE49-F238E27FC236}">
                <a16:creationId xmlns:a16="http://schemas.microsoft.com/office/drawing/2014/main" id="{FC79E9F0-33A0-6DDD-226C-B8D73ACC279F}"/>
              </a:ext>
            </a:extLst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2574925"/>
            <a:ext cx="3810000" cy="3232150"/>
          </a:xfrm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utoUpdateAnimBg="0"/>
      <p:bldP spid="13315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>
            <a:extLst>
              <a:ext uri="{FF2B5EF4-FFF2-40B4-BE49-F238E27FC236}">
                <a16:creationId xmlns:a16="http://schemas.microsoft.com/office/drawing/2014/main" id="{16C8A21F-B6F6-6291-A51C-CE3CD43CFA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2205038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This powerpoint was kindly donated to 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cover/>
  </p:transition>
</p:sld>
</file>

<file path=ppt/theme/theme1.xml><?xml version="1.0" encoding="utf-8"?>
<a:theme xmlns:a="http://schemas.openxmlformats.org/drawingml/2006/main" name="Zesty">
  <a:themeElements>
    <a:clrScheme name="Zesty 2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CC3399"/>
      </a:accent1>
      <a:accent2>
        <a:srgbClr val="000066"/>
      </a:accent2>
      <a:accent3>
        <a:srgbClr val="FFFFFF"/>
      </a:accent3>
      <a:accent4>
        <a:srgbClr val="000000"/>
      </a:accent4>
      <a:accent5>
        <a:srgbClr val="E2ADCA"/>
      </a:accent5>
      <a:accent6>
        <a:srgbClr val="00005C"/>
      </a:accent6>
      <a:hlink>
        <a:srgbClr val="CC66FF"/>
      </a:hlink>
      <a:folHlink>
        <a:srgbClr val="660033"/>
      </a:folHlink>
    </a:clrScheme>
    <a:fontScheme name="Zesty">
      <a:majorFont>
        <a:latin typeface="Arial Black"/>
        <a:ea typeface=""/>
        <a:cs typeface=""/>
      </a:majorFont>
      <a:minorFont>
        <a:latin typeface="Arial Bla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Zesty 1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2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C3399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ADCA"/>
        </a:accent5>
        <a:accent6>
          <a:srgbClr val="00005C"/>
        </a:accent6>
        <a:hlink>
          <a:srgbClr val="CC66FF"/>
        </a:hlink>
        <a:folHlink>
          <a:srgbClr val="6600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3">
        <a:dk1>
          <a:srgbClr val="000000"/>
        </a:dk1>
        <a:lt1>
          <a:srgbClr val="FFFFFF"/>
        </a:lt1>
        <a:dk2>
          <a:srgbClr val="F8F8F8"/>
        </a:dk2>
        <a:lt2>
          <a:srgbClr val="336699"/>
        </a:lt2>
        <a:accent1>
          <a:srgbClr val="0099FF"/>
        </a:accent1>
        <a:accent2>
          <a:srgbClr val="33CCCC"/>
        </a:accent2>
        <a:accent3>
          <a:srgbClr val="FFFFFF"/>
        </a:accent3>
        <a:accent4>
          <a:srgbClr val="000000"/>
        </a:accent4>
        <a:accent5>
          <a:srgbClr val="AACAFF"/>
        </a:accent5>
        <a:accent6>
          <a:srgbClr val="2DB9B9"/>
        </a:accent6>
        <a:hlink>
          <a:srgbClr val="CC00CC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4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0000"/>
        </a:accent1>
        <a:accent2>
          <a:srgbClr val="008000"/>
        </a:accent2>
        <a:accent3>
          <a:srgbClr val="FFFFFF"/>
        </a:accent3>
        <a:accent4>
          <a:srgbClr val="000000"/>
        </a:accent4>
        <a:accent5>
          <a:srgbClr val="FFAAAA"/>
        </a:accent5>
        <a:accent6>
          <a:srgbClr val="007300"/>
        </a:accent6>
        <a:hlink>
          <a:srgbClr val="FFFFFF"/>
        </a:hlink>
        <a:folHlink>
          <a:srgbClr val="00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5">
        <a:dk1>
          <a:srgbClr val="000000"/>
        </a:dk1>
        <a:lt1>
          <a:srgbClr val="FFFFCC"/>
        </a:lt1>
        <a:dk2>
          <a:srgbClr val="FFFFFF"/>
        </a:dk2>
        <a:lt2>
          <a:srgbClr val="C58051"/>
        </a:lt2>
        <a:accent1>
          <a:srgbClr val="99CC00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CAE2AA"/>
        </a:accent5>
        <a:accent6>
          <a:srgbClr val="730000"/>
        </a:accent6>
        <a:hlink>
          <a:srgbClr val="FF00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6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F8F8F8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FBFBFB"/>
        </a:accent5>
        <a:accent6>
          <a:srgbClr val="005CE7"/>
        </a:accent6>
        <a:hlink>
          <a:srgbClr val="FF0033"/>
        </a:hlink>
        <a:folHlink>
          <a:srgbClr val="00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7">
        <a:dk1>
          <a:srgbClr val="0000CC"/>
        </a:dk1>
        <a:lt1>
          <a:srgbClr val="FFFFFF"/>
        </a:lt1>
        <a:dk2>
          <a:srgbClr val="000000"/>
        </a:dk2>
        <a:lt2>
          <a:srgbClr val="FFFFFF"/>
        </a:lt2>
        <a:accent1>
          <a:srgbClr val="3366FF"/>
        </a:accent1>
        <a:accent2>
          <a:srgbClr val="000066"/>
        </a:accent2>
        <a:accent3>
          <a:srgbClr val="AAAAAA"/>
        </a:accent3>
        <a:accent4>
          <a:srgbClr val="DADADA"/>
        </a:accent4>
        <a:accent5>
          <a:srgbClr val="ADB8FF"/>
        </a:accent5>
        <a:accent6>
          <a:srgbClr val="00005C"/>
        </a:accent6>
        <a:hlink>
          <a:srgbClr val="333399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Zesty 8">
        <a:dk1>
          <a:srgbClr val="000000"/>
        </a:dk1>
        <a:lt1>
          <a:srgbClr val="FF9900"/>
        </a:lt1>
        <a:dk2>
          <a:srgbClr val="FFFFFF"/>
        </a:dk2>
        <a:lt2>
          <a:srgbClr val="000000"/>
        </a:lt2>
        <a:accent1>
          <a:srgbClr val="FF0000"/>
        </a:accent1>
        <a:accent2>
          <a:srgbClr val="800080"/>
        </a:accent2>
        <a:accent3>
          <a:srgbClr val="FFCAAA"/>
        </a:accent3>
        <a:accent4>
          <a:srgbClr val="000000"/>
        </a:accent4>
        <a:accent5>
          <a:srgbClr val="FFAAAA"/>
        </a:accent5>
        <a:accent6>
          <a:srgbClr val="730073"/>
        </a:accent6>
        <a:hlink>
          <a:srgbClr val="A50021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Zesty 9">
        <a:dk1>
          <a:srgbClr val="000000"/>
        </a:dk1>
        <a:lt1>
          <a:srgbClr val="FFFFFF"/>
        </a:lt1>
        <a:dk2>
          <a:srgbClr val="FFFFFF"/>
        </a:dk2>
        <a:lt2>
          <a:srgbClr val="FF9900"/>
        </a:lt2>
        <a:accent1>
          <a:srgbClr val="FF0000"/>
        </a:accent1>
        <a:accent2>
          <a:srgbClr val="800080"/>
        </a:accent2>
        <a:accent3>
          <a:srgbClr val="FFFFFF"/>
        </a:accent3>
        <a:accent4>
          <a:srgbClr val="000000"/>
        </a:accent4>
        <a:accent5>
          <a:srgbClr val="FFAAAA"/>
        </a:accent5>
        <a:accent6>
          <a:srgbClr val="730073"/>
        </a:accent6>
        <a:hlink>
          <a:srgbClr val="A50021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Designs\ZESTY.POT</Template>
  <TotalTime>70</TotalTime>
  <Words>266</Words>
  <Application>Microsoft Office PowerPoint</Application>
  <PresentationFormat>On-screen Show (4:3)</PresentationFormat>
  <Paragraphs>62</Paragraphs>
  <Slides>11</Slides>
  <Notes>11</Notes>
  <HiddenSlides>0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6" baseType="lpstr">
      <vt:lpstr>Times New Roman</vt:lpstr>
      <vt:lpstr>Arial Black</vt:lpstr>
      <vt:lpstr>Monotype Sorts</vt:lpstr>
      <vt:lpstr>Antique Olive</vt:lpstr>
      <vt:lpstr>SimSun</vt:lpstr>
      <vt:lpstr>Arial</vt:lpstr>
      <vt:lpstr>Benguiat Frisky</vt:lpstr>
      <vt:lpstr>Bertram</vt:lpstr>
      <vt:lpstr>Book Antiqua</vt:lpstr>
      <vt:lpstr>Bradley Hand ITC</vt:lpstr>
      <vt:lpstr>Albertus Extra Bold</vt:lpstr>
      <vt:lpstr>Bell MT</vt:lpstr>
      <vt:lpstr>Albertus Medium</vt:lpstr>
      <vt:lpstr>Zesty</vt:lpstr>
      <vt:lpstr>Microsoft Clip Gallery</vt:lpstr>
      <vt:lpstr>MATHEMATICS</vt:lpstr>
      <vt:lpstr>TODAY’S MATH PREVIEW</vt:lpstr>
      <vt:lpstr>MATH RELATIONS</vt:lpstr>
      <vt:lpstr>Area of Squares</vt:lpstr>
      <vt:lpstr>Area of Rectangles</vt:lpstr>
      <vt:lpstr>Area of Triangles</vt:lpstr>
      <vt:lpstr>Types of Triangles</vt:lpstr>
      <vt:lpstr>CONNECTIONS</vt:lpstr>
      <vt:lpstr> Square Roots</vt:lpstr>
      <vt:lpstr>Scientific Calculator</vt:lpstr>
      <vt:lpstr>PowerPoint Presentation</vt:lpstr>
    </vt:vector>
  </TitlesOfParts>
  <Company>Graves County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MATHEMATICS</dc:title>
  <dc:creator>MS</dc:creator>
  <cp:lastModifiedBy>Nayan GRIFFITHS</cp:lastModifiedBy>
  <cp:revision>6</cp:revision>
  <dcterms:created xsi:type="dcterms:W3CDTF">2002-12-19T18:48:45Z</dcterms:created>
  <dcterms:modified xsi:type="dcterms:W3CDTF">2023-03-12T17:39:30Z</dcterms:modified>
</cp:coreProperties>
</file>