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9" r:id="rId3"/>
    <p:sldId id="260" r:id="rId4"/>
    <p:sldId id="265" r:id="rId5"/>
    <p:sldId id="264" r:id="rId6"/>
    <p:sldId id="258" r:id="rId7"/>
    <p:sldId id="266" r:id="rId8"/>
    <p:sldId id="261" r:id="rId9"/>
    <p:sldId id="262" r:id="rId10"/>
    <p:sldId id="263" r:id="rId11"/>
    <p:sldId id="269" r:id="rId12"/>
    <p:sldId id="270" r:id="rId13"/>
    <p:sldId id="271" r:id="rId14"/>
    <p:sldId id="267" r:id="rId15"/>
    <p:sldId id="268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20D7224-11A8-876A-14DE-32A1919775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D424EC0-96EA-F4E5-459D-531505DE24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090AD373-BB35-65DA-D938-BFCA91F5FBD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27111F95-EBA4-FE9A-0414-6BA330624C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A787EE58-FFC4-1ACB-1894-592FE6F4FC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31BD9326-E91E-3149-005D-FC35C082C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A7B8297-B8C5-496F-85B4-C7AF04E7894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534CD7-00E7-8F35-C563-3515DAFD3E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42DA7-80DD-4902-A30C-3665F5F907E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74B6994-26A2-3B87-C019-9D60EC6863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DB4ABBD-76E4-5FCF-F926-12F6BC38C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42C092-EA09-4AEF-7174-CBC6A335A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0CD28-37D1-43F1-80C5-2FBE447A424D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6D91581-FA3E-4D5F-12A0-C06370886E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C12B609-7DC7-137A-ECDB-193046CBF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BEC94D-8920-0E6C-77AE-14A3A17BCA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8D379-09AA-4D4F-BADC-98078C28C2F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2CED4F4-0C9B-C2D7-2498-FC37B900F6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9FDFF82-F934-7FC4-5165-08B31A414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8EEDE1-8EDA-5D96-BB63-5A7E530314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0488D-14FF-48B2-949D-43C5D6BD460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9C0CEE0-48C4-D8B4-37D9-6EFF1BBBBE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0625ED0-6673-ABF2-BED5-348D2748FA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7B7118-AD47-9ED5-2A83-5CF9B23C9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465B6-62A2-41D9-A99D-56987E80FC4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E6578BA4-C233-279E-FB41-C9F297847B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7FF197-BCC2-12F1-DDCA-398E83A8B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2FE194-A858-480D-F936-41AC0BD96E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AD845-14EE-40A9-96EB-14085F9EB22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DDF38C00-B400-922D-FABD-403E4A0086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0233609-A354-A0E3-9A6B-2C5375ED3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EFF4F9-0606-2F6E-EFBB-A9C6DE62A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585F7-1BAA-4F3F-A5E5-4D576B49FCA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D1EDC63-C938-BFA0-F00B-2DF3FE7F0B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038A231-EC6B-A9A7-9A69-90E05725B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020AA5D-4BFC-1038-0D56-F90135FCB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130F6-E2C7-4D3A-B61A-3659AEA3211B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C61B4324-6229-70C6-6A7F-CBB1FABBA4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9ED0C6D-5B3B-26B0-4BCE-69D293A4D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45508C-0B77-D156-2CAB-D471675DC5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7B9C8-41D0-42AE-9BE7-1CCBE3BD33D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AD0A44B-8C5E-512F-ED8F-416DDE3437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8E7408E-4537-E291-8AD6-1BFFEAB13C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8E9364-ECCF-6BAE-D69D-CE9F67DCD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3929F-04CC-4D2F-94DF-C78D71B69AD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44709CB6-2949-9E60-945A-43D64A88B6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9F681FB-FD02-09FA-4727-0BD8CD53F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2AB786-A894-1C79-9A08-234E1BBCC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6B123-F4AE-4C75-B8E2-25CF849E462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C54A840-4B00-B75C-A69A-7550372099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87373D7-7909-9599-7FC9-E34F88433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587C09-57BB-1AE3-A081-3329A236D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05E64-ACA3-48B8-A38D-5BC5DEC4F16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005B0E5-23FE-42CD-95CC-2A5A229663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AFC055E-BEDA-7A2E-64EC-F51E44E6D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28DE44-35C0-666F-ED32-A6F734B91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D0116-EB06-4C72-AF2E-F7C8944028C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59B3C02-ECF0-2D0D-001E-ACF1C0A7F9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22698FA-C9BE-F7B6-2522-ECA4F55D7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656193-E7DD-095C-2595-2A6C529777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3719E-969D-4F92-AC8E-1D74E2E09DB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40CD66F-88E9-BF9B-D2E6-2D60870405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CEECC9B-38E0-B3AD-7524-F9588CC8A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07FFD8-3B84-20C0-4B09-879448CA4B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95D45-0300-46DD-A817-130A3E9F2FC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5A0CECD-BEA3-5CC1-D010-BF9ABD90F9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62AD72D-CF41-5434-EB63-28EE28658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567280-1228-EB9D-848F-53748862C7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43C1A-FB23-49D9-A10A-2ADC752BE7C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A8A5930-332D-F789-82A1-649E9B388A1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438A4A3-75F6-C2AF-7D06-BC5A58AED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578A1416-0886-6EBF-078A-E4BECDF804D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866F5660-D1CA-8678-9968-69D4E3F669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14178482-C4A4-796D-338E-050BABC56A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A265B798-FF0A-42AF-00B0-4A6A22C198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B3B120EB-5459-8E0A-0FCC-752D8389B5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B27EDA83-C531-43A0-75FE-6729914C61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1601ADB8-8D17-99CE-D7A4-249A721455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2E17737B-0E3B-9077-E1F4-6AEBE9B362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D11ED65A-CD42-0F7E-379F-786AA47CED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DE686444-52D8-06FA-55DF-BAA7913B87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2">
              <a:extLst>
                <a:ext uri="{FF2B5EF4-FFF2-40B4-BE49-F238E27FC236}">
                  <a16:creationId xmlns:a16="http://schemas.microsoft.com/office/drawing/2014/main" id="{17F3170C-5779-0398-40A2-FA5768D8F5A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Rectangle 13">
              <a:extLst>
                <a:ext uri="{FF2B5EF4-FFF2-40B4-BE49-F238E27FC236}">
                  <a16:creationId xmlns:a16="http://schemas.microsoft.com/office/drawing/2014/main" id="{140379D3-3B97-9E45-379E-4CEA608365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Rectangle 14">
              <a:extLst>
                <a:ext uri="{FF2B5EF4-FFF2-40B4-BE49-F238E27FC236}">
                  <a16:creationId xmlns:a16="http://schemas.microsoft.com/office/drawing/2014/main" id="{3EABAD16-C96D-D9EF-59C1-49E90A71E5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5" name="Group 15">
              <a:extLst>
                <a:ext uri="{FF2B5EF4-FFF2-40B4-BE49-F238E27FC236}">
                  <a16:creationId xmlns:a16="http://schemas.microsoft.com/office/drawing/2014/main" id="{2D0DF7BB-34C9-1B63-85E1-DDD877C26D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1B0A6D6C-4FFA-B80F-1342-0D367E31F0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B0A3D4F5-26A1-D993-FC88-5C6E9208493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8" name="Freeform 18">
                <a:extLst>
                  <a:ext uri="{FF2B5EF4-FFF2-40B4-BE49-F238E27FC236}">
                    <a16:creationId xmlns:a16="http://schemas.microsoft.com/office/drawing/2014/main" id="{3CD3D4DD-F847-AC96-0969-D4CF3D00A04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9" name="Freeform 19">
                <a:extLst>
                  <a:ext uri="{FF2B5EF4-FFF2-40B4-BE49-F238E27FC236}">
                    <a16:creationId xmlns:a16="http://schemas.microsoft.com/office/drawing/2014/main" id="{A7DE70AC-D05E-CCD6-498C-71F04ACA83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0" name="Freeform 20">
                <a:extLst>
                  <a:ext uri="{FF2B5EF4-FFF2-40B4-BE49-F238E27FC236}">
                    <a16:creationId xmlns:a16="http://schemas.microsoft.com/office/drawing/2014/main" id="{11629F14-057F-12F5-3741-DFD47CF319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1" name="Freeform 21">
                <a:extLst>
                  <a:ext uri="{FF2B5EF4-FFF2-40B4-BE49-F238E27FC236}">
                    <a16:creationId xmlns:a16="http://schemas.microsoft.com/office/drawing/2014/main" id="{EE3723FF-9F92-4F60-BB03-99EC4DF9E8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2" name="Freeform 22">
                <a:extLst>
                  <a:ext uri="{FF2B5EF4-FFF2-40B4-BE49-F238E27FC236}">
                    <a16:creationId xmlns:a16="http://schemas.microsoft.com/office/drawing/2014/main" id="{26FF0A45-F5A4-EAF3-FE0A-85024F038A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3" name="Freeform 23">
                <a:extLst>
                  <a:ext uri="{FF2B5EF4-FFF2-40B4-BE49-F238E27FC236}">
                    <a16:creationId xmlns:a16="http://schemas.microsoft.com/office/drawing/2014/main" id="{9A835C29-751C-4EC8-56A0-B1ADAF99CA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>
                <a:extLst>
                  <a:ext uri="{FF2B5EF4-FFF2-40B4-BE49-F238E27FC236}">
                    <a16:creationId xmlns:a16="http://schemas.microsoft.com/office/drawing/2014/main" id="{3E7124B7-9704-8984-7479-0392A2F0EF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>
                <a:extLst>
                  <a:ext uri="{FF2B5EF4-FFF2-40B4-BE49-F238E27FC236}">
                    <a16:creationId xmlns:a16="http://schemas.microsoft.com/office/drawing/2014/main" id="{52C1BA1D-925A-282F-BA34-8D91C03792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id="{69125D41-A8B0-63B6-DEDC-CCF2918ABB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id="{8B865450-5740-7D4A-C5D6-600648FEF5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8" name="Freeform 28">
                <a:extLst>
                  <a:ext uri="{FF2B5EF4-FFF2-40B4-BE49-F238E27FC236}">
                    <a16:creationId xmlns:a16="http://schemas.microsoft.com/office/drawing/2014/main" id="{C41A9EC5-60B0-1C84-04BF-B5ACE415AA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9" name="Freeform 29">
                <a:extLst>
                  <a:ext uri="{FF2B5EF4-FFF2-40B4-BE49-F238E27FC236}">
                    <a16:creationId xmlns:a16="http://schemas.microsoft.com/office/drawing/2014/main" id="{BDCF683C-1DC5-DF3A-6158-CC12E0F19B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0" name="Freeform 30">
                <a:extLst>
                  <a:ext uri="{FF2B5EF4-FFF2-40B4-BE49-F238E27FC236}">
                    <a16:creationId xmlns:a16="http://schemas.microsoft.com/office/drawing/2014/main" id="{1F3701BB-67BF-5161-599F-844E49DA84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1" name="Freeform 31">
                <a:extLst>
                  <a:ext uri="{FF2B5EF4-FFF2-40B4-BE49-F238E27FC236}">
                    <a16:creationId xmlns:a16="http://schemas.microsoft.com/office/drawing/2014/main" id="{34BD14BD-DC59-5DF9-AF04-9B12870F11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2" name="Freeform 32">
                <a:extLst>
                  <a:ext uri="{FF2B5EF4-FFF2-40B4-BE49-F238E27FC236}">
                    <a16:creationId xmlns:a16="http://schemas.microsoft.com/office/drawing/2014/main" id="{8390BACC-A720-EE5F-872F-7FD6A65743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3" name="Freeform 33">
                <a:extLst>
                  <a:ext uri="{FF2B5EF4-FFF2-40B4-BE49-F238E27FC236}">
                    <a16:creationId xmlns:a16="http://schemas.microsoft.com/office/drawing/2014/main" id="{35316AEB-DA2D-A3F5-142B-EC7F938906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4" name="Freeform 34">
                <a:extLst>
                  <a:ext uri="{FF2B5EF4-FFF2-40B4-BE49-F238E27FC236}">
                    <a16:creationId xmlns:a16="http://schemas.microsoft.com/office/drawing/2014/main" id="{324E27E9-8FBE-35DD-0839-110103122F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5" name="Freeform 35">
                <a:extLst>
                  <a:ext uri="{FF2B5EF4-FFF2-40B4-BE49-F238E27FC236}">
                    <a16:creationId xmlns:a16="http://schemas.microsoft.com/office/drawing/2014/main" id="{570C948C-3BB4-10CE-756D-3F1CFFADB6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6" name="Freeform 36">
                <a:extLst>
                  <a:ext uri="{FF2B5EF4-FFF2-40B4-BE49-F238E27FC236}">
                    <a16:creationId xmlns:a16="http://schemas.microsoft.com/office/drawing/2014/main" id="{99A85150-81DB-24F2-CFE7-B42323926D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7" name="Freeform 37">
                <a:extLst>
                  <a:ext uri="{FF2B5EF4-FFF2-40B4-BE49-F238E27FC236}">
                    <a16:creationId xmlns:a16="http://schemas.microsoft.com/office/drawing/2014/main" id="{9A4015D2-AAA8-C132-C0EE-D901F01A5A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8" name="Freeform 38">
                <a:extLst>
                  <a:ext uri="{FF2B5EF4-FFF2-40B4-BE49-F238E27FC236}">
                    <a16:creationId xmlns:a16="http://schemas.microsoft.com/office/drawing/2014/main" id="{451E48F6-F1A7-F112-8D87-A558AAE6F7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9" name="Freeform 39">
                <a:extLst>
                  <a:ext uri="{FF2B5EF4-FFF2-40B4-BE49-F238E27FC236}">
                    <a16:creationId xmlns:a16="http://schemas.microsoft.com/office/drawing/2014/main" id="{7BFDF0B0-1E13-A68B-5745-6EBF5248FB1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0" name="Freeform 40">
                <a:extLst>
                  <a:ext uri="{FF2B5EF4-FFF2-40B4-BE49-F238E27FC236}">
                    <a16:creationId xmlns:a16="http://schemas.microsoft.com/office/drawing/2014/main" id="{7E1BE312-F985-CA63-59E0-2612A4E1465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61" name="Rectangle 41">
            <a:extLst>
              <a:ext uri="{FF2B5EF4-FFF2-40B4-BE49-F238E27FC236}">
                <a16:creationId xmlns:a16="http://schemas.microsoft.com/office/drawing/2014/main" id="{2FD7856E-F605-68D1-4B76-86FEF12469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62" name="Rectangle 42">
            <a:extLst>
              <a:ext uri="{FF2B5EF4-FFF2-40B4-BE49-F238E27FC236}">
                <a16:creationId xmlns:a16="http://schemas.microsoft.com/office/drawing/2014/main" id="{4C70DE41-C0C4-296D-1759-7A229F9A7D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63" name="Rectangle 43">
            <a:extLst>
              <a:ext uri="{FF2B5EF4-FFF2-40B4-BE49-F238E27FC236}">
                <a16:creationId xmlns:a16="http://schemas.microsoft.com/office/drawing/2014/main" id="{7A118922-A743-5C19-F4F5-B810E97A9D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64" name="Rectangle 44">
            <a:extLst>
              <a:ext uri="{FF2B5EF4-FFF2-40B4-BE49-F238E27FC236}">
                <a16:creationId xmlns:a16="http://schemas.microsoft.com/office/drawing/2014/main" id="{47B81A35-77FE-AB52-4B71-1EA25CDCCD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65" name="Rectangle 45">
            <a:extLst>
              <a:ext uri="{FF2B5EF4-FFF2-40B4-BE49-F238E27FC236}">
                <a16:creationId xmlns:a16="http://schemas.microsoft.com/office/drawing/2014/main" id="{BF6BA8BF-E3E2-B06E-B468-04912264A1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283B32-68D5-4140-BE2A-2D4912553D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0065-DDFF-A8FB-A1B3-3AE78E59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7A62B-C34E-E32A-6922-8BCC20EF9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982FE-80E1-672B-0E08-6C1B861C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4C594-514A-CFEB-3DAB-192F3FE2A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87905-E20A-9FE3-8854-78ED3BD7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1BF96-6AE6-495E-BC74-C945C9AED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55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E59BE0-F46A-FEB3-2F2E-EF9A4D84B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BCBEA-7CF5-E4A0-C12E-8070FD6BD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B50FC-5882-A081-E687-4923F438E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47B10-4735-1292-920D-159B8AF2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817F-B6FF-F47A-9F78-16110A02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89C8C-E932-4BBC-B325-C670A2F47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964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82DCC-21B1-77BD-5798-BF71F30F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F01F4-ADDB-1761-3602-B1ACD1648E4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6C64A-126A-CCDB-8563-652409F1F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23ABB-725E-E42E-DFFC-F6E04D8C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7A14A-55C5-1FB1-0165-83E742E1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1D6D1-A117-50A3-A803-B3326C3E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6422C5-E18E-42E9-96EA-8EB7D02F6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85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2F9D1-B6D3-ADEB-5647-750D12F9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F260B-7CF2-2FA7-9794-97DEDE0BB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C936E-A31C-2F6F-3F5B-994319665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303F8-B0F0-E163-04B3-9BB33491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12AEA-CE29-0929-FA0E-2EEE0891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DA091-9CDA-4852-9487-71293B92B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80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124D-C1FE-5654-CC9D-BA3B817F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15DF9-2AEA-CE55-F07F-B7A2A89F7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1263-B6A7-A84D-7852-D2414AB5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EBD5B-3847-7B06-6798-21636EEC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25A43-5960-874F-3029-39E9EE75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C664B-F0E6-4122-8EDC-2EC0E274A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3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CC72-AD96-F4CB-5211-259F32DE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E85B-BB90-6274-FEAE-EC1224FAD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72279-342D-40D8-C568-9C5185E47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4C03D-E3A8-0FEE-D51B-D5124029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21E84-674D-D708-A5D9-61AC43B1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E04F3-1351-DC82-D902-B59B7168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63362-188D-4843-B257-F934BAD088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96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0598-6278-4B10-B733-6AD0978C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3CDA8-55B4-F48B-BEC7-A55EC4D44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ACC49-905C-9C56-247D-C694B8AD9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16F0D-D55B-1DB5-20CA-8B981AA2C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8D65C-A9DD-6BC0-F5B0-04CF72693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EA3060-3D9C-EFC2-1A65-259AB722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282C3-099A-0533-A2B8-1E46E9BF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BB081-2EC8-B2F8-F093-DFC38B29F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CD904-C256-4F65-B46A-14C72F321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1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08C3C-C8DC-13DF-23A6-1E3A7404E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EF390-838F-DBD1-1DE0-7D30AAB2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281BB7-5394-3775-5142-11DB56597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FD7AA-CE12-74DB-5048-A7EAD08C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71639-C3FF-47D7-8669-2FACD21E5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56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13B62-4B22-A181-0C4B-08EBED61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912A0-F136-443D-E71A-9E79BA631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B7877-C51A-806E-DEF8-1E91D023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99056-8BCE-4C3F-B977-95AB05FF2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22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A23BD-61E9-F463-743B-2D807BCF0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DEF3-F043-CF5F-0A6C-D7EB02EFD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406FD-7C53-3F96-3386-3C0CEC11A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E929C-C90B-14EA-042B-044A9FDE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6B5F0-F1A8-E3DA-979A-0ABAE216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4F707-93A8-EAB1-195B-14C11899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FFB4E-18D6-465E-B603-3A5E2B82E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50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B354B-E47A-FF2A-D6E8-D67AE797C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75CF77-F02B-6C69-0C07-63C47442F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6198C-5109-7361-1BE0-BB8B981D0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40789-6A19-B393-EAE2-22D012C5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98B3B-59C3-E93D-0402-35A7AF7A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6FBE6-1DE3-0B26-464B-3341CED7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81408-7EBF-402A-AF48-D39CB2DB2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65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41ED467A-2628-A32D-CF15-7DE21B03620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9B915A1D-24F4-3FB3-B604-1FF11531D8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B44F5247-8089-783A-3094-EEA5A15B81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80E10950-7AAF-42E9-CACB-0854FF29B31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DA94B084-5B52-257C-EBCC-14D3AB74D6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87A6492A-372E-48F2-8AF7-8BA03FB060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A4B4FC31-7E77-4EDB-16E3-BC0EC83925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E969F36D-138F-9E8A-F6A1-023447A6E3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68F76412-5766-298D-2496-D6A8CD9F4A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7BDA3534-0CDE-40C3-45CF-5C2F6FC148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E1E784A9-CE33-AD84-C00C-FE2D822F1C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41F1D8A9-8DA1-BC8A-279D-0FBE3EBEBB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65A5DB61-5891-6610-084C-03CE4AB4ED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1" name="Group 15">
              <a:extLst>
                <a:ext uri="{FF2B5EF4-FFF2-40B4-BE49-F238E27FC236}">
                  <a16:creationId xmlns:a16="http://schemas.microsoft.com/office/drawing/2014/main" id="{71CC60A4-EC5B-F0FD-4DBF-39172F706E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7DA5AE2B-0A7A-343C-64F3-1D630529BF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72917899-405F-596C-3434-2DF561E45B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CED795BE-1984-8819-6521-9AC9D5FCFFB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E2DE1BFB-ABCA-05B0-CB1B-FF56012706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192F60F7-82E5-1C0C-A459-87AEAD074C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832D8DAF-8C18-7960-9CCA-67C40C9475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0132D0E9-8990-1133-FB21-38BCE61880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9" name="Freeform 23">
                <a:extLst>
                  <a:ext uri="{FF2B5EF4-FFF2-40B4-BE49-F238E27FC236}">
                    <a16:creationId xmlns:a16="http://schemas.microsoft.com/office/drawing/2014/main" id="{12D2ABD5-6898-501C-EB62-6D4EF42AAF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0" name="Freeform 24">
                <a:extLst>
                  <a:ext uri="{FF2B5EF4-FFF2-40B4-BE49-F238E27FC236}">
                    <a16:creationId xmlns:a16="http://schemas.microsoft.com/office/drawing/2014/main" id="{34D68539-412A-667E-7E39-05900AF3F0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1" name="Freeform 25">
                <a:extLst>
                  <a:ext uri="{FF2B5EF4-FFF2-40B4-BE49-F238E27FC236}">
                    <a16:creationId xmlns:a16="http://schemas.microsoft.com/office/drawing/2014/main" id="{2E0193C4-0277-E2BD-0698-1359085CA6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6BB12A5F-CBE8-3276-E686-577805537E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D5AD4DC3-5743-4808-4B27-2BF5E5A8E6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AA31D5AC-9B7F-F240-3F77-FF32B1BCCF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4F77B253-CB49-2E12-CDE4-F935FA866F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6" name="Freeform 30">
                <a:extLst>
                  <a:ext uri="{FF2B5EF4-FFF2-40B4-BE49-F238E27FC236}">
                    <a16:creationId xmlns:a16="http://schemas.microsoft.com/office/drawing/2014/main" id="{FE79AE2E-8B66-E5C3-CBBF-73701CF123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Freeform 31">
                <a:extLst>
                  <a:ext uri="{FF2B5EF4-FFF2-40B4-BE49-F238E27FC236}">
                    <a16:creationId xmlns:a16="http://schemas.microsoft.com/office/drawing/2014/main" id="{262BD7F6-FC85-EEFC-5EB5-49ACDC99A5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020ADA35-45C0-F14D-11C8-1846F5CF81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B2BC1E10-D489-437C-1B23-C694B507D5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28C8FB77-BE7D-2C22-1FEE-63BEC1BA49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Freeform 35">
                <a:extLst>
                  <a:ext uri="{FF2B5EF4-FFF2-40B4-BE49-F238E27FC236}">
                    <a16:creationId xmlns:a16="http://schemas.microsoft.com/office/drawing/2014/main" id="{3FFA94D3-F101-EBDC-E22A-8F7221DFF3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2" name="Freeform 36">
                <a:extLst>
                  <a:ext uri="{FF2B5EF4-FFF2-40B4-BE49-F238E27FC236}">
                    <a16:creationId xmlns:a16="http://schemas.microsoft.com/office/drawing/2014/main" id="{49158B0B-4A7B-876F-FF4E-A34B19FA42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F6F6B2B1-8AAC-3860-1707-3F02E84166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F7D989E2-0144-F171-4D67-D2CC2092E1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47CF2BA1-F351-F4F3-28D4-C0BDE6DBE21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128A1A9C-CA34-F738-DB38-EF06C4E327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37" name="Rectangle 41">
            <a:extLst>
              <a:ext uri="{FF2B5EF4-FFF2-40B4-BE49-F238E27FC236}">
                <a16:creationId xmlns:a16="http://schemas.microsoft.com/office/drawing/2014/main" id="{1FDE8F5F-CEBA-4D25-2678-926F61FB2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2A58F9B3-B5C2-3068-22EE-7470E141C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98A9487A-DADF-24AE-7D1A-7643F54DE1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40" name="Rectangle 44">
            <a:extLst>
              <a:ext uri="{FF2B5EF4-FFF2-40B4-BE49-F238E27FC236}">
                <a16:creationId xmlns:a16="http://schemas.microsoft.com/office/drawing/2014/main" id="{6796FF05-7EF8-5E96-7FBB-FBC69FB955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41" name="Rectangle 45">
            <a:extLst>
              <a:ext uri="{FF2B5EF4-FFF2-40B4-BE49-F238E27FC236}">
                <a16:creationId xmlns:a16="http://schemas.microsoft.com/office/drawing/2014/main" id="{A5860892-306F-A86E-E1C6-F32D1B03B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0177A36-DF48-4C56-B077-A369EAD550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B23C5CF-0F5D-712C-79BE-A1F32A2277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en-US" altLang="en-US" sz="6600"/>
              <a:t>Aerobic/Anaerobic</a:t>
            </a:r>
            <a:br>
              <a:rPr lang="en-US" altLang="en-US" sz="6600"/>
            </a:br>
            <a:r>
              <a:rPr lang="en-US" altLang="en-US" sz="6600"/>
              <a:t>Respiration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2D3477-9C1D-11EB-4EF7-DF00A60274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altLang="en-US"/>
              <a:t>Elissa Seidman</a:t>
            </a:r>
          </a:p>
          <a:p>
            <a:r>
              <a:rPr lang="en-US" altLang="en-US"/>
              <a:t>Edwin Yu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C500B45-9C4E-7590-BBEA-414EC46E9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3315" name="Object 3">
            <a:extLst>
              <a:ext uri="{FF2B5EF4-FFF2-40B4-BE49-F238E27FC236}">
                <a16:creationId xmlns:a16="http://schemas.microsoft.com/office/drawing/2014/main" id="{C0BCDFD1-C50B-1278-53C9-3974E85423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209800"/>
          <a:ext cx="86106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57600" imgH="241300" progId="Equation.3">
                  <p:embed/>
                </p:oleObj>
              </mc:Choice>
              <mc:Fallback>
                <p:oleObj name="Equation" r:id="rId3" imgW="36576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8610600" cy="5603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>
            <a:extLst>
              <a:ext uri="{FF2B5EF4-FFF2-40B4-BE49-F238E27FC236}">
                <a16:creationId xmlns:a16="http://schemas.microsoft.com/office/drawing/2014/main" id="{539D56EC-9888-9E61-C8FD-7397854DE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048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Energy + Glucose</a:t>
            </a:r>
            <a:endParaRPr lang="en-US" altLang="en-US" sz="2400">
              <a:latin typeface="Arial" panose="020B0604020202020204" pitchFamily="34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E27CF250-3047-821C-3BA2-492BF700A8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911475"/>
          <a:ext cx="16764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5626" imgH="203024" progId="Equation.3">
                  <p:embed/>
                </p:oleObj>
              </mc:Choice>
              <mc:Fallback>
                <p:oleObj name="Equation" r:id="rId5" imgW="545626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11475"/>
                        <a:ext cx="167640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>
            <a:extLst>
              <a:ext uri="{FF2B5EF4-FFF2-40B4-BE49-F238E27FC236}">
                <a16:creationId xmlns:a16="http://schemas.microsoft.com/office/drawing/2014/main" id="{752FC140-AB8D-8CCD-3AAB-C3E152856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0480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Ethanol + Carbon Dioxide + Energy</a:t>
            </a:r>
            <a:endParaRPr lang="en-US" altLang="en-US" sz="2400">
              <a:latin typeface="Arial" panose="020B0604020202020204" pitchFamily="34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163BC0C6-FC63-CBB5-0352-7DFFDFAE2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85800"/>
            <a:ext cx="6629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Chemical Formula for Anaerobic Respiration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82E8F24-0A56-2D9E-5159-A4ACE77DB2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Lab Experiment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BE2827D-FCEC-B89C-0D5D-3BB200E4AC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We will be testing four different drinks to see which will give us the most energy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5460C5E-9399-A2C4-265C-003C77E8BC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So how do we decide which is best?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568E410-D16C-C6E9-1CF5-98DB3A1226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Hint: Go back to the formula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>
            <a:extLst>
              <a:ext uri="{FF2B5EF4-FFF2-40B4-BE49-F238E27FC236}">
                <a16:creationId xmlns:a16="http://schemas.microsoft.com/office/drawing/2014/main" id="{D66CB840-407E-C9D9-6AD7-7644AC2A90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" y="1676400"/>
          <a:ext cx="90678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57600" imgH="241300" progId="Equation.3">
                  <p:embed/>
                </p:oleObj>
              </mc:Choice>
              <mc:Fallback>
                <p:oleObj name="Equation" r:id="rId3" imgW="36576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676400"/>
                        <a:ext cx="9067800" cy="5905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Line 3">
            <a:extLst>
              <a:ext uri="{FF2B5EF4-FFF2-40B4-BE49-F238E27FC236}">
                <a16:creationId xmlns:a16="http://schemas.microsoft.com/office/drawing/2014/main" id="{96BD8511-28E4-933A-E9CE-30BC0563D6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2209800"/>
            <a:ext cx="457200" cy="1600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53DD5C0F-D4CE-E0C8-81AB-672D99E41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10000"/>
            <a:ext cx="2438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</a:rPr>
              <a:t>We can measure the carbon dioxide released by each drink in the enzyme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C89E3CD-D392-7020-1FC1-C7ED69F94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Lab Procedure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9B99F0B-5D11-4294-7800-5BC5E7049D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CO2 Gas Sensor to measure total concentration of CO2</a:t>
            </a:r>
          </a:p>
        </p:txBody>
      </p:sp>
      <p:grpSp>
        <p:nvGrpSpPr>
          <p:cNvPr id="19460" name="Group 4">
            <a:extLst>
              <a:ext uri="{FF2B5EF4-FFF2-40B4-BE49-F238E27FC236}">
                <a16:creationId xmlns:a16="http://schemas.microsoft.com/office/drawing/2014/main" id="{32486459-1482-4091-8F08-E9D3FAAB7CDA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413000"/>
            <a:ext cx="4638675" cy="4064000"/>
            <a:chOff x="1110" y="2434"/>
            <a:chExt cx="1808" cy="1584"/>
          </a:xfrm>
        </p:grpSpPr>
        <p:grpSp>
          <p:nvGrpSpPr>
            <p:cNvPr id="19461" name="Group 5">
              <a:extLst>
                <a:ext uri="{FF2B5EF4-FFF2-40B4-BE49-F238E27FC236}">
                  <a16:creationId xmlns:a16="http://schemas.microsoft.com/office/drawing/2014/main" id="{11EE4820-9764-233A-1B74-4434480494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" y="2506"/>
              <a:ext cx="1152" cy="1108"/>
              <a:chOff x="1584" y="4452"/>
              <a:chExt cx="2880" cy="2772"/>
            </a:xfrm>
          </p:grpSpPr>
          <p:sp>
            <p:nvSpPr>
              <p:cNvPr id="19462" name="AutoShape 6">
                <a:extLst>
                  <a:ext uri="{FF2B5EF4-FFF2-40B4-BE49-F238E27FC236}">
                    <a16:creationId xmlns:a16="http://schemas.microsoft.com/office/drawing/2014/main" id="{A8AF80A7-8A87-744F-7D5F-E6A9E16CFD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2" y="5928"/>
                <a:ext cx="720" cy="43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63" name="Rectangle 7">
                <a:extLst>
                  <a:ext uri="{FF2B5EF4-FFF2-40B4-BE49-F238E27FC236}">
                    <a16:creationId xmlns:a16="http://schemas.microsoft.com/office/drawing/2014/main" id="{D985BE14-FFB5-D588-F821-05E394CF5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4920"/>
                <a:ext cx="864" cy="1008"/>
              </a:xfrm>
              <a:prstGeom prst="rect">
                <a:avLst/>
              </a:prstGeom>
              <a:solidFill>
                <a:srgbClr val="000000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64" name="Line 8">
                <a:extLst>
                  <a:ext uri="{FF2B5EF4-FFF2-40B4-BE49-F238E27FC236}">
                    <a16:creationId xmlns:a16="http://schemas.microsoft.com/office/drawing/2014/main" id="{EDCECB30-E263-CC70-0812-A6DC35D43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528" y="5784"/>
                <a:ext cx="72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65" name="Line 9">
                <a:extLst>
                  <a:ext uri="{FF2B5EF4-FFF2-40B4-BE49-F238E27FC236}">
                    <a16:creationId xmlns:a16="http://schemas.microsoft.com/office/drawing/2014/main" id="{58CAF88D-BE60-CC53-41BA-61FBA604D7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28" y="4848"/>
                <a:ext cx="0" cy="93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66" name="Line 10">
                <a:extLst>
                  <a:ext uri="{FF2B5EF4-FFF2-40B4-BE49-F238E27FC236}">
                    <a16:creationId xmlns:a16="http://schemas.microsoft.com/office/drawing/2014/main" id="{9741C270-2AB0-3135-F87E-215E95D56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28" y="4848"/>
                <a:ext cx="72" cy="7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67" name="Line 11">
                <a:extLst>
                  <a:ext uri="{FF2B5EF4-FFF2-40B4-BE49-F238E27FC236}">
                    <a16:creationId xmlns:a16="http://schemas.microsoft.com/office/drawing/2014/main" id="{E5DEB795-6C9B-0FA9-D39A-FA0C4F366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28" y="4848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68" name="Line 12">
                <a:extLst>
                  <a:ext uri="{FF2B5EF4-FFF2-40B4-BE49-F238E27FC236}">
                    <a16:creationId xmlns:a16="http://schemas.microsoft.com/office/drawing/2014/main" id="{10652D0E-F368-129E-A643-8AECFD86A6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2" y="4848"/>
                <a:ext cx="72" cy="7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69" name="Rectangle 13">
                <a:extLst>
                  <a:ext uri="{FF2B5EF4-FFF2-40B4-BE49-F238E27FC236}">
                    <a16:creationId xmlns:a16="http://schemas.microsoft.com/office/drawing/2014/main" id="{82B628AC-8C85-0506-30A0-50BD132785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5136"/>
                <a:ext cx="576" cy="6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0" name="Rectangle 14">
                <a:extLst>
                  <a:ext uri="{FF2B5EF4-FFF2-40B4-BE49-F238E27FC236}">
                    <a16:creationId xmlns:a16="http://schemas.microsoft.com/office/drawing/2014/main" id="{2A81D86E-92DD-D10D-B31D-4127D07CC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4" y="5136"/>
                <a:ext cx="72" cy="648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1" name="Line 15">
                <a:extLst>
                  <a:ext uri="{FF2B5EF4-FFF2-40B4-BE49-F238E27FC236}">
                    <a16:creationId xmlns:a16="http://schemas.microsoft.com/office/drawing/2014/main" id="{7061F07C-479D-BC27-2805-51C71149BB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4" y="5352"/>
                <a:ext cx="1" cy="360"/>
              </a:xfrm>
              <a:prstGeom prst="line">
                <a:avLst/>
              </a:prstGeom>
              <a:noFill/>
              <a:ln w="28575">
                <a:solidFill>
                  <a:srgbClr val="00808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2" name="Oval 16">
                <a:extLst>
                  <a:ext uri="{FF2B5EF4-FFF2-40B4-BE49-F238E27FC236}">
                    <a16:creationId xmlns:a16="http://schemas.microsoft.com/office/drawing/2014/main" id="{4DE77086-E33F-2B53-87F1-131092366C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5208"/>
                <a:ext cx="72" cy="72"/>
              </a:xfrm>
              <a:prstGeom prst="ellipse">
                <a:avLst/>
              </a:prstGeom>
              <a:solidFill>
                <a:srgbClr val="800000"/>
              </a:solidFill>
              <a:ln w="952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3" name="Freeform 17">
                <a:extLst>
                  <a:ext uri="{FF2B5EF4-FFF2-40B4-BE49-F238E27FC236}">
                    <a16:creationId xmlns:a16="http://schemas.microsoft.com/office/drawing/2014/main" id="{20B696C0-0688-CE1F-38BE-0E5A38840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4" y="4452"/>
                <a:ext cx="2448" cy="900"/>
              </a:xfrm>
              <a:custGeom>
                <a:avLst/>
                <a:gdLst>
                  <a:gd name="T0" fmla="*/ 2448 w 2448"/>
                  <a:gd name="T1" fmla="*/ 396 h 900"/>
                  <a:gd name="T2" fmla="*/ 2016 w 2448"/>
                  <a:gd name="T3" fmla="*/ 36 h 900"/>
                  <a:gd name="T4" fmla="*/ 1008 w 2448"/>
                  <a:gd name="T5" fmla="*/ 612 h 900"/>
                  <a:gd name="T6" fmla="*/ 0 w 2448"/>
                  <a:gd name="T7" fmla="*/ 900 h 9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48" h="900">
                    <a:moveTo>
                      <a:pt x="2448" y="396"/>
                    </a:moveTo>
                    <a:cubicBezTo>
                      <a:pt x="2352" y="198"/>
                      <a:pt x="2256" y="0"/>
                      <a:pt x="2016" y="36"/>
                    </a:cubicBezTo>
                    <a:cubicBezTo>
                      <a:pt x="1776" y="72"/>
                      <a:pt x="1344" y="468"/>
                      <a:pt x="1008" y="612"/>
                    </a:cubicBezTo>
                    <a:cubicBezTo>
                      <a:pt x="672" y="756"/>
                      <a:pt x="180" y="852"/>
                      <a:pt x="0" y="900"/>
                    </a:cubicBezTo>
                  </a:path>
                </a:pathLst>
              </a:custGeom>
              <a:noFill/>
              <a:ln w="3810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4" name="Rectangle 18">
                <a:extLst>
                  <a:ext uri="{FF2B5EF4-FFF2-40B4-BE49-F238E27FC236}">
                    <a16:creationId xmlns:a16="http://schemas.microsoft.com/office/drawing/2014/main" id="{8ED632F2-62FE-2DBA-11F3-6790DBDA0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6360"/>
                <a:ext cx="288" cy="864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9475" name="Group 19">
              <a:extLst>
                <a:ext uri="{FF2B5EF4-FFF2-40B4-BE49-F238E27FC236}">
                  <a16:creationId xmlns:a16="http://schemas.microsoft.com/office/drawing/2014/main" id="{FBA2E27B-1343-37E5-4881-F02AFB342B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1" y="3144"/>
              <a:ext cx="577" cy="874"/>
              <a:chOff x="5112" y="6864"/>
              <a:chExt cx="1442" cy="2185"/>
            </a:xfrm>
          </p:grpSpPr>
          <p:sp>
            <p:nvSpPr>
              <p:cNvPr id="19476" name="AutoShape 20">
                <a:extLst>
                  <a:ext uri="{FF2B5EF4-FFF2-40B4-BE49-F238E27FC236}">
                    <a16:creationId xmlns:a16="http://schemas.microsoft.com/office/drawing/2014/main" id="{1F4C0E1F-18B6-C006-BCA7-7CF348D1C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112" y="7296"/>
                <a:ext cx="1368" cy="43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7" name="Freeform 21">
                <a:extLst>
                  <a:ext uri="{FF2B5EF4-FFF2-40B4-BE49-F238E27FC236}">
                    <a16:creationId xmlns:a16="http://schemas.microsoft.com/office/drawing/2014/main" id="{090ADBDC-5A63-6DA6-4BBC-5BFDCFD1D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2" y="8664"/>
                <a:ext cx="1146" cy="300"/>
              </a:xfrm>
              <a:custGeom>
                <a:avLst/>
                <a:gdLst>
                  <a:gd name="T0" fmla="*/ 0 w 1146"/>
                  <a:gd name="T1" fmla="*/ 165 h 300"/>
                  <a:gd name="T2" fmla="*/ 360 w 1146"/>
                  <a:gd name="T3" fmla="*/ 105 h 300"/>
                  <a:gd name="T4" fmla="*/ 435 w 1146"/>
                  <a:gd name="T5" fmla="*/ 30 h 300"/>
                  <a:gd name="T6" fmla="*/ 660 w 1146"/>
                  <a:gd name="T7" fmla="*/ 60 h 300"/>
                  <a:gd name="T8" fmla="*/ 780 w 1146"/>
                  <a:gd name="T9" fmla="*/ 45 h 300"/>
                  <a:gd name="T10" fmla="*/ 870 w 1146"/>
                  <a:gd name="T11" fmla="*/ 0 h 300"/>
                  <a:gd name="T12" fmla="*/ 1035 w 1146"/>
                  <a:gd name="T13" fmla="*/ 90 h 300"/>
                  <a:gd name="T14" fmla="*/ 1095 w 1146"/>
                  <a:gd name="T15" fmla="*/ 210 h 300"/>
                  <a:gd name="T16" fmla="*/ 1050 w 1146"/>
                  <a:gd name="T17" fmla="*/ 225 h 300"/>
                  <a:gd name="T18" fmla="*/ 855 w 1146"/>
                  <a:gd name="T19" fmla="*/ 270 h 300"/>
                  <a:gd name="T20" fmla="*/ 765 w 1146"/>
                  <a:gd name="T21" fmla="*/ 300 h 300"/>
                  <a:gd name="T22" fmla="*/ 585 w 1146"/>
                  <a:gd name="T23" fmla="*/ 285 h 300"/>
                  <a:gd name="T24" fmla="*/ 450 w 1146"/>
                  <a:gd name="T25" fmla="*/ 240 h 300"/>
                  <a:gd name="T26" fmla="*/ 225 w 1146"/>
                  <a:gd name="T27" fmla="*/ 210 h 300"/>
                  <a:gd name="T28" fmla="*/ 0 w 1146"/>
                  <a:gd name="T29" fmla="*/ 165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46" h="300">
                    <a:moveTo>
                      <a:pt x="0" y="165"/>
                    </a:moveTo>
                    <a:cubicBezTo>
                      <a:pt x="118" y="135"/>
                      <a:pt x="239" y="120"/>
                      <a:pt x="360" y="105"/>
                    </a:cubicBezTo>
                    <a:cubicBezTo>
                      <a:pt x="385" y="80"/>
                      <a:pt x="401" y="38"/>
                      <a:pt x="435" y="30"/>
                    </a:cubicBezTo>
                    <a:cubicBezTo>
                      <a:pt x="521" y="10"/>
                      <a:pt x="587" y="36"/>
                      <a:pt x="660" y="60"/>
                    </a:cubicBezTo>
                    <a:cubicBezTo>
                      <a:pt x="700" y="55"/>
                      <a:pt x="741" y="56"/>
                      <a:pt x="780" y="45"/>
                    </a:cubicBezTo>
                    <a:cubicBezTo>
                      <a:pt x="812" y="36"/>
                      <a:pt x="838" y="11"/>
                      <a:pt x="870" y="0"/>
                    </a:cubicBezTo>
                    <a:cubicBezTo>
                      <a:pt x="901" y="93"/>
                      <a:pt x="938" y="76"/>
                      <a:pt x="1035" y="90"/>
                    </a:cubicBezTo>
                    <a:cubicBezTo>
                      <a:pt x="1084" y="106"/>
                      <a:pt x="1146" y="147"/>
                      <a:pt x="1095" y="210"/>
                    </a:cubicBezTo>
                    <a:cubicBezTo>
                      <a:pt x="1085" y="222"/>
                      <a:pt x="1065" y="221"/>
                      <a:pt x="1050" y="225"/>
                    </a:cubicBezTo>
                    <a:cubicBezTo>
                      <a:pt x="986" y="243"/>
                      <a:pt x="919" y="252"/>
                      <a:pt x="855" y="270"/>
                    </a:cubicBezTo>
                    <a:cubicBezTo>
                      <a:pt x="824" y="278"/>
                      <a:pt x="765" y="300"/>
                      <a:pt x="765" y="300"/>
                    </a:cubicBezTo>
                    <a:cubicBezTo>
                      <a:pt x="705" y="295"/>
                      <a:pt x="644" y="295"/>
                      <a:pt x="585" y="285"/>
                    </a:cubicBezTo>
                    <a:cubicBezTo>
                      <a:pt x="538" y="277"/>
                      <a:pt x="497" y="245"/>
                      <a:pt x="450" y="240"/>
                    </a:cubicBezTo>
                    <a:cubicBezTo>
                      <a:pt x="275" y="222"/>
                      <a:pt x="349" y="235"/>
                      <a:pt x="225" y="210"/>
                    </a:cubicBezTo>
                    <a:cubicBezTo>
                      <a:pt x="130" y="147"/>
                      <a:pt x="198" y="181"/>
                      <a:pt x="0" y="165"/>
                    </a:cubicBezTo>
                    <a:close/>
                  </a:path>
                </a:pathLst>
              </a:custGeom>
              <a:solidFill>
                <a:srgbClr val="FFFF99">
                  <a:alpha val="59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8" name="Line 22">
                <a:extLst>
                  <a:ext uri="{FF2B5EF4-FFF2-40B4-BE49-F238E27FC236}">
                    <a16:creationId xmlns:a16="http://schemas.microsoft.com/office/drawing/2014/main" id="{3C964535-329C-2823-AC22-ED22903379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2" y="7753"/>
                <a:ext cx="2" cy="11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79" name="Line 23">
                <a:extLst>
                  <a:ext uri="{FF2B5EF4-FFF2-40B4-BE49-F238E27FC236}">
                    <a16:creationId xmlns:a16="http://schemas.microsoft.com/office/drawing/2014/main" id="{1ED8C039-3415-EE06-6507-DEEBE5CEA8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12" y="8904"/>
                <a:ext cx="578" cy="1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0" name="Line 24">
                <a:extLst>
                  <a:ext uri="{FF2B5EF4-FFF2-40B4-BE49-F238E27FC236}">
                    <a16:creationId xmlns:a16="http://schemas.microsoft.com/office/drawing/2014/main" id="{27AA27B9-DC15-0B2B-4270-E6708074A7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90" y="8976"/>
                <a:ext cx="863" cy="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1" name="Line 25">
                <a:extLst>
                  <a:ext uri="{FF2B5EF4-FFF2-40B4-BE49-F238E27FC236}">
                    <a16:creationId xmlns:a16="http://schemas.microsoft.com/office/drawing/2014/main" id="{E5D7A6A5-8FD7-F818-0AD6-BD7697418D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90" y="7896"/>
                <a:ext cx="1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2" name="Line 26">
                <a:extLst>
                  <a:ext uri="{FF2B5EF4-FFF2-40B4-BE49-F238E27FC236}">
                    <a16:creationId xmlns:a16="http://schemas.microsoft.com/office/drawing/2014/main" id="{2AC2C272-EE56-5A24-AF82-E60764C74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53" y="7823"/>
                <a:ext cx="1" cy="11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3" name="Freeform 27">
                <a:extLst>
                  <a:ext uri="{FF2B5EF4-FFF2-40B4-BE49-F238E27FC236}">
                    <a16:creationId xmlns:a16="http://schemas.microsoft.com/office/drawing/2014/main" id="{3D4B88FE-2504-C112-831C-2DF040375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" y="7656"/>
                <a:ext cx="576" cy="240"/>
              </a:xfrm>
              <a:custGeom>
                <a:avLst/>
                <a:gdLst>
                  <a:gd name="T0" fmla="*/ 0 w 576"/>
                  <a:gd name="T1" fmla="*/ 96 h 240"/>
                  <a:gd name="T2" fmla="*/ 288 w 576"/>
                  <a:gd name="T3" fmla="*/ 24 h 240"/>
                  <a:gd name="T4" fmla="*/ 576 w 576"/>
                  <a:gd name="T5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6" h="240">
                    <a:moveTo>
                      <a:pt x="0" y="96"/>
                    </a:moveTo>
                    <a:cubicBezTo>
                      <a:pt x="96" y="48"/>
                      <a:pt x="192" y="0"/>
                      <a:pt x="288" y="24"/>
                    </a:cubicBezTo>
                    <a:cubicBezTo>
                      <a:pt x="384" y="48"/>
                      <a:pt x="528" y="204"/>
                      <a:pt x="576" y="240"/>
                    </a:cubicBezTo>
                  </a:path>
                </a:pathLst>
              </a:cu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4" name="Freeform 28">
                <a:extLst>
                  <a:ext uri="{FF2B5EF4-FFF2-40B4-BE49-F238E27FC236}">
                    <a16:creationId xmlns:a16="http://schemas.microsoft.com/office/drawing/2014/main" id="{444D07A6-C8E6-C00D-6A6B-2D1928ED4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9" y="7680"/>
                <a:ext cx="864" cy="216"/>
              </a:xfrm>
              <a:custGeom>
                <a:avLst/>
                <a:gdLst>
                  <a:gd name="T0" fmla="*/ 0 w 864"/>
                  <a:gd name="T1" fmla="*/ 228 h 228"/>
                  <a:gd name="T2" fmla="*/ 360 w 864"/>
                  <a:gd name="T3" fmla="*/ 12 h 228"/>
                  <a:gd name="T4" fmla="*/ 864 w 864"/>
                  <a:gd name="T5" fmla="*/ 156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4" h="228">
                    <a:moveTo>
                      <a:pt x="0" y="228"/>
                    </a:moveTo>
                    <a:cubicBezTo>
                      <a:pt x="108" y="126"/>
                      <a:pt x="216" y="24"/>
                      <a:pt x="360" y="12"/>
                    </a:cubicBezTo>
                    <a:cubicBezTo>
                      <a:pt x="504" y="0"/>
                      <a:pt x="684" y="78"/>
                      <a:pt x="864" y="156"/>
                    </a:cubicBezTo>
                  </a:path>
                </a:pathLst>
              </a:cu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5" name="Rectangle 29">
                <a:extLst>
                  <a:ext uri="{FF2B5EF4-FFF2-40B4-BE49-F238E27FC236}">
                    <a16:creationId xmlns:a16="http://schemas.microsoft.com/office/drawing/2014/main" id="{7391CDB8-EBBA-295F-BE23-67F95D794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2" y="7224"/>
                <a:ext cx="720" cy="72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6" name="Rectangle 30">
                <a:extLst>
                  <a:ext uri="{FF2B5EF4-FFF2-40B4-BE49-F238E27FC236}">
                    <a16:creationId xmlns:a16="http://schemas.microsoft.com/office/drawing/2014/main" id="{1E478D99-90E4-D8DF-7E2A-A3893C8F0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4" y="7080"/>
                <a:ext cx="576" cy="144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7" name="Rectangle 31">
                <a:extLst>
                  <a:ext uri="{FF2B5EF4-FFF2-40B4-BE49-F238E27FC236}">
                    <a16:creationId xmlns:a16="http://schemas.microsoft.com/office/drawing/2014/main" id="{73E1C27E-C034-4DBE-6829-AB1460F6E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4" y="6936"/>
                <a:ext cx="576" cy="144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8" name="Rectangle 32">
                <a:extLst>
                  <a:ext uri="{FF2B5EF4-FFF2-40B4-BE49-F238E27FC236}">
                    <a16:creationId xmlns:a16="http://schemas.microsoft.com/office/drawing/2014/main" id="{F010F4A0-9717-C1A0-6660-1BF2C82318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2" y="6864"/>
                <a:ext cx="720" cy="72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89" name="Line 33">
                <a:extLst>
                  <a:ext uri="{FF2B5EF4-FFF2-40B4-BE49-F238E27FC236}">
                    <a16:creationId xmlns:a16="http://schemas.microsoft.com/office/drawing/2014/main" id="{E0FDA31F-1679-7783-E07F-72564B7012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12" y="7296"/>
                <a:ext cx="432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90" name="Line 34">
                <a:extLst>
                  <a:ext uri="{FF2B5EF4-FFF2-40B4-BE49-F238E27FC236}">
                    <a16:creationId xmlns:a16="http://schemas.microsoft.com/office/drawing/2014/main" id="{68F50A91-E572-7E81-F33E-7B6894EEEB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120" y="7296"/>
                <a:ext cx="432" cy="5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91" name="Rectangle 35">
                <a:extLst>
                  <a:ext uri="{FF2B5EF4-FFF2-40B4-BE49-F238E27FC236}">
                    <a16:creationId xmlns:a16="http://schemas.microsoft.com/office/drawing/2014/main" id="{5AE9F024-6FD4-94BB-293B-960CC890C1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8" y="7872"/>
                <a:ext cx="864" cy="1152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492" name="Rectangle 36">
                <a:extLst>
                  <a:ext uri="{FF2B5EF4-FFF2-40B4-BE49-F238E27FC236}">
                    <a16:creationId xmlns:a16="http://schemas.microsoft.com/office/drawing/2014/main" id="{235A21F7-78D9-565E-0FDA-C12BFE1532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12" y="7728"/>
                <a:ext cx="576" cy="1224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493" name="Text Box 37">
              <a:extLst>
                <a:ext uri="{FF2B5EF4-FFF2-40B4-BE49-F238E27FC236}">
                  <a16:creationId xmlns:a16="http://schemas.microsoft.com/office/drawing/2014/main" id="{B4973E0A-9F1C-1BE7-631A-2536D0459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1" y="2434"/>
              <a:ext cx="547" cy="1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en-US" sz="800"/>
                <a:t>CO</a:t>
              </a:r>
              <a:r>
                <a:rPr lang="en-US" altLang="en-US" sz="800" baseline="-25000"/>
                <a:t>2</a:t>
              </a:r>
              <a:r>
                <a:rPr lang="en-US" altLang="en-US" sz="800"/>
                <a:t> Gas Sensor</a:t>
              </a:r>
              <a:endParaRPr lang="en-US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58CC611-5E80-AB98-7EAB-3B76D075B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Lab Procedure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01C1DFC-F4B3-BF2B-FC51-C838460B6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876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400"/>
              <a:t>Incubate the yeast solution in a 37 – 40 water bath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Label the five test tubes G, C, F, M, and W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Pour 2.5 mL of Gatorade into the test tube labeled G 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sz="1800"/>
              <a:t>Pour 2.5 mL of Coke into the test tube labeled C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sz="1800"/>
              <a:t>Pour 2.5 mL of fruit juice into the test tube labeled F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sz="1800"/>
              <a:t>Pour 2.5 mL of milk into the test tube labeled M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sz="1800"/>
              <a:t>Pour 2.5 mL of water into the test tube labeled W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Lightly stir the yeast suspension to mix the yeast that settled to the bottom. 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Put 2.5 mL of the yeast suspension into all five of the test tubes.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Then incubate the test tubes for 10 minutes in the water bath.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/>
              <a:t>Place the Gas Sensor, and start collecting the data. for 4 minutes.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CEC232FE-7A79-7348-B466-63C00E380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D8E8B28-8028-A108-BB80-EB26E5AEF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- The Marathon -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532DD9-5A86-56BE-93C0-6CBEC3B54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If somebody challenged you to a run a race, how should you prepare to win? 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/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en-US" altLang="en-US" sz="3200"/>
              <a:t>Practice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en-US" altLang="en-US" sz="3200"/>
              <a:t>Eat the right foods</a:t>
            </a:r>
          </a:p>
          <a:p>
            <a:pPr marL="1371600" lvl="2" indent="-457200">
              <a:buFont typeface="Wingdings" panose="05000000000000000000" pitchFamily="2" charset="2"/>
              <a:buAutoNum type="arabicPeriod"/>
            </a:pPr>
            <a:r>
              <a:rPr lang="en-US" altLang="en-US" sz="3200"/>
              <a:t>Drink the right liquids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3DBEFE8-8683-6F3C-3162-3C6310AF4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371600"/>
            <a:ext cx="6705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All living organisms break down sugars to get energy. In humans this breakdown usually occurs with oxygen.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>
            <a:extLst>
              <a:ext uri="{FF2B5EF4-FFF2-40B4-BE49-F238E27FC236}">
                <a16:creationId xmlns:a16="http://schemas.microsoft.com/office/drawing/2014/main" id="{D528596C-3D63-E205-2DFC-05908A8CC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Aim: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0003FAE7-8D9D-3E1A-41FF-E712544C8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133600"/>
            <a:ext cx="5791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/>
              <a:t>To understand how Aerobic    and Anaerobic Respiration Occurs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F7E38B3-BEF6-0D95-AA63-0CE2804C7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SWBAT: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E01E34-7521-4AA3-5DB8-FEA90D762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Learn how the type of sugar affects the rate of respiration.</a:t>
            </a:r>
          </a:p>
          <a:p>
            <a:r>
              <a:rPr lang="en-US" altLang="en-US"/>
              <a:t>Learn how the concentration of sugar affects the amount of energy produced.</a:t>
            </a:r>
          </a:p>
          <a:p>
            <a:r>
              <a:rPr lang="en-US" altLang="en-US"/>
              <a:t>Determine the rate of respiration while using yeast to breakdown different sugars.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8" dur="indefinite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3" dur="indefinite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8" dur="indefinite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/>
      <p:bldP spid="14339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5EB0638-4CC6-ECD1-EEDA-F11D7DE9A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Aerobic Respiration?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D57157A-FC9F-588E-4D88-D5FA03395A2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391400" cy="4530725"/>
          </a:xfrm>
        </p:spPr>
        <p:txBody>
          <a:bodyPr/>
          <a:lstStyle/>
          <a:p>
            <a:r>
              <a:rPr lang="en-US" altLang="en-US" sz="2400"/>
              <a:t>The breaking down of sugar to produce energy where oxygen is present.</a:t>
            </a:r>
            <a:r>
              <a:rPr lang="en-US" altLang="en-US" sz="2800"/>
              <a:t> </a:t>
            </a:r>
            <a:endParaRPr lang="en-US" altLang="en-US" sz="180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96B404F-22C9-4071-DD98-EA67BEC9F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ED9C72D0-1D0E-42FB-7B06-74A71B9FB0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124200"/>
          <a:ext cx="6619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11500" imgH="241300" progId="Equation.DSMT4">
                  <p:embed/>
                </p:oleObj>
              </mc:Choice>
              <mc:Fallback>
                <p:oleObj name="Equation" r:id="rId3" imgW="31115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6619875" cy="5064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>
            <a:extLst>
              <a:ext uri="{FF2B5EF4-FFF2-40B4-BE49-F238E27FC236}">
                <a16:creationId xmlns:a16="http://schemas.microsoft.com/office/drawing/2014/main" id="{309F2017-EC0A-E37C-8B7C-B0ACCF780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038600"/>
            <a:ext cx="66294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000000"/>
                </a:solidFill>
              </a:rPr>
              <a:t>Glucose + Oxygen </a:t>
            </a:r>
            <a:r>
              <a:rPr lang="en-US" altLang="en-US">
                <a:solidFill>
                  <a:srgbClr val="00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rgbClr val="000000"/>
                </a:solidFill>
              </a:rPr>
              <a:t>Carbon Dioxide + Water+ 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7BFDAA-0FE2-4CAB-F4A1-481B0EFE1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 We Exercise…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73A9963-CA14-645B-EB03-34489CF67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F412B83-2470-C577-375F-D9122C9A0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90600"/>
            <a:ext cx="8229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400"/>
              <a:t>After two minutes of exercise, the body responds by supplying working muscles with oxygen. </a:t>
            </a:r>
          </a:p>
          <a:p>
            <a:pPr eaLnBrk="1" hangingPunct="1"/>
            <a:r>
              <a:rPr lang="en-US" altLang="en-US" sz="2400"/>
              <a:t>When oxygen is present, glucose can be completely broken down into carbon dioxide and water 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EAE476FE-D406-ECA4-FA3F-D5DED6725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3386138"/>
            <a:ext cx="1798637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>
            <a:extLst>
              <a:ext uri="{FF2B5EF4-FFF2-40B4-BE49-F238E27FC236}">
                <a16:creationId xmlns:a16="http://schemas.microsoft.com/office/drawing/2014/main" id="{0AD7D891-E790-2F8F-9033-580857ACB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8" y="3448050"/>
            <a:ext cx="1827212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9" name="Picture 7">
            <a:extLst>
              <a:ext uri="{FF2B5EF4-FFF2-40B4-BE49-F238E27FC236}">
                <a16:creationId xmlns:a16="http://schemas.microsoft.com/office/drawing/2014/main" id="{B38D86C4-E374-E050-ED75-F2B60FFA9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4964113"/>
            <a:ext cx="1901825" cy="166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>
            <a:extLst>
              <a:ext uri="{FF2B5EF4-FFF2-40B4-BE49-F238E27FC236}">
                <a16:creationId xmlns:a16="http://schemas.microsoft.com/office/drawing/2014/main" id="{3ACD8681-7039-8761-50C6-850872D75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1570038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1" name="Picture 9">
            <a:extLst>
              <a:ext uri="{FF2B5EF4-FFF2-40B4-BE49-F238E27FC236}">
                <a16:creationId xmlns:a16="http://schemas.microsoft.com/office/drawing/2014/main" id="{57413B72-FBEF-03C1-B2D1-B9B53D16E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4878388"/>
            <a:ext cx="1738312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9AA9173-7B61-D2C9-C1B0-7B80CC06A9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b="1"/>
              <a:t>Anaerobic Respiration</a:t>
            </a:r>
            <a:r>
              <a:rPr lang="en-US" altLang="en-US" sz="4000"/>
              <a:t> refers to the oxidation of molecules in the absence of oxygen to produce energy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8D06B72-2429-1E44-1489-9647A2EFEF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It is also known</a:t>
            </a:r>
          </a:p>
          <a:p>
            <a:r>
              <a:rPr lang="en-US" altLang="en-US"/>
              <a:t>As Fermentation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41D109F-4041-BCDD-EF3A-8C6D4D331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81200"/>
            <a:ext cx="5562600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Verdana" panose="020B0604030504040204" pitchFamily="34" charset="0"/>
              </a:rPr>
              <a:t>In Muscle Cells</a:t>
            </a:r>
            <a:r>
              <a:rPr lang="en-US" altLang="en-US">
                <a:latin typeface="Verdana" panose="020B0604030504040204" pitchFamily="34" charset="0"/>
              </a:rPr>
              <a:t>- During extraneous activities, the oxygen in the muscle tissue is decreased to an extent that aerobic respiration does not occur at a sufficient rate. Hence, there is a buildup of lactic acid and your muscles get tired</a:t>
            </a:r>
            <a:br>
              <a:rPr lang="en-US" altLang="en-US">
                <a:latin typeface="Verdana" panose="020B0604030504040204" pitchFamily="34" charset="0"/>
              </a:rPr>
            </a:br>
            <a:endParaRPr lang="en-US" altLang="en-US"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latin typeface="Verdan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2. </a:t>
            </a:r>
            <a:r>
              <a:rPr lang="en-US" altLang="en-US" b="1">
                <a:latin typeface="Verdana" panose="020B0604030504040204" pitchFamily="34" charset="0"/>
              </a:rPr>
              <a:t>In Yeast</a:t>
            </a:r>
            <a:r>
              <a:rPr lang="en-US" altLang="en-US">
                <a:latin typeface="Verdana" panose="020B0604030504040204" pitchFamily="34" charset="0"/>
              </a:rPr>
              <a:t>- The fermentation end product is ethyl alcohol, and CO</a:t>
            </a:r>
            <a:r>
              <a:rPr lang="en-US" altLang="en-US" baseline="-25000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E9554891-3A45-8968-079D-C1D4B46A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6172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What happens when fermentation occurs?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20</TotalTime>
  <Words>544</Words>
  <Application>Microsoft Office PowerPoint</Application>
  <PresentationFormat>On-screen Show (4:3)</PresentationFormat>
  <Paragraphs>79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Times New Roman</vt:lpstr>
      <vt:lpstr>Verdana</vt:lpstr>
      <vt:lpstr>Wingdings</vt:lpstr>
      <vt:lpstr>Batang</vt:lpstr>
      <vt:lpstr>Competition</vt:lpstr>
      <vt:lpstr>MathType 5.0 Equation</vt:lpstr>
      <vt:lpstr>Microsoft Equation 3.0</vt:lpstr>
      <vt:lpstr>Aerobic/Anaerobic Respiration</vt:lpstr>
      <vt:lpstr>- The Marathon - </vt:lpstr>
      <vt:lpstr>PowerPoint Presentation</vt:lpstr>
      <vt:lpstr>Aim:</vt:lpstr>
      <vt:lpstr>SWBAT:</vt:lpstr>
      <vt:lpstr>What is Aerobic Respiration?</vt:lpstr>
      <vt:lpstr>When We Exercise…</vt:lpstr>
      <vt:lpstr>Anaerobic Respiration refers to the oxidation of molecules in the absence of oxygen to produce energy </vt:lpstr>
      <vt:lpstr>PowerPoint Presentation</vt:lpstr>
      <vt:lpstr>PowerPoint Presentation</vt:lpstr>
      <vt:lpstr>Lab Experiment</vt:lpstr>
      <vt:lpstr>So how do we decide which is best?</vt:lpstr>
      <vt:lpstr>PowerPoint Presentation</vt:lpstr>
      <vt:lpstr>Lab Procedure</vt:lpstr>
      <vt:lpstr>Lab Procedure</vt:lpstr>
      <vt:lpstr>PowerPoint Presentation</vt:lpstr>
    </vt:vector>
  </TitlesOfParts>
  <Company>Polytechnic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Aerobic/Anaerobic Respiration</dc:title>
  <dc:creator>PolyUser</dc:creator>
  <cp:lastModifiedBy>Nayan GRIFFITHS</cp:lastModifiedBy>
  <cp:revision>4</cp:revision>
  <dcterms:created xsi:type="dcterms:W3CDTF">2005-08-24T13:48:36Z</dcterms:created>
  <dcterms:modified xsi:type="dcterms:W3CDTF">2023-03-14T10:32:46Z</dcterms:modified>
</cp:coreProperties>
</file>