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736A2C9-43C4-6746-6B42-E1064AF35C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FFF15BE-886B-FB93-5D52-EB515C10F8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BA82A06-A309-DD9F-10F1-311370A8EA5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FB404CA-1ACA-49A9-4E5C-01580D4452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A8F2352-B763-51E0-A6D6-3998163154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B4C35D2-B1EE-F494-6C72-64899988B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FDF301-F8EA-4E43-B000-8C7AEEC5E38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CC4EA5-24DD-BDEF-EB2F-F278565CD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BCEE3-EF2C-417D-9D84-19336640274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060B386-883F-CB40-8348-2335547EDA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81EBF1A-176E-9435-3864-43251EA61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E0E5ED-6C5E-D341-F6BF-9D0069B252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0D9A2-B2E0-481C-8262-7533773984D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202973-86FA-A00A-5F33-EBEF6FABEA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7E1E33E-A1E3-7A55-D848-7E41E8E1A9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ACTIVITY</a:t>
            </a:r>
          </a:p>
          <a:p>
            <a:r>
              <a:rPr lang="en-GB" altLang="en-US"/>
              <a:t>WORKBOOK p42 Air Layering in clematis PS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47C47A-5214-9056-F888-B1B67A9021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DA50B-467D-470D-968C-430EDB8E0F2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C8CA5B3-E26F-254B-BD77-4FC7F1641A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48BD0F4-7D5B-0BB2-0704-C37CF28CF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C24CD7-93A0-441F-9E79-2AD2B5B6C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4452B-C81F-4E66-943A-8F9711758CB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59C1C47-7C65-74F0-CFC1-232A4340D7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E852A09-FEAE-C13E-0A95-5016AEA89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5010BB-1FFE-4291-DAEB-516D78DF0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499D7-F2C3-4B55-BBB5-90503798769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A369EC5-1D4B-2C43-4683-FC6F51BE66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3B5668C-E498-9995-6DB4-4717100EB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336A71-A57B-D0E6-7804-45401D280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EF8D6-6835-4D76-BCAC-B95F554C082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95999CF-F8A2-D007-C04B-120885CCB8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6DAA04A-DFC1-6599-5F12-73DA9816D71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Tuber info from </a:t>
            </a:r>
            <a:r>
              <a:rPr lang="en-GB" altLang="en-US" sz="2400">
                <a:latin typeface="Comic Sans MS" panose="030F0702030302020204" pitchFamily="66" charset="0"/>
              </a:rPr>
              <a:t>http://www.foodsubs.com/Tubers.html </a:t>
            </a:r>
          </a:p>
          <a:p>
            <a:endParaRPr lang="en-GB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7FC7A4-CA0E-FB8E-C3AD-227D0FED2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8B8E3-8C82-4009-BA95-9167372F414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F4CC1BE-22AC-9753-DE1E-EFA6BEDE88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86C2B0C-1788-C849-2ED5-431CFE5EC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13CE4A-2A07-0C89-63DE-A6B607358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80489-5C35-488A-B3EC-EAB27EA23CD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F12B5B3-1D5E-A46C-BB68-4FB7A5AB42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4AC2E41-A8D9-D4F3-064E-D5C6AC269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C89C47-D0E5-5289-ED17-3465B44FA2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53C6D-0C2B-41A4-BFBC-F59860579D7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5CA6F02-4EFB-8133-4CAF-9F794E242E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8A72C5E-885B-4747-FAED-081AC5D14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0B0317-6F65-9392-03E6-9FA0DF6ACF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03D74-153A-461A-BAF0-934327A74D6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9B0E636-563D-39AA-EF97-852DF5FDB6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7F032B2-0ADB-41A8-53A7-5C58509B13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SQA-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Describe ways of propagating flowering plants artificially by cuttings and graftings</a:t>
            </a:r>
          </a:p>
          <a:p>
            <a:r>
              <a:rPr lang="en-GB" altLang="en-US">
                <a:latin typeface="Arial" panose="020B0604020202020204" pitchFamily="34" charset="0"/>
                <a:cs typeface="Times New Roman" panose="02020603050405020304" pitchFamily="18" charset="0"/>
              </a:rPr>
              <a:t>Source</a:t>
            </a:r>
          </a:p>
          <a:p>
            <a:r>
              <a:rPr lang="en-GB" altLang="en-U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counties.cce.cornell.edu/.../propagation.htm</a:t>
            </a:r>
            <a:endParaRPr lang="en-GB" altLang="en-U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A971CD-5ED8-AD69-DA51-2B857012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F3D3D-BE75-48AA-90CB-0FE85895517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EA068E0-F16C-6720-86B4-D9FC940A95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9AF08F8-1C83-085C-7143-26FAB875A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E381-2B38-987F-9CA1-2E9B3A8BC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10145-5911-766E-9418-2D217EADA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A5A69-66DC-FC33-362F-A3710E6B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6C8E4-DE70-297C-2BF5-AA876278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40613-48CB-79FA-0875-2545D44B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CFB44-7A48-408C-BDB0-2C72A5451B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9432-09C2-B7FD-B895-94E6D202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54CA1-ED7F-B27F-8767-401EA4866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1BD5D-70B0-A8D5-AE40-B3B2C19B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53CC7-0160-CD1D-D3E7-3E442F92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50CEB-6234-C298-9F75-0198FC15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F2C73-8998-431E-99D4-C7A4547216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699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31558D-EDA5-8D28-0646-2B3EDD4DA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45B32-C245-BC0F-7529-529D12DB6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5566-A871-1626-6D9B-308D44D0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640A9-6305-822E-AAA9-539B01A9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0C785-DD02-450A-FDEF-7F93BA91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E4F21-1802-482F-B856-059455CA37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16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126F-3107-7D00-CC47-E04E054E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6C804-D71C-E5FD-2E9D-FFAAD88B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19A61-E77A-0ECD-C8D8-4DCFA4FB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DCB28-635F-1C4B-2E35-34A3D926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C92EB-8642-0340-32DD-A0BC48E9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63DAF-09C6-4EE3-AAC0-FBA999AC1D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2CD8-5A0C-19B2-DA21-360349DA8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37509-E4FD-01EC-29F9-E49FEFC8B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63FA0-A270-4613-C6FD-E789D394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08CEB-0921-7754-998C-F0C4A35E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8676D-1EE5-7DCE-9036-C0C96CE1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7D730-7C32-4FFA-AD94-56338925C2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18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303D7-9C8B-8606-A4A6-476982FE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3AD38-2E29-685E-04A8-8F6A4F0DE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8D5CE-9CEC-2C9C-8038-07F144C3C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E241E-6D04-1387-6D42-161308D3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FA7E1-A97C-FCDB-71CB-E5033C56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410D9-21B0-E40E-F582-5FB0949F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3BE64-0102-4817-BAA6-2579EB515B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141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483F-B33A-0DA9-14F4-7FDD0E48E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DDA7C-B70B-ED02-8A32-EFEFCAB7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7D8DE-E144-2772-2B2F-B5E6399E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BA59D-E5BB-7F9E-0132-F8B918BF5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91D39-16FB-0CB4-C276-C21CE9F6F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6F94B-44BE-5B78-3578-87D99CCA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B11EF-BCF9-17ED-8AAE-8F585B1F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403304-00FE-645B-1CE9-217AA280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D177F-4A20-44FD-B398-C4DCF5EB67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23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0C18-7D9B-38D1-19E3-B394E289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9118B-6287-E334-1B03-28A5F76E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0767D-95A0-6627-B2F1-1C831D8E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44116-CBF8-6714-F881-136427FC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2582D-34DB-478D-85DA-BE9EE3BE80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051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F5A9D-D71A-58F5-0C3A-209905E9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DE47D-23E7-1266-F3D2-4EAD9E3F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3574B-2532-0779-D82C-8720A3D7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8FC7-1571-463E-9B5B-8F276C468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86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3590C-45B2-75C2-0F16-5CDB6335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CB550-899D-99C2-D24A-3C0F1D412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88297-F7A9-DE42-3AD4-BA6EE237E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FF93A-2740-EF8B-E562-62A44A69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0831F-D7E5-620E-6DA0-643CA7AA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826A0-B50D-A8A5-8CED-8B56AF2B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63DFA-AEA5-47BA-8321-1CCA52E26A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60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B9C5-06A6-0FC3-59F9-EEB6AF4C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6E0E9-DF71-CA54-1606-60EAA88D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049AD-C87B-5AC5-A565-E1D2E2616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7FD2C-8A40-53D5-454D-E745865F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74B03-DF96-E450-5688-F82B739C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46056-F71D-7D57-2A9C-0F887710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89609-B430-4766-B79F-2DB4B6EC37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98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3D1FD1-DEFA-CDEA-3F0C-9EFFF4173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7A3CE5-52DB-E525-93A1-577C39F86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D789D5-A7FC-27F6-9AB1-DE7C3618EA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12C342-24AF-2C3D-8D76-4AD2B619DE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4249E-7A7B-0CA4-418F-AA7B27E475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858E8C-CD47-488E-9685-3F379DB389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images.google.co.uk/imgres?imgurl=http://www.isledegrande.com/giimages9/wildstrawberryrunners.jpg&amp;imgrefurl=http://www.isledegrande.com/naturepage04-v2.htm&amp;h=513&amp;w=684&amp;sz=67&amp;hl=en&amp;start=2&amp;tbnid=ZnZ5qL1KkKoxPM:&amp;tbnh=104&amp;tbnw=139&amp;prev=/images%3Fq%3Dstrawberry%2Brunners%26gbv%3D2%26svnum%3D10%26hl%3Den%26safe%3Dactive" TargetMode="External"/><Relationship Id="rId7" Type="http://schemas.openxmlformats.org/officeDocument/2006/relationships/hyperlink" Target="http://images.google.co.uk/imgres?imgurl=http://www.ncsu.edu/project/agronauts/images/berry.gif&amp;imgrefurl=http://www.ncsu.edu/project/agronauts/mission2_polly.htm&amp;h=131&amp;w=105&amp;sz=5&amp;hl=en&amp;start=89&amp;tbnid=RU_iqx1Pp70eFM:&amp;tbnh=91&amp;tbnw=73&amp;prev=/images%3Fq%3Dstrawberry%2Brunners%26start%3D80%26gbv%3D2%26ndsp%3D20%26svnum%3D10%26hl%3Den%26safe%3Dactive%26sa%3DN" TargetMode="External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hyperlink" Target="http://images.google.co.uk/imgres?imgurl=http://www.visit-islay.com/resources/plants_files/image019.gif&amp;imgrefurl=http://www.visit-islay.com/resources/plants.htm&amp;h=200&amp;w=250&amp;sz=11&amp;hl=en&amp;start=4&amp;tbnid=Gh-qm-haBRJezM:&amp;tbnh=89&amp;tbnw=111&amp;prev=/images%3Fq%3Dspider%2Bplant%2Brunners%26gbv%3D2%26svnum%3D10%26hl%3Den%26safe%3Dactive" TargetMode="External"/><Relationship Id="rId5" Type="http://schemas.openxmlformats.org/officeDocument/2006/relationships/hyperlink" Target="http://images.google.co.uk/imgres?imgurl=http://www.ces.ncsu.edu/hil/gif/8701fig6.gif&amp;imgrefurl=http://www.ces.ncsu.edu/hil/hil-8701.html&amp;h=144&amp;w=225&amp;sz=7&amp;hl=en&amp;start=21&amp;tbnid=teEx4TJAQz72fM:&amp;tbnh=69&amp;tbnw=108&amp;prev=/images%3Fq%3Dspider%2Bplant%2Brunners%26start%3D20%26gbv%3D2%26ndsp%3D20%26svnum%3D10%26hl%3Den%26safe%3Dactive%26sa%3DN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images.google.co.uk/imgres?imgurl=http://www.blaserco.com/blogs/images/rhyzomes.jpg&amp;imgrefurl=http://www.blaserco.com/blogs/2006/02/05.html&amp;h=298&amp;w=397&amp;sz=23&amp;hl=en&amp;start=9&amp;tbnid=QWKJ9ntvVOPkGM:&amp;tbnh=93&amp;tbnw=124&amp;prev=/images%3Fq%3Dstrawberry%2Brunners%26gbv%3D2%26svnum%3D10%26hl%3Den%26safe%3Dactiv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images.google.co.uk/imgres?imgurl=http://www.gardenhive.com/houseplants/peperomias/propagate/stem-cuttings/rooting-powder-1.jpg&amp;imgrefurl=http://www.gardenhive.com/houseplants/peperomias/propagate/stem-cuttings/&amp;h=120&amp;w=180&amp;sz=6&amp;hl=en&amp;start=11&amp;tbnid=xrlGTDo67GtVpM:&amp;tbnh=67&amp;tbnw=101&amp;prev=/images%3Fq%3Drooting%2Bpowder%2Bcuttings%26gbv%3D2%26svnum%3D10%26hl%3Den%26safe%3Dactive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co.uk/imgres?imgurl=http://www.nantuckethydrangea.com/PropagationPics/trimbot.jpg&amp;imgrefurl=http://www.nantuckethydrangea.com/propagation.html&amp;h=405&amp;w=400&amp;sz=93&amp;hl=en&amp;start=83&amp;tbnid=N-zbA_-dv3yvDM:&amp;tbnh=124&amp;tbnw=122&amp;prev=/images%3Fq%3Drooting%2Bcuttings%2Bpowder%26start%3D80%26gbv%3D2%26ndsp%3D20%26svnum%3D10%26hl%3Den%26safe%3Dactive%26sa%3DN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rosemagazine.com/articles04/tree_roses/tree_rose.jpg&amp;imgrefurl=http://www.rosemagazine.com/articles04/tree_roses/&amp;h=269&amp;w=398&amp;sz=27&amp;hl=en&amp;start=8&amp;tbnid=qwnGi4NXS7mmbM:&amp;tbnh=84&amp;tbnw=124&amp;prev=/images%3Fq%3Drose%2Btree%2Bgrafts%26gbv%3D2%26ndsp%3D20%26svnum%3D10%26hl%3Den%26safe%3Dactive%26sa%3D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.uk/imgres?imgurl=http://farrer.csu.edu.au/ASGAP/APOL7/qu-graft.gif&amp;imgrefurl=http://farrer.csu.edu.au/ASGAP/APOL7/sep97-2.html&amp;h=490&amp;w=400&amp;sz=10&amp;hl=en&amp;start=31&amp;tbnid=IPxpg88KyPBNhM:&amp;tbnh=130&amp;tbnw=106&amp;prev=/images%3Fq%3Dgraft%2Bjoining%2Bplants%26start%3D20%26gbv%3D2%26ndsp%3D20%26svnum%3D10%26hl%3Den%26safe%3Dactive%26sa%3DN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292914-1102-F746-FCEB-ECD411C44F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Asexual Reproduction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16C6F75-5F17-1014-6BD9-0F9966FD21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World of Plants</a:t>
            </a:r>
          </a:p>
          <a:p>
            <a:r>
              <a:rPr lang="en-GB" altLang="en-US" sz="3200">
                <a:latin typeface="Comic Sans MS" panose="030F0702030302020204" pitchFamily="66" charset="0"/>
              </a:rPr>
              <a:t>Standard Grade Biology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BD5038E-6080-0745-BC23-0E6A62EDC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Commercial aspects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7CCAF74-110E-A2EF-0110-4836F1887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76400"/>
            <a:ext cx="8229600" cy="22098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>
                <a:solidFill>
                  <a:srgbClr val="003300"/>
                </a:solidFill>
                <a:latin typeface="Comic Sans MS" panose="030F0702030302020204" pitchFamily="66" charset="0"/>
              </a:rPr>
              <a:t>Artificial propagation has allowed us to </a:t>
            </a:r>
            <a:r>
              <a:rPr lang="en-US" altLang="en-US" sz="3200" b="1">
                <a:solidFill>
                  <a:srgbClr val="003300"/>
                </a:solidFill>
                <a:latin typeface="Comic Sans MS" panose="030F0702030302020204" pitchFamily="66" charset="0"/>
              </a:rPr>
              <a:t>adapt and improve</a:t>
            </a:r>
            <a:r>
              <a:rPr lang="en-US" altLang="en-US" sz="3200">
                <a:solidFill>
                  <a:srgbClr val="003300"/>
                </a:solidFill>
                <a:latin typeface="Comic Sans MS" panose="030F0702030302020204" pitchFamily="66" charset="0"/>
              </a:rPr>
              <a:t> plants for our own use.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>
                <a:solidFill>
                  <a:srgbClr val="003300"/>
                </a:solidFill>
                <a:latin typeface="Comic Sans MS" panose="030F0702030302020204" pitchFamily="66" charset="0"/>
              </a:rPr>
              <a:t>Some of the benefits include: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320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C3F41AAC-48C8-5EE1-7D57-BA737ED2E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8229600" cy="150336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rgbClr val="003300"/>
                </a:solidFill>
                <a:latin typeface="Comic Sans MS" panose="030F0702030302020204" pitchFamily="66" charset="0"/>
              </a:rPr>
              <a:t>Quick</a:t>
            </a:r>
            <a:r>
              <a:rPr lang="en-US" altLang="en-US" sz="3200">
                <a:solidFill>
                  <a:srgbClr val="003300"/>
                </a:solidFill>
                <a:latin typeface="Comic Sans MS" panose="030F0702030302020204" pitchFamily="66" charset="0"/>
              </a:rPr>
              <a:t> production of </a:t>
            </a:r>
            <a:r>
              <a:rPr lang="en-US" altLang="en-US" sz="3200" b="1">
                <a:solidFill>
                  <a:srgbClr val="003300"/>
                </a:solidFill>
                <a:latin typeface="Comic Sans MS" panose="030F0702030302020204" pitchFamily="66" charset="0"/>
              </a:rPr>
              <a:t>large numbers</a:t>
            </a:r>
            <a:r>
              <a:rPr lang="en-US" altLang="en-US" sz="3200">
                <a:solidFill>
                  <a:srgbClr val="003300"/>
                </a:solidFill>
                <a:latin typeface="Comic Sans MS" panose="030F0702030302020204" pitchFamily="66" charset="0"/>
              </a:rPr>
              <a:t> of genetically identical plants.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320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DB09092C-35EF-2213-CE78-E481921B9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8229600" cy="180816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rgbClr val="003300"/>
                </a:solidFill>
                <a:latin typeface="Comic Sans MS" panose="030F0702030302020204" pitchFamily="66" charset="0"/>
              </a:rPr>
              <a:t>Specific</a:t>
            </a:r>
            <a:r>
              <a:rPr lang="en-US" altLang="en-US" sz="3200">
                <a:solidFill>
                  <a:srgbClr val="003300"/>
                </a:solidFill>
                <a:latin typeface="Comic Sans MS" panose="030F0702030302020204" pitchFamily="66" charset="0"/>
              </a:rPr>
              <a:t> varieties, desired features or consistent quality can be produced especially in fruit, flowers.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458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F96D3E76-894A-D1A7-F476-B8DCB34C4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1" name="Group 29">
            <a:extLst>
              <a:ext uri="{FF2B5EF4-FFF2-40B4-BE49-F238E27FC236}">
                <a16:creationId xmlns:a16="http://schemas.microsoft.com/office/drawing/2014/main" id="{A8D84854-E59E-C168-051F-157AAC53E84E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533400"/>
          <a:ext cx="8229600" cy="596423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301219888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6673856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38120629"/>
                    </a:ext>
                  </a:extLst>
                </a:gridCol>
              </a:tblGrid>
              <a:tr h="185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Sexual 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Asexual Reproduction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52609"/>
                  </a:ext>
                </a:extLst>
              </a:tr>
              <a:tr h="193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Definition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Involves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sex cells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fertilisation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Does not involve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sex cells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fertilisation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Only one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parent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plant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524157"/>
                  </a:ext>
                </a:extLst>
              </a:tr>
              <a:tr h="193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Advantages/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Disadvantages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Offspring are not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genetically identical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one another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There is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variation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in the offspring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Offspring have no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variation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Offspring are </a:t>
                      </a: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genetically identical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to one another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1961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0528BF-3CD5-2EB5-21BE-454744ED4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600">
                <a:latin typeface="Comic Sans MS" panose="030F0702030302020204" pitchFamily="66" charset="0"/>
              </a:rPr>
              <a:t>Asexual reproduction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FB26317-DE83-CAED-3F28-9202F49CC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600">
                <a:latin typeface="Comic Sans MS" panose="030F0702030302020204" pitchFamily="66" charset="0"/>
              </a:rPr>
              <a:t>Also known as </a:t>
            </a:r>
            <a:r>
              <a:rPr lang="en-GB" altLang="en-US" sz="2600" b="1">
                <a:solidFill>
                  <a:srgbClr val="FF3300"/>
                </a:solidFill>
                <a:latin typeface="Comic Sans MS" panose="030F0702030302020204" pitchFamily="66" charset="0"/>
              </a:rPr>
              <a:t>vegetative propagation</a:t>
            </a:r>
          </a:p>
          <a:p>
            <a:pPr>
              <a:buFontTx/>
              <a:buNone/>
            </a:pPr>
            <a:endParaRPr lang="en-GB" altLang="en-US" sz="26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r>
              <a:rPr lang="en-GB" altLang="en-US" sz="2600">
                <a:latin typeface="Comic Sans MS" panose="030F0702030302020204" pitchFamily="66" charset="0"/>
              </a:rPr>
              <a:t>3 methods of vegetative propagtaion</a:t>
            </a:r>
          </a:p>
          <a:p>
            <a:pPr>
              <a:buFontTx/>
              <a:buNone/>
            </a:pPr>
            <a:r>
              <a:rPr lang="en-GB" altLang="en-US" sz="2600">
                <a:latin typeface="Comic Sans MS" panose="030F0702030302020204" pitchFamily="66" charset="0"/>
              </a:rPr>
              <a:t>	-tubers</a:t>
            </a:r>
          </a:p>
          <a:p>
            <a:pPr>
              <a:buFontTx/>
              <a:buNone/>
            </a:pPr>
            <a:r>
              <a:rPr lang="en-GB" altLang="en-US" sz="2600">
                <a:latin typeface="Comic Sans MS" panose="030F0702030302020204" pitchFamily="66" charset="0"/>
              </a:rPr>
              <a:t>	-bulbs</a:t>
            </a:r>
          </a:p>
          <a:p>
            <a:pPr>
              <a:buFontTx/>
              <a:buNone/>
            </a:pPr>
            <a:r>
              <a:rPr lang="en-GB" altLang="en-US" sz="2600">
                <a:latin typeface="Comic Sans MS" panose="030F0702030302020204" pitchFamily="66" charset="0"/>
              </a:rPr>
              <a:t>	-runners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9E17496-6B91-A335-3330-E4DB1FC45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Tubers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8E56A920-E5C5-6E71-F7A3-E86C3D8FF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41910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>
            <a:extLst>
              <a:ext uri="{FF2B5EF4-FFF2-40B4-BE49-F238E27FC236}">
                <a16:creationId xmlns:a16="http://schemas.microsoft.com/office/drawing/2014/main" id="{433BD79B-379E-5D70-68E2-BBDD85700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752600"/>
            <a:ext cx="4267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Tubers are underground food stores which stores food over the winter and provides a new plant with food until it can make its own.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574451DA-67E7-2A4C-9319-6F55F28A8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518150"/>
            <a:ext cx="434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Food made by the new plant is sent to make new tubers. Thereby reproducing itself.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F66E808A-2609-7DBD-C701-CD14DE414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0"/>
            <a:ext cx="3962400" cy="11874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Examples: potato, artichoke, yam, cassava, water chestnut, arrowroot</a:t>
            </a:r>
          </a:p>
        </p:txBody>
      </p:sp>
      <p:grpSp>
        <p:nvGrpSpPr>
          <p:cNvPr id="8199" name="Group 7">
            <a:extLst>
              <a:ext uri="{FF2B5EF4-FFF2-40B4-BE49-F238E27FC236}">
                <a16:creationId xmlns:a16="http://schemas.microsoft.com/office/drawing/2014/main" id="{9FA3A90A-4313-4254-D72D-99FAE771984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68875"/>
            <a:ext cx="3581400" cy="1311275"/>
            <a:chOff x="240" y="2976"/>
            <a:chExt cx="2256" cy="826"/>
          </a:xfrm>
        </p:grpSpPr>
        <p:pic>
          <p:nvPicPr>
            <p:cNvPr id="8200" name="Picture 8">
              <a:extLst>
                <a:ext uri="{FF2B5EF4-FFF2-40B4-BE49-F238E27FC236}">
                  <a16:creationId xmlns:a16="http://schemas.microsoft.com/office/drawing/2014/main" id="{FD8D8AED-BBE4-2A79-E9FA-BB43B4123F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976"/>
              <a:ext cx="1217" cy="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1" name="Text Box 9">
              <a:extLst>
                <a:ext uri="{FF2B5EF4-FFF2-40B4-BE49-F238E27FC236}">
                  <a16:creationId xmlns:a16="http://schemas.microsoft.com/office/drawing/2014/main" id="{AD46305A-AC4D-7FFF-F5B3-FC4BCA5B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168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Taro- Japanese potato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E0CB6E-70B7-B3A9-3EF9-3F47CDEB6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600">
                <a:solidFill>
                  <a:schemeClr val="tx1"/>
                </a:solidFill>
                <a:latin typeface="Comic Sans MS" panose="030F0702030302020204" pitchFamily="66" charset="0"/>
              </a:rPr>
              <a:t>Bulbs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29D1C09-A75A-58E5-BD7B-A4E3A78E2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000">
                <a:latin typeface="Comic Sans MS" panose="030F0702030302020204" pitchFamily="66" charset="0"/>
              </a:rPr>
              <a:t>E.g. daffodils, lilies</a:t>
            </a:r>
          </a:p>
          <a:p>
            <a:pPr>
              <a:buFontTx/>
              <a:buNone/>
            </a:pPr>
            <a:endParaRPr lang="en-GB" altLang="en-US" sz="3000">
              <a:latin typeface="Comic Sans MS" panose="030F0702030302020204" pitchFamily="66" charset="0"/>
            </a:endParaRPr>
          </a:p>
        </p:txBody>
      </p:sp>
      <p:pic>
        <p:nvPicPr>
          <p:cNvPr id="6148" name="Picture 4" descr="The life of a tulip bulb">
            <a:extLst>
              <a:ext uri="{FF2B5EF4-FFF2-40B4-BE49-F238E27FC236}">
                <a16:creationId xmlns:a16="http://schemas.microsoft.com/office/drawing/2014/main" id="{2558B513-1100-DC6C-56F6-9CC85C23E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153400" cy="37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836678-E6FE-3698-955D-DC8B2CC98C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Runners</a:t>
            </a:r>
          </a:p>
        </p:txBody>
      </p:sp>
      <p:pic>
        <p:nvPicPr>
          <p:cNvPr id="11267" name="Picture 3">
            <a:hlinkClick r:id="rId3"/>
            <a:extLst>
              <a:ext uri="{FF2B5EF4-FFF2-40B4-BE49-F238E27FC236}">
                <a16:creationId xmlns:a16="http://schemas.microsoft.com/office/drawing/2014/main" id="{6CC4F5FB-B68D-8BD9-8874-21C8ED1B9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3429000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hlinkClick r:id="rId5"/>
            <a:extLst>
              <a:ext uri="{FF2B5EF4-FFF2-40B4-BE49-F238E27FC236}">
                <a16:creationId xmlns:a16="http://schemas.microsoft.com/office/drawing/2014/main" id="{B82F1D93-39A5-2FBA-6D80-35767069C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"/>
            <a:ext cx="1524000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>
            <a:hlinkClick r:id="rId7"/>
            <a:extLst>
              <a:ext uri="{FF2B5EF4-FFF2-40B4-BE49-F238E27FC236}">
                <a16:creationId xmlns:a16="http://schemas.microsoft.com/office/drawing/2014/main" id="{1EF35FB6-054D-B003-4DE0-A37CD3FDF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4175"/>
            <a:ext cx="79533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3376E441-3E47-9F62-EC64-9A3988707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893888"/>
            <a:ext cx="426720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Runners are side shoots which grow out from the parent plant.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Buds form at points along the runner and eventually these buds form roots and grow into new plants.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28637AB7-1F05-E48D-2C40-CA936B41F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57800"/>
            <a:ext cx="3886200" cy="11874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Examples: spider plant (</a:t>
            </a:r>
            <a:r>
              <a:rPr lang="en-GB" altLang="en-US" i="1">
                <a:latin typeface="Comic Sans MS" panose="030F0702030302020204" pitchFamily="66" charset="0"/>
              </a:rPr>
              <a:t>Anthericum</a:t>
            </a:r>
            <a:r>
              <a:rPr lang="en-GB" altLang="en-US">
                <a:latin typeface="Comic Sans MS" panose="030F0702030302020204" pitchFamily="66" charset="0"/>
              </a:rPr>
              <a:t>), strawberry (</a:t>
            </a:r>
            <a:r>
              <a:rPr lang="en-GB" altLang="en-US" i="1">
                <a:latin typeface="Arial" panose="020B0604020202020204" pitchFamily="34" charset="0"/>
                <a:cs typeface="Arial" panose="020B0604020202020204" pitchFamily="34" charset="0"/>
              </a:rPr>
              <a:t>Fragaria x ananassa)</a:t>
            </a:r>
            <a:endParaRPr lang="en-GB" altLang="en-US">
              <a:latin typeface="Comic Sans MS" panose="030F0702030302020204" pitchFamily="66" charset="0"/>
            </a:endParaRPr>
          </a:p>
        </p:txBody>
      </p:sp>
      <p:grpSp>
        <p:nvGrpSpPr>
          <p:cNvPr id="11272" name="Group 8">
            <a:extLst>
              <a:ext uri="{FF2B5EF4-FFF2-40B4-BE49-F238E27FC236}">
                <a16:creationId xmlns:a16="http://schemas.microsoft.com/office/drawing/2014/main" id="{E6CEA2A3-60A8-71E8-1699-5EF1F527AFB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105400"/>
            <a:ext cx="8610600" cy="1543050"/>
            <a:chOff x="192" y="3216"/>
            <a:chExt cx="5424" cy="972"/>
          </a:xfrm>
        </p:grpSpPr>
        <p:pic>
          <p:nvPicPr>
            <p:cNvPr id="11273" name="Picture 9">
              <a:hlinkClick r:id="rId9"/>
              <a:extLst>
                <a:ext uri="{FF2B5EF4-FFF2-40B4-BE49-F238E27FC236}">
                  <a16:creationId xmlns:a16="http://schemas.microsoft.com/office/drawing/2014/main" id="{FE18AB32-2CC5-1BF1-9528-B374B5BD3D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3216"/>
              <a:ext cx="1296" cy="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4" name="Picture 10">
              <a:hlinkClick r:id="rId11"/>
              <a:extLst>
                <a:ext uri="{FF2B5EF4-FFF2-40B4-BE49-F238E27FC236}">
                  <a16:creationId xmlns:a16="http://schemas.microsoft.com/office/drawing/2014/main" id="{2FAFBF24-A0BE-6DD9-2E5D-6488F3564C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3246"/>
              <a:ext cx="1039" cy="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DEF48DA-4A9B-21F4-EE05-C2C2477C8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Artificial Propagation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610279-68A9-E6EC-796C-306732EF1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2 methods used to cultivate plants asexually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-taking cuttings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-grafting</a:t>
            </a:r>
          </a:p>
          <a:p>
            <a:pPr>
              <a:buFontTx/>
              <a:buNone/>
            </a:pPr>
            <a:endParaRPr lang="en-GB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2EE4C39-4CF6-C0EF-E21A-C1691D9AC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Cutting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64F7839-FEAB-A34A-7F64-C4572384E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724400"/>
            <a:ext cx="5105400" cy="19812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They can be placed in moist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soil or water (and sometimes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dipped in rooting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powder). 		</a:t>
            </a:r>
            <a:r>
              <a:rPr lang="en-US" altLang="en-US" sz="2800">
                <a:latin typeface="Century Gothic" panose="020B0502020202020204" pitchFamily="34" charset="0"/>
              </a:rPr>
              <a:t>	</a:t>
            </a:r>
          </a:p>
        </p:txBody>
      </p:sp>
      <p:pic>
        <p:nvPicPr>
          <p:cNvPr id="14340" name="Picture 4">
            <a:hlinkClick r:id="rId3"/>
            <a:extLst>
              <a:ext uri="{FF2B5EF4-FFF2-40B4-BE49-F238E27FC236}">
                <a16:creationId xmlns:a16="http://schemas.microsoft.com/office/drawing/2014/main" id="{CD6171F7-2374-870A-791E-8AA3406FD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38800"/>
            <a:ext cx="1524000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>
            <a:hlinkClick r:id="rId5"/>
            <a:extLst>
              <a:ext uri="{FF2B5EF4-FFF2-40B4-BE49-F238E27FC236}">
                <a16:creationId xmlns:a16="http://schemas.microsoft.com/office/drawing/2014/main" id="{B4C09D6E-9603-7369-5AE4-DDCF1CDF2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4724400"/>
            <a:ext cx="19462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42" name="Group 6">
            <a:extLst>
              <a:ext uri="{FF2B5EF4-FFF2-40B4-BE49-F238E27FC236}">
                <a16:creationId xmlns:a16="http://schemas.microsoft.com/office/drawing/2014/main" id="{F59EBA0D-BBF6-7DEE-409E-BD3C83256D4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8229600" cy="2667000"/>
            <a:chOff x="336" y="1104"/>
            <a:chExt cx="5184" cy="1680"/>
          </a:xfrm>
        </p:grpSpPr>
        <p:pic>
          <p:nvPicPr>
            <p:cNvPr id="14343" name="Picture 7">
              <a:extLst>
                <a:ext uri="{FF2B5EF4-FFF2-40B4-BE49-F238E27FC236}">
                  <a16:creationId xmlns:a16="http://schemas.microsoft.com/office/drawing/2014/main" id="{BCFCC782-B08C-A359-91C1-D3E7BFC7A2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293"/>
              <a:ext cx="3171" cy="1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4" name="Picture 8">
              <a:extLst>
                <a:ext uri="{FF2B5EF4-FFF2-40B4-BE49-F238E27FC236}">
                  <a16:creationId xmlns:a16="http://schemas.microsoft.com/office/drawing/2014/main" id="{552EE1FD-CC92-9907-2283-2D5FB65016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493"/>
              <a:ext cx="1110" cy="1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5" name="Picture 9">
              <a:extLst>
                <a:ext uri="{FF2B5EF4-FFF2-40B4-BE49-F238E27FC236}">
                  <a16:creationId xmlns:a16="http://schemas.microsoft.com/office/drawing/2014/main" id="{387F6097-B5A8-09A3-D183-C65284944C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7" y="1104"/>
              <a:ext cx="1123" cy="1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6" name="Rectangle 10">
              <a:extLst>
                <a:ext uri="{FF2B5EF4-FFF2-40B4-BE49-F238E27FC236}">
                  <a16:creationId xmlns:a16="http://schemas.microsoft.com/office/drawing/2014/main" id="{A51273CE-FC8D-8E3D-5D78-22475F3DE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104"/>
              <a:ext cx="4080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7" name="Rectangle 11">
              <a:extLst>
                <a:ext uri="{FF2B5EF4-FFF2-40B4-BE49-F238E27FC236}">
                  <a16:creationId xmlns:a16="http://schemas.microsoft.com/office/drawing/2014/main" id="{B5090077-AFEB-EBEE-5A52-1AED1A620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200"/>
              <a:ext cx="105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48" name="Text Box 12">
            <a:extLst>
              <a:ext uri="{FF2B5EF4-FFF2-40B4-BE49-F238E27FC236}">
                <a16:creationId xmlns:a16="http://schemas.microsoft.com/office/drawing/2014/main" id="{35BC83D0-8417-6038-5D21-C301E46F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8229600" cy="9144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700">
                <a:latin typeface="Comic Sans MS" panose="030F0702030302020204" pitchFamily="66" charset="0"/>
              </a:rPr>
              <a:t>Cuttings are small pieces of stem with some leaves attached, the new plant grows from this.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E86799C-6737-86E2-85AB-6EA57BF98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7800" y="381000"/>
            <a:ext cx="35052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Grafting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85401BD-71AB-DE65-5FBA-3DF7DE93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8229600" cy="25908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A cut stem of one plant (with good flower or fruit growth) </a:t>
            </a:r>
            <a:r>
              <a:rPr lang="en-US" altLang="en-US" sz="2800" b="1">
                <a:latin typeface="Comic Sans MS" panose="030F0702030302020204" pitchFamily="66" charset="0"/>
              </a:rPr>
              <a:t>(the graft)</a:t>
            </a:r>
            <a:r>
              <a:rPr lang="en-US" altLang="en-US" sz="2800">
                <a:latin typeface="Comic Sans MS" panose="030F0702030302020204" pitchFamily="66" charset="0"/>
              </a:rPr>
              <a:t> is taken and firmly attached to the rootstock of another plant (which has a strong, established root system) </a:t>
            </a:r>
            <a:r>
              <a:rPr lang="en-US" altLang="en-US" sz="2800" b="1">
                <a:latin typeface="Comic Sans MS" panose="030F0702030302020204" pitchFamily="66" charset="0"/>
              </a:rPr>
              <a:t>(the stock)</a:t>
            </a:r>
            <a:r>
              <a:rPr lang="en-US" altLang="en-US" sz="280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Examples- roses, fruit trees</a:t>
            </a:r>
          </a:p>
        </p:txBody>
      </p:sp>
      <p:pic>
        <p:nvPicPr>
          <p:cNvPr id="22533" name="Picture 5">
            <a:hlinkClick r:id="rId3"/>
            <a:extLst>
              <a:ext uri="{FF2B5EF4-FFF2-40B4-BE49-F238E27FC236}">
                <a16:creationId xmlns:a16="http://schemas.microsoft.com/office/drawing/2014/main" id="{D3BEF5B6-D5E9-22F8-AB3F-44EB6A7CB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600"/>
            <a:ext cx="3429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>
            <a:hlinkClick r:id="rId5"/>
            <a:extLst>
              <a:ext uri="{FF2B5EF4-FFF2-40B4-BE49-F238E27FC236}">
                <a16:creationId xmlns:a16="http://schemas.microsoft.com/office/drawing/2014/main" id="{D3BD5941-DCD6-36C0-FBC5-575054E5B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76542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454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Comic Sans MS</vt:lpstr>
      <vt:lpstr>Arial</vt:lpstr>
      <vt:lpstr>Century Gothic</vt:lpstr>
      <vt:lpstr>Default Design</vt:lpstr>
      <vt:lpstr>Asexual Reproduction</vt:lpstr>
      <vt:lpstr>PowerPoint Presentation</vt:lpstr>
      <vt:lpstr>Asexual reproduction</vt:lpstr>
      <vt:lpstr>Tubers</vt:lpstr>
      <vt:lpstr>Bulbs</vt:lpstr>
      <vt:lpstr>Runners</vt:lpstr>
      <vt:lpstr>Artificial Propagation</vt:lpstr>
      <vt:lpstr>Cutting</vt:lpstr>
      <vt:lpstr>Grafting</vt:lpstr>
      <vt:lpstr>Commercial aspects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Asexual Reproduction</dc:title>
  <dc:creator>hhashmi</dc:creator>
  <cp:lastModifiedBy>Nayan GRIFFITHS</cp:lastModifiedBy>
  <cp:revision>5</cp:revision>
  <dcterms:created xsi:type="dcterms:W3CDTF">2008-10-30T12:40:40Z</dcterms:created>
  <dcterms:modified xsi:type="dcterms:W3CDTF">2023-03-14T10:36:15Z</dcterms:modified>
</cp:coreProperties>
</file>