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04" r:id="rId2"/>
    <p:sldId id="303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29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66CC"/>
    <a:srgbClr val="000066"/>
    <a:srgbClr val="B2B2B2"/>
    <a:srgbClr val="FF33CC"/>
    <a:srgbClr val="FF6699"/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>
      <p:cViewPr varScale="1">
        <p:scale>
          <a:sx n="133" d="100"/>
          <a:sy n="133" d="100"/>
        </p:scale>
        <p:origin x="13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0124F1C-A658-AA48-F5A2-A995435679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E9B85BD-5AAF-5BB9-9809-D54BDE7FDBA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674804B2-B255-D49C-7082-605F95DE9E2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2236F400-54FE-E927-6310-003CC3C18CA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021FD1B9-A47B-27DB-EEFD-658B1BE2B32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C76D6ECE-FE1E-C002-55E1-33635B37FB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7A13C5-8171-42F2-A635-9D2FDEE922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7C863623-AD9E-D796-39C4-B47394FA18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EA736B-33DC-4189-BA6B-E84B7F70F64F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576A0E1-1139-87BC-9496-21EF000EC64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66A1E5F-F857-281A-E0AC-A4DB14DAD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2A376152-392C-61C1-A562-0F189F54D2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9C80F1-4635-49CB-B312-7B7AFEEA3D23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96ACA9B-8C16-5BFC-0692-16D7BB3011C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4B7BD6A4-07D9-44CE-A873-EEFCAB5A1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id="{D68A44BD-9296-05EF-D06F-53D69806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9EA152C7-BF68-A702-3F3F-DF284B30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926624B6-C91F-6CC7-C0A4-EA8A1878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C609AD1-5F6B-4DA6-B6B2-F0C12E2DE0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187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ED06B60-F42A-8A8E-3FE1-A16BED09C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9E310FD-44DE-6606-BF36-CC2367767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9E2851D-DA6F-2A65-48B4-A33A55C0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5C9BF-ACA3-48AA-BB63-599379387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04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B30FB3F4-4F29-EEEF-0FE0-3CE345A5B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275A73C-6A3F-AEE8-C9A6-EDBEDAA0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27DF252-E057-0738-1563-A7595C9E0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5A308-6017-482E-9630-AD49560D43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31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88F34117-728B-C0E4-7F1C-32262860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094BDCEA-51EE-A15B-AEA1-573E7941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11667A7-FC29-5D1A-191A-D4467DDCC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41796-0613-4CC0-BD10-D71B489374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52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14C37-7279-76DA-B0D4-576FCA968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D07CD-D596-6A97-DBF7-076343F7B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7A8D5-3BD0-C044-0127-18FF063E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1F7BC212-2E2C-40A3-A78A-F10BBD887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242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9EA93FCB-734D-5F58-23CD-8B0CEE759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41BEE9B8-F125-4AF0-D36D-8D72CCA4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8118481A-C956-D324-64E8-AE8D38DD3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D57DE-1D24-4418-98EF-C6E744D575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74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71862073-2D48-393C-A508-DACB992AC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520D2BB3-086A-C585-230D-24711A532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23A41589-111A-6A57-F807-4A7B118F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90694-BC38-4344-ABFA-3CD45B738B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47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165560CF-8BC2-70D2-1106-BFD117E3D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2B99D582-5CE2-E542-72C6-1B5BCB61C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E9B4901D-6D3A-396D-C518-59EA14DCF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C6E85-D72E-4A58-BCB0-27687A1076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69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1C521D1B-4744-4CB5-6568-A4971DB9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336A83DA-2C5F-0367-8B7C-FD9EA2E4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F8E972D2-7E21-67D9-A4A3-D497E8E4E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B4537-8839-42FD-BDDC-00C1BF5B88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5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03DD86DE-EFBF-291C-2FF7-A14978B9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957580D1-B314-2CB1-4004-88DC3CBE4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5F8DE856-CEE3-EEE9-904D-7C30AD526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6506E-3F9E-4B49-99BA-915339D1A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3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68A4C71E-6EA0-1D8D-806B-FF437D9610FD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D18A7EEF-573E-82BB-AAA3-CF5553D1BE51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CD8C9B72-2186-C1EB-07FF-7CB0D686C7E5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2DE24CC4-110F-D726-6445-D53429858805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44B689B3-4056-1BC9-3533-1823D367D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B213E600-C453-329D-E753-FAE63767F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0916361-0D67-908E-0742-77D756B83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0D89E4E7-3EC5-4CF2-AEC8-6790480045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46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62E3DFC-C6F5-FD5F-065D-9B7EF3C327B4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F8A329E-7A01-8068-9B55-0C0B1DABC3A3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9EFF8215-4A76-7834-8E05-96847149B4A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F371AAD5-75FF-6833-9ABB-5B1BE48CD9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48A353C-0D9C-5C92-8DBD-97A23C72B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F4FE46F-4C24-8E22-DA6C-46E0941C4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C94B673-467E-1FDF-E756-84B7140C5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95620DC1-8078-4216-A99A-6FF5D1040D57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95201662-F73E-A949-5258-42878B07334C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1312649-9E4C-6B7A-905A-2ACF4BF455DD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5C6C0FA-8CF1-1ED4-3A76-C1BF247BE324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>
            <a:extLst>
              <a:ext uri="{FF2B5EF4-FFF2-40B4-BE49-F238E27FC236}">
                <a16:creationId xmlns:a16="http://schemas.microsoft.com/office/drawing/2014/main" id="{2A253952-7ABE-EFC5-C4C2-DAE16D244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0"/>
            <a:ext cx="49244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i="1"/>
              <a:t>A  PRESENTATION  REPORT ON</a:t>
            </a:r>
          </a:p>
          <a:p>
            <a:pPr algn="ctr" eaLnBrk="1" hangingPunct="1"/>
            <a:r>
              <a:rPr lang="en-US" altLang="en-US" sz="2400" b="1" i="1"/>
              <a:t>   “BLOOD PATHOLOGY</a:t>
            </a:r>
            <a:r>
              <a:rPr lang="en-US" altLang="en-US" sz="2400" b="1" i="1">
                <a:solidFill>
                  <a:schemeClr val="bg1"/>
                </a:solidFill>
              </a:rPr>
              <a:t>”</a:t>
            </a:r>
          </a:p>
          <a:p>
            <a:pPr algn="ctr" eaLnBrk="1" hangingPunct="1"/>
            <a:endParaRPr lang="en-US" altLang="en-US" sz="2400" b="1" i="1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2400" b="1" i="1">
                <a:solidFill>
                  <a:schemeClr val="bg1"/>
                </a:solidFill>
              </a:rPr>
              <a:t>               </a:t>
            </a:r>
          </a:p>
          <a:p>
            <a:pPr algn="ctr"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123" name="TextBox 8">
            <a:extLst>
              <a:ext uri="{FF2B5EF4-FFF2-40B4-BE49-F238E27FC236}">
                <a16:creationId xmlns:a16="http://schemas.microsoft.com/office/drawing/2014/main" id="{C0CF8561-7760-7CBE-6821-84A9826D1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67000"/>
            <a:ext cx="5992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UNIVERSITY OF  RAJASTHAN, JAIPUR </a:t>
            </a:r>
          </a:p>
        </p:txBody>
      </p:sp>
      <p:sp>
        <p:nvSpPr>
          <p:cNvPr id="5124" name="TextBox 9">
            <a:extLst>
              <a:ext uri="{FF2B5EF4-FFF2-40B4-BE49-F238E27FC236}">
                <a16:creationId xmlns:a16="http://schemas.microsoft.com/office/drawing/2014/main" id="{D6BFF74A-654D-E22A-17ED-6B73DFE75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124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latin typeface="Cambria" panose="02040503050406030204" pitchFamily="18" charset="0"/>
            </a:endParaRPr>
          </a:p>
        </p:txBody>
      </p:sp>
      <p:pic>
        <p:nvPicPr>
          <p:cNvPr id="5125" name="Picture 2" descr="C:\Documents and Settings\BABALU\My Documents\logo2.gif">
            <a:extLst>
              <a:ext uri="{FF2B5EF4-FFF2-40B4-BE49-F238E27FC236}">
                <a16:creationId xmlns:a16="http://schemas.microsoft.com/office/drawing/2014/main" id="{92D3B54C-D32A-240D-D6BE-A06746530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>
            <a:extLst>
              <a:ext uri="{FF2B5EF4-FFF2-40B4-BE49-F238E27FC236}">
                <a16:creationId xmlns:a16="http://schemas.microsoft.com/office/drawing/2014/main" id="{08A2EEE6-4CE8-B7E6-C0C3-E94D34F8A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362200"/>
            <a:ext cx="2100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SUBMITTED TO :-</a:t>
            </a:r>
            <a:endParaRPr lang="en-US" altLang="en-US">
              <a:latin typeface="Cambria" panose="02040503050406030204" pitchFamily="18" charset="0"/>
            </a:endParaRPr>
          </a:p>
        </p:txBody>
      </p:sp>
      <p:sp>
        <p:nvSpPr>
          <p:cNvPr id="5127" name="TextBox 10">
            <a:extLst>
              <a:ext uri="{FF2B5EF4-FFF2-40B4-BE49-F238E27FC236}">
                <a16:creationId xmlns:a16="http://schemas.microsoft.com/office/drawing/2014/main" id="{CA946C7C-2883-608E-FB0B-7DACD55CE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124200"/>
            <a:ext cx="2749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M.Sc.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lang="en-US" altLang="en-US" b="1"/>
              <a:t> yr. (2010-11)</a:t>
            </a:r>
          </a:p>
          <a:p>
            <a:pPr algn="ctr" eaLnBrk="1" hangingPunct="1"/>
            <a:r>
              <a:rPr lang="en-US" altLang="en-US" b="1"/>
              <a:t>IN</a:t>
            </a:r>
          </a:p>
          <a:p>
            <a:pPr algn="ctr" eaLnBrk="1" hangingPunct="1"/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6C7D4F-6D9C-AB70-0DE8-49606692E225}"/>
              </a:ext>
            </a:extLst>
          </p:cNvPr>
          <p:cNvSpPr txBox="1"/>
          <p:nvPr/>
        </p:nvSpPr>
        <p:spPr>
          <a:xfrm>
            <a:off x="2971800" y="4648200"/>
            <a:ext cx="2633663" cy="1230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charset="0"/>
              </a:rPr>
              <a:t>:-      SUBMITTED BY:-</a:t>
            </a:r>
            <a:endParaRPr lang="en-US" b="1" dirty="0"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Arial" charset="0"/>
              </a:rPr>
              <a:t>hanuman </a:t>
            </a:r>
            <a:r>
              <a:rPr lang="en-US" b="1" dirty="0" err="1">
                <a:latin typeface="+mn-lt"/>
                <a:cs typeface="Arial" charset="0"/>
              </a:rPr>
              <a:t>lal</a:t>
            </a:r>
            <a:r>
              <a:rPr lang="en-US" b="1" dirty="0">
                <a:latin typeface="+mn-lt"/>
                <a:cs typeface="Arial" charset="0"/>
              </a:rPr>
              <a:t> kumawat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Arial" charset="0"/>
              </a:rPr>
              <a:t>M.Sc. Biotech.(int.)</a:t>
            </a:r>
            <a:endParaRPr lang="en-US" dirty="0"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atin typeface="+mn-lt"/>
                <a:cs typeface="Arial" charset="0"/>
              </a:rPr>
              <a:t>               </a:t>
            </a:r>
            <a:r>
              <a:rPr lang="en-US" dirty="0">
                <a:latin typeface="+mn-lt"/>
                <a:cs typeface="Arial" charset="0"/>
              </a:rPr>
              <a:t>Final  year</a:t>
            </a:r>
            <a:endParaRPr lang="en-US" i="1" dirty="0">
              <a:latin typeface="+mn-lt"/>
              <a:cs typeface="Arial" charset="0"/>
            </a:endParaRPr>
          </a:p>
        </p:txBody>
      </p:sp>
      <p:sp>
        <p:nvSpPr>
          <p:cNvPr id="5129" name="TextBox 17">
            <a:extLst>
              <a:ext uri="{FF2B5EF4-FFF2-40B4-BE49-F238E27FC236}">
                <a16:creationId xmlns:a16="http://schemas.microsoft.com/office/drawing/2014/main" id="{257D7D4D-3A9E-AC2E-FF15-A11AB596F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657600"/>
            <a:ext cx="300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400" b="1"/>
              <a:t>BIOTECHNOLOGY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D6662FC-7FCF-D264-0F35-E989BFE3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660066"/>
                </a:solidFill>
                <a:cs typeface="Times New Roman" panose="02020603050405020304" pitchFamily="18" charset="0"/>
              </a:rPr>
              <a:t>CONCLUSION</a:t>
            </a:r>
            <a:endParaRPr lang="en-US" altLang="en-US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C90DD227-89C1-FC97-3DF0-36EC0B323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FF0000"/>
                </a:solidFill>
              </a:rPr>
              <a:t>Any Abnormal Results Mean patient have a blood disorder.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dwddd">
            <a:extLst>
              <a:ext uri="{FF2B5EF4-FFF2-40B4-BE49-F238E27FC236}">
                <a16:creationId xmlns:a16="http://schemas.microsoft.com/office/drawing/2014/main" id="{42E21361-67BF-0B11-9980-7BA1C2D99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C5372301-8A07-06DC-AF15-AA9CC0CDD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029200"/>
            <a:ext cx="6934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Hobo Std" pitchFamily="50" charset="0"/>
              </a:rPr>
              <a:t>Thank You For Sincerely Paying Attention…</a:t>
            </a:r>
            <a:r>
              <a:rPr lang="en-US" altLang="en-US" sz="2400">
                <a:solidFill>
                  <a:schemeClr val="bg1"/>
                </a:solidFill>
                <a:latin typeface="Hobo Std" pitchFamily="50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0D89C63-0E6E-DC13-759E-B813809BC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660066"/>
                </a:solidFill>
              </a:rPr>
              <a:t>About Hospital Lab</a:t>
            </a:r>
            <a:endParaRPr lang="en-US" altLang="en-US">
              <a:solidFill>
                <a:srgbClr val="FFFF00"/>
              </a:solidFill>
              <a:latin typeface="Cooper Std Black" pitchFamily="18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47EF1C4-6ABC-523E-FEBD-88C44732EF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6781800" cy="4525963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A Hospital Lab is a place where blood and other biological fluid is collected, tested and Resulted for pathology and diseses.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>
              <a:solidFill>
                <a:srgbClr val="FF6699"/>
              </a:solidFill>
              <a:latin typeface="Maiandra GD" panose="020E0502030308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63914B3-E74A-5E47-B59A-D094064C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660066"/>
                </a:solidFill>
              </a:rPr>
              <a:t>INTRODUCTION</a:t>
            </a:r>
            <a:endParaRPr lang="en-US" altLang="en-US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0C147679-78C7-859D-0547-C21CA82F8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FF0000"/>
                </a:solidFill>
              </a:rPr>
              <a:t>A </a:t>
            </a:r>
            <a:r>
              <a:rPr lang="en-US" altLang="en-US" sz="3600" b="1">
                <a:solidFill>
                  <a:srgbClr val="FF0000"/>
                </a:solidFill>
              </a:rPr>
              <a:t>blood test</a:t>
            </a:r>
            <a:r>
              <a:rPr lang="en-US" altLang="en-US" sz="3600">
                <a:solidFill>
                  <a:srgbClr val="FF0000"/>
                </a:solidFill>
              </a:rPr>
              <a:t> is a lab analysis performed on a blood  sample that is usually extracted from a vein in the arm using a needle, or via fingerprick</a:t>
            </a:r>
            <a:r>
              <a:rPr lang="en-US" altLang="en-US">
                <a:solidFill>
                  <a:srgbClr val="FF0000"/>
                </a:solidFill>
              </a:rPr>
              <a:t>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EE372C3-653D-5DD9-F292-82505393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Types of blood tests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6C52B5FA-7932-2CB6-2183-E3D061CD0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FF0000"/>
                </a:solidFill>
              </a:rPr>
              <a:t>Biochemical  analysis</a:t>
            </a:r>
          </a:p>
          <a:p>
            <a:pPr eaLnBrk="1" hangingPunct="1"/>
            <a:r>
              <a:rPr lang="en-US" altLang="en-US" sz="3600">
                <a:solidFill>
                  <a:srgbClr val="FF0000"/>
                </a:solidFill>
              </a:rPr>
              <a:t>Molecular  analysis</a:t>
            </a:r>
          </a:p>
          <a:p>
            <a:pPr eaLnBrk="1" hangingPunct="1"/>
            <a:r>
              <a:rPr lang="en-US" altLang="en-US" sz="3600">
                <a:solidFill>
                  <a:srgbClr val="FF0000"/>
                </a:solidFill>
              </a:rPr>
              <a:t>Cellular  analysis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8B26670-5F4B-B520-BB08-6980F0AD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OBJECTIVE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3B25EAF5-B456-6CAB-E946-7B2C853E1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FF0000"/>
                </a:solidFill>
              </a:rPr>
              <a:t>To analysis blood compositions for prevention of  blood dieses</a:t>
            </a:r>
            <a:r>
              <a:rPr lang="en-US" altLang="en-US">
                <a:solidFill>
                  <a:srgbClr val="FF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989E4083-C3D4-B092-31D9-F2DF14F1C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rgbClr val="FF0000"/>
                </a:solidFill>
              </a:rPr>
              <a:t>Process of blood sample collection 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D79C061E-DA42-0D08-7D42-64170E0E8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57400"/>
            <a:ext cx="6477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  Blood sample collection performed using a vacationer</a:t>
            </a:r>
          </a:p>
          <a:p>
            <a:pPr eaLnBrk="1" hangingPunct="1"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b="1" i="1">
                <a:solidFill>
                  <a:srgbClr val="FF0000"/>
                </a:solidFill>
              </a:rPr>
              <a:t>   Blood is drawn from a vein (venipuncture), usually from the inside of the elbow or </a:t>
            </a:r>
          </a:p>
          <a:p>
            <a:pPr eaLnBrk="1" hangingPunct="1">
              <a:buFontTx/>
              <a:buNone/>
            </a:pPr>
            <a:r>
              <a:rPr lang="en-US" altLang="en-US" b="1" i="1">
                <a:solidFill>
                  <a:srgbClr val="FF0000"/>
                </a:solidFill>
              </a:rPr>
              <a:t>the back of the hand.</a:t>
            </a: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CECC0A49-55DF-CC93-F59E-307771FC7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1018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2456E819-AB19-B735-3DEF-1C19EB90C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2819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B1CFF78-3FCB-39C9-5BA9-264CF1CFE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FF0000"/>
                </a:solidFill>
              </a:rPr>
              <a:t>Involving Tests 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EB0106F6-1D8F-B758-0A7F-5BC6B299D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4876800" cy="47244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Complete blood count </a:t>
            </a: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Blood culture</a:t>
            </a: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Blood film</a:t>
            </a: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Platelet count</a:t>
            </a: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Glucose test - blood</a:t>
            </a: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Widal Test </a:t>
            </a: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ELISA</a:t>
            </a: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Ammonium Ion</a:t>
            </a: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07765765-17F0-07F3-3979-875C55A6B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3048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>
            <a:extLst>
              <a:ext uri="{FF2B5EF4-FFF2-40B4-BE49-F238E27FC236}">
                <a16:creationId xmlns:a16="http://schemas.microsoft.com/office/drawing/2014/main" id="{DE98D93B-E6A0-317C-37BB-A8CD414C0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3048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widal-test-300x225">
            <a:extLst>
              <a:ext uri="{FF2B5EF4-FFF2-40B4-BE49-F238E27FC236}">
                <a16:creationId xmlns:a16="http://schemas.microsoft.com/office/drawing/2014/main" id="{DC180FEF-80C9-1303-D34D-24BB75775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43000"/>
            <a:ext cx="26241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5ECAEC2B-7DC5-902C-5F6E-D3003305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RESULTS of 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E9A66857-DAB8-307B-7441-327AAD643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525963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solidFill>
                  <a:srgbClr val="FF0000"/>
                </a:solidFill>
              </a:rPr>
              <a:t>Complete blood count:-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>
                <a:solidFill>
                  <a:srgbClr val="FF0000"/>
                </a:solidFill>
              </a:rPr>
              <a:t>WBCs: 4,500–11,000 per </a:t>
            </a:r>
            <a:r>
              <a:rPr lang="en-US" sz="2800" dirty="0" err="1">
                <a:solidFill>
                  <a:srgbClr val="FF0000"/>
                </a:solidFill>
              </a:rPr>
              <a:t>microliter</a:t>
            </a:r>
            <a:r>
              <a:rPr lang="en-US" sz="2800" dirty="0">
                <a:solidFill>
                  <a:srgbClr val="FF0000"/>
                </a:solidFill>
              </a:rPr>
              <a:t>, RBCs: 4.2–5.0 million per </a:t>
            </a:r>
            <a:r>
              <a:rPr lang="en-US" sz="2800" dirty="0" err="1">
                <a:solidFill>
                  <a:srgbClr val="FF0000"/>
                </a:solidFill>
              </a:rPr>
              <a:t>microliter</a:t>
            </a:r>
            <a:r>
              <a:rPr lang="en-US" sz="2800" dirty="0">
                <a:solidFill>
                  <a:srgbClr val="FF0000"/>
                </a:solidFill>
              </a:rPr>
              <a:t>, Hemoglobin: 12–15 g/</a:t>
            </a:r>
            <a:r>
              <a:rPr lang="en-US" sz="2800" dirty="0" err="1">
                <a:solidFill>
                  <a:srgbClr val="FF0000"/>
                </a:solidFill>
              </a:rPr>
              <a:t>dL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Hematocrit</a:t>
            </a:r>
            <a:r>
              <a:rPr lang="en-US" sz="2800" dirty="0">
                <a:solidFill>
                  <a:srgbClr val="FF0000"/>
                </a:solidFill>
              </a:rPr>
              <a:t>: 35–47% , Platelets: 150,000 per </a:t>
            </a:r>
            <a:r>
              <a:rPr lang="en-US" sz="2800" dirty="0" err="1">
                <a:solidFill>
                  <a:srgbClr val="FF0000"/>
                </a:solidFill>
              </a:rPr>
              <a:t>microliter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solidFill>
                  <a:srgbClr val="FF0000"/>
                </a:solidFill>
              </a:rPr>
              <a:t>Blood culture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>
                <a:solidFill>
                  <a:srgbClr val="FF0000"/>
                </a:solidFill>
              </a:rPr>
              <a:t>Microbes not observed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solidFill>
                  <a:srgbClr val="FF0000"/>
                </a:solidFill>
              </a:rPr>
              <a:t>Platelet count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   </a:t>
            </a:r>
            <a:r>
              <a:rPr lang="en-US" sz="2800" dirty="0">
                <a:solidFill>
                  <a:srgbClr val="FF0000"/>
                </a:solidFill>
              </a:rPr>
              <a:t>150,000 to 400,000 platelets per </a:t>
            </a:r>
            <a:r>
              <a:rPr lang="en-US" sz="2800" dirty="0" err="1">
                <a:solidFill>
                  <a:srgbClr val="FF0000"/>
                </a:solidFill>
              </a:rPr>
              <a:t>microliter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solidFill>
                  <a:srgbClr val="FF0000"/>
                </a:solidFill>
              </a:rPr>
              <a:t>Glucose test – blood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    </a:t>
            </a:r>
            <a:r>
              <a:rPr lang="en-US" sz="2800" dirty="0">
                <a:solidFill>
                  <a:srgbClr val="FF0000"/>
                </a:solidFill>
              </a:rPr>
              <a:t>100 and 125 mg/</a:t>
            </a:r>
            <a:r>
              <a:rPr lang="en-US" sz="2800" dirty="0" err="1">
                <a:solidFill>
                  <a:srgbClr val="FF0000"/>
                </a:solidFill>
              </a:rPr>
              <a:t>dL</a:t>
            </a:r>
            <a:endParaRPr lang="en-US" sz="2800" b="1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89637D8E-6CC0-72A0-13ED-682B36A7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RESULTS for Normal Blood</a:t>
            </a:r>
            <a:endParaRPr lang="en-US" altLang="en-US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CC14C4A5-9B40-8624-B31D-77F50E841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Widal Test </a:t>
            </a:r>
          </a:p>
          <a:p>
            <a:pPr eaLnBrk="1" hangingPunct="1">
              <a:buFontTx/>
              <a:buNone/>
            </a:pPr>
            <a:r>
              <a:rPr lang="en-US" altLang="en-US"/>
              <a:t>   </a:t>
            </a:r>
            <a:r>
              <a:rPr lang="en-US" altLang="en-US" sz="2800">
                <a:solidFill>
                  <a:srgbClr val="FF0000"/>
                </a:solidFill>
              </a:rPr>
              <a:t>IgM ratio 1: 160  IgG ratio 1:40 </a:t>
            </a: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ELISA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    Antigens not faund</a:t>
            </a: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Ammonium Ion</a:t>
            </a: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    Not present 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2081</TotalTime>
  <Words>289</Words>
  <Application>Microsoft Office PowerPoint</Application>
  <PresentationFormat>On-screen Show (4:3)</PresentationFormat>
  <Paragraphs>58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Cambria</vt:lpstr>
      <vt:lpstr>Times New Roman</vt:lpstr>
      <vt:lpstr>Cooper Std Black</vt:lpstr>
      <vt:lpstr>Maiandra GD</vt:lpstr>
      <vt:lpstr>Hobo Std</vt:lpstr>
      <vt:lpstr>Flow</vt:lpstr>
      <vt:lpstr>PowerPoint Presentation</vt:lpstr>
      <vt:lpstr>About Hospital Lab</vt:lpstr>
      <vt:lpstr>INTRODUCTION</vt:lpstr>
      <vt:lpstr>Types of blood tests</vt:lpstr>
      <vt:lpstr>OBJECTIVE</vt:lpstr>
      <vt:lpstr>Process of blood sample collection </vt:lpstr>
      <vt:lpstr>Involving Tests </vt:lpstr>
      <vt:lpstr>RESULTS of </vt:lpstr>
      <vt:lpstr>RESULTS for Normal Blood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URINARY TRACT INFECTION</dc:title>
  <dc:creator>user</dc:creator>
  <cp:lastModifiedBy>Nayan GRIFFITHS</cp:lastModifiedBy>
  <cp:revision>76</cp:revision>
  <dcterms:created xsi:type="dcterms:W3CDTF">2009-10-01T10:13:04Z</dcterms:created>
  <dcterms:modified xsi:type="dcterms:W3CDTF">2023-03-20T17:51:19Z</dcterms:modified>
</cp:coreProperties>
</file>