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2" autoAdjust="0"/>
    <p:restoredTop sz="94660"/>
  </p:normalViewPr>
  <p:slideViewPr>
    <p:cSldViewPr>
      <p:cViewPr varScale="1">
        <p:scale>
          <a:sx n="104" d="100"/>
          <a:sy n="104" d="100"/>
        </p:scale>
        <p:origin x="3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BEF5CCD-66B6-7E0A-F69B-F7E637B7FF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17A541D-A121-0A96-C115-4ACD1D0CC2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AB2C717-749D-50AE-0A0F-3DFFEC62EC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5E65D79-54FA-BF0D-F8D6-A5EB113E94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EF1145-EE2A-4560-A416-8835B91F8EB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5793A14-B790-C84D-38A5-D594DF1991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2DAF68A-1FA5-E9B9-013A-C59C9CD2A4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5894B6B-5C28-5F2F-4E7A-C3742235C28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1FD9010-28A0-CE5B-F3A6-720B48FCAA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A03F2E0D-4C49-3EAA-66AE-B5E3019C7B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12DE24EE-0252-5CEE-1F48-688D3A4C2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2BAF03-A051-4DDC-BC3B-9F847DF616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E5293C-BCA7-86AF-1F82-F5A49D8AF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D261B-6FAD-4C30-A716-D7B9B74C42B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048A32A-8B76-2A2A-A2B9-20236B7C1D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0ED62D4-F127-CFD0-476E-FB21BD804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25640F-9B2E-8C78-8612-133366E78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2B11B-9BBC-4F65-85A5-25A2C2C92D2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EBDEC6F-D9C9-11D9-AA6A-6AB7123010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B333639-E3B3-8E01-4DC9-0D3001E29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19DD08-55A2-3D6A-16F3-95CE5686A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0A108-0FEA-4D0B-A003-F9660737C24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E429ABF-79E4-08AA-1728-8F705C3584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DA34452-0C00-F3FB-E4A3-49A2487F1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B1E6EA-F9EB-6632-6887-46D721206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0C307-442C-4D5C-B09B-833E364B06F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AC32D52-822C-1B2B-1232-678386B39A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6D7987D-A70E-4980-FC25-54B3D0D64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767931-0A57-144C-FA75-56074FF0DF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5CF4A-B2A8-41A6-8CB9-5D6B18F2365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7CC7CCE-6999-9F42-81BD-AD28E006AE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DCA802B-484F-1E0E-2CC7-F12FF4245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08B982-6E19-2BF6-E191-2E149222A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B7B2D-DAD8-4F64-A3DB-36C827C8924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314FD06-4EF7-1CFB-BD11-C4FEDDB3A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860B899-0BBC-853D-617C-88991B7B6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30AFCC-A46F-230F-7EE9-4C343C60C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E985C-2184-4EBD-8D76-828F87918C0A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2931CB8-525C-7906-C459-F581135A96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826A539-7E77-B22C-213C-24E925E10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666F15-F0AC-058D-1B48-CCB336DB66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B12E8-E2BC-4C71-B71E-5DB24E2511C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48F22B0-A907-E305-CC95-07E9D47014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5F86B7E-ED6C-9AE1-61E2-6F86B7D3E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44A7D9-3AEA-562E-3EEE-E8C86220E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1963E-0371-4115-AC98-A740D859530D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D296657-8C87-8EA8-5535-DA28A23A56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CFDE5EF-ADBC-E4C5-5FBB-B7373F418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A9BED5-D84C-AD43-F33E-35F684EAC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3CCEB-B995-4944-B38E-ED48C0848459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CBD9B57-960B-159B-E38C-41FD354CA0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0D204B2-174A-9722-7353-BAD0EA638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990AC2-D433-6E5D-9ECA-BE11FEB41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0CF53-35C0-4D15-8929-BFDE62132447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183655C-8BBA-9E66-AF35-0637FCD08D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AE2C80C-AA8F-B7C2-08AF-C4D13D551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F6BEF2-4754-9E0A-8139-C3A955736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88D61-0539-4EFA-B3B9-F316D3AAC56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3DB36C4-0DCE-A0A4-30D4-7044D24303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5B4A4B7-3FEF-6DD8-6078-850EB4DF3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592204-28D2-D5DE-B385-748DE8080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46616-A22A-41DF-9758-9DCF5DFCBCC7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8B5FFAB-7641-708E-1DA4-3F5807EAE9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2E390DF-D687-8D32-5749-B3B3F4250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65A5D1-D2BC-3B64-7BED-9783DD9B5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10BC5-7B02-4122-B390-EEB01EDF098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5744D21-03D6-BB46-1E54-73FC2CDEA0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574740D-85C5-4914-A92B-F17EFB1AE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FB7B00-A5C1-6BD5-807E-4E035D266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9B315-6DA6-41AC-BBD6-5C58AA925E7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8869A74-B65D-155C-664D-004C71E73C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D38494E-7EAD-1E65-A6AD-5096A1B7D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5DCFE8-EA12-65ED-F8C8-C2117E3F1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316FD-710E-4DD5-9A58-7D128444F4D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D8E99ED-36B1-D0AB-98D7-87C9502DB2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006601A-1D07-AAEA-615A-58D250F4E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5E1E6F-A696-0DF2-B440-CA1CC5DAC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1A23-AB22-4F94-850C-47F9BEA3E1E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71111F4-B948-7F4E-E574-B2F12663E8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194AB8E-82F8-5593-7B29-00EBB7929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8863E9-103A-3A9D-54AE-AECF7AA84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09F5-7ABA-4B59-841B-48E43704C4F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A43D252-B529-393E-283B-A1A3F07F79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60D02D7-E7C0-8DC9-81FA-130D6EDDA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19BE75-EB17-A734-58A3-0E5FFE9AEF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E0347-12CC-4A07-B8FE-450A99B5534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577F71D-D0FF-960F-4866-DF57A0966D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7A21AA0-DDB7-9D61-E4F2-4B7AEEEF4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9F4451-EEF3-F722-EE01-AFE8B6065C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52A59-BE28-4805-B2BD-4C7DAA6C0D5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16C3743-B14B-B15E-CAD3-7A13BFC7E3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2219275-CC16-3B8C-6921-15BF78630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6CC7E-14DE-8E0D-FEB6-C58627E98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DBD31-CE4B-6EAA-65DE-3C43DD36C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47F9A-6743-B260-63B4-50C8E631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E9158-910A-AE9D-52CA-0A1CBB92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E596A-EDF1-0DD2-24E7-BFB4D30D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D7C80-7ED6-4392-B27B-2493656C0D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57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15C5-527E-8856-0752-27FE9F83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A9EEF-961A-14E6-A606-1B3C580E2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2A267-4861-E950-E3DF-4099C7FD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3EE62-5885-1E11-46E9-FCE68005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4BFB1-022F-3E3A-DAC0-BCFD3043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0A49F-52A1-48D3-A0B7-2B4F10C853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83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6F2770-31BE-A3D2-CFBC-874146FFB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D4A41-03DE-46F3-3ACE-04CB8387C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9070E-ACD9-DCD9-1E4C-10DEBDAC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5977F-465D-543B-2E56-2476AA9C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B5D71-75FE-9B33-12C2-91D55021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BC02F-F527-4DEE-8DD8-3B6E5ADE38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64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A99F2-1035-E41F-99B2-A400CA13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D705-70EE-F208-C919-5AB2FC227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BFF6D-4651-894E-361A-8C691C82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50000-56E8-C434-8F0D-0AFFDB3F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AC519-A593-86B8-B1CF-0F97592B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DFFE9-AC86-40C7-8F3F-CD224A8A7B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2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30AD-935E-8956-6C02-62FFE62F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23B09-FAFA-6DB0-AAD4-C2D3DC95E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3C07-F930-0036-0FB9-CE2870D5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E75D3-5705-DFA8-48B5-D774C268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EFCD4-60F2-49D0-04FB-444F8777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0869C-5F63-414C-9294-D0EF4F3BC3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6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5AF5C-03AC-E838-73AF-9B0DE5F1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AF694-9A1B-25D7-108B-13DA42039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79499-74CB-0BE3-CFAD-665E753E8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36015-2197-3FA8-18CF-1DF3F989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2F7F2-1D84-EF3B-1651-E34595CD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2D361-21D1-934C-C6F6-EBE49713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B1099-1854-457F-8C08-AC68001CF6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50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B966-38C9-C069-70CC-E4C6D0C5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E1003-136C-EEB5-903F-17B7057A2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E9AF8-23A2-8892-467F-2CFF24CD1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C095B-430D-AB0C-365D-36D75EACE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E38A1-58D6-1D48-8FBF-AED23C44C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FB701-DE68-77D1-65EA-DD1C8432D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6035D-B442-3252-A5BA-0B1DB093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3DF2F7-914D-24EB-6B1D-40F8FE0E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0151D-88A1-463C-B184-920D4CED43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1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2C7D-3A95-9078-416A-E751BC7C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1F642-594C-9661-9C37-C39AC6EA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75722-52B5-AD05-0CC6-E8839ED3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045F9-EC9F-7DF2-D4FC-10DE7291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E3670-3922-413B-B6F0-CD8734536D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9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D17107-E368-28D9-BDFE-AF33D9181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F55E0-EDAE-7895-A355-2A06E673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962BC-2B87-E415-A7F9-95316C1B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D8CC2-561B-4FB2-AE88-1D4CBFFB43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110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C5177-0F9F-B865-8C4A-985036D6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E1AC-AF28-E627-E140-E3780DA3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393AA-115C-AB41-7DDC-DFC84815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35257-4BFE-1197-E548-CA98E862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E4607-C3E0-570D-3C4E-39FC3838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7893F-84C3-314D-2158-EF802B59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B3323-3510-4FD5-9192-DB386A75FC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19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481A-5202-D16C-CDDD-1712DDD5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2D5E3-D035-43FD-5937-29B14FFC4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A0C6A-92A1-F2BF-7E88-79AADB157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3B33A-F8D0-98AF-D038-E55164D7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C545D-11AC-9CDD-452C-DEDCB6FB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F2C47-BBB7-DEC6-023F-BD63A740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CB289-AC7D-49ED-ACF2-0B3F13613B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25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4A6C42-7B8B-3F1C-ABEF-93F8708BC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2BDF71E-D0FD-1B8C-FF17-B5122DD3F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89FF07-A19E-AFDC-F2DD-0E30C96D2D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60BFF-B6D5-C351-DEBF-8B5C47EA9C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6940B2-F078-6FA1-063D-A2C1F6C0CF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C8F799-71AD-417C-9827-A5F8B0AE8F0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75D00B4-C0FA-C9DF-5FBD-6D5358135E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Cell And Tissue Culture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C5E6CF2-B833-274A-5532-C7EDE4C049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Mammalian Cells</a:t>
            </a:r>
          </a:p>
          <a:p>
            <a:r>
              <a:rPr lang="en-GB" altLang="en-US" sz="3200"/>
              <a:t>Advanced Higher Biology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0458178-17CB-626E-7A13-FB669C106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Method for Measuring Cell Growth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4B0588-7585-6C51-A9C7-7B7A667D0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Counting cell numbers in culture (haemocytometer)</a:t>
            </a:r>
          </a:p>
          <a:p>
            <a:endParaRPr lang="en-GB" altLang="en-US"/>
          </a:p>
          <a:p>
            <a:r>
              <a:rPr lang="en-GB" altLang="en-US"/>
              <a:t>Measure optical density in spectrophotometer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6E1F0C3-0B90-76B3-1E20-B8B3734DF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Sterilisation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30A4983-F18A-CB8D-70B1-CB76B5199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Antibiotics</a:t>
            </a:r>
          </a:p>
          <a:p>
            <a:endParaRPr lang="en-GB" altLang="en-US"/>
          </a:p>
          <a:p>
            <a:r>
              <a:rPr lang="en-GB" altLang="en-US"/>
              <a:t>Sterilisation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5F74D6-FDAA-8AE0-D3DF-8B4C1686F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Cells are either….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402867-08B7-2246-4E65-93FFDC9B3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Anchorage – dependant</a:t>
            </a:r>
          </a:p>
          <a:p>
            <a:endParaRPr lang="en-GB" altLang="en-US"/>
          </a:p>
          <a:p>
            <a:r>
              <a:rPr lang="en-GB" altLang="en-US"/>
              <a:t>Anchorage - independant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4F686E-2159-B8FB-F9BD-CC9B5C3A4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Anchorage – independant cells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D8152B-1A64-25F2-CC86-3CF6F5DF4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Cells associated with body fluid</a:t>
            </a:r>
          </a:p>
          <a:p>
            <a:pPr>
              <a:buFontTx/>
              <a:buNone/>
            </a:pPr>
            <a:r>
              <a:rPr lang="en-GB" altLang="en-US"/>
              <a:t>	-blood cells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/>
              <a:t>Grown in suspension</a:t>
            </a:r>
          </a:p>
          <a:p>
            <a:endParaRPr lang="en-GB" altLang="en-US"/>
          </a:p>
          <a:p>
            <a:r>
              <a:rPr lang="en-GB" altLang="en-US"/>
              <a:t>Will eventually need subculturing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F93E4BB-03B7-16CA-B1B0-58A9AB374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Anchorage – dependant cells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EBC5717-6AE3-AC18-07CA-73388F651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500"/>
              <a:t>Most animal derived cells</a:t>
            </a:r>
          </a:p>
          <a:p>
            <a:pPr>
              <a:lnSpc>
                <a:spcPct val="80000"/>
              </a:lnSpc>
            </a:pPr>
            <a:endParaRPr lang="en-GB" altLang="en-US" sz="2500"/>
          </a:p>
          <a:p>
            <a:pPr>
              <a:lnSpc>
                <a:spcPct val="80000"/>
              </a:lnSpc>
            </a:pPr>
            <a:r>
              <a:rPr lang="en-GB" altLang="en-US" sz="2500"/>
              <a:t>Adhere to bottom of a flask and form a monolayer</a:t>
            </a:r>
          </a:p>
          <a:p>
            <a:pPr>
              <a:lnSpc>
                <a:spcPct val="80000"/>
              </a:lnSpc>
            </a:pPr>
            <a:endParaRPr lang="en-GB" altLang="en-US" sz="2500"/>
          </a:p>
          <a:p>
            <a:pPr>
              <a:lnSpc>
                <a:spcPct val="80000"/>
              </a:lnSpc>
            </a:pPr>
            <a:r>
              <a:rPr lang="en-GB" altLang="en-US" sz="2500"/>
              <a:t>Eventually cover entire surface of substratum (</a:t>
            </a:r>
            <a:r>
              <a:rPr lang="en-GB" altLang="en-US" sz="2500" b="1"/>
              <a:t>confluence)</a:t>
            </a:r>
          </a:p>
          <a:p>
            <a:pPr>
              <a:lnSpc>
                <a:spcPct val="80000"/>
              </a:lnSpc>
            </a:pPr>
            <a:endParaRPr lang="en-GB" altLang="en-US" sz="2500" b="1"/>
          </a:p>
          <a:p>
            <a:pPr>
              <a:lnSpc>
                <a:spcPct val="80000"/>
              </a:lnSpc>
            </a:pPr>
            <a:r>
              <a:rPr lang="en-GB" altLang="en-US" sz="2500"/>
              <a:t>Proliferation then stops</a:t>
            </a:r>
          </a:p>
          <a:p>
            <a:pPr>
              <a:lnSpc>
                <a:spcPct val="80000"/>
              </a:lnSpc>
            </a:pPr>
            <a:endParaRPr lang="en-GB" altLang="en-US" sz="2500"/>
          </a:p>
          <a:p>
            <a:pPr>
              <a:lnSpc>
                <a:spcPct val="80000"/>
              </a:lnSpc>
            </a:pPr>
            <a:r>
              <a:rPr lang="en-GB" altLang="en-US" sz="2500"/>
              <a:t>Need to subculture cells at this point (remove to fresh medium)</a:t>
            </a:r>
          </a:p>
          <a:p>
            <a:pPr>
              <a:lnSpc>
                <a:spcPct val="80000"/>
              </a:lnSpc>
            </a:pPr>
            <a:endParaRPr lang="en-GB" altLang="en-US" sz="2500"/>
          </a:p>
          <a:p>
            <a:pPr>
              <a:lnSpc>
                <a:spcPct val="80000"/>
              </a:lnSpc>
            </a:pPr>
            <a:r>
              <a:rPr lang="en-GB" altLang="en-US" sz="2500"/>
              <a:t>Proliferation can begin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8153B9C-7FF4-B626-5268-03E1E7A4C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2 main categories of animal cell cultures….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B3E0F87-E126-7054-8978-731D48DBB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Primary culture</a:t>
            </a:r>
          </a:p>
          <a:p>
            <a:endParaRPr lang="en-GB" altLang="en-US"/>
          </a:p>
          <a:p>
            <a:r>
              <a:rPr lang="en-GB" altLang="en-US"/>
              <a:t>Continuous cell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0E70260-A42E-724A-6C20-11524937D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Primary Cultures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4C01395-FA2D-BA78-6CA5-4F6454FB6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Taken from fresh tissue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Limited life span in culture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Treated by </a:t>
            </a:r>
            <a:r>
              <a:rPr lang="en-GB" altLang="en-US" sz="2800" b="1"/>
              <a:t>proteolytic enzyme</a:t>
            </a:r>
            <a:r>
              <a:rPr lang="en-GB" altLang="en-US" sz="2800"/>
              <a:t> (Trypsin)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Separate into single cells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-epithelial cells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-fibroblasts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EB9ACA-463B-3941-0FCD-413DEE02B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Continuous Cell Line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12D229D-0558-4623-0182-7FBD2DE36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/>
              <a:t>Derived from humans 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Been </a:t>
            </a:r>
            <a:r>
              <a:rPr lang="en-GB" altLang="en-US" sz="2000" b="1"/>
              <a:t>transformed</a:t>
            </a:r>
            <a:endParaRPr lang="en-GB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000"/>
              <a:t>	-lose sensitivity to factors associated with growth control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Produce </a:t>
            </a:r>
            <a:r>
              <a:rPr lang="en-GB" altLang="en-US" sz="2000" b="1"/>
              <a:t>immortalised</a:t>
            </a:r>
            <a:r>
              <a:rPr lang="en-GB" altLang="en-US" sz="2000"/>
              <a:t> cell lines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Cell lines are </a:t>
            </a:r>
            <a:r>
              <a:rPr lang="en-GB" altLang="en-US" sz="2000" b="1"/>
              <a:t>neoplastic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Often lose their anchorage-dependence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000"/>
              <a:t>	-associated with an altered xsome pattern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More easily cultured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9" name="Group 69">
            <a:extLst>
              <a:ext uri="{FF2B5EF4-FFF2-40B4-BE49-F238E27FC236}">
                <a16:creationId xmlns:a16="http://schemas.microsoft.com/office/drawing/2014/main" id="{53141338-CCA7-08EA-91CA-7AC3ABDB7394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88913"/>
          <a:ext cx="8893175" cy="6480175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3827395196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340386283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1256711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1776196640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556670784"/>
                    </a:ext>
                  </a:extLst>
                </a:gridCol>
              </a:tblGrid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Species of origin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Tissue of origin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morphology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 in suspension?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639993"/>
                  </a:ext>
                </a:extLst>
              </a:tr>
              <a:tr h="1296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3T3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848440"/>
                  </a:ext>
                </a:extLst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Epithelial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201952"/>
                  </a:ext>
                </a:extLst>
              </a:tr>
              <a:tr h="1296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BHK21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Syrian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54668"/>
                  </a:ext>
                </a:extLst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Cervical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Carcinoma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Epithelial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5352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4F31961-83AA-61C9-B2AA-F5709DF26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do it?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0688247-0054-F5D6-906C-C12E18559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Particular cells can be isolated and cloned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-isolation of mutant cells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-investigate cell growth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-produce hybrid cells that have applications in biotechnology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Produce important pharmaceuticals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-vaccines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	-hormones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E7CB86-677A-C3FF-0748-B792E4EFC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is it useful?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DBC84B5-14D8-6951-46D1-59EA41DB2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Gene manipulation</a:t>
            </a:r>
          </a:p>
          <a:p>
            <a:endParaRPr lang="en-GB" altLang="en-US"/>
          </a:p>
          <a:p>
            <a:r>
              <a:rPr lang="en-GB" altLang="en-US"/>
              <a:t>Culturing mammalian cells for cancer studies</a:t>
            </a:r>
          </a:p>
          <a:p>
            <a:endParaRPr lang="en-GB" altLang="en-US"/>
          </a:p>
          <a:p>
            <a:r>
              <a:rPr lang="en-GB" altLang="en-US"/>
              <a:t>Producing new plants through tissue culture</a:t>
            </a:r>
          </a:p>
          <a:p>
            <a:pPr>
              <a:buFontTx/>
              <a:buNone/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630247E1-77FC-CEB1-B926-077644F27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7A7EB43-9383-9661-CFCA-1CD0A53D7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do you need to do it?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98F75C5-15F1-3FB7-41F3-FDC83B7CB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Source of cell material</a:t>
            </a:r>
          </a:p>
          <a:p>
            <a:pPr>
              <a:buFontTx/>
              <a:buNone/>
            </a:pPr>
            <a:r>
              <a:rPr lang="en-GB" altLang="en-US"/>
              <a:t>	-freshly prepared</a:t>
            </a:r>
          </a:p>
          <a:p>
            <a:pPr>
              <a:buFontTx/>
              <a:buNone/>
            </a:pPr>
            <a:r>
              <a:rPr lang="en-GB" altLang="en-US"/>
              <a:t>	-stock of cell line</a:t>
            </a:r>
          </a:p>
          <a:p>
            <a:pPr>
              <a:buFontTx/>
              <a:buNone/>
            </a:pPr>
            <a:r>
              <a:rPr lang="en-GB" altLang="en-US"/>
              <a:t>	-bacterial culture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D4EA29-8E4F-2D40-3575-D26BD5BCB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Suitable container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C110B5E-680C-6059-BEC0-34D1197DE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Simple flask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Sophisticated fermenter with computer-controlled monitoring 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A1C6C66C-CCE4-6342-4DA6-6DDA00DC4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773238"/>
            <a:ext cx="186055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630F613F-097D-4F69-871C-6FB5A8B71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686300"/>
            <a:ext cx="290195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557BC1-C0EE-386B-D9F4-47CC88E4C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Growth medium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916F064-641E-4F55-5CEB-AD1D2DF28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Glucose</a:t>
            </a:r>
          </a:p>
          <a:p>
            <a:r>
              <a:rPr lang="en-GB" altLang="en-US"/>
              <a:t>Water</a:t>
            </a:r>
          </a:p>
          <a:p>
            <a:r>
              <a:rPr lang="en-GB" altLang="en-US"/>
              <a:t>Amino acids</a:t>
            </a:r>
          </a:p>
          <a:p>
            <a:r>
              <a:rPr lang="en-GB" altLang="en-US"/>
              <a:t>Salts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C214DAE-721C-31AC-CDD7-9348D97A7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Opportunity for Gas Exchange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A43D81-9EDC-DB12-2E23-9E630D5B2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Oxygen</a:t>
            </a:r>
          </a:p>
          <a:p>
            <a:endParaRPr lang="en-GB" altLang="en-US"/>
          </a:p>
          <a:p>
            <a:r>
              <a:rPr lang="en-GB" altLang="en-US"/>
              <a:t>Carbon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E60CF80-235D-E0BE-54E6-8837889CB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Animal serum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8AC3DDD-02EF-A75B-D27A-43B7DE848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Foetal Bovine Serum</a:t>
            </a:r>
          </a:p>
          <a:p>
            <a:endParaRPr lang="en-GB" altLang="en-US"/>
          </a:p>
          <a:p>
            <a:r>
              <a:rPr lang="en-GB" altLang="en-US"/>
              <a:t>Essential for animal cell proliferation</a:t>
            </a:r>
          </a:p>
          <a:p>
            <a:endParaRPr lang="en-GB" altLang="en-US"/>
          </a:p>
          <a:p>
            <a:r>
              <a:rPr lang="en-GB" altLang="en-US"/>
              <a:t>5% - 10% of growth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0000BBA-06B9-4FB9-CAF0-62CB8863E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Indicator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AC0DE9A-32AE-E300-7C00-7DE6884D8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Waste products causes change in pH</a:t>
            </a:r>
          </a:p>
          <a:p>
            <a:endParaRPr lang="en-GB" altLang="en-US"/>
          </a:p>
          <a:p>
            <a:r>
              <a:rPr lang="en-GB" altLang="en-US"/>
              <a:t>Use indicator like phenol red </a:t>
            </a:r>
          </a:p>
          <a:p>
            <a:endParaRPr lang="en-GB" altLang="en-US"/>
          </a:p>
          <a:p>
            <a:r>
              <a:rPr lang="en-GB" altLang="en-US"/>
              <a:t>Changes from red to yellow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E5A3657-F6C6-8118-5F3D-76D100648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Control of Temperature and pH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0C55F6C-7557-1879-DF30-8052A98C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37.5 </a:t>
            </a:r>
            <a:r>
              <a:rPr lang="en-GB" altLang="en-US" baseline="30000"/>
              <a:t>O</a:t>
            </a:r>
            <a:r>
              <a:rPr lang="en-GB" altLang="en-US"/>
              <a:t>C</a:t>
            </a:r>
          </a:p>
          <a:p>
            <a:endParaRPr lang="en-GB" altLang="en-US"/>
          </a:p>
          <a:p>
            <a:r>
              <a:rPr lang="en-GB" altLang="en-US"/>
              <a:t>pH 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452</Words>
  <Application>Microsoft Office PowerPoint</Application>
  <PresentationFormat>On-screen Show (4:3)</PresentationFormat>
  <Paragraphs>168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Cell And Tissue Culture</vt:lpstr>
      <vt:lpstr>Why is it useful?</vt:lpstr>
      <vt:lpstr>What do you need to do it?</vt:lpstr>
      <vt:lpstr>Suitable container</vt:lpstr>
      <vt:lpstr>Growth medium</vt:lpstr>
      <vt:lpstr>Opportunity for Gas Exchange</vt:lpstr>
      <vt:lpstr>Animal serum</vt:lpstr>
      <vt:lpstr>Indicator</vt:lpstr>
      <vt:lpstr>Control of Temperature and pH</vt:lpstr>
      <vt:lpstr>Method for Measuring Cell Growth</vt:lpstr>
      <vt:lpstr>Sterilisation</vt:lpstr>
      <vt:lpstr>Cells are either….</vt:lpstr>
      <vt:lpstr>Anchorage – independant cells</vt:lpstr>
      <vt:lpstr>Anchorage – dependant cells</vt:lpstr>
      <vt:lpstr>2 main categories of animal cell cultures….</vt:lpstr>
      <vt:lpstr>Primary Cultures</vt:lpstr>
      <vt:lpstr>Continuous Cell Line</vt:lpstr>
      <vt:lpstr>PowerPoint Presentation</vt:lpstr>
      <vt:lpstr>Why do it?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And Tissue Culture</dc:title>
  <dc:creator>CEC</dc:creator>
  <cp:lastModifiedBy>Nayan GRIFFITHS</cp:lastModifiedBy>
  <cp:revision>4</cp:revision>
  <dcterms:created xsi:type="dcterms:W3CDTF">2008-06-24T08:41:38Z</dcterms:created>
  <dcterms:modified xsi:type="dcterms:W3CDTF">2023-03-14T11:05:01Z</dcterms:modified>
</cp:coreProperties>
</file>