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4" r:id="rId2"/>
    <p:sldId id="276" r:id="rId3"/>
    <p:sldId id="277" r:id="rId4"/>
    <p:sldId id="256" r:id="rId5"/>
    <p:sldId id="278" r:id="rId6"/>
    <p:sldId id="279" r:id="rId7"/>
    <p:sldId id="284" r:id="rId8"/>
    <p:sldId id="285" r:id="rId9"/>
    <p:sldId id="289" r:id="rId10"/>
    <p:sldId id="280" r:id="rId11"/>
    <p:sldId id="286" r:id="rId12"/>
    <p:sldId id="287" r:id="rId13"/>
    <p:sldId id="291" r:id="rId14"/>
    <p:sldId id="282" r:id="rId15"/>
    <p:sldId id="283" r:id="rId16"/>
    <p:sldId id="295" r:id="rId17"/>
    <p:sldId id="296" r:id="rId18"/>
    <p:sldId id="298" r:id="rId19"/>
    <p:sldId id="297" r:id="rId20"/>
    <p:sldId id="292" r:id="rId21"/>
    <p:sldId id="293" r:id="rId22"/>
    <p:sldId id="263" r:id="rId23"/>
    <p:sldId id="272" r:id="rId24"/>
    <p:sldId id="299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03"/>
    <a:srgbClr val="993366"/>
    <a:srgbClr val="CC0099"/>
    <a:srgbClr val="FFF597"/>
    <a:srgbClr val="003399"/>
    <a:srgbClr val="0066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3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8186F566-D2D7-4288-54FE-6BCE95778BF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 alt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6B5539BA-CE90-BD93-5ABB-6160DC6BA0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 altLang="en-US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94C4F4EC-F60A-0D04-8728-6B1131B9420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FAE29468-E07D-907E-C242-395E8E40C0D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237F1E17-3F89-625F-E0DA-2061E557BA6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 altLang="en-US"/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99076226-4090-4A00-E92A-D16F014DD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78965E1-4336-4D88-8505-91DC9AE9084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08C0C54-81C6-A976-AF58-3FA06A8B18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9E9B91-51BB-49C2-B9F4-7A012C0A7E53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C6F60E9D-E7B4-176B-E743-9569AEA72BC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AA3CBD26-2FE8-4DEA-D703-52599A4D0F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35C0C47-F01E-F2D3-B5A0-D743B776DA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19C05-77C3-4DBD-9A42-4EF25814BBCD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0FF5523C-5061-039C-272C-4563052EE5F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FCEA88DD-8AF7-A0E5-352D-D8D90259C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ECC8038-1F3D-96E9-2BAE-7CAD4B64FA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CEFE3-7D6A-4AE0-99D7-D00C790E72BA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EB8E47F7-8F8F-619C-A241-0426D1C02B5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EDE3642F-66A1-655A-13DC-CB2815D4B8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86F6F40-9884-0A21-C4E6-39086FC4A4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B7503B-40A1-4007-B29A-03F2A475DD74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B2B07C56-05E9-9ACC-BC04-37247FCAF2C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5F55EC3-0261-95AD-F100-742FC39FE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7F6731A-B3F9-FEA0-02D6-B2D22C0FAA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C5F2D2-E6C2-4A66-A442-5035555096F0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8846FCB0-3F9A-1A71-5FDB-AC66CCA179B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C6240970-5106-8DF5-FFCF-036C412392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072C2AB-223D-2B5B-6DBC-4301C69CD2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B86182-CDC1-412D-A1F1-E869E4EDC1CF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45426E9C-9E9B-349B-B8D1-2F821F3D4AE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73DBF7A9-EFB8-DCDC-94AF-38A15DDC9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C0235BB-3B0D-317E-E4F3-BDCCBE3C61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9B110-1F1A-4FD5-BC67-2ABDFDC6D50A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9E8151E5-388A-9A83-2F94-F43D0CBD319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7884B41E-C7A8-D9B5-B6AB-572754555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0F32885-112C-F15B-28D1-BEE8397BEB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B311C-3EAE-4548-B7CB-24409DCD3601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F0BBF454-4530-396E-A4C5-51376D2FBEE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B0B3DE9-4C2B-A3DE-04E5-9D3DD77C9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08ABAB2-3002-4D4B-827C-23C8E382CB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39B17-B6C6-472D-B784-37FB3EDA2C68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C727B6ED-7005-6A30-CEB6-3930196A83D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2DFD21AE-F9B6-FC06-61F7-3E841C797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91CF21E-3CED-3984-759E-83A02C3F9C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04AB11-D0EA-48D4-95F4-2513EDE4900C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F39EA932-9D30-3B2B-BF77-57D42FB0EB8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72ADAF5F-E75E-ED84-03AA-E82BFB303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38CF26F-FDF0-0A48-D0EB-D32C8BBE07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A154E7-CED9-40B7-9501-11336909A3DB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08E641B3-0206-A1BA-E4B2-4A0317849D2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5A3F95FD-5A27-A118-274C-2FAC055595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752ED46-E739-4C34-80C3-187D3B5539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C6314-3AF8-4015-8126-EF23EF552B53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56D97F6D-EE14-0BB0-7F63-61E8F774389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FBB06B66-8AC0-06A7-C59B-FAB911F96D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248688D-8A1C-8917-A5E7-CEBA74B33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28DF7E-8015-46DF-97EF-7A8B58D4F75D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356C1416-A662-0696-7981-AB628AA757C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A0155BAE-9A3E-8108-24D2-FE1DAFDEBA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419D48C-FEB8-A460-5394-381EA7BFA5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CE75C-BAA4-49A4-A5CA-1402CB733331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4F0E49DE-1BE9-A785-9C00-36EDE5E1E0D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F7A05548-C180-315B-884D-94B8779019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5564072-A36F-F010-C21C-6A8A2D6602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454591-BB28-4756-90DD-C31599F4504F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BEAD93B1-015B-BE95-F523-D4E252CD39E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5B043A2C-B94E-4688-B138-E645A8706D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6384550-3DAD-B172-C623-8B3784B8A3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041C9-E3D3-452E-BC90-4B13AA0BBB92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B01D59E0-24A6-1D59-7268-F5B46033F4D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31B681A6-6B6C-5BA7-01C5-C02D8B6EFA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C5E3425-C426-7B87-1E1E-8E44420F58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40D5C-6739-4352-B6F9-747A86B51391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F7DB9D97-6F97-2A58-12F9-0F834CA4FE9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1B2819CB-5A5F-0FA6-CCF0-6F55151D2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0AF876A-688B-06D3-4820-1F31CE491A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C9DD67-6FA5-4AF3-8E28-45928954A221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D0B08A61-1D9A-41E0-2A8A-9DB8F8A8F04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A348077E-DEA3-E28A-A0A7-0CE421FF18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E3230B2-0FB0-2437-E6C1-DBDEB557F8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C8C36-D026-4E3C-B202-211243408CBA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8C569E7F-6131-4AED-F0B0-347AF961DF1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B75B1EBE-4E33-05C5-5918-93789DA7A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3D07CDC-CD9B-4786-E56A-665554937C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C472C5-2639-48BF-9F14-C7145D88860C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86067F73-C28E-7BA4-9782-2C7A79DAA4D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33050466-AEB0-6375-3175-CCE6E72822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E25E110-D38B-CE7B-853C-04BB2063D1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5C19F-EBD8-4F97-A7B1-62646E57B3F6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41AE7CA2-20C3-FC17-1C6E-3CCF66D5D5E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651285D8-B2B5-B6B9-7229-9BFE953B65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345549C-3744-34EF-4733-17FE8A325C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228312-4011-415F-8129-174B46BC25D1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8D698911-BE61-4552-38C0-7E005A396F1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166F5643-8B02-A779-3541-C2C38FEDC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C16A22B-85AC-A853-FE79-55CF3E5C8B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AE082-1C09-4FD5-8C18-64AE4771ED35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5FE475FC-7A70-A1D2-9064-B8C9B9A39D3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E64179B9-EDF8-96F0-27E2-3BD63E49AC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9B833AA-C690-E400-A4D4-D5333612AF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D37C25-F20A-4559-BFFB-EA889758ABD0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E08B4005-7A9D-D0E4-A370-DD6EC454FD6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F312C29-DB22-3903-A829-6876C5DB0C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63A5F-1E87-AF4C-1316-FD1D61265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A260E-7588-1A1B-995A-05788D7DF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E8F2D-8DAB-94C2-D176-388AED591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DF494-093D-7639-573E-D982A9262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1FF12-72E2-96C5-88EB-6A314DEF4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E074B-7A05-47D2-8183-9D365A55C6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76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A4F57-D079-20FB-263D-F56339B92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347435-A348-7D0F-CBF7-26FD6DB17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6EB10-FBA0-F794-C235-3F575F88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0C46C-4089-25CA-0B71-0971571AE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9A6BD-6CD5-D4F8-85A3-1B0FFA081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4C46D-7487-4B1B-BFF2-D631DB613F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72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75396-E0D9-CEB9-E116-F7727F420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4D9FD5-91ED-72DD-FE41-6B0F5F3E2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53489-1CB4-461C-9ADC-5FB47910E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A9C5B-74E8-8D1F-3B5A-8E60F3D42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EF868-1F0E-94A0-DE1E-647B59B7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607F6-41FB-46DC-A570-1EC7A26FD1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65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886EA-0B77-E323-950A-8D310213C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7117D-CA5B-BF21-2962-F98DB7FC1CB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7E0FAD7D-D836-0E81-7AAC-4A803CFD7E9C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373D35-720B-4009-03DD-2A39F9FC5B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E00F7-3F7E-4A50-4393-7AC6C3218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EAB51C-D3A0-0977-9245-CDA54FD3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3489D2-6578-4509-98BC-8270A16A8D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20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9A0CD-D725-CBA0-3FD6-65306A174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E20F9-E8FE-ADF3-E25F-962747354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C89D3-7DB3-16F5-D8DD-752A8810C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F541F-14B9-926F-1E2F-984F1FC38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8EA0A-8DEE-4084-9615-CFE2AA3A6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F799F-9F29-4E25-8120-F25BF98841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41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602F8-965B-C892-13BA-9036F0293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451AD-0FAA-55DD-AADB-3F4715DFB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D6BD3-C0DF-7EF2-E002-3A1298FF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09AFF-F38A-0D5F-E267-FF850A09C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BA18B-7E6F-5CE9-5D6E-C7DEB875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94C80-20BC-4D9D-8496-D0853DAE86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24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AFEA5-7C67-E13B-4317-570943F78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8EBEE-4E4A-8F7C-82F6-E61605034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4FE29-7622-82AF-9A74-717ACEB00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6CD49-5C9B-070B-EF61-8C091DEB0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FFB95-C687-D90D-9915-CB4496191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A3D92-B303-89F4-F882-4EFA10EB7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E7064-BAB2-42DB-BEEC-2CE629479E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2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4F6D3-63ED-38A9-EA95-4E50E6A84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4459F-B264-368E-F18D-4A7A31505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26C1C2-D69D-CA17-51EB-EAD95A704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2603C4-27A8-4EC3-46EF-FEF1489A2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12EF81-419A-6901-19D0-AE362069A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A89D41-4503-BD67-6DEC-D5CB51DA5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BA7ADE-5D37-6B3A-0A2A-D9FE7949F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8977E4-A1F5-85E4-0F75-6195DBA38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D6B64-3E01-4436-B829-DDB9D8D6BF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06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4A7DF-DEE6-FD78-0E16-04F84D842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C21190-8C19-5CA6-A599-4F093680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D0E3C1-373C-42AF-8675-852E5536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5922C-D79D-E79C-083C-3A2A42E8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6F984-A60E-409A-BF8A-90E44B585B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63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20D6CD-E7EA-5F71-3F8A-C1A400C3C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99B0F7-D316-98F1-D65D-2A27F209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5FCC4-E1D1-DA45-95E2-FAD6A2BAB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FD4BB-E228-45C1-9DC2-989E2CAC05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96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16F44-C95D-6E5E-FC6F-987E11159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83609-14C9-429C-0E96-72E569393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D581CB-A78E-C2EA-C287-05C09D6F6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02EA73-1ADB-B7C4-38AD-4F2DB6E9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C97C7-2E72-D990-97D1-94DFEE31E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AE8F0-910D-A75A-79FE-D85981F56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4EE91-8641-4921-BEAB-3C75CCBD74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7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78B1-D54C-E5D9-084E-B8F1AE605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3E0D1C-8D4F-A5D1-4BF2-99173B336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AE5FE-9DC6-1B49-07B0-26E78DFD1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A5708-8210-345B-2ED4-BD18B19FC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1327C-E00D-F785-EEAA-4E61EFD7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FC83ED-AEE5-A2FC-B11C-3C435DCD8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1C4C4-7E46-455E-8FA7-88932A6983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43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0082314-C476-60A4-6B67-643E3BD5A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8B771F0-BAAF-4596-4D17-52A633728F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7096F8C-BD2B-5638-A1B8-8AFCB321517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7C5BEDF-BEF1-4D61-2DD4-BD3063C674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CB10830-A17D-9807-D452-1105F4E739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A08C412-2A95-443E-B778-8955D223D4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stolaf.edu/people/giannini/flashanimat/transport/diffusion.swf" TargetMode="Externa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tolaf.edu/people/giannini/flashanimat/transport/channel.sw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stolaf.edu/people/giannini/flashanimat/transport/osmosis.sw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laf.edu/people/giannini/flashanimat/transport/secondary%20active%20transport.sw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stolaf.edu/people/giannini/flashanimat/cellstructures/phagocitosis.sw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tvdsb.on.ca/westmin/science/sbi3a1/Cells/Osmosis.htm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hyperlink" Target="http://www.tvdsb.on.ca/westmin/science/sbi3a1/Cells/Osmosis.htm" TargetMode="Externa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tvdsb.on.ca/westmin/science/sbi3a1/Cells/Osmosis.htm" TargetMode="Externa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laf.edu/people/giannini/movies/paramecium/para%20cont.mov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tolaf.edu/people/giannini/flashanimat/lipids/membrane%20fluidity.swf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isc-online.com/objects/index_tj.asp?objid=AP110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rograms.northlandcollege.edu/biology/Biology1111/animations/transport1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>
            <a:extLst>
              <a:ext uri="{FF2B5EF4-FFF2-40B4-BE49-F238E27FC236}">
                <a16:creationId xmlns:a16="http://schemas.microsoft.com/office/drawing/2014/main" id="{77AEB781-94F7-A567-4C6F-E73889E0EF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5715000" cy="1470025"/>
          </a:xfrm>
        </p:spPr>
        <p:txBody>
          <a:bodyPr anchor="ctr"/>
          <a:lstStyle/>
          <a:p>
            <a:r>
              <a:rPr lang="en-US" altLang="en-US" sz="4800"/>
              <a:t>Cellular Transport Notes</a:t>
            </a: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6976178D-6F6E-C258-D9D2-4BA401FAB9A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1981200"/>
            <a:ext cx="4114800" cy="609600"/>
          </a:xfrm>
        </p:spPr>
        <p:txBody>
          <a:bodyPr/>
          <a:lstStyle/>
          <a:p>
            <a:r>
              <a:rPr lang="en-US" altLang="en-US" sz="3200" b="1">
                <a:solidFill>
                  <a:srgbClr val="FFF597"/>
                </a:solidFill>
              </a:rPr>
              <a:t>Ch. 7.3</a:t>
            </a:r>
          </a:p>
        </p:txBody>
      </p:sp>
      <p:pic>
        <p:nvPicPr>
          <p:cNvPr id="23558" name="Picture 6">
            <a:extLst>
              <a:ext uri="{FF2B5EF4-FFF2-40B4-BE49-F238E27FC236}">
                <a16:creationId xmlns:a16="http://schemas.microsoft.com/office/drawing/2014/main" id="{246BF7C1-8F1E-C5A8-219E-828FCE250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8458200" cy="348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>
            <a:extLst>
              <a:ext uri="{FF2B5EF4-FFF2-40B4-BE49-F238E27FC236}">
                <a16:creationId xmlns:a16="http://schemas.microsoft.com/office/drawing/2014/main" id="{0500B80B-C6D3-71F4-81EC-54EA90BB87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7B2B03C-ABB3-1183-74C6-86B084D61E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6727825" cy="550863"/>
          </a:xfrm>
        </p:spPr>
        <p:txBody>
          <a:bodyPr/>
          <a:lstStyle/>
          <a:p>
            <a:r>
              <a:rPr lang="en-US" altLang="en-US" sz="4000" b="1"/>
              <a:t>Passive Transport:</a:t>
            </a:r>
            <a:r>
              <a:rPr lang="en-US" altLang="en-US" sz="4000"/>
              <a:t> </a:t>
            </a:r>
            <a:br>
              <a:rPr lang="en-US" altLang="en-US" sz="4000"/>
            </a:br>
            <a:r>
              <a:rPr lang="en-US" altLang="en-US" sz="4000"/>
              <a:t>1. </a:t>
            </a:r>
            <a:r>
              <a:rPr lang="en-US" altLang="en-US" sz="4000" u="sng"/>
              <a:t>Diffusion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1A0BBEA-C847-4C48-7E1D-2D78F0394C1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6130925" cy="5257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en-US" b="1"/>
              <a:t>Diffusion</a:t>
            </a:r>
            <a:r>
              <a:rPr lang="en-US" altLang="en-US"/>
              <a:t>: </a:t>
            </a:r>
            <a:r>
              <a:rPr lang="en-US" altLang="en-US" u="sng"/>
              <a:t>random</a:t>
            </a:r>
            <a:r>
              <a:rPr lang="en-US" altLang="en-US"/>
              <a:t> movement of particles </a:t>
            </a:r>
            <a:r>
              <a:rPr lang="en-US" altLang="en-US" b="1">
                <a:solidFill>
                  <a:srgbClr val="FFF597"/>
                </a:solidFill>
              </a:rPr>
              <a:t>from an area of high concentration to an area of low concentration</a:t>
            </a:r>
            <a:r>
              <a:rPr lang="en-US" altLang="en-US"/>
              <a:t>.</a:t>
            </a:r>
            <a:r>
              <a:rPr lang="en-US" altLang="en-US" sz="3600"/>
              <a:t> </a:t>
            </a:r>
            <a:endParaRPr lang="en-US" altLang="en-US" sz="1200"/>
          </a:p>
          <a:p>
            <a:pPr marL="533400" indent="-533400" algn="ctr">
              <a:buFontTx/>
              <a:buNone/>
            </a:pPr>
            <a:r>
              <a:rPr lang="en-US" altLang="en-US" sz="3600">
                <a:solidFill>
                  <a:srgbClr val="FDFD03"/>
                </a:solidFill>
              </a:rPr>
              <a:t>(</a:t>
            </a:r>
            <a:r>
              <a:rPr lang="en-US" altLang="en-US" sz="3600" b="1" i="1">
                <a:solidFill>
                  <a:srgbClr val="FDFD03"/>
                </a:solidFill>
              </a:rPr>
              <a:t>High to Low</a:t>
            </a:r>
            <a:r>
              <a:rPr lang="en-US" altLang="en-US" sz="3600" b="1">
                <a:solidFill>
                  <a:srgbClr val="FDFD03"/>
                </a:solidFill>
              </a:rPr>
              <a:t>)</a:t>
            </a:r>
          </a:p>
          <a:p>
            <a:pPr marL="533400" indent="-533400" eaLnBrk="0" hangingPunct="0">
              <a:spcBef>
                <a:spcPct val="50000"/>
              </a:spcBef>
            </a:pPr>
            <a:r>
              <a:rPr lang="en-US" altLang="en-US" sz="2800"/>
              <a:t>Diffusion continues until all molecules are evenly spaced (</a:t>
            </a:r>
            <a:r>
              <a:rPr lang="en-US" altLang="en-US" sz="2800" b="1">
                <a:solidFill>
                  <a:srgbClr val="FFF597"/>
                </a:solidFill>
              </a:rPr>
              <a:t>equilibrium</a:t>
            </a:r>
            <a:r>
              <a:rPr lang="en-US" altLang="en-US" sz="2800"/>
              <a:t> is reached)-</a:t>
            </a:r>
            <a:r>
              <a:rPr lang="en-US" altLang="en-US" sz="2800" b="1" i="1" u="sng"/>
              <a:t>Note:</a:t>
            </a:r>
            <a:r>
              <a:rPr lang="en-US" altLang="en-US" sz="2800"/>
              <a:t> molecules will still move around but stay spread out.</a:t>
            </a:r>
          </a:p>
          <a:p>
            <a:pPr marL="533400" indent="-533400" algn="ctr">
              <a:buFontTx/>
              <a:buNone/>
            </a:pPr>
            <a:endParaRPr lang="en-US" altLang="en-US" sz="3600"/>
          </a:p>
        </p:txBody>
      </p:sp>
      <p:pic>
        <p:nvPicPr>
          <p:cNvPr id="30725" name="Picture 5">
            <a:extLst>
              <a:ext uri="{FF2B5EF4-FFF2-40B4-BE49-F238E27FC236}">
                <a16:creationId xmlns:a16="http://schemas.microsoft.com/office/drawing/2014/main" id="{8FAAC0CB-AD07-7A3B-09A3-9A54CD835EA1}"/>
              </a:ext>
            </a:extLst>
          </p:cNvPr>
          <p:cNvPicPr>
            <a:picLocks noChangeAspect="1" noChangeArrowheads="1" noCrop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1066800"/>
            <a:ext cx="2209800" cy="220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7" name="Picture 7">
            <a:extLst>
              <a:ext uri="{FF2B5EF4-FFF2-40B4-BE49-F238E27FC236}">
                <a16:creationId xmlns:a16="http://schemas.microsoft.com/office/drawing/2014/main" id="{557679CC-3C1D-7911-DA00-D7C2E4ABBC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05200"/>
            <a:ext cx="1908175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8" name="Rectangle 8">
            <a:extLst>
              <a:ext uri="{FF2B5EF4-FFF2-40B4-BE49-F238E27FC236}">
                <a16:creationId xmlns:a16="http://schemas.microsoft.com/office/drawing/2014/main" id="{F9331010-B70B-42AE-526F-55F0FFC41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6523038"/>
            <a:ext cx="27432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/>
              <a:t>http://bio.winona.edu/berg/Free.htm</a:t>
            </a:r>
          </a:p>
        </p:txBody>
      </p:sp>
      <p:sp>
        <p:nvSpPr>
          <p:cNvPr id="30729" name="Rectangle 9">
            <a:extLst>
              <a:ext uri="{FF2B5EF4-FFF2-40B4-BE49-F238E27FC236}">
                <a16:creationId xmlns:a16="http://schemas.microsoft.com/office/drawing/2014/main" id="{97629DFD-D1D3-08BB-A22D-F36EB5C94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52400"/>
            <a:ext cx="2590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/>
              <a:t>  </a:t>
            </a:r>
            <a:r>
              <a:rPr lang="en-US" altLang="en-US" sz="2400">
                <a:hlinkClick r:id="rId5"/>
              </a:rPr>
              <a:t>Simple Diffusion Animation</a:t>
            </a:r>
            <a:endParaRPr lang="en-US" altLang="en-US" sz="24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D6922EEF-A3B4-1F3C-16A9-0D797470722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953000" cy="46656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04800" indent="-304800">
              <a:lnSpc>
                <a:spcPct val="90000"/>
              </a:lnSpc>
              <a:buFontTx/>
              <a:buNone/>
            </a:pPr>
            <a:r>
              <a:rPr lang="en-US" altLang="en-US" sz="2800" b="1"/>
              <a:t>2. </a:t>
            </a:r>
            <a:r>
              <a:rPr lang="en-US" altLang="en-US" sz="2800" b="1">
                <a:solidFill>
                  <a:srgbClr val="FFF597"/>
                </a:solidFill>
              </a:rPr>
              <a:t>Facilitated diffusion</a:t>
            </a:r>
            <a:r>
              <a:rPr lang="en-US" altLang="en-US" sz="2800"/>
              <a:t>: diffusion of specific particles </a:t>
            </a:r>
            <a:r>
              <a:rPr lang="en-US" altLang="en-US" sz="2800" b="1">
                <a:solidFill>
                  <a:srgbClr val="FFF597"/>
                </a:solidFill>
              </a:rPr>
              <a:t>through transport proteins</a:t>
            </a:r>
            <a:r>
              <a:rPr lang="en-US" altLang="en-US" sz="2800"/>
              <a:t> found in the membrane </a:t>
            </a:r>
          </a:p>
          <a:p>
            <a:pPr marL="762000" lvl="1" indent="-304800">
              <a:lnSpc>
                <a:spcPct val="90000"/>
              </a:lnSpc>
              <a:buFontTx/>
              <a:buAutoNum type="alphaLcPeriod"/>
            </a:pPr>
            <a:r>
              <a:rPr lang="en-US" altLang="en-US"/>
              <a:t>Transport Proteins are </a:t>
            </a:r>
            <a:r>
              <a:rPr lang="en-US" altLang="en-US" u="sng">
                <a:solidFill>
                  <a:srgbClr val="FFF597"/>
                </a:solidFill>
              </a:rPr>
              <a:t>specific</a:t>
            </a:r>
            <a:r>
              <a:rPr lang="en-US" altLang="en-US"/>
              <a:t> – they “select” only certain molecules  to cross the membrane</a:t>
            </a:r>
          </a:p>
          <a:p>
            <a:pPr marL="762000" lvl="1" indent="-304800">
              <a:lnSpc>
                <a:spcPct val="90000"/>
              </a:lnSpc>
              <a:buFontTx/>
              <a:buAutoNum type="alphaLcPeriod"/>
            </a:pPr>
            <a:r>
              <a:rPr lang="en-US" altLang="en-US"/>
              <a:t>Transports larger or charged molecules</a:t>
            </a:r>
          </a:p>
        </p:txBody>
      </p:sp>
      <p:pic>
        <p:nvPicPr>
          <p:cNvPr id="36869" name="Picture 5">
            <a:extLst>
              <a:ext uri="{FF2B5EF4-FFF2-40B4-BE49-F238E27FC236}">
                <a16:creationId xmlns:a16="http://schemas.microsoft.com/office/drawing/2014/main" id="{48F63980-BCA3-B88C-BEFE-9370B89A41BB}"/>
              </a:ext>
            </a:extLst>
          </p:cNvPr>
          <p:cNvPicPr>
            <a:picLocks noChangeAspect="1" noChangeArrowheads="1" noCrop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371600"/>
            <a:ext cx="39624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70" name="Text Box 6">
            <a:extLst>
              <a:ext uri="{FF2B5EF4-FFF2-40B4-BE49-F238E27FC236}">
                <a16:creationId xmlns:a16="http://schemas.microsoft.com/office/drawing/2014/main" id="{507B1161-4A2C-BC60-7074-4DB67D46F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352800"/>
            <a:ext cx="1981200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Facilitated diffusion</a:t>
            </a:r>
            <a:r>
              <a:rPr lang="en-US" altLang="en-US" sz="2800" b="1"/>
              <a:t> </a:t>
            </a:r>
            <a:r>
              <a:rPr lang="en-US" altLang="en-US" sz="2400" b="1">
                <a:solidFill>
                  <a:srgbClr val="FFF597"/>
                </a:solidFill>
              </a:rPr>
              <a:t>(Channel Protein)</a:t>
            </a:r>
          </a:p>
        </p:txBody>
      </p:sp>
      <p:sp>
        <p:nvSpPr>
          <p:cNvPr id="36871" name="Text Box 7">
            <a:extLst>
              <a:ext uri="{FF2B5EF4-FFF2-40B4-BE49-F238E27FC236}">
                <a16:creationId xmlns:a16="http://schemas.microsoft.com/office/drawing/2014/main" id="{0979682A-C413-2ED5-82D8-44812F2CC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3429000"/>
            <a:ext cx="15097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Diffusion </a:t>
            </a:r>
            <a:r>
              <a:rPr lang="en-US" altLang="en-US" sz="2400" b="1">
                <a:solidFill>
                  <a:srgbClr val="FFF597"/>
                </a:solidFill>
              </a:rPr>
              <a:t>(Lipid Bilayer)</a:t>
            </a:r>
          </a:p>
        </p:txBody>
      </p:sp>
      <p:sp>
        <p:nvSpPr>
          <p:cNvPr id="36872" name="Rectangle 8">
            <a:extLst>
              <a:ext uri="{FF2B5EF4-FFF2-40B4-BE49-F238E27FC236}">
                <a16:creationId xmlns:a16="http://schemas.microsoft.com/office/drawing/2014/main" id="{ECA849FC-AC3A-F7C6-4D99-7E3FBF7F7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0"/>
            <a:ext cx="617220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/>
              <a:t>Passive Transport</a:t>
            </a:r>
            <a:r>
              <a:rPr lang="en-US" altLang="en-US" sz="4000"/>
              <a:t>: </a:t>
            </a:r>
            <a:br>
              <a:rPr lang="en-US" altLang="en-US" sz="4000"/>
            </a:br>
            <a:r>
              <a:rPr lang="en-US" altLang="en-US" sz="4000"/>
              <a:t>2. </a:t>
            </a:r>
            <a:r>
              <a:rPr lang="en-US" altLang="en-US" sz="4000" u="sng"/>
              <a:t>Facilitated Diffusion</a:t>
            </a:r>
          </a:p>
        </p:txBody>
      </p:sp>
      <p:pic>
        <p:nvPicPr>
          <p:cNvPr id="36875" name="Picture 11">
            <a:extLst>
              <a:ext uri="{FF2B5EF4-FFF2-40B4-BE49-F238E27FC236}">
                <a16:creationId xmlns:a16="http://schemas.microsoft.com/office/drawing/2014/main" id="{563A5D52-09CF-3641-D48E-D6E257452C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0"/>
            <a:ext cx="19240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6" name="Text Box 12">
            <a:extLst>
              <a:ext uri="{FF2B5EF4-FFF2-40B4-BE49-F238E27FC236}">
                <a16:creationId xmlns:a16="http://schemas.microsoft.com/office/drawing/2014/main" id="{DB5BE3BE-0BE5-73B1-A199-E431883D3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4770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597"/>
                </a:solidFill>
              </a:rPr>
              <a:t>Carrier Protein</a:t>
            </a:r>
          </a:p>
        </p:txBody>
      </p:sp>
      <p:sp>
        <p:nvSpPr>
          <p:cNvPr id="36877" name="Text Box 13">
            <a:extLst>
              <a:ext uri="{FF2B5EF4-FFF2-40B4-BE49-F238E27FC236}">
                <a16:creationId xmlns:a16="http://schemas.microsoft.com/office/drawing/2014/main" id="{ED329DA3-7392-E16F-0081-A080FC10F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838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A</a:t>
            </a:r>
          </a:p>
        </p:txBody>
      </p:sp>
      <p:sp>
        <p:nvSpPr>
          <p:cNvPr id="36878" name="Text Box 14">
            <a:extLst>
              <a:ext uri="{FF2B5EF4-FFF2-40B4-BE49-F238E27FC236}">
                <a16:creationId xmlns:a16="http://schemas.microsoft.com/office/drawing/2014/main" id="{0309E26B-6A9A-5AB6-3525-2F577D803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838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B</a:t>
            </a:r>
          </a:p>
        </p:txBody>
      </p:sp>
      <p:sp>
        <p:nvSpPr>
          <p:cNvPr id="36879" name="Rectangle 15">
            <a:extLst>
              <a:ext uri="{FF2B5EF4-FFF2-40B4-BE49-F238E27FC236}">
                <a16:creationId xmlns:a16="http://schemas.microsoft.com/office/drawing/2014/main" id="{B840D595-29F1-B764-98EA-2088DC7F7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67056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/>
              <a:t>http://bio.winona.edu/berg/Free.htm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 bldLvl="5" autoUpdateAnimBg="0"/>
      <p:bldP spid="36870" grpId="0" autoUpdateAnimBg="0"/>
      <p:bldP spid="36871" grpId="0" autoUpdateAnimBg="0"/>
      <p:bldP spid="36876" grpId="0" autoUpdateAnimBg="0"/>
      <p:bldP spid="36877" grpId="0"/>
      <p:bldP spid="368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04" name="Group 16">
            <a:extLst>
              <a:ext uri="{FF2B5EF4-FFF2-40B4-BE49-F238E27FC236}">
                <a16:creationId xmlns:a16="http://schemas.microsoft.com/office/drawing/2014/main" id="{F80124C5-6C8C-BA81-9DAB-42A89591A058}"/>
              </a:ext>
            </a:extLst>
          </p:cNvPr>
          <p:cNvGrpSpPr>
            <a:grpSpLocks/>
          </p:cNvGrpSpPr>
          <p:nvPr/>
        </p:nvGrpSpPr>
        <p:grpSpPr bwMode="auto">
          <a:xfrm>
            <a:off x="3784600" y="1670050"/>
            <a:ext cx="2816225" cy="3748088"/>
            <a:chOff x="2384" y="1052"/>
            <a:chExt cx="1774" cy="2361"/>
          </a:xfrm>
        </p:grpSpPr>
        <p:pic>
          <p:nvPicPr>
            <p:cNvPr id="37890" name="Picture 2">
              <a:extLst>
                <a:ext uri="{FF2B5EF4-FFF2-40B4-BE49-F238E27FC236}">
                  <a16:creationId xmlns:a16="http://schemas.microsoft.com/office/drawing/2014/main" id="{DB87B42B-AE02-7D4B-9CF8-A54B502F82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1052"/>
              <a:ext cx="1774" cy="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903" name="Line 15">
              <a:extLst>
                <a:ext uri="{FF2B5EF4-FFF2-40B4-BE49-F238E27FC236}">
                  <a16:creationId xmlns:a16="http://schemas.microsoft.com/office/drawing/2014/main" id="{26333BC4-5116-9056-2FEF-CD815F90BB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256"/>
              <a:ext cx="528" cy="8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7891" name="Text Box 3">
            <a:extLst>
              <a:ext uri="{FF2B5EF4-FFF2-40B4-BE49-F238E27FC236}">
                <a16:creationId xmlns:a16="http://schemas.microsoft.com/office/drawing/2014/main" id="{7CAAB99F-7400-D3BC-6450-6E894B704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812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u="sng">
                <a:solidFill>
                  <a:srgbClr val="FFF597"/>
                </a:solidFill>
              </a:rPr>
              <a:t>High </a:t>
            </a:r>
            <a:r>
              <a:rPr lang="en-US" altLang="en-US" sz="2400"/>
              <a:t>Concentration</a:t>
            </a: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1A895F14-9295-34DC-E36F-455100169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572000"/>
            <a:ext cx="3227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u="sng">
                <a:solidFill>
                  <a:srgbClr val="FFF597"/>
                </a:solidFill>
              </a:rPr>
              <a:t>Low </a:t>
            </a:r>
            <a:r>
              <a:rPr lang="en-US" altLang="en-US" sz="2400"/>
              <a:t>Concentration</a:t>
            </a:r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7E3304D2-2B3E-C3C6-9719-8F53A29A4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276600"/>
            <a:ext cx="2338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/>
              <a:t>Cell  Membrane</a:t>
            </a:r>
          </a:p>
        </p:txBody>
      </p:sp>
      <p:sp>
        <p:nvSpPr>
          <p:cNvPr id="37894" name="Text Box 6">
            <a:extLst>
              <a:ext uri="{FF2B5EF4-FFF2-40B4-BE49-F238E27FC236}">
                <a16:creationId xmlns:a16="http://schemas.microsoft.com/office/drawing/2014/main" id="{36A194B5-F7CB-474E-D4CD-53F0D87A4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028700"/>
            <a:ext cx="13287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000"/>
              <a:t>Glucose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molecules</a:t>
            </a:r>
          </a:p>
        </p:txBody>
      </p:sp>
      <p:sp>
        <p:nvSpPr>
          <p:cNvPr id="37895" name="Text Box 7">
            <a:extLst>
              <a:ext uri="{FF2B5EF4-FFF2-40B4-BE49-F238E27FC236}">
                <a16:creationId xmlns:a16="http://schemas.microsoft.com/office/drawing/2014/main" id="{34DC3B16-5C7B-5AA8-06C4-CBAD92015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25" y="4554538"/>
            <a:ext cx="8048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400"/>
              <a:t>Protein</a:t>
            </a:r>
          </a:p>
          <a:p>
            <a:pPr>
              <a:lnSpc>
                <a:spcPct val="80000"/>
              </a:lnSpc>
            </a:pPr>
            <a:r>
              <a:rPr lang="en-US" altLang="en-US" sz="1400"/>
              <a:t>channel</a:t>
            </a:r>
          </a:p>
        </p:txBody>
      </p:sp>
      <p:sp>
        <p:nvSpPr>
          <p:cNvPr id="37897" name="Text Box 9">
            <a:extLst>
              <a:ext uri="{FF2B5EF4-FFF2-40B4-BE49-F238E27FC236}">
                <a16:creationId xmlns:a16="http://schemas.microsoft.com/office/drawing/2014/main" id="{273FA3EF-EAE8-B52B-31C5-5C5453551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883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chemeClr val="tx2"/>
                </a:solidFill>
              </a:rPr>
              <a:t>Passive Transport:  </a:t>
            </a:r>
            <a:r>
              <a:rPr lang="en-US" altLang="en-US" sz="3200" u="sng">
                <a:solidFill>
                  <a:schemeClr val="tx2"/>
                </a:solidFill>
              </a:rPr>
              <a:t>2. Facilitated Diffusion</a:t>
            </a:r>
          </a:p>
        </p:txBody>
      </p:sp>
      <p:sp>
        <p:nvSpPr>
          <p:cNvPr id="37898" name="Text Box 10">
            <a:extLst>
              <a:ext uri="{FF2B5EF4-FFF2-40B4-BE49-F238E27FC236}">
                <a16:creationId xmlns:a16="http://schemas.microsoft.com/office/drawing/2014/main" id="{7BDF9FFD-CFF9-0022-FEF8-57F73D254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Go to Section:</a:t>
            </a:r>
            <a:endParaRPr lang="en-US" altLang="en-US" sz="2400"/>
          </a:p>
        </p:txBody>
      </p:sp>
      <p:sp>
        <p:nvSpPr>
          <p:cNvPr id="37900" name="Text Box 12">
            <a:extLst>
              <a:ext uri="{FF2B5EF4-FFF2-40B4-BE49-F238E27FC236}">
                <a16:creationId xmlns:a16="http://schemas.microsoft.com/office/drawing/2014/main" id="{C3146B49-B00E-23DC-88D4-292658C52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486400"/>
            <a:ext cx="1905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F597"/>
                </a:solidFill>
              </a:rPr>
              <a:t>Transport Protein</a:t>
            </a:r>
          </a:p>
        </p:txBody>
      </p:sp>
      <p:sp>
        <p:nvSpPr>
          <p:cNvPr id="37901" name="Line 13">
            <a:extLst>
              <a:ext uri="{FF2B5EF4-FFF2-40B4-BE49-F238E27FC236}">
                <a16:creationId xmlns:a16="http://schemas.microsoft.com/office/drawing/2014/main" id="{CE5B8FA1-7BE2-9359-E288-E63399302B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3886200"/>
            <a:ext cx="1066800" cy="16764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2" name="Line 14">
            <a:extLst>
              <a:ext uri="{FF2B5EF4-FFF2-40B4-BE49-F238E27FC236}">
                <a16:creationId xmlns:a16="http://schemas.microsoft.com/office/drawing/2014/main" id="{C8324BAF-BA2E-8759-9AA9-0106B3AF1ED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590800"/>
            <a:ext cx="0" cy="1981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5" name="Text Box 17">
            <a:extLst>
              <a:ext uri="{FF2B5EF4-FFF2-40B4-BE49-F238E27FC236}">
                <a16:creationId xmlns:a16="http://schemas.microsoft.com/office/drawing/2014/main" id="{9D0BAFEF-247E-F22F-2C99-6BE3D4D55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791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Through a </a:t>
            </a:r>
            <a:r>
              <a:rPr lang="en-US" altLang="en-US">
                <a:sym typeface="Wingdings" panose="05000000000000000000" pitchFamily="2" charset="2"/>
              </a:rPr>
              <a:t></a:t>
            </a:r>
            <a:endParaRPr lang="en-US" altLang="en-US"/>
          </a:p>
        </p:txBody>
      </p:sp>
      <p:sp>
        <p:nvSpPr>
          <p:cNvPr id="37906" name="Text Box 18">
            <a:extLst>
              <a:ext uri="{FF2B5EF4-FFF2-40B4-BE49-F238E27FC236}">
                <a16:creationId xmlns:a16="http://schemas.microsoft.com/office/drawing/2014/main" id="{A9C6F765-5590-4CA4-FEDD-3C9531FD7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hlink"/>
                </a:solidFill>
              </a:rPr>
              <a:t>Cellular Transport From a-</a:t>
            </a:r>
          </a:p>
        </p:txBody>
      </p:sp>
      <p:sp>
        <p:nvSpPr>
          <p:cNvPr id="37907" name="Text Box 19">
            <a:extLst>
              <a:ext uri="{FF2B5EF4-FFF2-40B4-BE49-F238E27FC236}">
                <a16:creationId xmlns:a16="http://schemas.microsoft.com/office/drawing/2014/main" id="{4285EC9B-7201-DE78-390C-E98B505E4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6764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High</a:t>
            </a:r>
          </a:p>
        </p:txBody>
      </p:sp>
      <p:sp>
        <p:nvSpPr>
          <p:cNvPr id="37908" name="Text Box 20">
            <a:extLst>
              <a:ext uri="{FF2B5EF4-FFF2-40B4-BE49-F238E27FC236}">
                <a16:creationId xmlns:a16="http://schemas.microsoft.com/office/drawing/2014/main" id="{D9518328-CAF7-39E6-52AC-EDC44EF81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6482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Low</a:t>
            </a:r>
          </a:p>
        </p:txBody>
      </p:sp>
      <p:sp>
        <p:nvSpPr>
          <p:cNvPr id="37909" name="Rectangle 21">
            <a:extLst>
              <a:ext uri="{FF2B5EF4-FFF2-40B4-BE49-F238E27FC236}">
                <a16:creationId xmlns:a16="http://schemas.microsoft.com/office/drawing/2014/main" id="{B95BE3EE-3F87-B04B-F3E4-1F2388779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3622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hlinkClick r:id="rId4"/>
              </a:rPr>
              <a:t>Channel Proteins</a:t>
            </a:r>
            <a:r>
              <a:rPr lang="en-US" altLang="en-US" sz="2000"/>
              <a:t> animations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2" grpId="0"/>
      <p:bldP spid="37900" grpId="0"/>
      <p:bldP spid="37905" grpId="0"/>
      <p:bldP spid="37907" grpId="0"/>
      <p:bldP spid="379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A10ECDBE-DA61-1145-499D-D289B4BF9BF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876800" cy="3200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04800" indent="-304800"/>
            <a:r>
              <a:rPr lang="en-US" altLang="en-US">
                <a:solidFill>
                  <a:schemeClr val="folHlink"/>
                </a:solidFill>
              </a:rPr>
              <a:t>3.</a:t>
            </a:r>
            <a:r>
              <a:rPr lang="en-US" altLang="en-US" b="1">
                <a:solidFill>
                  <a:schemeClr val="folHlink"/>
                </a:solidFill>
              </a:rPr>
              <a:t>Osmosis</a:t>
            </a:r>
            <a:r>
              <a:rPr lang="en-US" altLang="en-US">
                <a:solidFill>
                  <a:schemeClr val="folHlink"/>
                </a:solidFill>
              </a:rPr>
              <a:t>:</a:t>
            </a:r>
            <a:r>
              <a:rPr lang="en-US" altLang="en-US"/>
              <a:t>  </a:t>
            </a:r>
            <a:r>
              <a:rPr lang="en-US" altLang="en-US">
                <a:solidFill>
                  <a:srgbClr val="FFF597"/>
                </a:solidFill>
              </a:rPr>
              <a:t>diffusion of </a:t>
            </a:r>
            <a:r>
              <a:rPr lang="en-US" altLang="en-US" i="1">
                <a:solidFill>
                  <a:srgbClr val="FFF597"/>
                </a:solidFill>
              </a:rPr>
              <a:t>water</a:t>
            </a:r>
            <a:r>
              <a:rPr lang="en-US" altLang="en-US"/>
              <a:t> through a selectively permeable membrane</a:t>
            </a:r>
          </a:p>
          <a:p>
            <a:pPr marL="304800" indent="-304800"/>
            <a:r>
              <a:rPr lang="en-US" altLang="en-US"/>
              <a:t>Water moves from high to low concentrations</a:t>
            </a:r>
            <a:endParaRPr lang="en-US" altLang="en-US" i="1">
              <a:solidFill>
                <a:srgbClr val="FFF597"/>
              </a:solidFill>
            </a:endParaRPr>
          </a:p>
          <a:p>
            <a:pPr marL="762000" lvl="1" indent="-304800">
              <a:buFontTx/>
              <a:buAutoNum type="alphaLcPeriod"/>
            </a:pPr>
            <a:endParaRPr lang="en-US" altLang="en-US" sz="3200"/>
          </a:p>
          <a:p>
            <a:pPr marL="762000" lvl="1" indent="-304800">
              <a:buFontTx/>
              <a:buNone/>
            </a:pPr>
            <a:endParaRPr lang="en-US" altLang="en-US" sz="3200"/>
          </a:p>
        </p:txBody>
      </p:sp>
      <p:pic>
        <p:nvPicPr>
          <p:cNvPr id="41989" name="Picture 5">
            <a:extLst>
              <a:ext uri="{FF2B5EF4-FFF2-40B4-BE49-F238E27FC236}">
                <a16:creationId xmlns:a16="http://schemas.microsoft.com/office/drawing/2014/main" id="{9B75A930-EC1B-8B18-97EA-13F2C5A1E78E}"/>
              </a:ext>
            </a:extLst>
          </p:cNvPr>
          <p:cNvPicPr>
            <a:picLocks noChangeAspect="1" noChangeArrowheads="1" noCrop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371600"/>
            <a:ext cx="3775075" cy="280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0" name="Text Box 6">
            <a:extLst>
              <a:ext uri="{FF2B5EF4-FFF2-40B4-BE49-F238E27FC236}">
                <a16:creationId xmlns:a16="http://schemas.microsoft.com/office/drawing/2014/main" id="{C0CE26DB-FA37-1251-FDFC-9B13D91B6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495800"/>
            <a:ext cx="3368675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/>
              <a:t>Water moves freely through pores.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/>
              <a:t>Solute (green) to large to move across.</a:t>
            </a:r>
          </a:p>
        </p:txBody>
      </p:sp>
      <p:sp>
        <p:nvSpPr>
          <p:cNvPr id="41991" name="Text Box 7">
            <a:extLst>
              <a:ext uri="{FF2B5EF4-FFF2-40B4-BE49-F238E27FC236}">
                <a16:creationId xmlns:a16="http://schemas.microsoft.com/office/drawing/2014/main" id="{81CA9940-AED9-A407-7BD4-7A7E62A5F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81000"/>
            <a:ext cx="2133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hlinkClick r:id="rId4"/>
              </a:rPr>
              <a:t>Osmosis</a:t>
            </a:r>
            <a:r>
              <a:rPr lang="en-US" altLang="en-US" sz="2400"/>
              <a:t> animation</a:t>
            </a:r>
          </a:p>
        </p:txBody>
      </p:sp>
      <p:sp>
        <p:nvSpPr>
          <p:cNvPr id="41992" name="Rectangle 8">
            <a:extLst>
              <a:ext uri="{FF2B5EF4-FFF2-40B4-BE49-F238E27FC236}">
                <a16:creationId xmlns:a16="http://schemas.microsoft.com/office/drawing/2014/main" id="{DB6B5907-205A-6EE4-42B6-07824B995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0"/>
            <a:ext cx="617220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/>
              <a:t>Passive Transport: </a:t>
            </a:r>
            <a:br>
              <a:rPr lang="en-US" altLang="en-US" sz="4000"/>
            </a:br>
            <a:r>
              <a:rPr lang="en-US" altLang="en-US" sz="4000"/>
              <a:t>3. </a:t>
            </a:r>
            <a:r>
              <a:rPr lang="en-US" altLang="en-US" sz="4000" b="1" u="sng"/>
              <a:t>Osmosis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5" autoUpdateAnimBg="0"/>
      <p:bldP spid="41990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6F0AB5D-8F2A-B566-5DBE-D8C6C35BE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Active Transport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A1D7B3F9-06FF-53B7-A82C-31260A079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60500"/>
            <a:ext cx="914400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ct val="50000"/>
              </a:spcAft>
              <a:buFontTx/>
              <a:buChar char="•"/>
            </a:pPr>
            <a:r>
              <a:rPr lang="en-US" altLang="en-US" sz="3200"/>
              <a:t>cell </a:t>
            </a:r>
            <a:r>
              <a:rPr lang="en-US" altLang="en-US" sz="3200" b="1">
                <a:solidFill>
                  <a:srgbClr val="FFF597"/>
                </a:solidFill>
              </a:rPr>
              <a:t>uses energy</a:t>
            </a:r>
            <a:r>
              <a:rPr lang="en-US" altLang="en-US" sz="3200"/>
              <a:t> 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altLang="en-US" sz="3200"/>
              <a:t>actively moves molecules to where they are needed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altLang="en-US" sz="3200"/>
              <a:t>Movement  </a:t>
            </a:r>
            <a:r>
              <a:rPr lang="en-US" altLang="en-US" sz="3200" b="1">
                <a:solidFill>
                  <a:srgbClr val="FFF597"/>
                </a:solidFill>
              </a:rPr>
              <a:t>from an area of </a:t>
            </a:r>
            <a:r>
              <a:rPr lang="en-US" altLang="en-US" sz="3200" b="1" u="sng">
                <a:solidFill>
                  <a:srgbClr val="FFF597"/>
                </a:solidFill>
              </a:rPr>
              <a:t>low</a:t>
            </a:r>
            <a:r>
              <a:rPr lang="en-US" altLang="en-US" sz="3200" b="1">
                <a:solidFill>
                  <a:srgbClr val="FFF597"/>
                </a:solidFill>
              </a:rPr>
              <a:t> concentration to an area of </a:t>
            </a:r>
            <a:r>
              <a:rPr lang="en-US" altLang="en-US" sz="3200" b="1" u="sng">
                <a:solidFill>
                  <a:srgbClr val="FFF597"/>
                </a:solidFill>
              </a:rPr>
              <a:t>high </a:t>
            </a:r>
            <a:r>
              <a:rPr lang="en-US" altLang="en-US" sz="3200" b="1">
                <a:solidFill>
                  <a:srgbClr val="FFF597"/>
                </a:solidFill>
              </a:rPr>
              <a:t>concentration</a:t>
            </a:r>
            <a:r>
              <a:rPr lang="en-US" altLang="en-US" sz="3200" b="1"/>
              <a:t> 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altLang="en-US" sz="4000" b="1"/>
              <a:t>(Low </a:t>
            </a:r>
            <a:r>
              <a:rPr lang="en-US" altLang="en-US" sz="4000" b="1">
                <a:sym typeface="Wingdings" panose="05000000000000000000" pitchFamily="2" charset="2"/>
              </a:rPr>
              <a:t> High)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altLang="en-US" sz="3200">
                <a:solidFill>
                  <a:schemeClr val="tx2"/>
                </a:solidFill>
                <a:sym typeface="Wingdings" panose="05000000000000000000" pitchFamily="2" charset="2"/>
              </a:rPr>
              <a:t>Three Types</a:t>
            </a:r>
            <a:r>
              <a:rPr lang="en-US" altLang="en-US" sz="3200">
                <a:sym typeface="Wingdings" panose="05000000000000000000" pitchFamily="2" charset="2"/>
              </a:rPr>
              <a:t>:</a:t>
            </a:r>
          </a:p>
          <a:p>
            <a:endParaRPr lang="en-US" altLang="en-US" sz="3200"/>
          </a:p>
        </p:txBody>
      </p:sp>
      <p:sp>
        <p:nvSpPr>
          <p:cNvPr id="32773" name="Line 5">
            <a:extLst>
              <a:ext uri="{FF2B5EF4-FFF2-40B4-BE49-F238E27FC236}">
                <a16:creationId xmlns:a16="http://schemas.microsoft.com/office/drawing/2014/main" id="{EF7A8D79-B5CF-504C-9026-142A9CDFD0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3716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D6B84D7-EBF8-719E-CEFC-864ED41082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705600" cy="1143000"/>
          </a:xfrm>
        </p:spPr>
        <p:txBody>
          <a:bodyPr/>
          <a:lstStyle/>
          <a:p>
            <a:r>
              <a:rPr lang="en-US" altLang="en-US"/>
              <a:t>Types of Active Transport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6B0FDEDF-681C-6804-997D-C41A55CA8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676400"/>
            <a:ext cx="4114800" cy="3871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endParaRPr lang="en-US" altLang="en-US" sz="1200">
              <a:solidFill>
                <a:srgbClr val="FFF597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800">
                <a:solidFill>
                  <a:srgbClr val="FFF597"/>
                </a:solidFill>
              </a:rPr>
              <a:t>1. </a:t>
            </a:r>
            <a:r>
              <a:rPr lang="en-US" altLang="en-US" sz="2800" b="1">
                <a:solidFill>
                  <a:srgbClr val="FFF597"/>
                </a:solidFill>
              </a:rPr>
              <a:t>Protein Pumps</a:t>
            </a:r>
            <a:r>
              <a:rPr lang="en-US" altLang="en-US" sz="2800"/>
              <a:t> -transport proteins that require energy to do work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>
                <a:solidFill>
                  <a:srgbClr val="FFF597"/>
                </a:solidFill>
              </a:rPr>
              <a:t>Example:</a:t>
            </a:r>
            <a:r>
              <a:rPr lang="en-US" altLang="en-US" sz="2800"/>
              <a:t> Sodium / Potassium Pumps are important in nerve responses.</a:t>
            </a:r>
            <a:endParaRPr lang="en-US" altLang="en-US" sz="2800" b="1" u="sng"/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0C457B28-B6F7-5861-049B-5C7FFBA23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0"/>
            <a:ext cx="2057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hlinkClick r:id="rId3"/>
              </a:rPr>
              <a:t>Sodium Potassium Pumps </a:t>
            </a:r>
            <a:r>
              <a:rPr lang="en-US" altLang="en-US"/>
              <a:t>(Active Transport using proteins)</a:t>
            </a:r>
          </a:p>
        </p:txBody>
      </p:sp>
      <p:pic>
        <p:nvPicPr>
          <p:cNvPr id="33800" name="Picture 8">
            <a:extLst>
              <a:ext uri="{FF2B5EF4-FFF2-40B4-BE49-F238E27FC236}">
                <a16:creationId xmlns:a16="http://schemas.microsoft.com/office/drawing/2014/main" id="{78239C6A-F0F1-1DF1-026F-DAF3E75E83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26720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Text Box 9">
            <a:extLst>
              <a:ext uri="{FF2B5EF4-FFF2-40B4-BE49-F238E27FC236}">
                <a16:creationId xmlns:a16="http://schemas.microsoft.com/office/drawing/2014/main" id="{43C791CD-7B2C-1141-0D6C-37259D0AA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724400"/>
            <a:ext cx="3124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/>
              <a:t>Protein changes shape to move molecules:  this requires energy!</a:t>
            </a:r>
          </a:p>
        </p:txBody>
      </p:sp>
      <p:sp>
        <p:nvSpPr>
          <p:cNvPr id="33802" name="Line 10">
            <a:extLst>
              <a:ext uri="{FF2B5EF4-FFF2-40B4-BE49-F238E27FC236}">
                <a16:creationId xmlns:a16="http://schemas.microsoft.com/office/drawing/2014/main" id="{DE62AF01-7DD0-EC8B-14F7-2AD1E218D02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1DA954C-3552-5749-D9CC-50513F518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6248400" cy="550863"/>
          </a:xfrm>
        </p:spPr>
        <p:txBody>
          <a:bodyPr/>
          <a:lstStyle/>
          <a:p>
            <a:r>
              <a:rPr lang="en-US" altLang="en-US" sz="4000"/>
              <a:t>Types of Active Transport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2EF893F3-39E0-ED79-07CD-CDD15C8A387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5068888" cy="513397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/>
            <a:r>
              <a:rPr lang="en-US" altLang="en-US"/>
              <a:t>2.</a:t>
            </a:r>
            <a:r>
              <a:rPr lang="en-US" altLang="en-US" sz="4400"/>
              <a:t> </a:t>
            </a:r>
            <a:r>
              <a:rPr lang="en-US" altLang="en-US" sz="2800" b="1">
                <a:solidFill>
                  <a:srgbClr val="FFF597"/>
                </a:solidFill>
              </a:rPr>
              <a:t>Endocytosis</a:t>
            </a:r>
            <a:r>
              <a:rPr lang="en-US" altLang="en-US" sz="2800">
                <a:solidFill>
                  <a:srgbClr val="FFF597"/>
                </a:solidFill>
              </a:rPr>
              <a:t>:</a:t>
            </a:r>
            <a:r>
              <a:rPr lang="en-US" altLang="en-US" sz="2800"/>
              <a:t>  taking bulky material into a cell </a:t>
            </a:r>
          </a:p>
          <a:p>
            <a:pPr marL="914400" lvl="1" indent="-457200">
              <a:buFontTx/>
              <a:buChar char="•"/>
            </a:pPr>
            <a:r>
              <a:rPr lang="en-US" altLang="en-US"/>
              <a:t>Uses energy</a:t>
            </a:r>
          </a:p>
          <a:p>
            <a:pPr marL="914400" lvl="1" indent="-457200">
              <a:buFontTx/>
              <a:buChar char="•"/>
            </a:pPr>
            <a:r>
              <a:rPr lang="en-US" altLang="en-US"/>
              <a:t>Cell membrane in-folds around food particle</a:t>
            </a:r>
          </a:p>
          <a:p>
            <a:pPr marL="914400" lvl="1" indent="-457200">
              <a:buFontTx/>
              <a:buChar char="•"/>
            </a:pPr>
            <a:r>
              <a:rPr lang="en-US" altLang="en-US"/>
              <a:t>“</a:t>
            </a:r>
            <a:r>
              <a:rPr lang="en-US" altLang="en-US" i="1">
                <a:solidFill>
                  <a:srgbClr val="FFF597"/>
                </a:solidFill>
              </a:rPr>
              <a:t>cell eating</a:t>
            </a:r>
            <a:r>
              <a:rPr lang="en-US" altLang="en-US"/>
              <a:t>”</a:t>
            </a:r>
          </a:p>
          <a:p>
            <a:pPr marL="914400" lvl="1" indent="-457200">
              <a:buFontTx/>
              <a:buChar char="•"/>
            </a:pPr>
            <a:r>
              <a:rPr lang="en-US" altLang="en-US"/>
              <a:t>forms food vacuole &amp; digests food</a:t>
            </a:r>
          </a:p>
          <a:p>
            <a:pPr marL="914400" lvl="1" indent="-457200">
              <a:buFontTx/>
              <a:buChar char="•"/>
            </a:pPr>
            <a:r>
              <a:rPr lang="en-US" altLang="en-US"/>
              <a:t>This is how white blood cells eat bacteria!</a:t>
            </a:r>
          </a:p>
        </p:txBody>
      </p:sp>
      <p:pic>
        <p:nvPicPr>
          <p:cNvPr id="46085" name="Picture 5">
            <a:extLst>
              <a:ext uri="{FF2B5EF4-FFF2-40B4-BE49-F238E27FC236}">
                <a16:creationId xmlns:a16="http://schemas.microsoft.com/office/drawing/2014/main" id="{D3645192-AD10-E2F6-9F3A-31E661E50E6A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2819400"/>
            <a:ext cx="3738563" cy="1219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7" name="Picture 7">
            <a:extLst>
              <a:ext uri="{FF2B5EF4-FFF2-40B4-BE49-F238E27FC236}">
                <a16:creationId xmlns:a16="http://schemas.microsoft.com/office/drawing/2014/main" id="{26706677-F1D7-058A-E2A5-914D24285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2176463" cy="25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6088" name="Group 8">
            <a:extLst>
              <a:ext uri="{FF2B5EF4-FFF2-40B4-BE49-F238E27FC236}">
                <a16:creationId xmlns:a16="http://schemas.microsoft.com/office/drawing/2014/main" id="{4D8B41F8-009B-F7DF-67CA-DE97DFB4CB94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4191000"/>
            <a:ext cx="3733800" cy="2362200"/>
            <a:chOff x="2928" y="569"/>
            <a:chExt cx="2784" cy="1720"/>
          </a:xfrm>
        </p:grpSpPr>
        <p:pic>
          <p:nvPicPr>
            <p:cNvPr id="46089" name="Picture 9">
              <a:extLst>
                <a:ext uri="{FF2B5EF4-FFF2-40B4-BE49-F238E27FC236}">
                  <a16:creationId xmlns:a16="http://schemas.microsoft.com/office/drawing/2014/main" id="{1F245CE8-0A43-1AB8-134A-C012641DC9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8" t="1837" b="20204"/>
            <a:stretch>
              <a:fillRect/>
            </a:stretch>
          </p:blipFill>
          <p:spPr bwMode="auto">
            <a:xfrm>
              <a:off x="2939" y="569"/>
              <a:ext cx="2773" cy="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0" name="Rectangle 10">
              <a:extLst>
                <a:ext uri="{FF2B5EF4-FFF2-40B4-BE49-F238E27FC236}">
                  <a16:creationId xmlns:a16="http://schemas.microsoft.com/office/drawing/2014/main" id="{8824431D-7E3F-DE3B-3010-E9C0A0103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536"/>
              <a:ext cx="38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5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4B01BB7B-A68E-05CA-3C14-EB002DBE63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010400" cy="550863"/>
          </a:xfrm>
        </p:spPr>
        <p:txBody>
          <a:bodyPr/>
          <a:lstStyle/>
          <a:p>
            <a:r>
              <a:rPr lang="en-US" altLang="en-US" sz="4000"/>
              <a:t>Types of Active Transport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F0080B96-7094-EF0E-FE89-B552349DAAA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09713"/>
            <a:ext cx="5486400" cy="534828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04800" indent="-304800">
              <a:lnSpc>
                <a:spcPct val="90000"/>
              </a:lnSpc>
              <a:buFontTx/>
              <a:buNone/>
            </a:pPr>
            <a:r>
              <a:rPr lang="en-US" altLang="en-US"/>
              <a:t>3. </a:t>
            </a:r>
            <a:r>
              <a:rPr lang="en-US" altLang="en-US" b="1">
                <a:solidFill>
                  <a:srgbClr val="FFF597"/>
                </a:solidFill>
              </a:rPr>
              <a:t>Exocytosis</a:t>
            </a:r>
            <a:r>
              <a:rPr lang="en-US" altLang="en-US">
                <a:solidFill>
                  <a:srgbClr val="FFF597"/>
                </a:solidFill>
              </a:rPr>
              <a:t>:</a:t>
            </a:r>
            <a:r>
              <a:rPr lang="en-US" altLang="en-US"/>
              <a:t> </a:t>
            </a:r>
            <a:r>
              <a:rPr lang="en-US" altLang="en-US" sz="3600"/>
              <a:t>Forces material out of cell</a:t>
            </a:r>
            <a:r>
              <a:rPr lang="en-US" altLang="en-US"/>
              <a:t> in bulk</a:t>
            </a:r>
          </a:p>
          <a:p>
            <a:pPr marL="762000" lvl="1" indent="-304800">
              <a:lnSpc>
                <a:spcPct val="90000"/>
              </a:lnSpc>
              <a:buFontTx/>
              <a:buChar char="•"/>
            </a:pPr>
            <a:r>
              <a:rPr lang="en-US" altLang="en-US"/>
              <a:t>membrane surrounding the material fuses with cell membrane</a:t>
            </a:r>
            <a:endParaRPr lang="en-US" altLang="en-US" sz="3200"/>
          </a:p>
          <a:p>
            <a:pPr marL="762000" lvl="1" indent="-304800">
              <a:lnSpc>
                <a:spcPct val="90000"/>
              </a:lnSpc>
              <a:buFontTx/>
              <a:buChar char="•"/>
            </a:pPr>
            <a:r>
              <a:rPr lang="en-US" altLang="en-US" sz="3200"/>
              <a:t>Cell changes shape – requires energy</a:t>
            </a:r>
          </a:p>
          <a:p>
            <a:pPr marL="762000" lvl="1" indent="-304800">
              <a:lnSpc>
                <a:spcPct val="90000"/>
              </a:lnSpc>
              <a:buFontTx/>
              <a:buChar char="•"/>
            </a:pPr>
            <a:r>
              <a:rPr lang="en-US" altLang="en-US" sz="3200"/>
              <a:t>EX:  Hormones or wastes released from cell</a:t>
            </a:r>
          </a:p>
        </p:txBody>
      </p:sp>
      <p:pic>
        <p:nvPicPr>
          <p:cNvPr id="47109" name="Picture 5">
            <a:extLst>
              <a:ext uri="{FF2B5EF4-FFF2-40B4-BE49-F238E27FC236}">
                <a16:creationId xmlns:a16="http://schemas.microsoft.com/office/drawing/2014/main" id="{155D09F0-C92F-8F5F-0743-B3648C85DCCB}"/>
              </a:ext>
            </a:extLst>
          </p:cNvPr>
          <p:cNvPicPr>
            <a:picLocks noChangeAspect="1" noChangeArrowheads="1" noCrop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819400"/>
            <a:ext cx="2476500" cy="2476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10" name="Text Box 6">
            <a:extLst>
              <a:ext uri="{FF2B5EF4-FFF2-40B4-BE49-F238E27FC236}">
                <a16:creationId xmlns:a16="http://schemas.microsoft.com/office/drawing/2014/main" id="{E2B00D9B-2044-B182-CF09-07FF378DD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524000"/>
            <a:ext cx="2057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hlinkClick r:id="rId4"/>
              </a:rPr>
              <a:t>Endocytosis &amp; Exocytosis </a:t>
            </a:r>
            <a:r>
              <a:rPr lang="en-US" altLang="en-US" sz="2000"/>
              <a:t>animations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bldLvl="5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BACF6D7B-131D-E6A0-BB1E-6AEA2B0B3D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Effects of Osmosis on Life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76F3FEA-ACB3-C74B-9230-B99E1E0B46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altLang="en-US">
                <a:solidFill>
                  <a:srgbClr val="FFF597"/>
                </a:solidFill>
              </a:rPr>
              <a:t>Osmosis</a:t>
            </a:r>
            <a:r>
              <a:rPr lang="en-US" altLang="en-US"/>
              <a:t>- diffusion of water through a selectively permeable membrane</a:t>
            </a:r>
          </a:p>
          <a:p>
            <a:endParaRPr lang="en-US" altLang="en-US"/>
          </a:p>
          <a:p>
            <a:endParaRPr lang="en-US" altLang="en-US" sz="1000"/>
          </a:p>
          <a:p>
            <a:r>
              <a:rPr lang="en-US" altLang="en-US" b="1"/>
              <a:t>Water is so small and there is so much of it the cell can’t control it’s movement through the cell membrane.</a:t>
            </a:r>
          </a:p>
          <a:p>
            <a:pPr>
              <a:buFontTx/>
              <a:buNone/>
            </a:pPr>
            <a:endParaRPr lang="en-US" altLang="en-US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A991AB80-8DF5-F36C-35D9-5C6337C420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5118100" cy="617538"/>
          </a:xfrm>
        </p:spPr>
        <p:txBody>
          <a:bodyPr/>
          <a:lstStyle/>
          <a:p>
            <a:r>
              <a:rPr lang="en-US" altLang="en-US" sz="4000"/>
              <a:t>Hypotonic Solution</a:t>
            </a:r>
          </a:p>
        </p:txBody>
      </p:sp>
      <p:pic>
        <p:nvPicPr>
          <p:cNvPr id="48132" name="Picture 4">
            <a:extLst>
              <a:ext uri="{FF2B5EF4-FFF2-40B4-BE49-F238E27FC236}">
                <a16:creationId xmlns:a16="http://schemas.microsoft.com/office/drawing/2014/main" id="{CF4EFDA1-9D6F-EB2B-0920-E857999F6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635250"/>
            <a:ext cx="2743200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Text Box 5">
            <a:extLst>
              <a:ext uri="{FF2B5EF4-FFF2-40B4-BE49-F238E27FC236}">
                <a16:creationId xmlns:a16="http://schemas.microsoft.com/office/drawing/2014/main" id="{4A4D16C2-7777-BCFE-54B7-AB983004F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992188"/>
            <a:ext cx="8766175" cy="1382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>
                <a:solidFill>
                  <a:srgbClr val="FFF597"/>
                </a:solidFill>
              </a:rPr>
              <a:t>Hypotonic</a:t>
            </a:r>
            <a:r>
              <a:rPr lang="en-US" altLang="en-US" sz="2800"/>
              <a:t>:  The solution has a lower concentration of solutes and a higher concentration of water than inside the cell. </a:t>
            </a:r>
            <a:r>
              <a:rPr lang="en-US" altLang="en-US" sz="2800" b="1">
                <a:solidFill>
                  <a:schemeClr val="hlink"/>
                </a:solidFill>
              </a:rPr>
              <a:t>(Low solute; High water)</a:t>
            </a:r>
          </a:p>
        </p:txBody>
      </p:sp>
      <p:sp>
        <p:nvSpPr>
          <p:cNvPr id="48134" name="Text Box 6">
            <a:extLst>
              <a:ext uri="{FF2B5EF4-FFF2-40B4-BE49-F238E27FC236}">
                <a16:creationId xmlns:a16="http://schemas.microsoft.com/office/drawing/2014/main" id="{E002C255-A6BF-937C-E4B4-F76E1A042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5564188"/>
            <a:ext cx="8766175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u="sng">
                <a:solidFill>
                  <a:srgbClr val="FFF597"/>
                </a:solidFill>
              </a:rPr>
              <a:t>Result</a:t>
            </a:r>
            <a:r>
              <a:rPr lang="en-US" altLang="en-US" sz="2800">
                <a:solidFill>
                  <a:srgbClr val="FFF597"/>
                </a:solidFill>
              </a:rPr>
              <a:t>:</a:t>
            </a:r>
            <a:r>
              <a:rPr lang="en-US" altLang="en-US" sz="2800"/>
              <a:t> Water moves from the solution to inside the cell): Cell Swells and bursts open </a:t>
            </a:r>
            <a:r>
              <a:rPr lang="en-US" altLang="en-US" sz="2800">
                <a:solidFill>
                  <a:srgbClr val="FFF597"/>
                </a:solidFill>
              </a:rPr>
              <a:t>(</a:t>
            </a:r>
            <a:r>
              <a:rPr lang="en-US" altLang="en-US" sz="2800" i="1">
                <a:solidFill>
                  <a:srgbClr val="FFF597"/>
                </a:solidFill>
              </a:rPr>
              <a:t>cytolysis</a:t>
            </a:r>
            <a:r>
              <a:rPr lang="en-US" altLang="en-US" sz="2800">
                <a:solidFill>
                  <a:srgbClr val="FFF597"/>
                </a:solidFill>
              </a:rPr>
              <a:t>)!</a:t>
            </a:r>
          </a:p>
        </p:txBody>
      </p:sp>
      <p:pic>
        <p:nvPicPr>
          <p:cNvPr id="48135" name="Picture 7">
            <a:extLst>
              <a:ext uri="{FF2B5EF4-FFF2-40B4-BE49-F238E27FC236}">
                <a16:creationId xmlns:a16="http://schemas.microsoft.com/office/drawing/2014/main" id="{99D97DC0-5C82-7D03-970A-4C0F18BD64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2814638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6" name="Picture 8">
            <a:extLst>
              <a:ext uri="{FF2B5EF4-FFF2-40B4-BE49-F238E27FC236}">
                <a16:creationId xmlns:a16="http://schemas.microsoft.com/office/drawing/2014/main" id="{FF8E79E1-477A-C05B-93CD-01417416E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2840038"/>
            <a:ext cx="2660650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7" name="Rectangle 9">
            <a:extLst>
              <a:ext uri="{FF2B5EF4-FFF2-40B4-BE49-F238E27FC236}">
                <a16:creationId xmlns:a16="http://schemas.microsoft.com/office/drawing/2014/main" id="{629EFD66-CC75-A257-9864-11706F895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0"/>
            <a:ext cx="2133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400">
                <a:hlinkClick r:id="rId6"/>
              </a:rPr>
              <a:t>Osmosis</a:t>
            </a:r>
            <a:r>
              <a:rPr lang="en-US" altLang="en-US" sz="1400"/>
              <a:t> Animations for isotonic, hypertonic, and hypotonic solutions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nimBg="1" autoUpdateAnimBg="0"/>
      <p:bldP spid="48134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771C494-32F0-9E04-1D23-D4DE44BD29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6858000" cy="550863"/>
          </a:xfrm>
        </p:spPr>
        <p:txBody>
          <a:bodyPr/>
          <a:lstStyle/>
          <a:p>
            <a:r>
              <a:rPr lang="en-US" altLang="en-US" sz="4800"/>
              <a:t>About Cell Membranes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2C1F449-5176-68C9-DCC4-370A727C3FE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5410200" cy="495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04800" indent="-304800">
              <a:lnSpc>
                <a:spcPct val="90000"/>
              </a:lnSpc>
              <a:buFontTx/>
              <a:buAutoNum type="arabicPeriod"/>
            </a:pPr>
            <a:r>
              <a:rPr lang="en-US" altLang="en-US"/>
              <a:t>All cells have a cell membrane</a:t>
            </a:r>
          </a:p>
          <a:p>
            <a:pPr marL="304800" indent="-304800">
              <a:lnSpc>
                <a:spcPct val="90000"/>
              </a:lnSpc>
              <a:buFontTx/>
              <a:buAutoNum type="arabicPeriod"/>
            </a:pPr>
            <a:r>
              <a:rPr lang="en-US" altLang="en-US" b="1" u="sng">
                <a:solidFill>
                  <a:srgbClr val="FFF597"/>
                </a:solidFill>
              </a:rPr>
              <a:t>Functions</a:t>
            </a:r>
            <a:r>
              <a:rPr lang="en-US" altLang="en-US">
                <a:solidFill>
                  <a:srgbClr val="FFF597"/>
                </a:solidFill>
              </a:rPr>
              <a:t>:</a:t>
            </a:r>
            <a:r>
              <a:rPr lang="en-US" altLang="en-US"/>
              <a:t>  </a:t>
            </a:r>
          </a:p>
          <a:p>
            <a:pPr marL="762000" lvl="1" indent="-304800">
              <a:lnSpc>
                <a:spcPct val="90000"/>
              </a:lnSpc>
              <a:buFontTx/>
              <a:buAutoNum type="alphaLcPeriod"/>
            </a:pPr>
            <a:r>
              <a:rPr lang="en-US" altLang="en-US" sz="3200"/>
              <a:t>Controls what enters and exits the cell to maintain an internal balance called </a:t>
            </a:r>
            <a:r>
              <a:rPr lang="en-US" altLang="en-US" sz="3200" b="1" u="sng">
                <a:solidFill>
                  <a:srgbClr val="FFF597"/>
                </a:solidFill>
              </a:rPr>
              <a:t>homeostasis</a:t>
            </a:r>
            <a:endParaRPr lang="en-US" altLang="en-US" sz="3200"/>
          </a:p>
          <a:p>
            <a:pPr marL="762000" lvl="1" indent="-304800">
              <a:lnSpc>
                <a:spcPct val="90000"/>
              </a:lnSpc>
              <a:buFontTx/>
              <a:buAutoNum type="alphaLcPeriod"/>
            </a:pPr>
            <a:r>
              <a:rPr lang="en-US" altLang="en-US" sz="3200"/>
              <a:t>Provides protection and support for the cell</a:t>
            </a:r>
          </a:p>
        </p:txBody>
      </p:sp>
      <p:pic>
        <p:nvPicPr>
          <p:cNvPr id="26629" name="Picture 5">
            <a:extLst>
              <a:ext uri="{FF2B5EF4-FFF2-40B4-BE49-F238E27FC236}">
                <a16:creationId xmlns:a16="http://schemas.microsoft.com/office/drawing/2014/main" id="{DEBDF457-E8BE-019F-6ABF-CDF14D46E45E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0563" y="1905000"/>
            <a:ext cx="3373437" cy="285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0" name="Text Box 6">
            <a:extLst>
              <a:ext uri="{FF2B5EF4-FFF2-40B4-BE49-F238E27FC236}">
                <a16:creationId xmlns:a16="http://schemas.microsoft.com/office/drawing/2014/main" id="{F750EA4C-B6CF-256A-8FC1-892EC1A70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4725" y="5229225"/>
            <a:ext cx="22971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TEM picture of a real cell membrane.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5" autoUpdateAnimBg="0"/>
      <p:bldP spid="2663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A4131042-B21C-CE75-671E-EECD51A2D8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5118100" cy="617538"/>
          </a:xfrm>
        </p:spPr>
        <p:txBody>
          <a:bodyPr/>
          <a:lstStyle/>
          <a:p>
            <a:r>
              <a:rPr lang="en-US" altLang="en-US" sz="4000"/>
              <a:t>Hypertonic Solution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A90FF12C-3D75-AAB1-D25F-71C06C653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992188"/>
            <a:ext cx="8766175" cy="1382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>
                <a:solidFill>
                  <a:srgbClr val="FFF597"/>
                </a:solidFill>
              </a:rPr>
              <a:t>Hypertonic</a:t>
            </a:r>
            <a:r>
              <a:rPr lang="en-US" altLang="en-US" sz="2800">
                <a:solidFill>
                  <a:srgbClr val="FFF597"/>
                </a:solidFill>
              </a:rPr>
              <a:t>:</a:t>
            </a:r>
            <a:r>
              <a:rPr lang="en-US" altLang="en-US" sz="2800"/>
              <a:t>  The solution has a higher concentration of solutes and a lower concentration of water than inside the cell</a:t>
            </a:r>
            <a:r>
              <a:rPr lang="en-US" altLang="en-US" sz="2800">
                <a:solidFill>
                  <a:schemeClr val="tx2"/>
                </a:solidFill>
              </a:rPr>
              <a:t>. </a:t>
            </a:r>
            <a:r>
              <a:rPr lang="en-US" altLang="en-US" sz="2800" b="1">
                <a:solidFill>
                  <a:schemeClr val="hlink"/>
                </a:solidFill>
              </a:rPr>
              <a:t>(High solute; Low water)</a:t>
            </a: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C808F6FC-2A1A-9771-1E58-798F229B6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5564188"/>
            <a:ext cx="8766175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u="sng">
                <a:solidFill>
                  <a:srgbClr val="FFF597"/>
                </a:solidFill>
              </a:rPr>
              <a:t>Result</a:t>
            </a:r>
            <a:r>
              <a:rPr lang="en-US" altLang="en-US" sz="2800">
                <a:solidFill>
                  <a:srgbClr val="FFF597"/>
                </a:solidFill>
              </a:rPr>
              <a:t>:</a:t>
            </a:r>
            <a:r>
              <a:rPr lang="en-US" altLang="en-US" sz="2800"/>
              <a:t> Water moves from inside the cell  into the solution:   Cell shrinks </a:t>
            </a:r>
            <a:r>
              <a:rPr lang="en-US" altLang="en-US" sz="2800">
                <a:solidFill>
                  <a:srgbClr val="FFF597"/>
                </a:solidFill>
              </a:rPr>
              <a:t>(</a:t>
            </a:r>
            <a:r>
              <a:rPr lang="en-US" altLang="en-US" sz="2800" i="1">
                <a:solidFill>
                  <a:srgbClr val="FFF597"/>
                </a:solidFill>
              </a:rPr>
              <a:t>Plasmolysis</a:t>
            </a:r>
            <a:r>
              <a:rPr lang="en-US" altLang="en-US" sz="2800">
                <a:solidFill>
                  <a:srgbClr val="FFF597"/>
                </a:solidFill>
              </a:rPr>
              <a:t>)!</a:t>
            </a:r>
          </a:p>
        </p:txBody>
      </p:sp>
      <p:pic>
        <p:nvPicPr>
          <p:cNvPr id="43014" name="Picture 6">
            <a:extLst>
              <a:ext uri="{FF2B5EF4-FFF2-40B4-BE49-F238E27FC236}">
                <a16:creationId xmlns:a16="http://schemas.microsoft.com/office/drawing/2014/main" id="{6BC7099E-C261-90E6-7B1A-8FD967CCD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3429000" cy="29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7">
            <a:extLst>
              <a:ext uri="{FF2B5EF4-FFF2-40B4-BE49-F238E27FC236}">
                <a16:creationId xmlns:a16="http://schemas.microsoft.com/office/drawing/2014/main" id="{538A698B-8959-0DDF-B8BE-8188D30B0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0" t="19800"/>
          <a:stretch>
            <a:fillRect/>
          </a:stretch>
        </p:blipFill>
        <p:spPr bwMode="auto">
          <a:xfrm>
            <a:off x="7300913" y="3124200"/>
            <a:ext cx="1843087" cy="14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6" name="Rectangle 8">
            <a:extLst>
              <a:ext uri="{FF2B5EF4-FFF2-40B4-BE49-F238E27FC236}">
                <a16:creationId xmlns:a16="http://schemas.microsoft.com/office/drawing/2014/main" id="{18FB750A-C39D-7983-3A9E-43892E8F3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0"/>
            <a:ext cx="2133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400">
                <a:hlinkClick r:id="rId5"/>
              </a:rPr>
              <a:t>Osmosis</a:t>
            </a:r>
            <a:r>
              <a:rPr lang="en-US" altLang="en-US" sz="1400"/>
              <a:t> Animations for isotonic, hypertonic, and hypotonic solutions</a:t>
            </a:r>
          </a:p>
        </p:txBody>
      </p:sp>
      <p:sp>
        <p:nvSpPr>
          <p:cNvPr id="43017" name="Line 9">
            <a:extLst>
              <a:ext uri="{FF2B5EF4-FFF2-40B4-BE49-F238E27FC236}">
                <a16:creationId xmlns:a16="http://schemas.microsoft.com/office/drawing/2014/main" id="{6C5CDE2C-61E3-E965-95C6-F6B77CBEAE1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24800" y="4191000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3018" name="Picture 10">
            <a:extLst>
              <a:ext uri="{FF2B5EF4-FFF2-40B4-BE49-F238E27FC236}">
                <a16:creationId xmlns:a16="http://schemas.microsoft.com/office/drawing/2014/main" id="{3CD453C0-B12D-BFBC-6552-24FCFDB97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3733800" cy="291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9" name="Line 11">
            <a:extLst>
              <a:ext uri="{FF2B5EF4-FFF2-40B4-BE49-F238E27FC236}">
                <a16:creationId xmlns:a16="http://schemas.microsoft.com/office/drawing/2014/main" id="{BF719E4C-0635-33B7-DFE8-138696A66BE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05600" y="4572000"/>
            <a:ext cx="914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20" name="Text Box 12">
            <a:extLst>
              <a:ext uri="{FF2B5EF4-FFF2-40B4-BE49-F238E27FC236}">
                <a16:creationId xmlns:a16="http://schemas.microsoft.com/office/drawing/2014/main" id="{BA16CC9F-89ED-7CFF-4C99-4937E54DE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8006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shrinks</a:t>
            </a:r>
          </a:p>
        </p:txBody>
      </p:sp>
      <p:sp>
        <p:nvSpPr>
          <p:cNvPr id="43021" name="Line 13">
            <a:extLst>
              <a:ext uri="{FF2B5EF4-FFF2-40B4-BE49-F238E27FC236}">
                <a16:creationId xmlns:a16="http://schemas.microsoft.com/office/drawing/2014/main" id="{99E8D916-AC56-6E21-3CF0-35B6FFDA3E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50520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 autoUpdateAnimBg="0"/>
      <p:bldP spid="43013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A54333F-A989-1AA3-3D46-DB75DAEB73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5118100" cy="617538"/>
          </a:xfrm>
        </p:spPr>
        <p:txBody>
          <a:bodyPr/>
          <a:lstStyle/>
          <a:p>
            <a:r>
              <a:rPr lang="en-US" altLang="en-US" sz="4000"/>
              <a:t>Isotonic Solution</a:t>
            </a: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BCF6343A-15A9-1F63-4398-B7C82BDA0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992188"/>
            <a:ext cx="8766175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>
                <a:solidFill>
                  <a:srgbClr val="FFF597"/>
                </a:solidFill>
              </a:rPr>
              <a:t>Isotonic</a:t>
            </a:r>
            <a:r>
              <a:rPr lang="en-US" altLang="en-US" sz="2800">
                <a:solidFill>
                  <a:srgbClr val="FFF597"/>
                </a:solidFill>
              </a:rPr>
              <a:t>:</a:t>
            </a:r>
            <a:r>
              <a:rPr lang="en-US" altLang="en-US" sz="2800"/>
              <a:t>  The concentration of solutes in the solution is equal to the concentration of solutes inside the cell.</a:t>
            </a:r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E4312AFC-942B-3B3D-9E98-C01DA41AE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5275263"/>
            <a:ext cx="8766175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u="sng">
                <a:solidFill>
                  <a:srgbClr val="FFF597"/>
                </a:solidFill>
              </a:rPr>
              <a:t>Result</a:t>
            </a:r>
            <a:r>
              <a:rPr lang="en-US" altLang="en-US" sz="2800">
                <a:solidFill>
                  <a:srgbClr val="FFF597"/>
                </a:solidFill>
              </a:rPr>
              <a:t>:</a:t>
            </a:r>
            <a:r>
              <a:rPr lang="en-US" altLang="en-US" sz="2800"/>
              <a:t>  Water moves equally in both directions and the cell remains same size! </a:t>
            </a:r>
            <a:r>
              <a:rPr lang="en-US" altLang="en-US" sz="2800">
                <a:solidFill>
                  <a:srgbClr val="FFF597"/>
                </a:solidFill>
              </a:rPr>
              <a:t>(Dynamic Equilibrium)</a:t>
            </a:r>
          </a:p>
        </p:txBody>
      </p:sp>
      <p:pic>
        <p:nvPicPr>
          <p:cNvPr id="44038" name="Picture 6">
            <a:extLst>
              <a:ext uri="{FF2B5EF4-FFF2-40B4-BE49-F238E27FC236}">
                <a16:creationId xmlns:a16="http://schemas.microsoft.com/office/drawing/2014/main" id="{4055B986-1EDC-4DBD-6631-0438AD9E1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401888"/>
            <a:ext cx="2857500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9" name="Picture 7">
            <a:extLst>
              <a:ext uri="{FF2B5EF4-FFF2-40B4-BE49-F238E27FC236}">
                <a16:creationId xmlns:a16="http://schemas.microsoft.com/office/drawing/2014/main" id="{BA2391C3-501B-C555-4C58-B01392A66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2320925"/>
            <a:ext cx="1974850" cy="24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0" name="Rectangle 8">
            <a:extLst>
              <a:ext uri="{FF2B5EF4-FFF2-40B4-BE49-F238E27FC236}">
                <a16:creationId xmlns:a16="http://schemas.microsoft.com/office/drawing/2014/main" id="{946E65DA-15C8-45EE-3AA9-5DA66CB48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0"/>
            <a:ext cx="2133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400">
                <a:hlinkClick r:id="rId5"/>
              </a:rPr>
              <a:t>Osmosis</a:t>
            </a:r>
            <a:r>
              <a:rPr lang="en-US" altLang="en-US" sz="1400"/>
              <a:t> Animations for isotonic, hypertonic, and hypotonic solutions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 autoUpdateAnimBg="0"/>
      <p:bldP spid="44037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>
            <a:extLst>
              <a:ext uri="{FF2B5EF4-FFF2-40B4-BE49-F238E27FC236}">
                <a16:creationId xmlns:a16="http://schemas.microsoft.com/office/drawing/2014/main" id="{9DE47E87-4A3E-9C29-44D9-1CCF4A144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" t="12601" r="9599" b="3600"/>
          <a:stretch>
            <a:fillRect/>
          </a:stretch>
        </p:blipFill>
        <p:spPr bwMode="auto">
          <a:xfrm>
            <a:off x="762000" y="762000"/>
            <a:ext cx="7086600" cy="490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>
            <a:extLst>
              <a:ext uri="{FF2B5EF4-FFF2-40B4-BE49-F238E27FC236}">
                <a16:creationId xmlns:a16="http://schemas.microsoft.com/office/drawing/2014/main" id="{A454509A-B48C-6E72-A1D3-58ED925DD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0"/>
            <a:ext cx="746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What type of solution are these cells in</a:t>
            </a:r>
            <a:r>
              <a:rPr lang="en-US" altLang="en-US"/>
              <a:t>?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71D09560-618B-47D7-AF41-3E0F44BD1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81940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6C41A488-7AF4-C053-C1BD-C6084870A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74320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A42C9A90-3A02-C702-C838-07EC2DCB6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74320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4D74C24F-CBBA-98CE-7F57-22E1FCC0F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715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Hypertonic</a:t>
            </a:r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46D2E0E7-A2CC-8D07-572A-2145C55B2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715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Isotonic</a:t>
            </a:r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id="{1427AD23-DA80-E3C8-6EF4-C3E066470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715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Hypotonic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11275" grpId="0"/>
      <p:bldP spid="112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A3A35FF-3815-24C6-EC7E-2524FDFA71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5334000" cy="1143000"/>
          </a:xfrm>
        </p:spPr>
        <p:txBody>
          <a:bodyPr/>
          <a:lstStyle/>
          <a:p>
            <a:r>
              <a:rPr lang="en-US" altLang="en-US" sz="4000"/>
              <a:t>How Organisms Deal with Osmotic Pressure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E97242C-8F3F-A3E6-3138-31384E5B74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1800" y="152400"/>
            <a:ext cx="22098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600">
                <a:hlinkClick r:id="rId3"/>
              </a:rPr>
              <a:t>Paramecium (protist) removing excess water video</a:t>
            </a:r>
            <a:endParaRPr lang="en-US" altLang="en-US" sz="1600"/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0D39F8C2-536F-83FF-4880-B26A848B6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9718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/>
          </a:p>
        </p:txBody>
      </p:sp>
      <p:sp>
        <p:nvSpPr>
          <p:cNvPr id="20485" name="Line 5">
            <a:extLst>
              <a:ext uri="{FF2B5EF4-FFF2-40B4-BE49-F238E27FC236}">
                <a16:creationId xmlns:a16="http://schemas.microsoft.com/office/drawing/2014/main" id="{C3AC40BB-A0E9-8122-5128-1BEF9FFAF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19200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D844A5CE-F40F-0AE9-B2E9-155D644B9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914400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75000"/>
              </a:spcBef>
              <a:buFontTx/>
              <a:buChar char="•"/>
            </a:pPr>
            <a:r>
              <a:rPr lang="en-US" altLang="en-US" sz="2800">
                <a:solidFill>
                  <a:srgbClr val="FFF597"/>
                </a:solidFill>
              </a:rPr>
              <a:t>Bacteria and plants</a:t>
            </a:r>
            <a:r>
              <a:rPr lang="en-US" altLang="en-US" sz="2800"/>
              <a:t> have </a:t>
            </a:r>
            <a:r>
              <a:rPr lang="en-US" altLang="en-US" sz="2800">
                <a:solidFill>
                  <a:srgbClr val="FFF597"/>
                </a:solidFill>
              </a:rPr>
              <a:t>cell walls</a:t>
            </a:r>
            <a:r>
              <a:rPr lang="en-US" altLang="en-US" sz="2800"/>
              <a:t> that prevent them from over-expanding. In plants the pressure exerted on the cell wall is called </a:t>
            </a:r>
            <a:r>
              <a:rPr lang="en-US" altLang="en-US" sz="2800">
                <a:solidFill>
                  <a:srgbClr val="FFF597"/>
                </a:solidFill>
              </a:rPr>
              <a:t>tugor pressure.</a:t>
            </a:r>
            <a:r>
              <a:rPr lang="en-US" altLang="en-US">
                <a:solidFill>
                  <a:srgbClr val="FFF597"/>
                </a:solidFill>
              </a:rPr>
              <a:t> </a:t>
            </a:r>
            <a:endParaRPr lang="en-US" altLang="en-US" sz="2800">
              <a:solidFill>
                <a:srgbClr val="FFF597"/>
              </a:solidFill>
            </a:endParaRPr>
          </a:p>
          <a:p>
            <a:pPr>
              <a:spcBef>
                <a:spcPct val="75000"/>
              </a:spcBef>
              <a:buFontTx/>
              <a:buChar char="•"/>
            </a:pPr>
            <a:r>
              <a:rPr lang="en-US" altLang="en-US" sz="2800"/>
              <a:t>A </a:t>
            </a:r>
            <a:r>
              <a:rPr lang="en-US" altLang="en-US" sz="2800">
                <a:solidFill>
                  <a:srgbClr val="FFF597"/>
                </a:solidFill>
              </a:rPr>
              <a:t>protist</a:t>
            </a:r>
            <a:r>
              <a:rPr lang="en-US" altLang="en-US" sz="2800"/>
              <a:t> like paramecium has </a:t>
            </a:r>
            <a:r>
              <a:rPr lang="en-US" altLang="en-US" sz="2800">
                <a:solidFill>
                  <a:srgbClr val="FFF597"/>
                </a:solidFill>
              </a:rPr>
              <a:t>contractile vacuoles</a:t>
            </a:r>
            <a:r>
              <a:rPr lang="en-US" altLang="en-US" sz="2800"/>
              <a:t> that collect water flowing in and pump it out to prevent them from over-expanding.</a:t>
            </a:r>
          </a:p>
          <a:p>
            <a:pPr>
              <a:spcBef>
                <a:spcPct val="75000"/>
              </a:spcBef>
              <a:buFontTx/>
              <a:buChar char="•"/>
            </a:pPr>
            <a:r>
              <a:rPr lang="en-US" altLang="en-US" sz="2800">
                <a:solidFill>
                  <a:srgbClr val="FFF597"/>
                </a:solidFill>
              </a:rPr>
              <a:t>Salt water fish</a:t>
            </a:r>
            <a:r>
              <a:rPr lang="en-US" altLang="en-US" sz="2800"/>
              <a:t> pump salt out of their </a:t>
            </a:r>
            <a:r>
              <a:rPr lang="en-US" altLang="en-US" sz="2800">
                <a:solidFill>
                  <a:srgbClr val="FFF597"/>
                </a:solidFill>
              </a:rPr>
              <a:t>specialized gills</a:t>
            </a:r>
            <a:r>
              <a:rPr lang="en-US" altLang="en-US" sz="2800"/>
              <a:t> so they do not dehydrate.</a:t>
            </a:r>
          </a:p>
          <a:p>
            <a:pPr>
              <a:spcBef>
                <a:spcPct val="75000"/>
              </a:spcBef>
              <a:buFontTx/>
              <a:buChar char="•"/>
            </a:pPr>
            <a:r>
              <a:rPr lang="en-US" altLang="en-US" sz="2800">
                <a:solidFill>
                  <a:srgbClr val="FFF597"/>
                </a:solidFill>
              </a:rPr>
              <a:t>Animal cells</a:t>
            </a:r>
            <a:r>
              <a:rPr lang="en-US" altLang="en-US" sz="2800"/>
              <a:t> are bathed in </a:t>
            </a:r>
            <a:r>
              <a:rPr lang="en-US" altLang="en-US" sz="2800">
                <a:solidFill>
                  <a:srgbClr val="FFF597"/>
                </a:solidFill>
              </a:rPr>
              <a:t>blood. Kidneys</a:t>
            </a:r>
            <a:r>
              <a:rPr lang="en-US" altLang="en-US" sz="2800"/>
              <a:t> keep the blood isotonic by remove excess salt and water.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>
            <a:extLst>
              <a:ext uri="{FF2B5EF4-FFF2-40B4-BE49-F238E27FC236}">
                <a16:creationId xmlns:a16="http://schemas.microsoft.com/office/drawing/2014/main" id="{2EA0147D-D3ED-FD40-D1E0-123182759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2400"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B6B24FC-0FA2-2491-7973-CC2E805D20E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5562600" cy="495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04800" indent="-304800">
              <a:buFontTx/>
              <a:buAutoNum type="arabicPeriod" startAt="3"/>
            </a:pPr>
            <a:r>
              <a:rPr lang="en-US" altLang="en-US"/>
              <a:t>Structure of cell membrane</a:t>
            </a:r>
          </a:p>
          <a:p>
            <a:pPr marL="304800" indent="-304800">
              <a:buFontTx/>
              <a:buNone/>
            </a:pPr>
            <a:r>
              <a:rPr lang="en-US" altLang="en-US" sz="3600" b="1" i="1">
                <a:solidFill>
                  <a:srgbClr val="FFF597"/>
                </a:solidFill>
              </a:rPr>
              <a:t>Lipid Bilayer</a:t>
            </a:r>
            <a:r>
              <a:rPr lang="en-US" altLang="en-US" sz="3600"/>
              <a:t> -2 layers of phospholipids</a:t>
            </a:r>
          </a:p>
          <a:p>
            <a:pPr marL="762000" lvl="1" indent="-304800">
              <a:buFontTx/>
              <a:buAutoNum type="alphaLcPeriod"/>
            </a:pPr>
            <a:r>
              <a:rPr lang="en-US" altLang="en-US" sz="3200"/>
              <a:t>Phosphate head is </a:t>
            </a:r>
            <a:r>
              <a:rPr lang="en-US" altLang="en-US" sz="3200" i="1">
                <a:solidFill>
                  <a:srgbClr val="FFF597"/>
                </a:solidFill>
              </a:rPr>
              <a:t>polar</a:t>
            </a:r>
            <a:r>
              <a:rPr lang="en-US" altLang="en-US" sz="3200"/>
              <a:t> (water loving)</a:t>
            </a:r>
          </a:p>
          <a:p>
            <a:pPr marL="762000" lvl="1" indent="-304800">
              <a:buFontTx/>
              <a:buAutoNum type="alphaLcPeriod"/>
            </a:pPr>
            <a:r>
              <a:rPr lang="en-US" altLang="en-US" sz="3200"/>
              <a:t>Fatty acid tails </a:t>
            </a:r>
            <a:r>
              <a:rPr lang="en-US" altLang="en-US" sz="3200" i="1">
                <a:solidFill>
                  <a:srgbClr val="FFF597"/>
                </a:solidFill>
              </a:rPr>
              <a:t>non-polar</a:t>
            </a:r>
            <a:r>
              <a:rPr lang="en-US" altLang="en-US" sz="3200">
                <a:solidFill>
                  <a:srgbClr val="FFF597"/>
                </a:solidFill>
              </a:rPr>
              <a:t> </a:t>
            </a:r>
            <a:r>
              <a:rPr lang="en-US" altLang="en-US" sz="3200"/>
              <a:t>(water fearing)</a:t>
            </a:r>
          </a:p>
          <a:p>
            <a:pPr marL="762000" lvl="1" indent="-304800">
              <a:buFontTx/>
              <a:buAutoNum type="alphaLcPeriod"/>
            </a:pPr>
            <a:r>
              <a:rPr lang="en-US" altLang="en-US" sz="3200"/>
              <a:t>Proteins embedded in membrane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20A04CD-3B5B-211A-1848-54512DEFFB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550863"/>
          </a:xfrm>
          <a:noFill/>
          <a:ln/>
        </p:spPr>
        <p:txBody>
          <a:bodyPr/>
          <a:lstStyle/>
          <a:p>
            <a:r>
              <a:rPr lang="en-US" altLang="en-US" sz="3600"/>
              <a:t>About Cell Membranes (continued)</a:t>
            </a:r>
          </a:p>
        </p:txBody>
      </p:sp>
      <p:pic>
        <p:nvPicPr>
          <p:cNvPr id="27653" name="Picture 5">
            <a:extLst>
              <a:ext uri="{FF2B5EF4-FFF2-40B4-BE49-F238E27FC236}">
                <a16:creationId xmlns:a16="http://schemas.microsoft.com/office/drawing/2014/main" id="{CAC5F2BE-9059-083F-0824-C5388E094D4A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838200"/>
            <a:ext cx="1722438" cy="213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4" name="Picture 6">
            <a:extLst>
              <a:ext uri="{FF2B5EF4-FFF2-40B4-BE49-F238E27FC236}">
                <a16:creationId xmlns:a16="http://schemas.microsoft.com/office/drawing/2014/main" id="{D836CFF7-AB86-606D-D941-DE038A854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62400"/>
            <a:ext cx="3227388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Text Box 8">
            <a:extLst>
              <a:ext uri="{FF2B5EF4-FFF2-40B4-BE49-F238E27FC236}">
                <a16:creationId xmlns:a16="http://schemas.microsoft.com/office/drawing/2014/main" id="{A15952F7-AEC3-8F4E-5765-0631B9DDB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1242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Phospholipid</a:t>
            </a:r>
          </a:p>
        </p:txBody>
      </p:sp>
      <p:sp>
        <p:nvSpPr>
          <p:cNvPr id="27657" name="Text Box 9">
            <a:extLst>
              <a:ext uri="{FF2B5EF4-FFF2-40B4-BE49-F238E27FC236}">
                <a16:creationId xmlns:a16="http://schemas.microsoft.com/office/drawing/2014/main" id="{8A3B6A95-A0EB-9880-6FD9-8BDC0FB2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5626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Lipid Bilayer</a:t>
            </a:r>
          </a:p>
        </p:txBody>
      </p:sp>
      <p:pic>
        <p:nvPicPr>
          <p:cNvPr id="27658" name="Picture 10">
            <a:extLst>
              <a:ext uri="{FF2B5EF4-FFF2-40B4-BE49-F238E27FC236}">
                <a16:creationId xmlns:a16="http://schemas.microsoft.com/office/drawing/2014/main" id="{66BCE09E-1294-694A-2998-DF5AC8206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0" r="60001"/>
          <a:stretch>
            <a:fillRect/>
          </a:stretch>
        </p:blipFill>
        <p:spPr bwMode="auto">
          <a:xfrm>
            <a:off x="8153400" y="685800"/>
            <a:ext cx="736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uiExpand="1" build="p" bldLvl="5" autoUpdateAnimBg="0"/>
      <p:bldP spid="27656" grpId="0"/>
      <p:bldP spid="276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>
            <a:extLst>
              <a:ext uri="{FF2B5EF4-FFF2-40B4-BE49-F238E27FC236}">
                <a16:creationId xmlns:a16="http://schemas.microsoft.com/office/drawing/2014/main" id="{3D94145E-BDBC-8911-A5A6-963968093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38563"/>
            <a:ext cx="6781800" cy="296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Text Box 8">
            <a:extLst>
              <a:ext uri="{FF2B5EF4-FFF2-40B4-BE49-F238E27FC236}">
                <a16:creationId xmlns:a16="http://schemas.microsoft.com/office/drawing/2014/main" id="{440EBC8B-A2FA-349F-4EBD-90EC645BB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019800"/>
            <a:ext cx="205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bg2"/>
                </a:solidFill>
              </a:rPr>
              <a:t>Proteins</a:t>
            </a:r>
          </a:p>
        </p:txBody>
      </p:sp>
      <p:grpSp>
        <p:nvGrpSpPr>
          <p:cNvPr id="4106" name="Group 10">
            <a:extLst>
              <a:ext uri="{FF2B5EF4-FFF2-40B4-BE49-F238E27FC236}">
                <a16:creationId xmlns:a16="http://schemas.microsoft.com/office/drawing/2014/main" id="{4F3F1392-25FA-FDC6-C0CB-3274FADEA1E4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04800"/>
            <a:ext cx="5867400" cy="3308350"/>
            <a:chOff x="240" y="96"/>
            <a:chExt cx="3835" cy="2180"/>
          </a:xfrm>
        </p:grpSpPr>
        <p:pic>
          <p:nvPicPr>
            <p:cNvPr id="4101" name="Picture 5">
              <a:extLst>
                <a:ext uri="{FF2B5EF4-FFF2-40B4-BE49-F238E27FC236}">
                  <a16:creationId xmlns:a16="http://schemas.microsoft.com/office/drawing/2014/main" id="{409E03E5-0E79-B1BA-9D31-A4A1567CD3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9" t="21600" r="51601" b="21600"/>
            <a:stretch>
              <a:fillRect/>
            </a:stretch>
          </p:blipFill>
          <p:spPr bwMode="auto">
            <a:xfrm>
              <a:off x="240" y="96"/>
              <a:ext cx="2500" cy="2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5" name="Picture 9">
              <a:extLst>
                <a:ext uri="{FF2B5EF4-FFF2-40B4-BE49-F238E27FC236}">
                  <a16:creationId xmlns:a16="http://schemas.microsoft.com/office/drawing/2014/main" id="{9E69E42C-45C1-C515-D190-7923499BC4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00" t="21600" b="21600"/>
            <a:stretch>
              <a:fillRect/>
            </a:stretch>
          </p:blipFill>
          <p:spPr bwMode="auto">
            <a:xfrm>
              <a:off x="2592" y="96"/>
              <a:ext cx="1483" cy="2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07" name="Rectangle 11">
            <a:extLst>
              <a:ext uri="{FF2B5EF4-FFF2-40B4-BE49-F238E27FC236}">
                <a16:creationId xmlns:a16="http://schemas.microsoft.com/office/drawing/2014/main" id="{3B4A5494-EAFB-9594-964B-5E5D1F834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09800"/>
            <a:ext cx="2133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	</a:t>
            </a:r>
            <a:r>
              <a:rPr lang="en-US" altLang="en-US" sz="2400">
                <a:hlinkClick r:id="rId5"/>
              </a:rPr>
              <a:t>Membrane movement animation</a:t>
            </a:r>
            <a:endParaRPr lang="en-US" altLang="en-US" sz="2400"/>
          </a:p>
        </p:txBody>
      </p:sp>
      <p:sp>
        <p:nvSpPr>
          <p:cNvPr id="4108" name="Line 12">
            <a:extLst>
              <a:ext uri="{FF2B5EF4-FFF2-40B4-BE49-F238E27FC236}">
                <a16:creationId xmlns:a16="http://schemas.microsoft.com/office/drawing/2014/main" id="{3D72D919-3281-874C-F1D0-7DC2AB72BA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914400"/>
            <a:ext cx="60960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9" name="Text Box 13">
            <a:extLst>
              <a:ext uri="{FF2B5EF4-FFF2-40B4-BE49-F238E27FC236}">
                <a16:creationId xmlns:a16="http://schemas.microsoft.com/office/drawing/2014/main" id="{239C488F-A3A0-023C-45CF-693D8C416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04800"/>
            <a:ext cx="2209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2"/>
                </a:solidFill>
              </a:rPr>
              <a:t>Polar heads </a:t>
            </a:r>
            <a:r>
              <a:rPr lang="en-US" altLang="en-US" sz="2800" b="1">
                <a:solidFill>
                  <a:srgbClr val="993366"/>
                </a:solidFill>
              </a:rPr>
              <a:t>love water</a:t>
            </a:r>
            <a:r>
              <a:rPr lang="en-US" altLang="en-US" sz="2800">
                <a:solidFill>
                  <a:schemeClr val="bg2"/>
                </a:solidFill>
              </a:rPr>
              <a:t> &amp; dissolve.</a:t>
            </a:r>
          </a:p>
        </p:txBody>
      </p:sp>
      <p:sp>
        <p:nvSpPr>
          <p:cNvPr id="4110" name="Line 14">
            <a:extLst>
              <a:ext uri="{FF2B5EF4-FFF2-40B4-BE49-F238E27FC236}">
                <a16:creationId xmlns:a16="http://schemas.microsoft.com/office/drawing/2014/main" id="{7517B1F7-B6FD-6C44-BA1A-F471E96B49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29000" y="2209800"/>
            <a:ext cx="609600" cy="381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1" name="Text Box 15">
            <a:extLst>
              <a:ext uri="{FF2B5EF4-FFF2-40B4-BE49-F238E27FC236}">
                <a16:creationId xmlns:a16="http://schemas.microsoft.com/office/drawing/2014/main" id="{8287BC0A-FF13-27E8-FCC8-0950344D8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286000"/>
            <a:ext cx="2209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2"/>
                </a:solidFill>
              </a:rPr>
              <a:t>Non-polar tails </a:t>
            </a:r>
            <a:r>
              <a:rPr lang="en-US" altLang="en-US" sz="2800" b="1">
                <a:solidFill>
                  <a:srgbClr val="993366"/>
                </a:solidFill>
              </a:rPr>
              <a:t>hide from water</a:t>
            </a:r>
            <a:r>
              <a:rPr lang="en-US" altLang="en-US" sz="2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4113" name="Line 17">
            <a:extLst>
              <a:ext uri="{FF2B5EF4-FFF2-40B4-BE49-F238E27FC236}">
                <a16:creationId xmlns:a16="http://schemas.microsoft.com/office/drawing/2014/main" id="{4F88C04D-29C7-15C9-FE77-5949774715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5562600"/>
            <a:ext cx="76200" cy="457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4" name="Line 18">
            <a:extLst>
              <a:ext uri="{FF2B5EF4-FFF2-40B4-BE49-F238E27FC236}">
                <a16:creationId xmlns:a16="http://schemas.microsoft.com/office/drawing/2014/main" id="{601D3DEF-3D25-3D6B-9374-EAA2852EEA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5562600"/>
            <a:ext cx="304800" cy="685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5" name="Line 19">
            <a:extLst>
              <a:ext uri="{FF2B5EF4-FFF2-40B4-BE49-F238E27FC236}">
                <a16:creationId xmlns:a16="http://schemas.microsoft.com/office/drawing/2014/main" id="{F9C4BE02-2F13-7A3B-45A8-8F9AFC1BAE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4114800"/>
            <a:ext cx="914400" cy="76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6" name="Text Box 20">
            <a:extLst>
              <a:ext uri="{FF2B5EF4-FFF2-40B4-BE49-F238E27FC236}">
                <a16:creationId xmlns:a16="http://schemas.microsoft.com/office/drawing/2014/main" id="{20309FB9-4156-1873-0CD0-A5BE6C24C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810000"/>
            <a:ext cx="3124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bg2"/>
                </a:solidFill>
              </a:rPr>
              <a:t>Carbohydrate cell markers</a:t>
            </a:r>
          </a:p>
        </p:txBody>
      </p:sp>
      <p:sp>
        <p:nvSpPr>
          <p:cNvPr id="4117" name="Text Box 21">
            <a:extLst>
              <a:ext uri="{FF2B5EF4-FFF2-40B4-BE49-F238E27FC236}">
                <a16:creationId xmlns:a16="http://schemas.microsoft.com/office/drawing/2014/main" id="{98BE132F-8541-F50F-445A-AAA843F07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28600"/>
            <a:ext cx="32004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F597"/>
                </a:solidFill>
              </a:rPr>
              <a:t>Fluid Mosaic Model</a:t>
            </a:r>
            <a:r>
              <a:rPr lang="en-US" altLang="en-US" sz="3200" b="1"/>
              <a:t> of the cell membrane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4109" grpId="0"/>
      <p:bldP spid="4111" grpId="0"/>
      <p:bldP spid="41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733DD5F-392E-8E62-6F6F-E0E1D1B4DE0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19188"/>
            <a:ext cx="8991600" cy="2233612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04800" indent="-304800"/>
            <a:r>
              <a:rPr lang="en-US" altLang="en-US"/>
              <a:t>4. Cell membranes have pores (holes) in it</a:t>
            </a:r>
          </a:p>
          <a:p>
            <a:pPr marL="762000" lvl="1" indent="-304800">
              <a:buFontTx/>
              <a:buAutoNum type="alphaLcPeriod"/>
            </a:pPr>
            <a:r>
              <a:rPr lang="en-US" altLang="en-US" sz="3200" b="1">
                <a:solidFill>
                  <a:srgbClr val="FFF597"/>
                </a:solidFill>
              </a:rPr>
              <a:t>Selectively permeable</a:t>
            </a:r>
            <a:r>
              <a:rPr lang="en-US" altLang="en-US" sz="3200">
                <a:solidFill>
                  <a:srgbClr val="FFF597"/>
                </a:solidFill>
              </a:rPr>
              <a:t>:</a:t>
            </a:r>
            <a:r>
              <a:rPr lang="en-US" altLang="en-US" sz="3200"/>
              <a:t>  Allows some molecules in and keeps other molecules out</a:t>
            </a:r>
          </a:p>
          <a:p>
            <a:pPr marL="762000" lvl="1" indent="-304800">
              <a:buFontTx/>
              <a:buAutoNum type="alphaLcPeriod"/>
            </a:pPr>
            <a:r>
              <a:rPr lang="en-US" altLang="en-US" sz="3200"/>
              <a:t>The structure helps it be selective!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28F6EBF-B339-7919-9EDC-1E4E181CDA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28613"/>
            <a:ext cx="8153400" cy="550862"/>
          </a:xfrm>
          <a:noFill/>
          <a:ln/>
        </p:spPr>
        <p:txBody>
          <a:bodyPr/>
          <a:lstStyle/>
          <a:p>
            <a:r>
              <a:rPr lang="en-US" altLang="en-US" sz="4000"/>
              <a:t>About Cell Membranes (continued)</a:t>
            </a:r>
          </a:p>
        </p:txBody>
      </p:sp>
      <p:pic>
        <p:nvPicPr>
          <p:cNvPr id="28677" name="Picture 5">
            <a:extLst>
              <a:ext uri="{FF2B5EF4-FFF2-40B4-BE49-F238E27FC236}">
                <a16:creationId xmlns:a16="http://schemas.microsoft.com/office/drawing/2014/main" id="{DC8A62D5-52D8-3107-9E00-B845F3F3D3BD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3581400"/>
            <a:ext cx="5719763" cy="3009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8" name="Line 6">
            <a:extLst>
              <a:ext uri="{FF2B5EF4-FFF2-40B4-BE49-F238E27FC236}">
                <a16:creationId xmlns:a16="http://schemas.microsoft.com/office/drawing/2014/main" id="{293CF1FE-A493-EF5C-52A9-626C6FCEA8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98763" y="5419725"/>
            <a:ext cx="623887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79" name="Text Box 7">
            <a:extLst>
              <a:ext uri="{FF2B5EF4-FFF2-40B4-BE49-F238E27FC236}">
                <a16:creationId xmlns:a16="http://schemas.microsoft.com/office/drawing/2014/main" id="{71837503-FA51-55CC-0440-9ACB76027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25" y="60325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Pores</a:t>
            </a:r>
          </a:p>
        </p:txBody>
      </p:sp>
      <p:sp>
        <p:nvSpPr>
          <p:cNvPr id="28680" name="Line 8">
            <a:extLst>
              <a:ext uri="{FF2B5EF4-FFF2-40B4-BE49-F238E27FC236}">
                <a16:creationId xmlns:a16="http://schemas.microsoft.com/office/drawing/2014/main" id="{EF353A5E-11F3-4DF6-97C5-0A3F26BCCB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1575" y="5151438"/>
            <a:ext cx="368300" cy="669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 bldLvl="5" autoUpdateAnimBg="0"/>
      <p:bldP spid="2867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168ECD4A-00EB-2B15-BD8D-E6C2DB41E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6919913" cy="318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3">
            <a:extLst>
              <a:ext uri="{FF2B5EF4-FFF2-40B4-BE49-F238E27FC236}">
                <a16:creationId xmlns:a16="http://schemas.microsoft.com/office/drawing/2014/main" id="{CE596EBC-D52E-A5DA-0116-C0DD7F79F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371600"/>
            <a:ext cx="41910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3200" b="1">
                <a:solidFill>
                  <a:srgbClr val="FFF597"/>
                </a:solidFill>
              </a:rPr>
              <a:t>Outside of cell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54E3909F-B0FD-CB16-BED7-7D83AB7F2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181600"/>
            <a:ext cx="2640013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3200" b="1">
                <a:solidFill>
                  <a:srgbClr val="FFF597"/>
                </a:solidFill>
              </a:rPr>
              <a:t>Inside of cell</a:t>
            </a:r>
          </a:p>
          <a:p>
            <a:pPr>
              <a:lnSpc>
                <a:spcPct val="80000"/>
              </a:lnSpc>
            </a:pPr>
            <a:r>
              <a:rPr lang="en-US" altLang="en-US" sz="3200" b="1">
                <a:solidFill>
                  <a:srgbClr val="FFF597"/>
                </a:solidFill>
              </a:rPr>
              <a:t> (cytoplasm</a:t>
            </a:r>
            <a:r>
              <a:rPr lang="en-US" altLang="en-US" sz="3200">
                <a:solidFill>
                  <a:srgbClr val="FFF597"/>
                </a:solidFill>
              </a:rPr>
              <a:t>)</a:t>
            </a: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5B5AEF7E-0262-BAB1-F699-578B75381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19400"/>
            <a:ext cx="165100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3200" b="1">
                <a:solidFill>
                  <a:srgbClr val="FFF597"/>
                </a:solidFill>
              </a:rPr>
              <a:t>Lipid</a:t>
            </a:r>
          </a:p>
          <a:p>
            <a:pPr>
              <a:lnSpc>
                <a:spcPct val="80000"/>
              </a:lnSpc>
            </a:pPr>
            <a:r>
              <a:rPr lang="en-US" altLang="en-US" sz="3200" b="1">
                <a:solidFill>
                  <a:srgbClr val="FFF597"/>
                </a:solidFill>
              </a:rPr>
              <a:t> Bilayer</a:t>
            </a: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10A5846B-2B87-5C66-4350-7324BBE06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590800"/>
            <a:ext cx="13033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003399"/>
                </a:solidFill>
              </a:rPr>
              <a:t>Proteins</a:t>
            </a: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EB16E4A9-9A09-FCDD-051D-962693521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343400"/>
            <a:ext cx="18081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800">
                <a:solidFill>
                  <a:srgbClr val="003399"/>
                </a:solidFill>
              </a:rPr>
              <a:t>Transport 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solidFill>
                  <a:srgbClr val="003399"/>
                </a:solidFill>
              </a:rPr>
              <a:t>Protein</a:t>
            </a:r>
          </a:p>
        </p:txBody>
      </p:sp>
      <p:sp>
        <p:nvSpPr>
          <p:cNvPr id="29705" name="Text Box 9">
            <a:extLst>
              <a:ext uri="{FF2B5EF4-FFF2-40B4-BE49-F238E27FC236}">
                <a16:creationId xmlns:a16="http://schemas.microsoft.com/office/drawing/2014/main" id="{10E5383D-4A49-9152-4F2A-406DEA750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572000"/>
            <a:ext cx="24034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800">
                <a:solidFill>
                  <a:srgbClr val="003399"/>
                </a:solidFill>
              </a:rPr>
              <a:t>Phospholipids</a:t>
            </a:r>
          </a:p>
        </p:txBody>
      </p:sp>
      <p:sp>
        <p:nvSpPr>
          <p:cNvPr id="29706" name="Text Box 10">
            <a:extLst>
              <a:ext uri="{FF2B5EF4-FFF2-40B4-BE49-F238E27FC236}">
                <a16:creationId xmlns:a16="http://schemas.microsoft.com/office/drawing/2014/main" id="{5DA20576-E911-E75C-A0C8-C5B257250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209800"/>
            <a:ext cx="20335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003399"/>
                </a:solidFill>
              </a:rPr>
              <a:t>Carbohydrate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003399"/>
                </a:solidFill>
              </a:rPr>
              <a:t>chains</a:t>
            </a:r>
          </a:p>
        </p:txBody>
      </p:sp>
      <p:sp>
        <p:nvSpPr>
          <p:cNvPr id="29708" name="Text Box 12">
            <a:extLst>
              <a:ext uri="{FF2B5EF4-FFF2-40B4-BE49-F238E27FC236}">
                <a16:creationId xmlns:a16="http://schemas.microsoft.com/office/drawing/2014/main" id="{2B4D5F0A-BB7E-6C21-E99E-3B44907B6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100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4000" b="1">
                <a:solidFill>
                  <a:schemeClr val="tx2"/>
                </a:solidFill>
              </a:rPr>
              <a:t>Structure of the Cell Membrane</a:t>
            </a:r>
          </a:p>
        </p:txBody>
      </p:sp>
      <p:sp>
        <p:nvSpPr>
          <p:cNvPr id="29709" name="Text Box 13">
            <a:extLst>
              <a:ext uri="{FF2B5EF4-FFF2-40B4-BE49-F238E27FC236}">
                <a16:creationId xmlns:a16="http://schemas.microsoft.com/office/drawing/2014/main" id="{E6A81720-5B25-335F-7870-C66AEF994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Go to Section:</a:t>
            </a:r>
            <a:endParaRPr lang="en-US" altLang="en-US" sz="2400"/>
          </a:p>
        </p:txBody>
      </p:sp>
      <p:sp>
        <p:nvSpPr>
          <p:cNvPr id="29710" name="Line 14">
            <a:extLst>
              <a:ext uri="{FF2B5EF4-FFF2-40B4-BE49-F238E27FC236}">
                <a16:creationId xmlns:a16="http://schemas.microsoft.com/office/drawing/2014/main" id="{5C5AAA18-F4FB-88EE-3CA7-C9033CE334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10668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11" name="Rectangle 15">
            <a:extLst>
              <a:ext uri="{FF2B5EF4-FFF2-40B4-BE49-F238E27FC236}">
                <a16:creationId xmlns:a16="http://schemas.microsoft.com/office/drawing/2014/main" id="{76F61EAC-F724-6B47-9658-9A219739D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86400"/>
            <a:ext cx="2438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	</a:t>
            </a:r>
            <a:r>
              <a:rPr lang="en-US" altLang="en-US" sz="2400">
                <a:hlinkClick r:id="rId4"/>
              </a:rPr>
              <a:t>Animations </a:t>
            </a:r>
            <a:endParaRPr lang="en-US" altLang="en-US" sz="240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	of membrane structure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B76C3B1-A422-13F4-4719-C3C69EB1E2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0800" cy="762000"/>
          </a:xfrm>
        </p:spPr>
        <p:txBody>
          <a:bodyPr/>
          <a:lstStyle/>
          <a:p>
            <a:r>
              <a:rPr lang="en-US" altLang="en-US" sz="4000"/>
              <a:t>Types of Cellular Transport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B2941A5-FC63-7305-8356-13BD37B4E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059363"/>
          </a:xfrm>
        </p:spPr>
        <p:txBody>
          <a:bodyPr/>
          <a:lstStyle/>
          <a:p>
            <a:pPr marL="609600" indent="-609600"/>
            <a:r>
              <a:rPr lang="en-US" altLang="en-US" b="1" u="sng">
                <a:solidFill>
                  <a:srgbClr val="FFF597"/>
                </a:solidFill>
              </a:rPr>
              <a:t>Passive Transport</a:t>
            </a:r>
            <a:r>
              <a:rPr lang="en-US" altLang="en-US"/>
              <a:t> </a:t>
            </a:r>
          </a:p>
          <a:p>
            <a:pPr marL="609600" indent="-609600">
              <a:buFontTx/>
              <a:buNone/>
            </a:pPr>
            <a:r>
              <a:rPr lang="en-US" altLang="en-US"/>
              <a:t>	</a:t>
            </a:r>
            <a:r>
              <a:rPr lang="en-US" altLang="en-US">
                <a:solidFill>
                  <a:schemeClr val="tx2"/>
                </a:solidFill>
              </a:rPr>
              <a:t>cell doesn’t use energy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/>
              <a:t>Diffusion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/>
              <a:t>Facilitated Diffusion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/>
              <a:t>Osmosis</a:t>
            </a:r>
          </a:p>
          <a:p>
            <a:pPr marL="990600" lvl="1" indent="-533400">
              <a:buFontTx/>
              <a:buNone/>
            </a:pPr>
            <a:endParaRPr lang="en-US" altLang="en-US" sz="1400"/>
          </a:p>
          <a:p>
            <a:pPr marL="609600" indent="-609600"/>
            <a:r>
              <a:rPr lang="en-US" altLang="en-US" b="1" u="sng">
                <a:solidFill>
                  <a:srgbClr val="FFF597"/>
                </a:solidFill>
              </a:rPr>
              <a:t>Active Transport</a:t>
            </a:r>
          </a:p>
          <a:p>
            <a:pPr marL="609600" indent="-609600">
              <a:buFontTx/>
              <a:buNone/>
            </a:pPr>
            <a:r>
              <a:rPr lang="en-US" altLang="en-US"/>
              <a:t>	</a:t>
            </a:r>
            <a:r>
              <a:rPr lang="en-US" altLang="en-US">
                <a:solidFill>
                  <a:schemeClr val="tx2"/>
                </a:solidFill>
              </a:rPr>
              <a:t>cell does use energy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/>
              <a:t>Protein Pumps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/>
              <a:t>Endocytosis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/>
              <a:t>Exocytosis</a:t>
            </a:r>
          </a:p>
        </p:txBody>
      </p:sp>
      <p:grpSp>
        <p:nvGrpSpPr>
          <p:cNvPr id="34897" name="Group 81">
            <a:extLst>
              <a:ext uri="{FF2B5EF4-FFF2-40B4-BE49-F238E27FC236}">
                <a16:creationId xmlns:a16="http://schemas.microsoft.com/office/drawing/2014/main" id="{A829AD60-1ECB-A4AB-1F00-CAC567C2F4AF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4205288"/>
            <a:ext cx="3963988" cy="2652712"/>
            <a:chOff x="2880" y="2400"/>
            <a:chExt cx="2497" cy="1671"/>
          </a:xfrm>
        </p:grpSpPr>
        <p:grpSp>
          <p:nvGrpSpPr>
            <p:cNvPr id="34841" name="Group 25">
              <a:extLst>
                <a:ext uri="{FF2B5EF4-FFF2-40B4-BE49-F238E27FC236}">
                  <a16:creationId xmlns:a16="http://schemas.microsoft.com/office/drawing/2014/main" id="{C8F33AE0-F843-0525-7E7C-323F4038B6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400"/>
              <a:ext cx="2497" cy="1671"/>
              <a:chOff x="2976" y="2400"/>
              <a:chExt cx="2497" cy="1671"/>
            </a:xfrm>
          </p:grpSpPr>
          <p:sp>
            <p:nvSpPr>
              <p:cNvPr id="34842" name="Oval 26">
                <a:extLst>
                  <a:ext uri="{FF2B5EF4-FFF2-40B4-BE49-F238E27FC236}">
                    <a16:creationId xmlns:a16="http://schemas.microsoft.com/office/drawing/2014/main" id="{301CD2EF-9783-3E88-62AA-DE2C1FE13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36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34843" name="Group 27">
                <a:extLst>
                  <a:ext uri="{FF2B5EF4-FFF2-40B4-BE49-F238E27FC236}">
                    <a16:creationId xmlns:a16="http://schemas.microsoft.com/office/drawing/2014/main" id="{8C5C0511-E7B1-9818-CC54-66AF290CE8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2400"/>
                <a:ext cx="2497" cy="1671"/>
                <a:chOff x="2976" y="2400"/>
                <a:chExt cx="2497" cy="1671"/>
              </a:xfrm>
            </p:grpSpPr>
            <p:sp>
              <p:nvSpPr>
                <p:cNvPr id="34844" name="Freeform 28">
                  <a:extLst>
                    <a:ext uri="{FF2B5EF4-FFF2-40B4-BE49-F238E27FC236}">
                      <a16:creationId xmlns:a16="http://schemas.microsoft.com/office/drawing/2014/main" id="{8E9F3875-A727-BC4C-12DF-52ECA173DD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6" y="2933"/>
                  <a:ext cx="1877" cy="827"/>
                </a:xfrm>
                <a:custGeom>
                  <a:avLst/>
                  <a:gdLst>
                    <a:gd name="T0" fmla="*/ 0 w 1877"/>
                    <a:gd name="T1" fmla="*/ 814 h 827"/>
                    <a:gd name="T2" fmla="*/ 88 w 1877"/>
                    <a:gd name="T3" fmla="*/ 781 h 827"/>
                    <a:gd name="T4" fmla="*/ 135 w 1877"/>
                    <a:gd name="T5" fmla="*/ 753 h 827"/>
                    <a:gd name="T6" fmla="*/ 183 w 1877"/>
                    <a:gd name="T7" fmla="*/ 692 h 827"/>
                    <a:gd name="T8" fmla="*/ 291 w 1877"/>
                    <a:gd name="T9" fmla="*/ 604 h 827"/>
                    <a:gd name="T10" fmla="*/ 386 w 1877"/>
                    <a:gd name="T11" fmla="*/ 482 h 827"/>
                    <a:gd name="T12" fmla="*/ 420 w 1877"/>
                    <a:gd name="T13" fmla="*/ 421 h 827"/>
                    <a:gd name="T14" fmla="*/ 434 w 1877"/>
                    <a:gd name="T15" fmla="*/ 401 h 827"/>
                    <a:gd name="T16" fmla="*/ 454 w 1877"/>
                    <a:gd name="T17" fmla="*/ 340 h 827"/>
                    <a:gd name="T18" fmla="*/ 481 w 1877"/>
                    <a:gd name="T19" fmla="*/ 299 h 827"/>
                    <a:gd name="T20" fmla="*/ 495 w 1877"/>
                    <a:gd name="T21" fmla="*/ 279 h 827"/>
                    <a:gd name="T22" fmla="*/ 583 w 1877"/>
                    <a:gd name="T23" fmla="*/ 150 h 827"/>
                    <a:gd name="T24" fmla="*/ 678 w 1877"/>
                    <a:gd name="T25" fmla="*/ 69 h 827"/>
                    <a:gd name="T26" fmla="*/ 718 w 1877"/>
                    <a:gd name="T27" fmla="*/ 35 h 827"/>
                    <a:gd name="T28" fmla="*/ 759 w 1877"/>
                    <a:gd name="T29" fmla="*/ 22 h 827"/>
                    <a:gd name="T30" fmla="*/ 799 w 1877"/>
                    <a:gd name="T31" fmla="*/ 8 h 827"/>
                    <a:gd name="T32" fmla="*/ 1003 w 1877"/>
                    <a:gd name="T33" fmla="*/ 55 h 827"/>
                    <a:gd name="T34" fmla="*/ 1057 w 1877"/>
                    <a:gd name="T35" fmla="*/ 123 h 827"/>
                    <a:gd name="T36" fmla="*/ 1091 w 1877"/>
                    <a:gd name="T37" fmla="*/ 184 h 827"/>
                    <a:gd name="T38" fmla="*/ 1132 w 1877"/>
                    <a:gd name="T39" fmla="*/ 245 h 827"/>
                    <a:gd name="T40" fmla="*/ 1159 w 1877"/>
                    <a:gd name="T41" fmla="*/ 306 h 827"/>
                    <a:gd name="T42" fmla="*/ 1199 w 1877"/>
                    <a:gd name="T43" fmla="*/ 381 h 827"/>
                    <a:gd name="T44" fmla="*/ 1226 w 1877"/>
                    <a:gd name="T45" fmla="*/ 462 h 827"/>
                    <a:gd name="T46" fmla="*/ 1254 w 1877"/>
                    <a:gd name="T47" fmla="*/ 503 h 827"/>
                    <a:gd name="T48" fmla="*/ 1308 w 1877"/>
                    <a:gd name="T49" fmla="*/ 645 h 827"/>
                    <a:gd name="T50" fmla="*/ 1355 w 1877"/>
                    <a:gd name="T51" fmla="*/ 706 h 827"/>
                    <a:gd name="T52" fmla="*/ 1375 w 1877"/>
                    <a:gd name="T53" fmla="*/ 747 h 827"/>
                    <a:gd name="T54" fmla="*/ 1450 w 1877"/>
                    <a:gd name="T55" fmla="*/ 767 h 827"/>
                    <a:gd name="T56" fmla="*/ 1619 w 1877"/>
                    <a:gd name="T57" fmla="*/ 808 h 827"/>
                    <a:gd name="T58" fmla="*/ 1877 w 1877"/>
                    <a:gd name="T59" fmla="*/ 814 h 8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877" h="827">
                      <a:moveTo>
                        <a:pt x="0" y="814"/>
                      </a:moveTo>
                      <a:cubicBezTo>
                        <a:pt x="29" y="805"/>
                        <a:pt x="62" y="798"/>
                        <a:pt x="88" y="781"/>
                      </a:cubicBezTo>
                      <a:cubicBezTo>
                        <a:pt x="138" y="750"/>
                        <a:pt x="94" y="768"/>
                        <a:pt x="135" y="753"/>
                      </a:cubicBezTo>
                      <a:cubicBezTo>
                        <a:pt x="157" y="732"/>
                        <a:pt x="160" y="711"/>
                        <a:pt x="183" y="692"/>
                      </a:cubicBezTo>
                      <a:cubicBezTo>
                        <a:pt x="219" y="662"/>
                        <a:pt x="262" y="647"/>
                        <a:pt x="291" y="604"/>
                      </a:cubicBezTo>
                      <a:cubicBezTo>
                        <a:pt x="321" y="560"/>
                        <a:pt x="350" y="520"/>
                        <a:pt x="386" y="482"/>
                      </a:cubicBezTo>
                      <a:cubicBezTo>
                        <a:pt x="398" y="447"/>
                        <a:pt x="390" y="466"/>
                        <a:pt x="420" y="421"/>
                      </a:cubicBezTo>
                      <a:cubicBezTo>
                        <a:pt x="425" y="414"/>
                        <a:pt x="434" y="401"/>
                        <a:pt x="434" y="401"/>
                      </a:cubicBezTo>
                      <a:cubicBezTo>
                        <a:pt x="449" y="353"/>
                        <a:pt x="442" y="374"/>
                        <a:pt x="454" y="340"/>
                      </a:cubicBezTo>
                      <a:cubicBezTo>
                        <a:pt x="459" y="325"/>
                        <a:pt x="472" y="313"/>
                        <a:pt x="481" y="299"/>
                      </a:cubicBezTo>
                      <a:cubicBezTo>
                        <a:pt x="486" y="292"/>
                        <a:pt x="495" y="279"/>
                        <a:pt x="495" y="279"/>
                      </a:cubicBezTo>
                      <a:cubicBezTo>
                        <a:pt x="509" y="235"/>
                        <a:pt x="537" y="165"/>
                        <a:pt x="583" y="150"/>
                      </a:cubicBezTo>
                      <a:cubicBezTo>
                        <a:pt x="605" y="117"/>
                        <a:pt x="647" y="95"/>
                        <a:pt x="678" y="69"/>
                      </a:cubicBezTo>
                      <a:cubicBezTo>
                        <a:pt x="694" y="56"/>
                        <a:pt x="699" y="43"/>
                        <a:pt x="718" y="35"/>
                      </a:cubicBezTo>
                      <a:cubicBezTo>
                        <a:pt x="731" y="29"/>
                        <a:pt x="745" y="26"/>
                        <a:pt x="759" y="22"/>
                      </a:cubicBezTo>
                      <a:cubicBezTo>
                        <a:pt x="772" y="18"/>
                        <a:pt x="799" y="8"/>
                        <a:pt x="799" y="8"/>
                      </a:cubicBezTo>
                      <a:cubicBezTo>
                        <a:pt x="954" y="16"/>
                        <a:pt x="914" y="0"/>
                        <a:pt x="1003" y="55"/>
                      </a:cubicBezTo>
                      <a:cubicBezTo>
                        <a:pt x="1042" y="111"/>
                        <a:pt x="1023" y="89"/>
                        <a:pt x="1057" y="123"/>
                      </a:cubicBezTo>
                      <a:cubicBezTo>
                        <a:pt x="1064" y="145"/>
                        <a:pt x="1091" y="184"/>
                        <a:pt x="1091" y="184"/>
                      </a:cubicBezTo>
                      <a:cubicBezTo>
                        <a:pt x="1100" y="212"/>
                        <a:pt x="1111" y="225"/>
                        <a:pt x="1132" y="245"/>
                      </a:cubicBezTo>
                      <a:cubicBezTo>
                        <a:pt x="1147" y="294"/>
                        <a:pt x="1137" y="274"/>
                        <a:pt x="1159" y="306"/>
                      </a:cubicBezTo>
                      <a:cubicBezTo>
                        <a:pt x="1168" y="335"/>
                        <a:pt x="1181" y="356"/>
                        <a:pt x="1199" y="381"/>
                      </a:cubicBezTo>
                      <a:cubicBezTo>
                        <a:pt x="1207" y="403"/>
                        <a:pt x="1214" y="440"/>
                        <a:pt x="1226" y="462"/>
                      </a:cubicBezTo>
                      <a:cubicBezTo>
                        <a:pt x="1234" y="476"/>
                        <a:pt x="1254" y="503"/>
                        <a:pt x="1254" y="503"/>
                      </a:cubicBezTo>
                      <a:cubicBezTo>
                        <a:pt x="1269" y="553"/>
                        <a:pt x="1291" y="596"/>
                        <a:pt x="1308" y="645"/>
                      </a:cubicBezTo>
                      <a:cubicBezTo>
                        <a:pt x="1316" y="669"/>
                        <a:pt x="1355" y="706"/>
                        <a:pt x="1355" y="706"/>
                      </a:cubicBezTo>
                      <a:cubicBezTo>
                        <a:pt x="1358" y="715"/>
                        <a:pt x="1366" y="742"/>
                        <a:pt x="1375" y="747"/>
                      </a:cubicBezTo>
                      <a:cubicBezTo>
                        <a:pt x="1458" y="795"/>
                        <a:pt x="1354" y="700"/>
                        <a:pt x="1450" y="767"/>
                      </a:cubicBezTo>
                      <a:cubicBezTo>
                        <a:pt x="1502" y="803"/>
                        <a:pt x="1557" y="803"/>
                        <a:pt x="1619" y="808"/>
                      </a:cubicBezTo>
                      <a:cubicBezTo>
                        <a:pt x="1727" y="827"/>
                        <a:pt x="1641" y="814"/>
                        <a:pt x="1877" y="81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845" name="Oval 29">
                  <a:extLst>
                    <a:ext uri="{FF2B5EF4-FFF2-40B4-BE49-F238E27FC236}">
                      <a16:creationId xmlns:a16="http://schemas.microsoft.com/office/drawing/2014/main" id="{A3A8167B-D269-3386-34A3-FE5B92A483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7" y="36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846" name="Oval 30">
                  <a:extLst>
                    <a:ext uri="{FF2B5EF4-FFF2-40B4-BE49-F238E27FC236}">
                      <a16:creationId xmlns:a16="http://schemas.microsoft.com/office/drawing/2014/main" id="{B54A4DA7-BDC9-F5FF-BA63-13FD9613FE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3" y="3264"/>
                  <a:ext cx="96" cy="14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847" name="Line 31">
                  <a:extLst>
                    <a:ext uri="{FF2B5EF4-FFF2-40B4-BE49-F238E27FC236}">
                      <a16:creationId xmlns:a16="http://schemas.microsoft.com/office/drawing/2014/main" id="{EE3F553A-9658-613A-8354-1E7622F94C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369" y="3408"/>
                  <a:ext cx="192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848" name="Line 32">
                  <a:extLst>
                    <a:ext uri="{FF2B5EF4-FFF2-40B4-BE49-F238E27FC236}">
                      <a16:creationId xmlns:a16="http://schemas.microsoft.com/office/drawing/2014/main" id="{6325BA40-05A0-2793-4273-D0AE4C65F3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61" y="340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849" name="Line 33">
                  <a:extLst>
                    <a:ext uri="{FF2B5EF4-FFF2-40B4-BE49-F238E27FC236}">
                      <a16:creationId xmlns:a16="http://schemas.microsoft.com/office/drawing/2014/main" id="{2C9CF859-357F-C0A4-797B-F20F81C842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65" y="360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850" name="Line 34">
                  <a:extLst>
                    <a:ext uri="{FF2B5EF4-FFF2-40B4-BE49-F238E27FC236}">
                      <a16:creationId xmlns:a16="http://schemas.microsoft.com/office/drawing/2014/main" id="{187250DE-62F7-BBBD-8503-0A2F620200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61" y="3600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851" name="Line 35">
                  <a:extLst>
                    <a:ext uri="{FF2B5EF4-FFF2-40B4-BE49-F238E27FC236}">
                      <a16:creationId xmlns:a16="http://schemas.microsoft.com/office/drawing/2014/main" id="{64CC83AE-7008-58BC-3693-B7D56A7DF2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61" y="3408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852" name="Line 36">
                  <a:extLst>
                    <a:ext uri="{FF2B5EF4-FFF2-40B4-BE49-F238E27FC236}">
                      <a16:creationId xmlns:a16="http://schemas.microsoft.com/office/drawing/2014/main" id="{EE1A9F97-20B4-11C7-7C8A-3E5B5CB0A2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033" y="2880"/>
                  <a:ext cx="336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853" name="Line 37">
                  <a:extLst>
                    <a:ext uri="{FF2B5EF4-FFF2-40B4-BE49-F238E27FC236}">
                      <a16:creationId xmlns:a16="http://schemas.microsoft.com/office/drawing/2014/main" id="{14303829-8B84-4745-C11F-02B12DFE4D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41" y="288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854" name="Line 38">
                  <a:extLst>
                    <a:ext uri="{FF2B5EF4-FFF2-40B4-BE49-F238E27FC236}">
                      <a16:creationId xmlns:a16="http://schemas.microsoft.com/office/drawing/2014/main" id="{C2F3EA63-C714-DC11-8641-BA1D7009D8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985" y="3312"/>
                  <a:ext cx="336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855" name="Text Box 39">
                  <a:extLst>
                    <a:ext uri="{FF2B5EF4-FFF2-40B4-BE49-F238E27FC236}">
                      <a16:creationId xmlns:a16="http://schemas.microsoft.com/office/drawing/2014/main" id="{B79292F3-F06F-1AB1-2A3F-7B5D261822E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01" y="3120"/>
                  <a:ext cx="43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/>
                    <a:t>high</a:t>
                  </a:r>
                </a:p>
              </p:txBody>
            </p:sp>
            <p:sp>
              <p:nvSpPr>
                <p:cNvPr id="34856" name="Text Box 40">
                  <a:extLst>
                    <a:ext uri="{FF2B5EF4-FFF2-40B4-BE49-F238E27FC236}">
                      <a16:creationId xmlns:a16="http://schemas.microsoft.com/office/drawing/2014/main" id="{699C09ED-4A21-0209-85B4-E9C715F3E2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17" y="3840"/>
                  <a:ext cx="43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/>
                    <a:t>low</a:t>
                  </a:r>
                </a:p>
              </p:txBody>
            </p:sp>
            <p:sp>
              <p:nvSpPr>
                <p:cNvPr id="34857" name="AutoShape 41">
                  <a:extLst>
                    <a:ext uri="{FF2B5EF4-FFF2-40B4-BE49-F238E27FC236}">
                      <a16:creationId xmlns:a16="http://schemas.microsoft.com/office/drawing/2014/main" id="{C05A1403-CE9E-36A2-D451-C682A2511B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3" y="2400"/>
                  <a:ext cx="960" cy="816"/>
                </a:xfrm>
                <a:prstGeom prst="wedgeEllipseCallout">
                  <a:avLst>
                    <a:gd name="adj1" fmla="val -34375"/>
                    <a:gd name="adj2" fmla="val 6531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US" altLang="en-US"/>
                    <a:t>This is gonna be hard work!!</a:t>
                  </a:r>
                </a:p>
              </p:txBody>
            </p:sp>
          </p:grpSp>
        </p:grpSp>
        <p:sp>
          <p:nvSpPr>
            <p:cNvPr id="34894" name="Oval 78">
              <a:extLst>
                <a:ext uri="{FF2B5EF4-FFF2-40B4-BE49-F238E27FC236}">
                  <a16:creationId xmlns:a16="http://schemas.microsoft.com/office/drawing/2014/main" id="{353BD159-054E-99C5-2BA2-8849078B4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6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95" name="Oval 79">
              <a:extLst>
                <a:ext uri="{FF2B5EF4-FFF2-40B4-BE49-F238E27FC236}">
                  <a16:creationId xmlns:a16="http://schemas.microsoft.com/office/drawing/2014/main" id="{F95E9516-EC2E-A157-5696-CAA863C3C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6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4898" name="Group 82">
            <a:extLst>
              <a:ext uri="{FF2B5EF4-FFF2-40B4-BE49-F238E27FC236}">
                <a16:creationId xmlns:a16="http://schemas.microsoft.com/office/drawing/2014/main" id="{B725C3DA-FCCD-B364-D3BF-7E9C0E30A5A1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914400"/>
            <a:ext cx="3276600" cy="2805113"/>
            <a:chOff x="3072" y="576"/>
            <a:chExt cx="2064" cy="1767"/>
          </a:xfrm>
        </p:grpSpPr>
        <p:grpSp>
          <p:nvGrpSpPr>
            <p:cNvPr id="34821" name="Group 5">
              <a:extLst>
                <a:ext uri="{FF2B5EF4-FFF2-40B4-BE49-F238E27FC236}">
                  <a16:creationId xmlns:a16="http://schemas.microsoft.com/office/drawing/2014/main" id="{C188C421-D776-2D3E-AF59-B3C2C99118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576"/>
              <a:ext cx="2064" cy="1767"/>
              <a:chOff x="3072" y="576"/>
              <a:chExt cx="2064" cy="1767"/>
            </a:xfrm>
          </p:grpSpPr>
          <p:sp>
            <p:nvSpPr>
              <p:cNvPr id="34822" name="Line 6">
                <a:extLst>
                  <a:ext uri="{FF2B5EF4-FFF2-40B4-BE49-F238E27FC236}">
                    <a16:creationId xmlns:a16="http://schemas.microsoft.com/office/drawing/2014/main" id="{23810ED2-881C-80BA-DF9F-4291BBD1FC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1248"/>
                <a:ext cx="33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4823" name="Group 7">
                <a:extLst>
                  <a:ext uri="{FF2B5EF4-FFF2-40B4-BE49-F238E27FC236}">
                    <a16:creationId xmlns:a16="http://schemas.microsoft.com/office/drawing/2014/main" id="{FDF1A191-CD4A-F72F-5866-D7A9222A76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2" y="576"/>
                <a:ext cx="2064" cy="1767"/>
                <a:chOff x="3120" y="576"/>
                <a:chExt cx="2064" cy="1767"/>
              </a:xfrm>
            </p:grpSpPr>
            <p:sp>
              <p:nvSpPr>
                <p:cNvPr id="34824" name="Line 8">
                  <a:extLst>
                    <a:ext uri="{FF2B5EF4-FFF2-40B4-BE49-F238E27FC236}">
                      <a16:creationId xmlns:a16="http://schemas.microsoft.com/office/drawing/2014/main" id="{F27913AF-4CCB-AFDE-8FBD-313443B4C2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84" y="1152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4825" name="Group 9">
                  <a:extLst>
                    <a:ext uri="{FF2B5EF4-FFF2-40B4-BE49-F238E27FC236}">
                      <a16:creationId xmlns:a16="http://schemas.microsoft.com/office/drawing/2014/main" id="{9E906960-C754-677C-6DD2-316DA49B79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0" y="576"/>
                  <a:ext cx="2064" cy="1767"/>
                  <a:chOff x="3120" y="576"/>
                  <a:chExt cx="2064" cy="1767"/>
                </a:xfrm>
              </p:grpSpPr>
              <p:sp>
                <p:nvSpPr>
                  <p:cNvPr id="34826" name="Line 10">
                    <a:extLst>
                      <a:ext uri="{FF2B5EF4-FFF2-40B4-BE49-F238E27FC236}">
                        <a16:creationId xmlns:a16="http://schemas.microsoft.com/office/drawing/2014/main" id="{49E9E5C1-07A8-D558-C3ED-2A64F5B44C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88" y="1152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27" name="Oval 11">
                    <a:extLst>
                      <a:ext uri="{FF2B5EF4-FFF2-40B4-BE49-F238E27FC236}">
                        <a16:creationId xmlns:a16="http://schemas.microsoft.com/office/drawing/2014/main" id="{A395C8AD-D8E5-7866-1835-CEDC1B05E1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24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4828" name="Oval 12">
                    <a:extLst>
                      <a:ext uri="{FF2B5EF4-FFF2-40B4-BE49-F238E27FC236}">
                        <a16:creationId xmlns:a16="http://schemas.microsoft.com/office/drawing/2014/main" id="{54A35327-6AD9-F22E-C60E-9E8B3F4F18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124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34829" name="Group 13">
                    <a:extLst>
                      <a:ext uri="{FF2B5EF4-FFF2-40B4-BE49-F238E27FC236}">
                        <a16:creationId xmlns:a16="http://schemas.microsoft.com/office/drawing/2014/main" id="{242C3FE1-1342-468F-18D2-5EB8F5FF5B8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20" y="576"/>
                    <a:ext cx="2064" cy="1767"/>
                    <a:chOff x="3120" y="576"/>
                    <a:chExt cx="2064" cy="1767"/>
                  </a:xfrm>
                </p:grpSpPr>
                <p:sp>
                  <p:nvSpPr>
                    <p:cNvPr id="34830" name="Freeform 14">
                      <a:extLst>
                        <a:ext uri="{FF2B5EF4-FFF2-40B4-BE49-F238E27FC236}">
                          <a16:creationId xmlns:a16="http://schemas.microsoft.com/office/drawing/2014/main" id="{454E800F-A88F-9565-EDC7-8A26829C1D9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20" y="1296"/>
                      <a:ext cx="1877" cy="827"/>
                    </a:xfrm>
                    <a:custGeom>
                      <a:avLst/>
                      <a:gdLst>
                        <a:gd name="T0" fmla="*/ 0 w 1877"/>
                        <a:gd name="T1" fmla="*/ 814 h 827"/>
                        <a:gd name="T2" fmla="*/ 88 w 1877"/>
                        <a:gd name="T3" fmla="*/ 781 h 827"/>
                        <a:gd name="T4" fmla="*/ 135 w 1877"/>
                        <a:gd name="T5" fmla="*/ 753 h 827"/>
                        <a:gd name="T6" fmla="*/ 183 w 1877"/>
                        <a:gd name="T7" fmla="*/ 692 h 827"/>
                        <a:gd name="T8" fmla="*/ 291 w 1877"/>
                        <a:gd name="T9" fmla="*/ 604 h 827"/>
                        <a:gd name="T10" fmla="*/ 386 w 1877"/>
                        <a:gd name="T11" fmla="*/ 482 h 827"/>
                        <a:gd name="T12" fmla="*/ 420 w 1877"/>
                        <a:gd name="T13" fmla="*/ 421 h 827"/>
                        <a:gd name="T14" fmla="*/ 434 w 1877"/>
                        <a:gd name="T15" fmla="*/ 401 h 827"/>
                        <a:gd name="T16" fmla="*/ 454 w 1877"/>
                        <a:gd name="T17" fmla="*/ 340 h 827"/>
                        <a:gd name="T18" fmla="*/ 481 w 1877"/>
                        <a:gd name="T19" fmla="*/ 299 h 827"/>
                        <a:gd name="T20" fmla="*/ 495 w 1877"/>
                        <a:gd name="T21" fmla="*/ 279 h 827"/>
                        <a:gd name="T22" fmla="*/ 583 w 1877"/>
                        <a:gd name="T23" fmla="*/ 150 h 827"/>
                        <a:gd name="T24" fmla="*/ 678 w 1877"/>
                        <a:gd name="T25" fmla="*/ 69 h 827"/>
                        <a:gd name="T26" fmla="*/ 718 w 1877"/>
                        <a:gd name="T27" fmla="*/ 35 h 827"/>
                        <a:gd name="T28" fmla="*/ 759 w 1877"/>
                        <a:gd name="T29" fmla="*/ 22 h 827"/>
                        <a:gd name="T30" fmla="*/ 799 w 1877"/>
                        <a:gd name="T31" fmla="*/ 8 h 827"/>
                        <a:gd name="T32" fmla="*/ 1003 w 1877"/>
                        <a:gd name="T33" fmla="*/ 55 h 827"/>
                        <a:gd name="T34" fmla="*/ 1057 w 1877"/>
                        <a:gd name="T35" fmla="*/ 123 h 827"/>
                        <a:gd name="T36" fmla="*/ 1091 w 1877"/>
                        <a:gd name="T37" fmla="*/ 184 h 827"/>
                        <a:gd name="T38" fmla="*/ 1132 w 1877"/>
                        <a:gd name="T39" fmla="*/ 245 h 827"/>
                        <a:gd name="T40" fmla="*/ 1159 w 1877"/>
                        <a:gd name="T41" fmla="*/ 306 h 827"/>
                        <a:gd name="T42" fmla="*/ 1199 w 1877"/>
                        <a:gd name="T43" fmla="*/ 381 h 827"/>
                        <a:gd name="T44" fmla="*/ 1226 w 1877"/>
                        <a:gd name="T45" fmla="*/ 462 h 827"/>
                        <a:gd name="T46" fmla="*/ 1254 w 1877"/>
                        <a:gd name="T47" fmla="*/ 503 h 827"/>
                        <a:gd name="T48" fmla="*/ 1308 w 1877"/>
                        <a:gd name="T49" fmla="*/ 645 h 827"/>
                        <a:gd name="T50" fmla="*/ 1355 w 1877"/>
                        <a:gd name="T51" fmla="*/ 706 h 827"/>
                        <a:gd name="T52" fmla="*/ 1375 w 1877"/>
                        <a:gd name="T53" fmla="*/ 747 h 827"/>
                        <a:gd name="T54" fmla="*/ 1450 w 1877"/>
                        <a:gd name="T55" fmla="*/ 767 h 827"/>
                        <a:gd name="T56" fmla="*/ 1619 w 1877"/>
                        <a:gd name="T57" fmla="*/ 808 h 827"/>
                        <a:gd name="T58" fmla="*/ 1877 w 1877"/>
                        <a:gd name="T59" fmla="*/ 814 h 8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</a:cxnLst>
                      <a:rect l="0" t="0" r="r" b="b"/>
                      <a:pathLst>
                        <a:path w="1877" h="827">
                          <a:moveTo>
                            <a:pt x="0" y="814"/>
                          </a:moveTo>
                          <a:cubicBezTo>
                            <a:pt x="29" y="805"/>
                            <a:pt x="62" y="798"/>
                            <a:pt x="88" y="781"/>
                          </a:cubicBezTo>
                          <a:cubicBezTo>
                            <a:pt x="138" y="750"/>
                            <a:pt x="94" y="768"/>
                            <a:pt x="135" y="753"/>
                          </a:cubicBezTo>
                          <a:cubicBezTo>
                            <a:pt x="157" y="732"/>
                            <a:pt x="160" y="711"/>
                            <a:pt x="183" y="692"/>
                          </a:cubicBezTo>
                          <a:cubicBezTo>
                            <a:pt x="219" y="662"/>
                            <a:pt x="262" y="647"/>
                            <a:pt x="291" y="604"/>
                          </a:cubicBezTo>
                          <a:cubicBezTo>
                            <a:pt x="321" y="560"/>
                            <a:pt x="350" y="520"/>
                            <a:pt x="386" y="482"/>
                          </a:cubicBezTo>
                          <a:cubicBezTo>
                            <a:pt x="398" y="447"/>
                            <a:pt x="390" y="466"/>
                            <a:pt x="420" y="421"/>
                          </a:cubicBezTo>
                          <a:cubicBezTo>
                            <a:pt x="425" y="414"/>
                            <a:pt x="434" y="401"/>
                            <a:pt x="434" y="401"/>
                          </a:cubicBezTo>
                          <a:cubicBezTo>
                            <a:pt x="449" y="353"/>
                            <a:pt x="442" y="374"/>
                            <a:pt x="454" y="340"/>
                          </a:cubicBezTo>
                          <a:cubicBezTo>
                            <a:pt x="459" y="325"/>
                            <a:pt x="472" y="313"/>
                            <a:pt x="481" y="299"/>
                          </a:cubicBezTo>
                          <a:cubicBezTo>
                            <a:pt x="486" y="292"/>
                            <a:pt x="495" y="279"/>
                            <a:pt x="495" y="279"/>
                          </a:cubicBezTo>
                          <a:cubicBezTo>
                            <a:pt x="509" y="235"/>
                            <a:pt x="537" y="165"/>
                            <a:pt x="583" y="150"/>
                          </a:cubicBezTo>
                          <a:cubicBezTo>
                            <a:pt x="605" y="117"/>
                            <a:pt x="647" y="95"/>
                            <a:pt x="678" y="69"/>
                          </a:cubicBezTo>
                          <a:cubicBezTo>
                            <a:pt x="694" y="56"/>
                            <a:pt x="699" y="43"/>
                            <a:pt x="718" y="35"/>
                          </a:cubicBezTo>
                          <a:cubicBezTo>
                            <a:pt x="731" y="29"/>
                            <a:pt x="745" y="26"/>
                            <a:pt x="759" y="22"/>
                          </a:cubicBezTo>
                          <a:cubicBezTo>
                            <a:pt x="772" y="18"/>
                            <a:pt x="799" y="8"/>
                            <a:pt x="799" y="8"/>
                          </a:cubicBezTo>
                          <a:cubicBezTo>
                            <a:pt x="954" y="16"/>
                            <a:pt x="914" y="0"/>
                            <a:pt x="1003" y="55"/>
                          </a:cubicBezTo>
                          <a:cubicBezTo>
                            <a:pt x="1042" y="111"/>
                            <a:pt x="1023" y="89"/>
                            <a:pt x="1057" y="123"/>
                          </a:cubicBezTo>
                          <a:cubicBezTo>
                            <a:pt x="1064" y="145"/>
                            <a:pt x="1091" y="184"/>
                            <a:pt x="1091" y="184"/>
                          </a:cubicBezTo>
                          <a:cubicBezTo>
                            <a:pt x="1100" y="212"/>
                            <a:pt x="1111" y="225"/>
                            <a:pt x="1132" y="245"/>
                          </a:cubicBezTo>
                          <a:cubicBezTo>
                            <a:pt x="1147" y="294"/>
                            <a:pt x="1137" y="274"/>
                            <a:pt x="1159" y="306"/>
                          </a:cubicBezTo>
                          <a:cubicBezTo>
                            <a:pt x="1168" y="335"/>
                            <a:pt x="1181" y="356"/>
                            <a:pt x="1199" y="381"/>
                          </a:cubicBezTo>
                          <a:cubicBezTo>
                            <a:pt x="1207" y="403"/>
                            <a:pt x="1214" y="440"/>
                            <a:pt x="1226" y="462"/>
                          </a:cubicBezTo>
                          <a:cubicBezTo>
                            <a:pt x="1234" y="476"/>
                            <a:pt x="1254" y="503"/>
                            <a:pt x="1254" y="503"/>
                          </a:cubicBezTo>
                          <a:cubicBezTo>
                            <a:pt x="1269" y="553"/>
                            <a:pt x="1291" y="596"/>
                            <a:pt x="1308" y="645"/>
                          </a:cubicBezTo>
                          <a:cubicBezTo>
                            <a:pt x="1316" y="669"/>
                            <a:pt x="1355" y="706"/>
                            <a:pt x="1355" y="706"/>
                          </a:cubicBezTo>
                          <a:cubicBezTo>
                            <a:pt x="1358" y="715"/>
                            <a:pt x="1366" y="742"/>
                            <a:pt x="1375" y="747"/>
                          </a:cubicBezTo>
                          <a:cubicBezTo>
                            <a:pt x="1458" y="795"/>
                            <a:pt x="1354" y="700"/>
                            <a:pt x="1450" y="767"/>
                          </a:cubicBezTo>
                          <a:cubicBezTo>
                            <a:pt x="1502" y="803"/>
                            <a:pt x="1557" y="803"/>
                            <a:pt x="1619" y="808"/>
                          </a:cubicBezTo>
                          <a:cubicBezTo>
                            <a:pt x="1727" y="827"/>
                            <a:pt x="1641" y="814"/>
                            <a:pt x="1877" y="814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831" name="Oval 15">
                      <a:extLst>
                        <a:ext uri="{FF2B5EF4-FFF2-40B4-BE49-F238E27FC236}">
                          <a16:creationId xmlns:a16="http://schemas.microsoft.com/office/drawing/2014/main" id="{3BAF367D-3183-4644-DD12-A0632B5E0D0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6" y="816"/>
                      <a:ext cx="96" cy="14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832" name="Line 16">
                      <a:extLst>
                        <a:ext uri="{FF2B5EF4-FFF2-40B4-BE49-F238E27FC236}">
                          <a16:creationId xmlns:a16="http://schemas.microsoft.com/office/drawing/2014/main" id="{6D6989E9-A342-058C-AC6E-E1EA3646985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4" y="960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833" name="Oval 17">
                      <a:extLst>
                        <a:ext uri="{FF2B5EF4-FFF2-40B4-BE49-F238E27FC236}">
                          <a16:creationId xmlns:a16="http://schemas.microsoft.com/office/drawing/2014/main" id="{CC7584C1-5573-143C-7D11-B941D8C19C8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8" y="1248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834" name="Line 18">
                      <a:extLst>
                        <a:ext uri="{FF2B5EF4-FFF2-40B4-BE49-F238E27FC236}">
                          <a16:creationId xmlns:a16="http://schemas.microsoft.com/office/drawing/2014/main" id="{C3D66299-5492-808E-DB2E-E66283C0190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92" y="1008"/>
                      <a:ext cx="192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835" name="Line 19">
                      <a:extLst>
                        <a:ext uri="{FF2B5EF4-FFF2-40B4-BE49-F238E27FC236}">
                          <a16:creationId xmlns:a16="http://schemas.microsoft.com/office/drawing/2014/main" id="{955EEE42-C739-DDBE-64D0-3D0F2ACBBE5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84" y="1008"/>
                      <a:ext cx="144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836" name="Line 20">
                      <a:extLst>
                        <a:ext uri="{FF2B5EF4-FFF2-40B4-BE49-F238E27FC236}">
                          <a16:creationId xmlns:a16="http://schemas.microsoft.com/office/drawing/2014/main" id="{BE6843B4-1962-AD32-E4BD-F9759B9E033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8" y="1920"/>
                      <a:ext cx="4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837" name="Text Box 21">
                      <a:extLst>
                        <a:ext uri="{FF2B5EF4-FFF2-40B4-BE49-F238E27FC236}">
                          <a16:creationId xmlns:a16="http://schemas.microsoft.com/office/drawing/2014/main" id="{CAF6E681-F76D-606D-1481-2348A310E1C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44" y="1536"/>
                      <a:ext cx="432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en-US"/>
                        <a:t>high</a:t>
                      </a:r>
                    </a:p>
                  </p:txBody>
                </p:sp>
                <p:sp>
                  <p:nvSpPr>
                    <p:cNvPr id="34838" name="Text Box 22">
                      <a:extLst>
                        <a:ext uri="{FF2B5EF4-FFF2-40B4-BE49-F238E27FC236}">
                          <a16:creationId xmlns:a16="http://schemas.microsoft.com/office/drawing/2014/main" id="{EB652E8C-13FB-E657-1BB5-A33F25A5A67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08" y="2112"/>
                      <a:ext cx="576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en-US"/>
                        <a:t>low</a:t>
                      </a:r>
                    </a:p>
                  </p:txBody>
                </p:sp>
                <p:sp>
                  <p:nvSpPr>
                    <p:cNvPr id="34839" name="AutoShape 23">
                      <a:extLst>
                        <a:ext uri="{FF2B5EF4-FFF2-40B4-BE49-F238E27FC236}">
                          <a16:creationId xmlns:a16="http://schemas.microsoft.com/office/drawing/2014/main" id="{D5901500-41FE-8297-9CB9-1C4B83C296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8" y="576"/>
                      <a:ext cx="960" cy="336"/>
                    </a:xfrm>
                    <a:prstGeom prst="wedgeEllipseCallout">
                      <a:avLst>
                        <a:gd name="adj1" fmla="val -43750"/>
                        <a:gd name="adj2" fmla="val 70000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algn="ctr" eaLnBrk="1" hangingPunct="1"/>
                      <a:r>
                        <a:rPr lang="en-US" altLang="en-US"/>
                        <a:t>Weeee!!!</a:t>
                      </a:r>
                    </a:p>
                  </p:txBody>
                </p:sp>
                <p:sp>
                  <p:nvSpPr>
                    <p:cNvPr id="34840" name="Line 24">
                      <a:extLst>
                        <a:ext uri="{FF2B5EF4-FFF2-40B4-BE49-F238E27FC236}">
                          <a16:creationId xmlns:a16="http://schemas.microsoft.com/office/drawing/2014/main" id="{1337F800-5BC1-E62F-8735-6BDC7F8BDA8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1776"/>
                      <a:ext cx="528" cy="4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</p:grpSp>
        </p:grpSp>
        <p:sp>
          <p:nvSpPr>
            <p:cNvPr id="34896" name="Oval 80">
              <a:extLst>
                <a:ext uri="{FF2B5EF4-FFF2-40B4-BE49-F238E27FC236}">
                  <a16:creationId xmlns:a16="http://schemas.microsoft.com/office/drawing/2014/main" id="{7015B0C8-276D-6DC4-AB72-A8FB3123C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2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4899" name="Text Box 83">
            <a:extLst>
              <a:ext uri="{FF2B5EF4-FFF2-40B4-BE49-F238E27FC236}">
                <a16:creationId xmlns:a16="http://schemas.microsoft.com/office/drawing/2014/main" id="{93FC60EE-D238-A003-7E0A-07750EE97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0"/>
            <a:ext cx="2438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n-US" altLang="en-US">
                <a:hlinkClick r:id="rId3"/>
              </a:rPr>
              <a:t>Animations </a:t>
            </a:r>
            <a:r>
              <a:rPr lang="en-US" altLang="en-US"/>
              <a:t>of Active Transport &amp; Passive Transport</a:t>
            </a:r>
          </a:p>
        </p:txBody>
      </p:sp>
      <p:sp>
        <p:nvSpPr>
          <p:cNvPr id="34900" name="Line 84">
            <a:extLst>
              <a:ext uri="{FF2B5EF4-FFF2-40B4-BE49-F238E27FC236}">
                <a16:creationId xmlns:a16="http://schemas.microsoft.com/office/drawing/2014/main" id="{55C437B8-741C-439D-0011-65D218F6CD5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382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1B8942C-A2F6-6D58-8F1B-E2ED1FE7B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800" b="1"/>
              <a:t>Passive Transport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71F8965-61AF-DFFE-D8C4-4BAD87B31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pPr marL="609600" indent="-609600"/>
            <a:r>
              <a:rPr lang="en-US" altLang="en-US"/>
              <a:t>cell </a:t>
            </a:r>
            <a:r>
              <a:rPr lang="en-US" altLang="en-US" b="1">
                <a:solidFill>
                  <a:srgbClr val="FFF597"/>
                </a:solidFill>
              </a:rPr>
              <a:t>uses no energy</a:t>
            </a:r>
            <a:r>
              <a:rPr lang="en-US" altLang="en-US"/>
              <a:t> </a:t>
            </a:r>
          </a:p>
          <a:p>
            <a:pPr marL="609600" indent="-609600"/>
            <a:r>
              <a:rPr lang="en-US" altLang="en-US"/>
              <a:t>molecules move </a:t>
            </a:r>
            <a:r>
              <a:rPr lang="en-US" altLang="en-US" u="sng"/>
              <a:t>randomly</a:t>
            </a:r>
          </a:p>
          <a:p>
            <a:pPr marL="609600" indent="-609600"/>
            <a:r>
              <a:rPr lang="en-US" altLang="en-US"/>
              <a:t>Molecules spread out </a:t>
            </a:r>
            <a:r>
              <a:rPr lang="en-US" altLang="en-US" b="1">
                <a:solidFill>
                  <a:srgbClr val="FFF597"/>
                </a:solidFill>
              </a:rPr>
              <a:t>from an area of </a:t>
            </a:r>
            <a:r>
              <a:rPr lang="en-US" altLang="en-US" b="1" u="sng">
                <a:solidFill>
                  <a:srgbClr val="FFF597"/>
                </a:solidFill>
              </a:rPr>
              <a:t>high</a:t>
            </a:r>
            <a:r>
              <a:rPr lang="en-US" altLang="en-US" b="1">
                <a:solidFill>
                  <a:srgbClr val="FFF597"/>
                </a:solidFill>
              </a:rPr>
              <a:t> concentration to an area of l</a:t>
            </a:r>
            <a:r>
              <a:rPr lang="en-US" altLang="en-US" b="1" u="sng">
                <a:solidFill>
                  <a:srgbClr val="FFF597"/>
                </a:solidFill>
              </a:rPr>
              <a:t>ow </a:t>
            </a:r>
            <a:r>
              <a:rPr lang="en-US" altLang="en-US" b="1">
                <a:solidFill>
                  <a:srgbClr val="FFF597"/>
                </a:solidFill>
              </a:rPr>
              <a:t>concentration</a:t>
            </a:r>
            <a:r>
              <a:rPr lang="en-US" altLang="en-US"/>
              <a:t>. </a:t>
            </a:r>
          </a:p>
          <a:p>
            <a:pPr marL="609600" indent="-609600"/>
            <a:r>
              <a:rPr lang="en-US" altLang="en-US" sz="4800"/>
              <a:t>(High</a:t>
            </a:r>
            <a:r>
              <a:rPr lang="en-US" altLang="en-US" sz="4800">
                <a:sym typeface="Wingdings" panose="05000000000000000000" pitchFamily="2" charset="2"/>
              </a:rPr>
              <a:t>Low)</a:t>
            </a:r>
          </a:p>
          <a:p>
            <a:pPr marL="609600" indent="-609600"/>
            <a:r>
              <a:rPr lang="en-US" altLang="en-US" b="1">
                <a:solidFill>
                  <a:schemeClr val="tx2"/>
                </a:solidFill>
                <a:sym typeface="Wingdings" panose="05000000000000000000" pitchFamily="2" charset="2"/>
              </a:rPr>
              <a:t>Three types:</a:t>
            </a:r>
            <a:r>
              <a:rPr lang="en-US" altLang="en-US">
                <a:sym typeface="Wingdings" panose="05000000000000000000" pitchFamily="2" charset="2"/>
              </a:rPr>
              <a:t> </a:t>
            </a:r>
          </a:p>
          <a:p>
            <a:pPr marL="609600" indent="-609600">
              <a:buFontTx/>
              <a:buNone/>
            </a:pPr>
            <a:endParaRPr lang="en-US" altLang="en-US"/>
          </a:p>
        </p:txBody>
      </p:sp>
      <p:sp>
        <p:nvSpPr>
          <p:cNvPr id="35844" name="Line 4">
            <a:extLst>
              <a:ext uri="{FF2B5EF4-FFF2-40B4-BE49-F238E27FC236}">
                <a16:creationId xmlns:a16="http://schemas.microsoft.com/office/drawing/2014/main" id="{A2A873FC-F425-79AF-130B-66502B8D7A8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9144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31F8E82-0F78-E1FA-F475-DB04F97DFB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b="1"/>
              <a:t>3 Types of Passive Transport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C1DA223-1F7E-D135-4FB2-C95D65B013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b="1">
                <a:solidFill>
                  <a:srgbClr val="FFF597"/>
                </a:solidFill>
              </a:rPr>
              <a:t>Diffusion</a:t>
            </a:r>
            <a:r>
              <a:rPr lang="en-US" altLang="en-US"/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altLang="en-US" b="1">
                <a:solidFill>
                  <a:srgbClr val="FFF597"/>
                </a:solidFill>
              </a:rPr>
              <a:t>Facilitative Diffusion</a:t>
            </a:r>
            <a:r>
              <a:rPr lang="en-US" altLang="en-US"/>
              <a:t> – diffusion with the help of transport proteins </a:t>
            </a:r>
          </a:p>
          <a:p>
            <a:pPr marL="609600" indent="-609600">
              <a:buFontTx/>
              <a:buAutoNum type="arabicPeriod"/>
            </a:pPr>
            <a:r>
              <a:rPr lang="en-US" altLang="en-US" b="1">
                <a:solidFill>
                  <a:srgbClr val="FFF597"/>
                </a:solidFill>
              </a:rPr>
              <a:t>Osmosis</a:t>
            </a:r>
            <a:r>
              <a:rPr lang="en-US" altLang="en-US"/>
              <a:t> – diffusion of water</a:t>
            </a:r>
          </a:p>
          <a:p>
            <a:pPr marL="609600" indent="-609600"/>
            <a:endParaRPr lang="en-US" altLang="en-US"/>
          </a:p>
        </p:txBody>
      </p:sp>
      <p:sp>
        <p:nvSpPr>
          <p:cNvPr id="39940" name="Line 4">
            <a:extLst>
              <a:ext uri="{FF2B5EF4-FFF2-40B4-BE49-F238E27FC236}">
                <a16:creationId xmlns:a16="http://schemas.microsoft.com/office/drawing/2014/main" id="{EAD5412A-5BC4-227E-A22F-2D930F136C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1430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1069</Words>
  <Application>Microsoft Office PowerPoint</Application>
  <PresentationFormat>On-screen Show (4:3)</PresentationFormat>
  <Paragraphs>194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Times</vt:lpstr>
      <vt:lpstr>Wingdings</vt:lpstr>
      <vt:lpstr>Default Design</vt:lpstr>
      <vt:lpstr>Cellular Transport Notes</vt:lpstr>
      <vt:lpstr>About Cell Membranes</vt:lpstr>
      <vt:lpstr>About Cell Membranes (continued)</vt:lpstr>
      <vt:lpstr>PowerPoint Presentation</vt:lpstr>
      <vt:lpstr>About Cell Membranes (continued)</vt:lpstr>
      <vt:lpstr>PowerPoint Presentation</vt:lpstr>
      <vt:lpstr>Types of Cellular Transport</vt:lpstr>
      <vt:lpstr>Passive Transport</vt:lpstr>
      <vt:lpstr>3 Types of Passive Transport</vt:lpstr>
      <vt:lpstr>Passive Transport:  1. Diffusion</vt:lpstr>
      <vt:lpstr>PowerPoint Presentation</vt:lpstr>
      <vt:lpstr>PowerPoint Presentation</vt:lpstr>
      <vt:lpstr>PowerPoint Presentation</vt:lpstr>
      <vt:lpstr>Active Transport</vt:lpstr>
      <vt:lpstr>Types of Active Transport</vt:lpstr>
      <vt:lpstr>Types of Active Transport</vt:lpstr>
      <vt:lpstr>Types of Active Transport</vt:lpstr>
      <vt:lpstr>Effects of Osmosis on Life </vt:lpstr>
      <vt:lpstr>Hypotonic Solution</vt:lpstr>
      <vt:lpstr>Hypertonic Solution</vt:lpstr>
      <vt:lpstr>Isotonic Solution</vt:lpstr>
      <vt:lpstr>PowerPoint Presentation</vt:lpstr>
      <vt:lpstr>How Organisms Deal with Osmotic Pressure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Nayan GRIFFITHS</cp:lastModifiedBy>
  <cp:revision>11</cp:revision>
  <cp:lastPrinted>1601-01-01T00:00:00Z</cp:lastPrinted>
  <dcterms:created xsi:type="dcterms:W3CDTF">1601-01-01T00:00:00Z</dcterms:created>
  <dcterms:modified xsi:type="dcterms:W3CDTF">2023-03-14T11:06:18Z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