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0"/>
  </p:notesMasterIdLst>
  <p:sldIdLst>
    <p:sldId id="256" r:id="rId2"/>
    <p:sldId id="257" r:id="rId3"/>
    <p:sldId id="258" r:id="rId4"/>
    <p:sldId id="275" r:id="rId5"/>
    <p:sldId id="263" r:id="rId6"/>
    <p:sldId id="265" r:id="rId7"/>
    <p:sldId id="268" r:id="rId8"/>
    <p:sldId id="270" r:id="rId9"/>
    <p:sldId id="271" r:id="rId10"/>
    <p:sldId id="266" r:id="rId11"/>
    <p:sldId id="261" r:id="rId12"/>
    <p:sldId id="262" r:id="rId13"/>
    <p:sldId id="272" r:id="rId14"/>
    <p:sldId id="278" r:id="rId15"/>
    <p:sldId id="276" r:id="rId16"/>
    <p:sldId id="277" r:id="rId17"/>
    <p:sldId id="269" r:id="rId18"/>
    <p:sldId id="279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4"/>
    <a:srgbClr val="000066"/>
    <a:srgbClr val="3A5047"/>
    <a:srgbClr val="EAEAEA"/>
    <a:srgbClr val="C0C0C0"/>
    <a:srgbClr val="2D385D"/>
    <a:srgbClr val="827F08"/>
    <a:srgbClr val="A89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E637C09D-7535-4AF7-4867-C5AB456B23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974DF489-9808-7212-BDBF-2D1B308DE7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FB500EF1-24E9-DEB6-490E-6E4431D9A66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281B5006-BAF3-1775-2E2E-1B5E23791A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D8023C4C-3219-03D3-4596-95488EDF75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CAA9CA1F-4D17-7546-7B02-A1662EE9D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1EF50E-C913-4AF0-891D-756F74D00E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7B21FE-BCDA-B630-2AB1-8F4064822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C7FE8-5401-46C0-9F7E-1162C9D4A30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F6BA268B-1D45-F698-059F-2728AB8EF7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0FDF85DD-FF3B-A2AD-61CE-7D9EEACFF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574962-742F-D435-8B12-724695F03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D43C3-6C12-4430-8C93-09F20448AD9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98E4740A-C582-A4F5-7CF3-659C9B7AEA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EB635E98-960E-3E69-3572-6959BCA26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91A127-0942-B89A-F3C5-879C2AAE1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4359A-6934-4B2D-AADA-34F29E55CFF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2050A6B0-54E0-A01B-6A4C-0549097D86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3D2E4545-837F-A528-E359-DE149601A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7D5902-72CE-C9A4-2422-043A8054E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8C1F8-888B-41D8-9BCE-137E4542E9B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820756C3-2DE3-D70A-B6CD-6835DE0249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645ABD5B-B7E7-E756-0A03-BE53C8892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EE0E25-45CF-CF3B-EC3A-FF4BCE8A6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7FB9B-B2AD-4E80-B96C-BAB0E9EF0A4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F2AB80CA-D129-6A17-081C-EC5D09A072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BD6624D3-CA27-91E5-6D4E-E64030BF5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72DD5C-94C6-D617-2604-056165434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6B684-8D18-48CC-83F7-7A61DC955F4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02AE0370-0892-98D1-FA3A-C8CAF6F85F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4BBF8F4E-2299-AA06-32EA-85402EC10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BA1538-A704-559F-4252-B2884C09A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3BC99-8C77-4E6B-AA47-EB51F0744A1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50BF905C-0978-6313-99E6-A6D4F7FAD0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E31D03D-FE81-8E99-BC1A-DE5B120C4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92A87D9-2934-94FB-0E14-F8952CE29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B60F8-CE12-4788-9CAB-2BEC8258582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4918B2C4-F630-27A5-45B9-181641F122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F09B6FF6-2111-C921-372B-E10AF2262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E3A90D-EF73-D808-BA36-BC0FFBBF6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A6746-806B-42E2-8027-26426EA4BB3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81F33A46-7C73-8E2F-D5EE-7957538F7A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5A3432D2-734A-E14E-AB56-F11092AAF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1D8BEE-7E66-D95C-1929-A13CA60A1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6CC13-A5F5-4911-9981-FB9E8EB6F10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18AD7705-FDBB-8F89-A2BE-44ED1956B5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E3FCF83A-2656-6708-C4E8-5791498F8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6E0442-5928-79FA-B284-AC9324807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FF2A8-F3F1-4AC0-BCE0-038A3BB925A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B0432C1E-B89A-AE00-52F4-E2EC253424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D9F729F2-C236-5B88-A49B-EBD037C00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064437-BECA-1D05-1DB0-A447E1DE2A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67C0F-1532-4118-A237-5FB7A62306F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3B88D46C-D174-8812-77B5-4E4958C7AD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0D573124-E613-5A23-54B9-6E8D88058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8A7A9B-3800-5E86-440F-C8FF25427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E41FA-F199-45B8-8293-80807A3DE1A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801EA36C-E446-A37E-1802-6E0B4862C5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8D12BF4A-0B3E-B38D-07A8-F1A80A37F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C15DEC-F9AB-D980-EC9D-F7C7D5330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8CB0D-7465-4ECF-8133-F6731BF3DFC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6AD9B765-637A-85B2-3B3C-BF70F3A6FA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64AC20C0-7DAF-86A9-4DD7-F0297ABDC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FB9A28-7120-12DA-8EB9-D46627924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E6811-2BD0-46DA-B570-E599AE1091D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20773457-0A91-7C23-CFB9-30BE7AADCE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06BE8367-5161-57A3-F333-1D44C9ABE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0334FF-10AB-D8AC-3E3D-8C0A651C0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403C7-356E-4B2B-807D-11B33D84B91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11701E57-3FB7-DE01-EF6B-4DE5A8E2C0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69FD0EAD-2BDC-F6AF-9929-A24EF5932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778738-F620-868F-4000-3F7C4871D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71EAE-B31A-4B9A-B250-537317197F0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C0656AE6-073F-4A19-162F-9733407DCE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75EB572-F2AE-0E07-42D4-7197390B2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D86E59-01E2-519D-476D-DC4702562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50EE1-F72F-4F14-AFAD-3DABE295FB3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44EE9226-7FE5-A7AF-ADB2-911E8E0DBD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570F4D2-8D99-6085-F362-BB0CC63FB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E73324B-81C0-E305-F342-09D67AE979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title style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C4E2570-5DE3-1DA6-A0B9-B14FD8115A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="1"/>
            </a:lvl1pPr>
          </a:lstStyle>
          <a:p>
            <a:pPr lvl="0"/>
            <a:r>
              <a:rPr lang="en-US" altLang="en-US" noProof="0"/>
              <a:t>Click to edit subtitle style</a:t>
            </a:r>
          </a:p>
        </p:txBody>
      </p:sp>
      <p:sp>
        <p:nvSpPr>
          <p:cNvPr id="62478" name="Rectangle 14">
            <a:extLst>
              <a:ext uri="{FF2B5EF4-FFF2-40B4-BE49-F238E27FC236}">
                <a16:creationId xmlns:a16="http://schemas.microsoft.com/office/drawing/2014/main" id="{8004EC2C-86C2-C8F6-B183-9842644700D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479" name="Rectangle 15">
            <a:extLst>
              <a:ext uri="{FF2B5EF4-FFF2-40B4-BE49-F238E27FC236}">
                <a16:creationId xmlns:a16="http://schemas.microsoft.com/office/drawing/2014/main" id="{2376606C-1333-AA70-8FF5-037A783130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480" name="Rectangle 16">
            <a:extLst>
              <a:ext uri="{FF2B5EF4-FFF2-40B4-BE49-F238E27FC236}">
                <a16:creationId xmlns:a16="http://schemas.microsoft.com/office/drawing/2014/main" id="{5A8A674E-DAC8-75DD-3233-9CECF8F271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75A0F4-5341-4A31-8C9F-B198612BF9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04BF-600E-8706-E05E-32328102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5DB46-1ED3-A8C4-6F3F-B9733CA49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A0C92-ADA4-BB23-5E53-00005A0A7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F3E5-A614-8FE7-289D-C78943EF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2BC6A-9B7C-3EA1-4401-A2940EA6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3F531-B37B-407F-B02A-FA83D4EF6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A2DB4-8D89-66F6-4522-1955CDAB1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F542F-F6BA-2EA0-9DAA-229877EF6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2ABD8-BAAA-E50E-52DF-32D467F7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2659A-052D-CDE8-2F5B-3B15BE4F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06CE-BD5F-E944-0565-F52992AD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DF387-0B3B-48A3-9FB8-B30FC00A9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97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0FF8-E4E4-BEC1-0177-9F40E438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0BF4-2DAA-7B95-7E04-D93A7D93C9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2672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8E053-BBE3-2C53-1486-4D0F646C66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2672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9AC4A-8ED2-41F7-B170-901F4C26A41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28600" y="4267200"/>
            <a:ext cx="8686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41510E-0510-7126-5738-3ACDF7B6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8F038C-8ED5-4FA3-0072-7547913B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ED517C-F276-88BE-979C-A32B4922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550A5C-65CA-48D5-AA93-AFE8F92B7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0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BA77-45A5-9F70-481B-368914AB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FFE55-F983-A5AA-A5E7-58CF79DE2E5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E2E0-1207-F5EE-2F3E-B8BDFFC3E21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2672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B8EB5-6701-4BCA-858A-7DA0801DE68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42672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876C0F-4FC1-F480-7E64-3DE2079B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EB969D-5F13-D692-4D15-1CBAD6D7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E0D201-AD56-2474-562E-FFF252FB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A143C1-1A8A-4390-AFF8-4905DDBFC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88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C3B5-6781-3766-B7A2-86C40E65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D37D0-C18F-C772-1FFA-5D3970CBDB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148AC-02AE-8E9E-72C4-564CDBBD7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5241E-C91C-71F3-86B9-84F7EDF5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D8CA5-39CD-E21C-04F4-67B47416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0CF8F-F625-ADD1-1623-7EB1B571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FBCE5D-286F-4A63-9E29-02034F780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05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6FEC-DD62-6A1C-6843-6065D6FB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5010-CF73-D099-DD7B-2B1B787AD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686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1FBA4-6D5A-040F-3256-37E1F7ED1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54B20-E53B-3F2D-7B67-2AC1B72B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65EE1-6664-6EB9-6714-EFDB7052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42CB-9220-248A-5A6A-9AE50105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F3CAE2-6E9F-44ED-AFCE-AA7540FB1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8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8CD7-36C8-5E55-7E56-E2D43D44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5354-8A5F-5B96-D53F-9B32B6749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E3E98-2030-07B1-5F76-428FA17C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72FEA-96BE-4B86-2739-DDAF2845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B2546-36E7-E46F-4F28-CD0DA624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5DBE-22BF-4719-A674-6E09D4F3B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65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6F9D-2E7C-7F68-7C8A-FFE03278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22FF8-5ED6-7C5D-5AA8-E9778D77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1F4A-5A61-F96B-C1F5-CC822EA2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70DC-8E9B-3B2C-D671-C530735E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7FE0-4EFB-D05A-7215-2A29E447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E6D2E-CB7C-4F7B-976D-B54017DB3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23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CF13-E422-07E5-17DC-0C9C6F55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1FE0-EBED-D4A5-F6C2-EFB6F71EB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4E4E9-E1F8-C043-45A5-583C7C6A2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C80BA-C7DD-196B-E49E-3BDAED0E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B811D-FF46-36FC-1E98-F74BC69F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77CC9-4E4D-6B88-C1CD-440C95EF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95285-938B-4B3B-8ADB-4581B89FB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23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AAA3-59C9-DE5D-634E-8D1489E5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F2889-E62A-8BE4-351E-1C96A9CFC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D6586-393F-A06C-3714-31FD93EF6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2A125-6470-F1C7-E604-FF3CACA4C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F7A4-95F9-E1DE-AB4A-64BE81A5A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CE1FF-0348-515D-C806-31472E88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A63B5-BC30-83E0-58F7-6AB52E6B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EADCC6-8CA5-8EBF-3964-3BEE4E16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2C5B4-BBC2-43E9-A7DC-E2EE37056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81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806-ECCE-5124-7953-DBB09EAB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A3348-AB82-1F48-9BD8-465C1DEB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D29F8-2DA6-83A4-7EF7-81465686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D870A-C26F-9AAA-AD89-98069F03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B6B47-246B-409A-8BAE-B7DAE6BCC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47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CB740-CE39-6B5A-D8A4-C5BBDC54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1B6B4-84B6-C8AD-C3AE-1AD80DE8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DD6B6-379C-0585-32A7-15351A6E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F8EC-B64E-4EDD-9ECB-36F4D20D8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2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DF12-3560-A5DF-1C5C-9091CE7E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2D37-7F4F-98A4-A941-EC8DB5471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27895-E637-0D7E-4AB9-CE6C4D800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19C81-11D4-4FFD-FA07-2788FD64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66F7-EDC3-3FB9-BE83-BBD29112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43D50-DF63-7C6F-D83A-A05C15BC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1A75F-82C0-4D79-8D74-66607500E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1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BCF8-F4F3-29EC-B1A0-45A4AD1D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51C98-3339-A311-872F-9DA38EF50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37930-0BEC-1F7B-E8D2-038CDF07C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EB89-6DE0-A800-9815-4A146788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0FC7-CDD0-B52F-C914-919B561D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01291-2C34-D74C-7CA0-6C2F88C3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6A6FD-C178-4269-833F-743344451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39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89E7487-7A3B-60CF-98EB-5CCD3E42C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B9CCD2F-BEC5-DADC-60EB-ACF0B2BF3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DED95F2A-6A97-54E9-D5B4-E9EE102645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61454" name="Rectangle 14">
            <a:extLst>
              <a:ext uri="{FF2B5EF4-FFF2-40B4-BE49-F238E27FC236}">
                <a16:creationId xmlns:a16="http://schemas.microsoft.com/office/drawing/2014/main" id="{6061E5B8-EA19-B921-DF85-2D441F9C16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55" name="Rectangle 15">
            <a:extLst>
              <a:ext uri="{FF2B5EF4-FFF2-40B4-BE49-F238E27FC236}">
                <a16:creationId xmlns:a16="http://schemas.microsoft.com/office/drawing/2014/main" id="{C767C698-8BC5-A9EC-F33E-FA9F959DDA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1A659D-8AE1-4F2F-AF98-0CA3AE748D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wpclipart.com/office/supplies/magnifying_glass_01.png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WordArt 4">
            <a:extLst>
              <a:ext uri="{FF2B5EF4-FFF2-40B4-BE49-F238E27FC236}">
                <a16:creationId xmlns:a16="http://schemas.microsoft.com/office/drawing/2014/main" id="{B2FBC49C-70D8-6DEB-DC20-41AEA3AAE8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5334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GB" sz="3600" kern="1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LESSON 3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91C47E53-FF2C-9C47-10C6-01958C16D16F}"/>
              </a:ext>
            </a:extLst>
          </p:cNvPr>
          <p:cNvSpPr txBox="1">
            <a:spLocks noChangeArrowheads="1"/>
          </p:cNvSpPr>
          <p:nvPr>
            <p:ph type="ctrTitle"/>
          </p:nvPr>
        </p:nvSpPr>
        <p:spPr>
          <a:xfrm>
            <a:off x="304800" y="3048000"/>
            <a:ext cx="8610600" cy="1912938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 b="0"/>
              <a:t>Ch. 2 “Cells”</a:t>
            </a:r>
            <a:br>
              <a:rPr lang="en-US" altLang="en-US" sz="4000" b="0"/>
            </a:br>
            <a:r>
              <a:rPr lang="en-US" altLang="en-US" sz="4000" b="0"/>
              <a:t>Section 2: “Viewing Cells” </a:t>
            </a:r>
            <a:br>
              <a:rPr lang="en-US" altLang="en-US" sz="4000" b="0"/>
            </a:br>
            <a:r>
              <a:rPr lang="en-US" altLang="en-US" sz="4000" b="0"/>
              <a:t>Pages 47 - 51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4BC03756-089D-D7CE-2FA0-4D5816200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u="sng"/>
              <a:t>ELECTRON MICROSCOPES</a:t>
            </a:r>
            <a:r>
              <a:rPr lang="en-US" altLang="en-US"/>
              <a:t> 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44F0D6F-B3BD-401E-26E8-C43FD3E3E6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648200" cy="5029200"/>
          </a:xfrm>
        </p:spPr>
        <p:txBody>
          <a:bodyPr/>
          <a:lstStyle/>
          <a:p>
            <a:r>
              <a:rPr lang="en-US" altLang="en-US" sz="2600"/>
              <a:t>More </a:t>
            </a:r>
            <a:r>
              <a:rPr lang="en-US" altLang="en-US" sz="2600" u="sng"/>
              <a:t>powerful</a:t>
            </a:r>
            <a:r>
              <a:rPr lang="en-US" altLang="en-US" sz="2600"/>
              <a:t>; some can magnify up to </a:t>
            </a:r>
            <a:r>
              <a:rPr lang="en-US" altLang="en-US" sz="2600" u="sng"/>
              <a:t>1,000,000X</a:t>
            </a:r>
          </a:p>
          <a:p>
            <a:r>
              <a:rPr lang="en-US" altLang="en-US" sz="2600"/>
              <a:t>Use a </a:t>
            </a:r>
            <a:r>
              <a:rPr lang="en-US" altLang="en-US" sz="2600" u="sng"/>
              <a:t>magnetic</a:t>
            </a:r>
            <a:r>
              <a:rPr lang="en-US" altLang="en-US" sz="2600"/>
              <a:t> field in a vacuum to bend beams of </a:t>
            </a:r>
            <a:r>
              <a:rPr lang="en-US" altLang="en-US" sz="2600" u="sng"/>
              <a:t>electrons</a:t>
            </a:r>
          </a:p>
          <a:p>
            <a:r>
              <a:rPr lang="en-US" altLang="en-US" sz="2600"/>
              <a:t>Images must be </a:t>
            </a:r>
            <a:r>
              <a:rPr lang="en-US" altLang="en-US" sz="2600" u="sng"/>
              <a:t>photographed</a:t>
            </a:r>
            <a:r>
              <a:rPr lang="en-US" altLang="en-US" sz="2600"/>
              <a:t> or produced </a:t>
            </a:r>
            <a:r>
              <a:rPr lang="en-US" altLang="en-US" sz="2600" u="sng"/>
              <a:t>electronically</a:t>
            </a:r>
          </a:p>
        </p:txBody>
      </p:sp>
      <p:pic>
        <p:nvPicPr>
          <p:cNvPr id="150536" name="Picture 8">
            <a:extLst>
              <a:ext uri="{FF2B5EF4-FFF2-40B4-BE49-F238E27FC236}">
                <a16:creationId xmlns:a16="http://schemas.microsoft.com/office/drawing/2014/main" id="{B50DD74C-4281-C783-6C47-8F85506A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857375"/>
            <a:ext cx="35242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8659304A-37DA-D758-9287-63F34D2B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u="sng"/>
              <a:t>Scanning</a:t>
            </a:r>
            <a:r>
              <a:rPr lang="en-US" altLang="en-US" sz="3400"/>
              <a:t> </a:t>
            </a:r>
            <a:r>
              <a:rPr lang="en-US" altLang="en-US" sz="3400" u="sng"/>
              <a:t>E</a:t>
            </a:r>
            <a:r>
              <a:rPr lang="en-US" altLang="en-US" sz="3400"/>
              <a:t>lectron </a:t>
            </a:r>
            <a:r>
              <a:rPr lang="en-US" altLang="en-US" sz="3400" u="sng"/>
              <a:t>M</a:t>
            </a:r>
            <a:r>
              <a:rPr lang="en-US" altLang="en-US" sz="3400"/>
              <a:t>icroscope (SEM)</a:t>
            </a:r>
            <a:endParaRPr lang="en-US" altLang="en-US" sz="3400" u="sng"/>
          </a:p>
        </p:txBody>
      </p:sp>
      <p:sp>
        <p:nvSpPr>
          <p:cNvPr id="143371" name="Rectangle 11">
            <a:extLst>
              <a:ext uri="{FF2B5EF4-FFF2-40B4-BE49-F238E27FC236}">
                <a16:creationId xmlns:a16="http://schemas.microsoft.com/office/drawing/2014/main" id="{D941B794-CE88-B1A4-50EA-3C3D10534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19200"/>
            <a:ext cx="548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Electron microscope image of a spider </a:t>
            </a:r>
          </a:p>
        </p:txBody>
      </p:sp>
      <p:pic>
        <p:nvPicPr>
          <p:cNvPr id="143376" name="Picture 16">
            <a:extLst>
              <a:ext uri="{FF2B5EF4-FFF2-40B4-BE49-F238E27FC236}">
                <a16:creationId xmlns:a16="http://schemas.microsoft.com/office/drawing/2014/main" id="{0D6D48CD-593D-B3A3-C71C-37C865661CD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143000"/>
            <a:ext cx="3392488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7" name="Picture 17">
            <a:extLst>
              <a:ext uri="{FF2B5EF4-FFF2-40B4-BE49-F238E27FC236}">
                <a16:creationId xmlns:a16="http://schemas.microsoft.com/office/drawing/2014/main" id="{E17DFD5A-FDB8-7F8A-376E-E0985C86434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7188" y="3810000"/>
            <a:ext cx="3706812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Rectangle 13">
            <a:extLst>
              <a:ext uri="{FF2B5EF4-FFF2-40B4-BE49-F238E27FC236}">
                <a16:creationId xmlns:a16="http://schemas.microsoft.com/office/drawing/2014/main" id="{AE5CC404-7065-8846-113B-6E4D8FB64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502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anose="05000000000000000000" pitchFamily="2" charset="2"/>
              <a:buChar char="n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produces realistic </a:t>
            </a:r>
            <a:r>
              <a:rPr lang="en-US" altLang="en-US" u="sng"/>
              <a:t>3D image </a:t>
            </a:r>
          </a:p>
          <a:p>
            <a:r>
              <a:rPr lang="en-US" altLang="en-US"/>
              <a:t>only the </a:t>
            </a:r>
            <a:r>
              <a:rPr lang="en-US" altLang="en-US" u="sng"/>
              <a:t>surface</a:t>
            </a:r>
            <a:r>
              <a:rPr lang="en-US" altLang="en-US"/>
              <a:t> of specimen can be observed 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C0A1CD32-630E-AFBE-7BEE-47FF7E2F7F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6172200"/>
            <a:ext cx="5715000" cy="60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Electron microscope image of a fly foot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71" grpId="0"/>
      <p:bldP spid="143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29CCC251-2DB2-DDA2-401D-7EAF14F91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u="sng"/>
              <a:t>Transmission</a:t>
            </a:r>
            <a:r>
              <a:rPr lang="en-US" altLang="en-US" sz="3400"/>
              <a:t> </a:t>
            </a:r>
            <a:r>
              <a:rPr lang="en-US" altLang="en-US" sz="3400" u="sng"/>
              <a:t>E</a:t>
            </a:r>
            <a:r>
              <a:rPr lang="en-US" altLang="en-US" sz="3400"/>
              <a:t>lectron </a:t>
            </a:r>
            <a:r>
              <a:rPr lang="en-US" altLang="en-US" sz="3400" u="sng"/>
              <a:t>M</a:t>
            </a:r>
            <a:r>
              <a:rPr lang="en-US" altLang="en-US" sz="3400"/>
              <a:t>icroscope (TEM) 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B3C0152-382D-FB0F-FF51-98DFFE46D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00600" cy="5029200"/>
          </a:xfrm>
        </p:spPr>
        <p:txBody>
          <a:bodyPr/>
          <a:lstStyle/>
          <a:p>
            <a:r>
              <a:rPr lang="en-US" altLang="en-US" sz="3000"/>
              <a:t>produces </a:t>
            </a:r>
            <a:r>
              <a:rPr lang="en-US" altLang="en-US" sz="3000" u="sng"/>
              <a:t>2D image</a:t>
            </a:r>
            <a:r>
              <a:rPr lang="en-US" altLang="en-US" sz="3000"/>
              <a:t> of </a:t>
            </a:r>
            <a:r>
              <a:rPr lang="en-US" altLang="en-US" sz="3000" u="sng"/>
              <a:t>thinly</a:t>
            </a:r>
            <a:r>
              <a:rPr lang="en-US" altLang="en-US" sz="3000"/>
              <a:t> sliced specimen</a:t>
            </a:r>
          </a:p>
          <a:p>
            <a:r>
              <a:rPr lang="en-US" altLang="en-US" sz="3000"/>
              <a:t>detailed </a:t>
            </a:r>
            <a:r>
              <a:rPr lang="en-US" altLang="en-US" sz="3000" u="sng"/>
              <a:t>cell parts</a:t>
            </a:r>
            <a:r>
              <a:rPr lang="en-US" altLang="en-US" sz="3000"/>
              <a:t> (only inside a cell) can be observed</a:t>
            </a:r>
          </a:p>
        </p:txBody>
      </p:sp>
      <p:pic>
        <p:nvPicPr>
          <p:cNvPr id="144390" name="Picture 6">
            <a:extLst>
              <a:ext uri="{FF2B5EF4-FFF2-40B4-BE49-F238E27FC236}">
                <a16:creationId xmlns:a16="http://schemas.microsoft.com/office/drawing/2014/main" id="{944BBEA0-2BF3-0499-B383-81BEA2AC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524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2" name="Picture 8" descr="A montage of transmission electron micrographs">
            <a:extLst>
              <a:ext uri="{FF2B5EF4-FFF2-40B4-BE49-F238E27FC236}">
                <a16:creationId xmlns:a16="http://schemas.microsoft.com/office/drawing/2014/main" id="{E2B1F521-6B32-74FE-7F40-EA917C6B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4191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21242AAA-390C-3388-EB66-8A859C132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u="sng"/>
              <a:t>Scanning</a:t>
            </a:r>
            <a:r>
              <a:rPr lang="en-US" altLang="en-US" sz="3500"/>
              <a:t> </a:t>
            </a:r>
            <a:r>
              <a:rPr lang="en-US" altLang="en-US" sz="3500" u="sng"/>
              <a:t>T</a:t>
            </a:r>
            <a:r>
              <a:rPr lang="en-US" altLang="en-US" sz="3500"/>
              <a:t>unneling  </a:t>
            </a:r>
            <a:r>
              <a:rPr lang="en-US" altLang="en-US" sz="3500" u="sng"/>
              <a:t>M</a:t>
            </a:r>
            <a:r>
              <a:rPr lang="en-US" altLang="en-US" sz="3500"/>
              <a:t>icroscope (STM) 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E2A4299D-366A-43C4-8010-A6652027ED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828800"/>
            <a:ext cx="3505200" cy="3276600"/>
          </a:xfrm>
        </p:spPr>
        <p:txBody>
          <a:bodyPr/>
          <a:lstStyle/>
          <a:p>
            <a:r>
              <a:rPr lang="en-US" altLang="en-US" sz="2800"/>
              <a:t>able to show arrangement of </a:t>
            </a:r>
            <a:r>
              <a:rPr lang="en-US" altLang="en-US" sz="2800" u="sng"/>
              <a:t>atoms</a:t>
            </a:r>
            <a:r>
              <a:rPr lang="en-US" altLang="en-US" sz="2800"/>
              <a:t> </a:t>
            </a:r>
          </a:p>
        </p:txBody>
      </p:sp>
      <p:pic>
        <p:nvPicPr>
          <p:cNvPr id="158726" name="Picture 6">
            <a:extLst>
              <a:ext uri="{FF2B5EF4-FFF2-40B4-BE49-F238E27FC236}">
                <a16:creationId xmlns:a16="http://schemas.microsoft.com/office/drawing/2014/main" id="{909BDC73-824D-322E-4F37-747A5F53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4196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8" name="Picture 8">
            <a:extLst>
              <a:ext uri="{FF2B5EF4-FFF2-40B4-BE49-F238E27FC236}">
                <a16:creationId xmlns:a16="http://schemas.microsoft.com/office/drawing/2014/main" id="{47AB53A2-C8F9-5C7F-C076-8A01C4E5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114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698C5F28-3183-98DD-1802-0FE004581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/>
              <a:t>CELL THEORY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AD6E3B99-F1CE-B031-FDA5-F8BEA3FF8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 theory resulting from many scientists’ </a:t>
            </a:r>
            <a:r>
              <a:rPr lang="en-US" altLang="en-US" sz="2800" u="sng"/>
              <a:t>observations</a:t>
            </a:r>
            <a:r>
              <a:rPr lang="en-US" altLang="en-US" sz="2800"/>
              <a:t> &amp; </a:t>
            </a:r>
            <a:r>
              <a:rPr lang="en-US" altLang="en-US" sz="2800" u="sng"/>
              <a:t>conclusions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u="sng"/>
          </a:p>
        </p:txBody>
      </p:sp>
      <p:graphicFrame>
        <p:nvGraphicFramePr>
          <p:cNvPr id="165915" name="Group 27">
            <a:extLst>
              <a:ext uri="{FF2B5EF4-FFF2-40B4-BE49-F238E27FC236}">
                <a16:creationId xmlns:a16="http://schemas.microsoft.com/office/drawing/2014/main" id="{77333D39-4A5A-8A2B-329E-7C0AB1796027}"/>
              </a:ext>
            </a:extLst>
          </p:cNvPr>
          <p:cNvGraphicFramePr>
            <a:graphicFrameLocks noGrp="1"/>
          </p:cNvGraphicFramePr>
          <p:nvPr/>
        </p:nvGraphicFramePr>
        <p:xfrm>
          <a:off x="3640138" y="-7456488"/>
          <a:ext cx="2455862" cy="5143500"/>
        </p:xfrm>
        <a:graphic>
          <a:graphicData uri="http://schemas.openxmlformats.org/drawingml/2006/table">
            <a:tbl>
              <a:tblPr/>
              <a:tblGrid>
                <a:gridCol w="819150">
                  <a:extLst>
                    <a:ext uri="{9D8B030D-6E8A-4147-A177-3AD203B41FA5}">
                      <a16:colId xmlns:a16="http://schemas.microsoft.com/office/drawing/2014/main" val="2325136649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153097554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138752069"/>
                    </a:ext>
                  </a:extLst>
                </a:gridCol>
              </a:tblGrid>
              <a:tr h="24987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9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10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1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31419"/>
                  </a:ext>
                </a:extLst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Schwann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Schleiden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Virchow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635839"/>
                  </a:ext>
                </a:extLst>
              </a:tr>
            </a:tbl>
          </a:graphicData>
        </a:graphic>
      </p:graphicFrame>
      <p:pic>
        <p:nvPicPr>
          <p:cNvPr id="165893" name="Picture 5">
            <a:extLst>
              <a:ext uri="{FF2B5EF4-FFF2-40B4-BE49-F238E27FC236}">
                <a16:creationId xmlns:a16="http://schemas.microsoft.com/office/drawing/2014/main" id="{C57E8E48-C1C5-F64D-EE18-961CAA78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-7045325"/>
            <a:ext cx="1714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5" name="Picture 7">
            <a:extLst>
              <a:ext uri="{FF2B5EF4-FFF2-40B4-BE49-F238E27FC236}">
                <a16:creationId xmlns:a16="http://schemas.microsoft.com/office/drawing/2014/main" id="{1BFC5BE0-1322-DD2D-1047-372140C7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-6188075"/>
            <a:ext cx="15906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7" name="Picture 9">
            <a:extLst>
              <a:ext uri="{FF2B5EF4-FFF2-40B4-BE49-F238E27FC236}">
                <a16:creationId xmlns:a16="http://schemas.microsoft.com/office/drawing/2014/main" id="{C97C0346-EE92-ED5D-FB9A-EBFD2801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-5487988"/>
            <a:ext cx="1409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916" name="Text Box 28">
            <a:extLst>
              <a:ext uri="{FF2B5EF4-FFF2-40B4-BE49-F238E27FC236}">
                <a16:creationId xmlns:a16="http://schemas.microsoft.com/office/drawing/2014/main" id="{10C11AFC-9CD8-37D9-ACE6-FCD67A076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pic>
        <p:nvPicPr>
          <p:cNvPr id="165918" name="Picture 30">
            <a:extLst>
              <a:ext uri="{FF2B5EF4-FFF2-40B4-BE49-F238E27FC236}">
                <a16:creationId xmlns:a16="http://schemas.microsoft.com/office/drawing/2014/main" id="{6F6CC827-BA42-F965-9763-11F4AFC4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1714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920" name="Picture 32">
            <a:extLst>
              <a:ext uri="{FF2B5EF4-FFF2-40B4-BE49-F238E27FC236}">
                <a16:creationId xmlns:a16="http://schemas.microsoft.com/office/drawing/2014/main" id="{0588786D-33AE-5BC2-96ED-936E24666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15906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922" name="Picture 34">
            <a:extLst>
              <a:ext uri="{FF2B5EF4-FFF2-40B4-BE49-F238E27FC236}">
                <a16:creationId xmlns:a16="http://schemas.microsoft.com/office/drawing/2014/main" id="{D617FFDD-1AD8-9BFF-3E8D-9829EE85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1409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8FBD0BDC-CEB9-3437-04F8-DD80851C1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u="sng"/>
              <a:t>CELL THEORY</a:t>
            </a:r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3200" b="0"/>
              <a:t>1. The basic unit of life is the</a:t>
            </a:r>
            <a:r>
              <a:rPr lang="en-US" altLang="en-US" sz="3200"/>
              <a:t> </a:t>
            </a:r>
            <a:r>
              <a:rPr lang="en-US" altLang="en-US" sz="3200" u="sng"/>
              <a:t>cell</a:t>
            </a:r>
            <a:r>
              <a:rPr lang="en-US" altLang="en-US" sz="3200"/>
              <a:t>. (</a:t>
            </a:r>
            <a:r>
              <a:rPr lang="en-US" altLang="en-US" sz="3200" b="0" u="sng"/>
              <a:t>Hooke</a:t>
            </a:r>
            <a:r>
              <a:rPr lang="en-US" altLang="en-US" sz="3200"/>
              <a:t>)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083000D9-E3AA-C1FF-C2F9-834F3C826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410200" cy="3505200"/>
          </a:xfrm>
        </p:spPr>
        <p:txBody>
          <a:bodyPr/>
          <a:lstStyle/>
          <a:p>
            <a:r>
              <a:rPr lang="en-US" altLang="en-US" sz="2800"/>
              <a:t>In 1665, an English scientist named </a:t>
            </a:r>
            <a:r>
              <a:rPr lang="en-US" altLang="en-US" sz="2800" b="1"/>
              <a:t>Robert Hooke</a:t>
            </a:r>
            <a:r>
              <a:rPr lang="en-US" altLang="en-US" sz="2800"/>
              <a:t> made an improved microscope and viewed thin slices of </a:t>
            </a:r>
            <a:r>
              <a:rPr lang="en-US" altLang="en-US" sz="2800" b="1"/>
              <a:t>cork viewing plant cell walls</a:t>
            </a:r>
            <a:endParaRPr lang="en-US" altLang="en-US" sz="2800"/>
          </a:p>
          <a:p>
            <a:r>
              <a:rPr lang="en-US" altLang="en-US" sz="2800"/>
              <a:t>Hooke named what he saw </a:t>
            </a:r>
            <a:r>
              <a:rPr lang="en-US" altLang="en-US" sz="2800" b="1"/>
              <a:t>"cells"</a:t>
            </a:r>
            <a:r>
              <a:rPr lang="en-US" altLang="en-US" sz="2800"/>
              <a:t> </a:t>
            </a:r>
          </a:p>
        </p:txBody>
      </p:sp>
      <p:pic>
        <p:nvPicPr>
          <p:cNvPr id="162823" name="Picture 7">
            <a:extLst>
              <a:ext uri="{FF2B5EF4-FFF2-40B4-BE49-F238E27FC236}">
                <a16:creationId xmlns:a16="http://schemas.microsoft.com/office/drawing/2014/main" id="{569FFE97-7636-2E63-F2D8-D54C36FC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057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5" name="Picture 9">
            <a:extLst>
              <a:ext uri="{FF2B5EF4-FFF2-40B4-BE49-F238E27FC236}">
                <a16:creationId xmlns:a16="http://schemas.microsoft.com/office/drawing/2014/main" id="{A525E845-F96A-3195-CB7D-1895151E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84675"/>
            <a:ext cx="2400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7" name="Picture 11" descr="Hooke's compound microscope, 1665-1675.">
            <a:extLst>
              <a:ext uri="{FF2B5EF4-FFF2-40B4-BE49-F238E27FC236}">
                <a16:creationId xmlns:a16="http://schemas.microsoft.com/office/drawing/2014/main" id="{051AA78F-7CCA-CFEB-D616-89D43126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416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DC4C4AC9-0740-9817-5E78-5738995D5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u="sng"/>
              <a:t>CELL THEORY</a:t>
            </a:r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2800" b="0"/>
              <a:t>2. All living things are made of</a:t>
            </a:r>
            <a:r>
              <a:rPr lang="en-US" altLang="en-US" sz="2800"/>
              <a:t> </a:t>
            </a:r>
            <a:r>
              <a:rPr lang="en-US" altLang="en-US" sz="2800" u="sng"/>
              <a:t>1 or more cells</a:t>
            </a:r>
            <a:r>
              <a:rPr lang="en-US" altLang="en-US" sz="2800"/>
              <a:t>.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3BE8D17-DC2E-AB54-33E4-345A8E1FB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Matthias </a:t>
            </a:r>
            <a:r>
              <a:rPr lang="en-US" altLang="en-US" b="1"/>
              <a:t>Schleiden</a:t>
            </a:r>
            <a:r>
              <a:rPr lang="en-US" altLang="en-US"/>
              <a:t> </a:t>
            </a:r>
            <a:r>
              <a:rPr lang="en-US" altLang="en-US" sz="2800"/>
              <a:t>(botanist studying plants) </a:t>
            </a:r>
          </a:p>
          <a:p>
            <a:r>
              <a:rPr lang="en-US" altLang="en-US"/>
              <a:t>Theodore </a:t>
            </a:r>
            <a:r>
              <a:rPr lang="en-US" altLang="en-US" b="1"/>
              <a:t>Schwann</a:t>
            </a:r>
            <a:r>
              <a:rPr lang="en-US" altLang="en-US"/>
              <a:t> </a:t>
            </a:r>
            <a:r>
              <a:rPr lang="en-US" altLang="en-US" sz="2800"/>
              <a:t>(zoologist studying animals)</a:t>
            </a:r>
            <a:r>
              <a:rPr lang="en-US" altLang="en-US"/>
              <a:t> stated that </a:t>
            </a:r>
            <a:r>
              <a:rPr lang="en-US" altLang="en-US" b="1"/>
              <a:t>all living things were made of cells</a:t>
            </a:r>
            <a:r>
              <a:rPr lang="en-US" altLang="en-US"/>
              <a:t> </a:t>
            </a:r>
          </a:p>
        </p:txBody>
      </p:sp>
      <p:pic>
        <p:nvPicPr>
          <p:cNvPr id="164869" name="Picture 5">
            <a:extLst>
              <a:ext uri="{FF2B5EF4-FFF2-40B4-BE49-F238E27FC236}">
                <a16:creationId xmlns:a16="http://schemas.microsoft.com/office/drawing/2014/main" id="{4185DE2D-E37C-6D79-9D99-49F3C9F3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1500"/>
            <a:ext cx="21717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0" name="Rectangle 6">
            <a:extLst>
              <a:ext uri="{FF2B5EF4-FFF2-40B4-BE49-F238E27FC236}">
                <a16:creationId xmlns:a16="http://schemas.microsoft.com/office/drawing/2014/main" id="{414144BD-7E5B-6EC3-71CD-90ABB591E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0960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b="1"/>
              <a:t>Schleiden</a:t>
            </a:r>
            <a:r>
              <a:rPr lang="en-US" altLang="en-US"/>
              <a:t> </a:t>
            </a:r>
          </a:p>
        </p:txBody>
      </p:sp>
      <p:pic>
        <p:nvPicPr>
          <p:cNvPr id="164871" name="Picture 7">
            <a:extLst>
              <a:ext uri="{FF2B5EF4-FFF2-40B4-BE49-F238E27FC236}">
                <a16:creationId xmlns:a16="http://schemas.microsoft.com/office/drawing/2014/main" id="{39CA3A5C-34A9-0526-9D60-0963FA07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071688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2" name="Rectangle 8">
            <a:extLst>
              <a:ext uri="{FF2B5EF4-FFF2-40B4-BE49-F238E27FC236}">
                <a16:creationId xmlns:a16="http://schemas.microsoft.com/office/drawing/2014/main" id="{6DE109AD-2A5E-92C9-D4DE-C6B92E250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638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b="1"/>
              <a:t>Schwann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4870" grpId="0"/>
      <p:bldP spid="1648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EF3705DB-D245-8495-9093-3DFA891C9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219200"/>
          </a:xfr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000" u="sng"/>
              <a:t>CELL THEORY</a:t>
            </a:r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4000"/>
              <a:t> </a:t>
            </a:r>
            <a:r>
              <a:rPr lang="en-US" altLang="en-US" sz="2700" b="0"/>
              <a:t>3. </a:t>
            </a:r>
            <a:r>
              <a:rPr lang="en-US" altLang="en-US" sz="2700"/>
              <a:t>All cells </a:t>
            </a:r>
            <a:r>
              <a:rPr lang="en-US" altLang="en-US" sz="2700" u="sng"/>
              <a:t>divide</a:t>
            </a:r>
            <a:r>
              <a:rPr lang="en-US" altLang="en-US" sz="2700"/>
              <a:t> &amp; come from </a:t>
            </a:r>
            <a:r>
              <a:rPr lang="en-US" altLang="en-US" sz="2700" u="sng"/>
              <a:t>old</a:t>
            </a:r>
            <a:r>
              <a:rPr lang="en-US" altLang="en-US" sz="2700"/>
              <a:t> </a:t>
            </a:r>
            <a:r>
              <a:rPr lang="en-US" altLang="en-US" sz="2700" u="sng"/>
              <a:t>cells</a:t>
            </a:r>
            <a:r>
              <a:rPr lang="en-US" altLang="en-US" sz="2700"/>
              <a:t>. (</a:t>
            </a:r>
            <a:r>
              <a:rPr lang="en-US" altLang="en-US" sz="2700" b="0" u="sng"/>
              <a:t>Virchow</a:t>
            </a:r>
            <a:r>
              <a:rPr lang="en-US" altLang="en-US" sz="2700"/>
              <a:t>)</a:t>
            </a:r>
          </a:p>
        </p:txBody>
      </p:sp>
      <p:pic>
        <p:nvPicPr>
          <p:cNvPr id="153609" name="Picture 9">
            <a:extLst>
              <a:ext uri="{FF2B5EF4-FFF2-40B4-BE49-F238E27FC236}">
                <a16:creationId xmlns:a16="http://schemas.microsoft.com/office/drawing/2014/main" id="{51D039FF-CB6D-D022-28B8-7A22EF9DB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0669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4" name="Rectangle 14">
            <a:extLst>
              <a:ext uri="{FF2B5EF4-FFF2-40B4-BE49-F238E27FC236}">
                <a16:creationId xmlns:a16="http://schemas.microsoft.com/office/drawing/2014/main" id="{175524C6-D623-1466-04F1-E2532E1A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b="1"/>
              <a:t>Virchow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  <p:bldP spid="1536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>
            <a:extLst>
              <a:ext uri="{FF2B5EF4-FFF2-40B4-BE49-F238E27FC236}">
                <a16:creationId xmlns:a16="http://schemas.microsoft.com/office/drawing/2014/main" id="{96B5F2E4-1372-A1E6-B01A-45EE1B46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237B0401-DCC1-F3A8-46ED-155B69BF4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EARLY MICROSCOPES</a:t>
            </a:r>
            <a:r>
              <a:rPr lang="en-US" altLang="en-US"/>
              <a:t> 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C4C04AC-0CB4-0D42-AFB9-9804A0020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124200"/>
            <a:ext cx="8686800" cy="3505200"/>
          </a:xfrm>
        </p:spPr>
        <p:txBody>
          <a:bodyPr/>
          <a:lstStyle/>
          <a:p>
            <a:r>
              <a:rPr lang="en-US" altLang="en-US" sz="3000" b="1" u="sng"/>
              <a:t>Zacharias Janssen</a:t>
            </a:r>
            <a:r>
              <a:rPr lang="en-US" altLang="en-US" sz="3000"/>
              <a:t> - made 1st compound microscope </a:t>
            </a:r>
          </a:p>
          <a:p>
            <a:r>
              <a:rPr lang="en-US" altLang="en-US" sz="3000"/>
              <a:t>a Dutch maker of </a:t>
            </a:r>
            <a:r>
              <a:rPr lang="en-US" altLang="en-US" sz="3000" u="sng"/>
              <a:t>reading glasses</a:t>
            </a:r>
            <a:r>
              <a:rPr lang="en-US" altLang="en-US" sz="3000"/>
              <a:t> (late </a:t>
            </a:r>
            <a:r>
              <a:rPr lang="en-US" altLang="en-US" sz="3000" u="sng"/>
              <a:t>1500’s</a:t>
            </a:r>
            <a:r>
              <a:rPr lang="en-US" altLang="en-US" sz="3000"/>
              <a:t>)</a:t>
            </a:r>
          </a:p>
        </p:txBody>
      </p:sp>
      <p:pic>
        <p:nvPicPr>
          <p:cNvPr id="139271" name="Picture 7">
            <a:extLst>
              <a:ext uri="{FF2B5EF4-FFF2-40B4-BE49-F238E27FC236}">
                <a16:creationId xmlns:a16="http://schemas.microsoft.com/office/drawing/2014/main" id="{61B57988-DEF4-58D8-C4D2-DE4F2FED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8" name="Rectangle 10">
            <a:extLst>
              <a:ext uri="{FF2B5EF4-FFF2-40B4-BE49-F238E27FC236}">
                <a16:creationId xmlns:a16="http://schemas.microsoft.com/office/drawing/2014/main" id="{36E5E970-CD93-5AB7-95AD-E7B378247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Leeuwenhoek</a:t>
            </a:r>
            <a:r>
              <a:rPr lang="en-US" altLang="en-US"/>
              <a:t> </a:t>
            </a:r>
          </a:p>
        </p:txBody>
      </p:sp>
      <p:sp>
        <p:nvSpPr>
          <p:cNvPr id="140301" name="Rectangle 13">
            <a:extLst>
              <a:ext uri="{FF2B5EF4-FFF2-40B4-BE49-F238E27FC236}">
                <a16:creationId xmlns:a16="http://schemas.microsoft.com/office/drawing/2014/main" id="{3F413326-78C3-4C4D-B546-FDDFD2CD2BA0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4876800"/>
            <a:ext cx="86868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made a </a:t>
            </a:r>
            <a:r>
              <a:rPr lang="en-US" altLang="en-US" sz="2800" u="sng"/>
              <a:t>simple</a:t>
            </a:r>
            <a:r>
              <a:rPr lang="en-US" altLang="en-US" sz="2800"/>
              <a:t> microscope (mid </a:t>
            </a:r>
            <a:r>
              <a:rPr lang="en-US" altLang="en-US" sz="2800" u="sng"/>
              <a:t>1600’s</a:t>
            </a:r>
            <a:r>
              <a:rPr lang="en-US" altLang="en-US" sz="280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 magnified </a:t>
            </a:r>
            <a:r>
              <a:rPr lang="en-US" altLang="en-US" sz="2800" u="sng"/>
              <a:t>270X</a:t>
            </a: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Early microscope lenses made </a:t>
            </a:r>
            <a:r>
              <a:rPr lang="en-US" altLang="en-US" sz="2800" u="sng"/>
              <a:t>images larger</a:t>
            </a:r>
            <a:r>
              <a:rPr lang="en-US" altLang="en-US" sz="2800"/>
              <a:t> but the image was not </a:t>
            </a:r>
            <a:r>
              <a:rPr lang="en-US" altLang="en-US" sz="2800" u="sng"/>
              <a:t>clear</a:t>
            </a:r>
            <a:r>
              <a:rPr lang="en-US" altLang="en-US" sz="2800"/>
              <a:t> </a:t>
            </a:r>
          </a:p>
        </p:txBody>
      </p:sp>
      <p:pic>
        <p:nvPicPr>
          <p:cNvPr id="140293" name="Picture 5">
            <a:extLst>
              <a:ext uri="{FF2B5EF4-FFF2-40B4-BE49-F238E27FC236}">
                <a16:creationId xmlns:a16="http://schemas.microsoft.com/office/drawing/2014/main" id="{B63C0C98-1D29-60A0-AFD6-406F2A05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>
            <a:extLst>
              <a:ext uri="{FF2B5EF4-FFF2-40B4-BE49-F238E27FC236}">
                <a16:creationId xmlns:a16="http://schemas.microsoft.com/office/drawing/2014/main" id="{863F5CEC-01E7-759B-7848-000D19FC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4114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ACA60640-27F9-0F02-E0A9-95137BE82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Leeuwenhoek's microscope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26633F8-09BE-6195-A699-1248338B8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1816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A) a screw for adjusting the height of the object being examined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B) a metal plate serving as the body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C) a skewer to impale the object and rotate it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D) the lens itself, which was spherical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161798" name="Picture 6">
            <a:extLst>
              <a:ext uri="{FF2B5EF4-FFF2-40B4-BE49-F238E27FC236}">
                <a16:creationId xmlns:a16="http://schemas.microsoft.com/office/drawing/2014/main" id="{94A28DE9-EEAD-7AC9-4482-7CEF4B97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819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59A7C88-270F-D7AF-B740-8DAD15698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162800" cy="1219200"/>
          </a:xfrm>
        </p:spPr>
        <p:txBody>
          <a:bodyPr/>
          <a:lstStyle/>
          <a:p>
            <a:pPr algn="ctr"/>
            <a:r>
              <a:rPr lang="en-US" altLang="en-US" u="sng"/>
              <a:t>MODERN MICROSCOPES</a:t>
            </a:r>
            <a:r>
              <a:rPr lang="en-US" altLang="en-US"/>
              <a:t> 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FCF980EC-5E24-B2AF-42A4-BF35D028E3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4191000"/>
            <a:ext cx="9144000" cy="2438400"/>
          </a:xfrm>
        </p:spPr>
        <p:txBody>
          <a:bodyPr/>
          <a:lstStyle/>
          <a:p>
            <a:r>
              <a:rPr lang="en-US" altLang="en-US" sz="2800"/>
              <a:t>A microscope is </a:t>
            </a:r>
            <a:r>
              <a:rPr lang="en-US" altLang="en-US" sz="2800" u="sng"/>
              <a:t>simple</a:t>
            </a:r>
            <a:r>
              <a:rPr lang="en-US" altLang="en-US" sz="2800"/>
              <a:t> or </a:t>
            </a:r>
            <a:r>
              <a:rPr lang="en-US" altLang="en-US" sz="2800" u="sng"/>
              <a:t>compound</a:t>
            </a:r>
            <a:r>
              <a:rPr lang="en-US" altLang="en-US" sz="2800"/>
              <a:t> depending on how many </a:t>
            </a:r>
            <a:r>
              <a:rPr lang="en-US" altLang="en-US" sz="2800" u="sng"/>
              <a:t>lenses</a:t>
            </a:r>
            <a:r>
              <a:rPr lang="en-US" altLang="en-US" sz="2800"/>
              <a:t> it contains</a:t>
            </a:r>
          </a:p>
          <a:p>
            <a:r>
              <a:rPr lang="en-US" altLang="en-US" sz="2800"/>
              <a:t> A lens makes an </a:t>
            </a:r>
            <a:r>
              <a:rPr lang="en-US" altLang="en-US" sz="2800" u="sng"/>
              <a:t>enlarged image</a:t>
            </a:r>
            <a:r>
              <a:rPr lang="en-US" altLang="en-US" sz="2800"/>
              <a:t> &amp; </a:t>
            </a:r>
            <a:r>
              <a:rPr lang="en-US" altLang="en-US" sz="2800" u="sng"/>
              <a:t>directs light</a:t>
            </a:r>
            <a:r>
              <a:rPr lang="en-US" altLang="en-US" sz="2800"/>
              <a:t> towards you eye</a:t>
            </a:r>
          </a:p>
          <a:p>
            <a:endParaRPr lang="en-US" altLang="en-US" sz="2800"/>
          </a:p>
        </p:txBody>
      </p:sp>
      <p:pic>
        <p:nvPicPr>
          <p:cNvPr id="147465" name="Picture 9" descr="microscope 2">
            <a:extLst>
              <a:ext uri="{FF2B5EF4-FFF2-40B4-BE49-F238E27FC236}">
                <a16:creationId xmlns:a16="http://schemas.microsoft.com/office/drawing/2014/main" id="{9EFB6314-73F0-F182-C9BD-73BB0186A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12420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6" name="Picture 10">
            <a:extLst>
              <a:ext uri="{FF2B5EF4-FFF2-40B4-BE49-F238E27FC236}">
                <a16:creationId xmlns:a16="http://schemas.microsoft.com/office/drawing/2014/main" id="{0A074EB6-F069-3003-C1D3-3D21D61A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46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9" name="Picture 5">
            <a:extLst>
              <a:ext uri="{FF2B5EF4-FFF2-40B4-BE49-F238E27FC236}">
                <a16:creationId xmlns:a16="http://schemas.microsoft.com/office/drawing/2014/main" id="{54E9FA33-E899-7E41-2807-F05F8B2B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21431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1" name="Picture 7">
            <a:extLst>
              <a:ext uri="{FF2B5EF4-FFF2-40B4-BE49-F238E27FC236}">
                <a16:creationId xmlns:a16="http://schemas.microsoft.com/office/drawing/2014/main" id="{A40DB6B3-3FE1-2BAB-0922-30137F2B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31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3" name="Picture 9">
            <a:hlinkClick r:id="rId5"/>
            <a:extLst>
              <a:ext uri="{FF2B5EF4-FFF2-40B4-BE49-F238E27FC236}">
                <a16:creationId xmlns:a16="http://schemas.microsoft.com/office/drawing/2014/main" id="{6F25F88D-B027-C200-5BEE-DC9C06F9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276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7" name="Rectangle 3">
            <a:extLst>
              <a:ext uri="{FF2B5EF4-FFF2-40B4-BE49-F238E27FC236}">
                <a16:creationId xmlns:a16="http://schemas.microsoft.com/office/drawing/2014/main" id="{24C26663-AE07-180E-7336-C45789EA5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533400"/>
            <a:ext cx="6477000" cy="4343400"/>
          </a:xfrm>
        </p:spPr>
        <p:txBody>
          <a:bodyPr/>
          <a:lstStyle/>
          <a:p>
            <a:r>
              <a:rPr lang="en-US" altLang="en-US" sz="2800"/>
              <a:t>A </a:t>
            </a:r>
            <a:r>
              <a:rPr lang="en-US" altLang="en-US" sz="2800" b="1" u="sng"/>
              <a:t>simple microscope</a:t>
            </a:r>
            <a:r>
              <a:rPr lang="en-US" altLang="en-US" sz="2800"/>
              <a:t> has </a:t>
            </a:r>
            <a:r>
              <a:rPr lang="en-US" altLang="en-US" sz="2800" u="sng"/>
              <a:t>one</a:t>
            </a:r>
            <a:r>
              <a:rPr lang="en-US" altLang="en-US" sz="2800"/>
              <a:t> lens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r>
              <a:rPr lang="en-US" altLang="en-US" sz="2800"/>
              <a:t>Similar to a </a:t>
            </a:r>
            <a:r>
              <a:rPr lang="en-US" altLang="en-US" sz="2800" u="sng"/>
              <a:t>magnifying glass</a:t>
            </a:r>
          </a:p>
          <a:p>
            <a:endParaRPr lang="en-US" altLang="en-US" sz="2800" u="sng"/>
          </a:p>
          <a:p>
            <a:pPr>
              <a:buFont typeface="Wingdings" panose="05000000000000000000" pitchFamily="2" charset="2"/>
              <a:buNone/>
            </a:pPr>
            <a:endParaRPr lang="en-US" altLang="en-US" sz="2800" u="sng"/>
          </a:p>
          <a:p>
            <a:r>
              <a:rPr lang="en-US" altLang="en-US" sz="2800" b="1" u="sng"/>
              <a:t>Magnification</a:t>
            </a:r>
            <a:r>
              <a:rPr lang="en-US" altLang="en-US" sz="2800" u="sng"/>
              <a:t> </a:t>
            </a:r>
            <a:r>
              <a:rPr lang="en-US" altLang="en-US" sz="2800"/>
              <a:t>is the change in apparent </a:t>
            </a:r>
            <a:r>
              <a:rPr lang="en-US" altLang="en-US" sz="2800" u="sng"/>
              <a:t>size</a:t>
            </a:r>
            <a:r>
              <a:rPr lang="en-US" altLang="en-US" sz="2800"/>
              <a:t> produced by a </a:t>
            </a:r>
            <a:r>
              <a:rPr lang="en-US" altLang="en-US" sz="2800" u="sng"/>
              <a:t>microscope</a:t>
            </a:r>
            <a:r>
              <a:rPr lang="en-US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9507DF7C-5A6F-8466-5B6B-C21CAB99A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COMPOUND MICROSCOPE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8D0F4B45-A6E8-49FC-880E-DA6211AA5D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5410200" cy="5029200"/>
          </a:xfrm>
        </p:spPr>
        <p:txBody>
          <a:bodyPr/>
          <a:lstStyle/>
          <a:p>
            <a:r>
              <a:rPr lang="en-US" altLang="en-US" sz="2800"/>
              <a:t>A </a:t>
            </a:r>
            <a:r>
              <a:rPr lang="en-US" altLang="en-US" sz="2800" b="1"/>
              <a:t>compound microscope</a:t>
            </a:r>
            <a:r>
              <a:rPr lang="en-US" altLang="en-US" sz="2800"/>
              <a:t> has </a:t>
            </a:r>
            <a:r>
              <a:rPr lang="en-US" altLang="en-US" sz="2800" u="sng"/>
              <a:t>multiple lenses</a:t>
            </a:r>
            <a:r>
              <a:rPr lang="en-US" altLang="en-US" sz="2800"/>
              <a:t> </a:t>
            </a:r>
          </a:p>
          <a:p>
            <a:pPr lvl="1"/>
            <a:r>
              <a:rPr lang="en-US" altLang="en-US" sz="2400"/>
              <a:t>(</a:t>
            </a:r>
            <a:r>
              <a:rPr lang="en-US" altLang="en-US" sz="2400" u="sng"/>
              <a:t>eyepiece</a:t>
            </a:r>
            <a:r>
              <a:rPr lang="en-US" altLang="en-US" sz="2400"/>
              <a:t> &amp; </a:t>
            </a:r>
            <a:r>
              <a:rPr lang="en-US" altLang="en-US" sz="2400" u="sng"/>
              <a:t>objective</a:t>
            </a:r>
            <a:r>
              <a:rPr lang="en-US" altLang="en-US" sz="2400"/>
              <a:t> lenses) </a:t>
            </a:r>
          </a:p>
        </p:txBody>
      </p:sp>
      <p:pic>
        <p:nvPicPr>
          <p:cNvPr id="152585" name="Picture 9">
            <a:extLst>
              <a:ext uri="{FF2B5EF4-FFF2-40B4-BE49-F238E27FC236}">
                <a16:creationId xmlns:a16="http://schemas.microsoft.com/office/drawing/2014/main" id="{6164D96B-BFA6-C6C0-D972-539E71B532F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47800"/>
            <a:ext cx="3886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6" name="Picture 10">
            <a:extLst>
              <a:ext uri="{FF2B5EF4-FFF2-40B4-BE49-F238E27FC236}">
                <a16:creationId xmlns:a16="http://schemas.microsoft.com/office/drawing/2014/main" id="{65C096BD-057C-28CB-7556-CDD5076D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3812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7040CAC2-08F2-E1B0-6145-65C3264B8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STEREOMICROSCOPE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5F91FD0-236F-08E4-5A69-F5361C5E8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267200" cy="914400"/>
          </a:xfrm>
        </p:spPr>
        <p:txBody>
          <a:bodyPr/>
          <a:lstStyle/>
          <a:p>
            <a:r>
              <a:rPr lang="en-US" altLang="en-US"/>
              <a:t>creates a </a:t>
            </a:r>
            <a:r>
              <a:rPr lang="en-US" altLang="en-US" u="sng"/>
              <a:t>3D image</a:t>
            </a:r>
            <a:r>
              <a:rPr lang="en-US" altLang="en-US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54634" name="Picture 10" descr=" ">
            <a:extLst>
              <a:ext uri="{FF2B5EF4-FFF2-40B4-BE49-F238E27FC236}">
                <a16:creationId xmlns:a16="http://schemas.microsoft.com/office/drawing/2014/main" id="{84841F85-FACA-1C1F-8674-227435D3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59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C5C69BB-EAD3-1DE2-39B3-CB8CB9FDA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8900"/>
            <a:ext cx="8686800" cy="673100"/>
          </a:xfrm>
        </p:spPr>
        <p:txBody>
          <a:bodyPr/>
          <a:lstStyle/>
          <a:p>
            <a:pPr algn="ctr"/>
            <a:r>
              <a:rPr lang="en-US" altLang="en-US" sz="4000"/>
              <a:t>TOTAL MAGNIFICATION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3D026C9C-6322-A09A-E271-9D24FE6AB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15950"/>
            <a:ext cx="8610600" cy="1371600"/>
          </a:xfrm>
        </p:spPr>
        <p:txBody>
          <a:bodyPr/>
          <a:lstStyle/>
          <a:p>
            <a:r>
              <a:rPr lang="en-US" altLang="en-US" sz="2800"/>
              <a:t>Powers of the</a:t>
            </a:r>
            <a:r>
              <a:rPr lang="en-US" altLang="en-US" sz="2800" b="1"/>
              <a:t> </a:t>
            </a:r>
            <a:r>
              <a:rPr lang="en-US" altLang="en-US" sz="2800" b="1" u="sng"/>
              <a:t>eyepiece</a:t>
            </a:r>
            <a:r>
              <a:rPr lang="en-US" altLang="en-US" sz="2800"/>
              <a:t> (</a:t>
            </a:r>
            <a:r>
              <a:rPr lang="en-US" altLang="en-US" sz="2800" u="sng"/>
              <a:t>10X</a:t>
            </a:r>
            <a:r>
              <a:rPr lang="en-US" altLang="en-US" sz="2800"/>
              <a:t>) multiplied by </a:t>
            </a:r>
            <a:r>
              <a:rPr lang="en-US" altLang="en-US" sz="2800" b="1" u="sng"/>
              <a:t>objective lenses</a:t>
            </a:r>
            <a:r>
              <a:rPr lang="en-US" altLang="en-US" sz="2800"/>
              <a:t> determine total magnification.</a:t>
            </a:r>
          </a:p>
        </p:txBody>
      </p:sp>
      <p:pic>
        <p:nvPicPr>
          <p:cNvPr id="155652" name="Picture 4">
            <a:extLst>
              <a:ext uri="{FF2B5EF4-FFF2-40B4-BE49-F238E27FC236}">
                <a16:creationId xmlns:a16="http://schemas.microsoft.com/office/drawing/2014/main" id="{9C8DE2FC-F255-7BEB-FF33-92E56473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413"/>
            <a:ext cx="5927725" cy="53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3" name="Picture 5">
            <a:extLst>
              <a:ext uri="{FF2B5EF4-FFF2-40B4-BE49-F238E27FC236}">
                <a16:creationId xmlns:a16="http://schemas.microsoft.com/office/drawing/2014/main" id="{DA950190-A269-316E-C825-BE0CD1CDA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3048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7" name="Picture 9">
            <a:extLst>
              <a:ext uri="{FF2B5EF4-FFF2-40B4-BE49-F238E27FC236}">
                <a16:creationId xmlns:a16="http://schemas.microsoft.com/office/drawing/2014/main" id="{15FC9950-BA0C-11E1-F8F3-BEF81369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304800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8" name="Picture 10">
            <a:extLst>
              <a:ext uri="{FF2B5EF4-FFF2-40B4-BE49-F238E27FC236}">
                <a16:creationId xmlns:a16="http://schemas.microsoft.com/office/drawing/2014/main" id="{8B2600E7-448E-D857-3C69-AF773F50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theme/theme1.xml><?xml version="1.0" encoding="utf-8"?>
<a:theme xmlns:a="http://schemas.openxmlformats.org/drawingml/2006/main" name="Modello struttura Astratto verde e bianco">
  <a:themeElements>
    <a:clrScheme name="Modello struttura Astratto verde e bianco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dello struttura Astratto verde e bi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ello struttura Astratto verde e bianco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struttura Astratto verde e bianco</Template>
  <TotalTime>868</TotalTime>
  <Words>490</Words>
  <Application>Microsoft Office PowerPoint</Application>
  <PresentationFormat>On-screen Show (4:3)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Wingdings</vt:lpstr>
      <vt:lpstr>Arial Rounded MT Bold</vt:lpstr>
      <vt:lpstr>Modello struttura Astratto verde e bianco</vt:lpstr>
      <vt:lpstr>Ch. 2 “Cells” Section 2: “Viewing Cells”  Pages 47 - 51</vt:lpstr>
      <vt:lpstr>EARLY MICROSCOPES </vt:lpstr>
      <vt:lpstr>Leeuwenhoek </vt:lpstr>
      <vt:lpstr>Leeuwenhoek's microscope</vt:lpstr>
      <vt:lpstr>MODERN MICROSCOPES </vt:lpstr>
      <vt:lpstr>PowerPoint Presentation</vt:lpstr>
      <vt:lpstr>COMPOUND MICROSCOPE</vt:lpstr>
      <vt:lpstr>STEREOMICROSCOPE</vt:lpstr>
      <vt:lpstr>TOTAL MAGNIFICATION</vt:lpstr>
      <vt:lpstr>ELECTRON MICROSCOPES </vt:lpstr>
      <vt:lpstr>Scanning Electron Microscope (SEM)</vt:lpstr>
      <vt:lpstr>Transmission Electron Microscope (TEM) </vt:lpstr>
      <vt:lpstr>Scanning Tunneling  Microscope (STM) </vt:lpstr>
      <vt:lpstr>CELL THEORY</vt:lpstr>
      <vt:lpstr>CELL THEORY  1. The basic unit of life is the cell. (Hooke)</vt:lpstr>
      <vt:lpstr>CELL THEORY  2. All living things are made of 1 or more cells.</vt:lpstr>
      <vt:lpstr>CELL THEORY   3. All cells divide &amp; come from old cells. (Virchow)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 “Cells” Section 2: “Viewing Cells”  Pages 47 - 51</dc:title>
  <dc:subject/>
  <dc:creator>Becky</dc:creator>
  <cp:keywords/>
  <dc:description/>
  <cp:lastModifiedBy>Nayan GRIFFITHS</cp:lastModifiedBy>
  <cp:revision>14</cp:revision>
  <dcterms:created xsi:type="dcterms:W3CDTF">2007-09-06T23:56:17Z</dcterms:created>
  <dcterms:modified xsi:type="dcterms:W3CDTF">2023-03-14T11:06:29Z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TC011408001033</vt:lpwstr>
  </property>
</Properties>
</file>