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  <a:srgbClr val="0033CC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9132C6B-A22B-1FE7-3C0D-6E89F74062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C2905C9-2666-8DF5-C507-F931DEE29B7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DB6FDD9-8A0D-9475-D8E9-3E753703024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291F18A3-14C4-DF3C-5344-B03B91ABA1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A4E2C816-02D3-B4A8-5B9D-884F82D1E2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69393F9A-490F-77F7-2970-BCD1025E04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303A93-8973-4099-B9C2-0880D484BEF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22F49ED-554E-3BEB-B521-131EB6998B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E4E1C-F963-45FD-B689-DCFD7E1F0CB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E0C43F8-91CE-1885-E27D-B9A5F84658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95C8582-BCC6-985E-72D8-10AA60F080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05F9AB1-511F-B79C-7C2F-67D40584F9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AD634-EE54-45E2-8121-B4F521A4C01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0DCC6765-9EF5-6C48-03B9-374666754F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5B2C461-0D0D-A9B4-95AE-F37B18E17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38A6F10-BB0C-5BD6-C4F4-E31FB83509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F8F28-5C13-4728-AD5F-2BC8530755ED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A72D4897-D6F3-3193-230F-2BBE09FC72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BFDA976-EA64-23C1-9FA4-2EB44AC07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0080A29-002D-D0B8-5B48-62075EFE8A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4C4CF-01F0-49E3-B0A8-C6198D40C217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93DBDFA9-A797-865D-9E4B-2493EEA626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E27A053-57E2-6317-FCBA-F78973575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F5230A8-1F87-3ABF-80D4-2D3AA24185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6D64D-893F-44B2-AB89-3E4BFDD73248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4FB64CF6-78D7-EDE2-1E73-91FF8F70B5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B41353E-DA1E-DF3C-CE01-1E004BD0D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D119609-AF43-3440-709B-336AE9CA04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F150C-4225-440B-9C86-148CCE1D76CB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706E3E9-A140-5BC7-A851-222B7BF3E1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64640F9-11A4-CB5A-6259-406CB2CF77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CF989EA-C6BC-0019-FA31-7E3DFC7E1D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54B37-F970-4622-9D9E-6CE89C8F21AD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6152B5CE-9A6D-1CE3-6AD9-13BD1F8F67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58DA5D2-89F3-7B42-253F-19F5F1985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1A2EAFF-BA4E-A499-26C7-3FA1CD3A0C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53574-1BFF-43A5-AC8B-1A173D4C3930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F6E09A3C-FE14-0613-D54D-FA61F3EC78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47AA85C4-E579-5246-1ABD-49F0228BE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3640CA-5AF7-B511-A4D9-47C8720CC7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7D3266-0875-4BEB-BC90-1A9A26A85CA0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4B17D974-B2D0-48B5-4E26-5CA9E4A8F8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895D1D8-21F8-77BD-D545-13FC7E08A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1EE354F-0EE2-FAE1-3071-6DA9229048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CBF5D-80FF-4142-874F-CF24F49DE79A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11F991D1-C321-AE1F-A716-3189256006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4126C53-7EFF-7A7F-A876-996AFA882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879B6A-849F-ECDC-9095-E40C0E7189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39349-486A-4795-94FD-29E2FCC35320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2C6094B3-A33A-92A0-1245-742DB74837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F71993A0-7038-4B2A-3651-426FEF2503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BD66072F-CF98-50CA-A3D9-8E831E600B7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36FB5B7F-34D5-418A-AF3E-AE5BA7E06EBE}" type="slidenum">
              <a:rPr lang="en-GB" altLang="en-US" sz="1200">
                <a:latin typeface="Calibri" panose="020F0502020204030204" pitchFamily="34" charset="0"/>
              </a:rPr>
              <a:pPr algn="r"/>
              <a:t>19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6E9229E-EE51-810C-AAA6-72CC5EEA64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47EAAE-5A6B-4951-BE6E-03F25DC83F1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51EFDB64-B1E4-20CB-1D20-40E8118E85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BB51022-1813-C369-E819-44DE1FFD8B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CAD0EA3-38A7-C73D-F2F9-7B496CFC77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CE1437-50A0-4D5C-BC69-2D94946FE23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75C61FF1-BDDF-A9B7-F741-3706CA843E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BD98F24-0FAC-99C0-6CAD-60E366AB89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A3C91F-34A5-6366-3F90-C6E94B0D13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95F42-EDD4-448E-B571-BB2898DEEFA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B7A57B8F-C62E-1CE0-945C-09BB3C34A3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43702E6-5243-AA12-B2C4-E2D3B7F41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A2E05F-0B0A-3C6E-09E0-5E830F13A2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8CD7F-C15E-46C2-8DEF-F0F2906A5A6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6436926E-1A8A-4E4A-B0A1-AC32623BAC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1806CC7-048E-D8FA-4F59-C2FB59AA1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8180511-CCD4-AC04-21EB-C6239E5BBF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4520C2-1A63-47F2-9AD6-8FD6EDD1C7B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189E9E1A-406D-40B4-DD11-D5F294D7FE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4C60C0E-C5F8-0D54-10D9-257BD6502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750A15D-D846-B174-221D-61FEA65A90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D0E206-9131-4461-B7F0-1F078EF21207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27F7331B-F8ED-ADF2-F58D-5D5BB279F8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F1E7955-AFEC-D25E-F267-294C987A2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C3B9C14-D3D4-C166-3FCC-A133B2ECB9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20E2D-AE23-458E-B5C4-C11B724CDE04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6A5AD663-4593-693C-A1CF-2D1D67A3F28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AED5272-C47C-C5DB-9082-9D1882F02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4A20793-B178-4C37-8165-139A8617DB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442EE-F0BA-4A87-9DA0-9E31DEA76D0D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8F41B1E8-2C1D-36C3-FF01-9330E77E95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17C4D2A-07EE-F351-7A4A-334C967DE6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>
            <a:extLst>
              <a:ext uri="{FF2B5EF4-FFF2-40B4-BE49-F238E27FC236}">
                <a16:creationId xmlns:a16="http://schemas.microsoft.com/office/drawing/2014/main" id="{6F85C84C-62FA-3684-8684-33F2A3061D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014EDDB-B3AE-2DA6-9430-49AA50BD01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7F2F67D1-FA7F-C13B-C66D-2D35B16BFD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B0C4C1CA-756F-9C25-6733-1A7C6BA3B2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23D7D05B-725E-85AD-6D40-9F2F4F03A6A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2600B55F-4C62-A9A5-153D-0C7589BF45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D50273-5E19-4390-BF58-0050AB098FAC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1272" name="Group 8">
            <a:extLst>
              <a:ext uri="{FF2B5EF4-FFF2-40B4-BE49-F238E27FC236}">
                <a16:creationId xmlns:a16="http://schemas.microsoft.com/office/drawing/2014/main" id="{12934DD5-94E1-9C12-B75C-2B8DF2200A4B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1273" name="Oval 9">
              <a:extLst>
                <a:ext uri="{FF2B5EF4-FFF2-40B4-BE49-F238E27FC236}">
                  <a16:creationId xmlns:a16="http://schemas.microsoft.com/office/drawing/2014/main" id="{6574A47F-9A34-0EF9-ACB2-52C125570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4" name="Oval 10">
              <a:extLst>
                <a:ext uri="{FF2B5EF4-FFF2-40B4-BE49-F238E27FC236}">
                  <a16:creationId xmlns:a16="http://schemas.microsoft.com/office/drawing/2014/main" id="{3107EAEF-95B5-6E9F-C2A3-6465E5FAE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5" name="Oval 11">
              <a:extLst>
                <a:ext uri="{FF2B5EF4-FFF2-40B4-BE49-F238E27FC236}">
                  <a16:creationId xmlns:a16="http://schemas.microsoft.com/office/drawing/2014/main" id="{8384A04D-E939-0468-ACAF-43FF4D1B0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6" name="Oval 12">
              <a:extLst>
                <a:ext uri="{FF2B5EF4-FFF2-40B4-BE49-F238E27FC236}">
                  <a16:creationId xmlns:a16="http://schemas.microsoft.com/office/drawing/2014/main" id="{7FEA7D9E-14E2-030C-1E1E-F599A335A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7" name="Oval 13">
              <a:extLst>
                <a:ext uri="{FF2B5EF4-FFF2-40B4-BE49-F238E27FC236}">
                  <a16:creationId xmlns:a16="http://schemas.microsoft.com/office/drawing/2014/main" id="{FAF9D6BB-6A39-DF68-1C13-3BA3544E1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8" name="Oval 14">
              <a:extLst>
                <a:ext uri="{FF2B5EF4-FFF2-40B4-BE49-F238E27FC236}">
                  <a16:creationId xmlns:a16="http://schemas.microsoft.com/office/drawing/2014/main" id="{D01FB6B4-0013-F5DD-4A5C-958F7CBA9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9" name="Oval 15">
              <a:extLst>
                <a:ext uri="{FF2B5EF4-FFF2-40B4-BE49-F238E27FC236}">
                  <a16:creationId xmlns:a16="http://schemas.microsoft.com/office/drawing/2014/main" id="{3D2BD1AB-B1FB-504E-EEF8-A7A5CCCC3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0" name="Oval 16">
              <a:extLst>
                <a:ext uri="{FF2B5EF4-FFF2-40B4-BE49-F238E27FC236}">
                  <a16:creationId xmlns:a16="http://schemas.microsoft.com/office/drawing/2014/main" id="{E2BD3CE4-6C5C-132B-E51B-F543AA58D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1" name="Oval 17">
              <a:extLst>
                <a:ext uri="{FF2B5EF4-FFF2-40B4-BE49-F238E27FC236}">
                  <a16:creationId xmlns:a16="http://schemas.microsoft.com/office/drawing/2014/main" id="{D9887999-9D9D-5147-1222-7AADFBA1F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2" name="Oval 18">
              <a:extLst>
                <a:ext uri="{FF2B5EF4-FFF2-40B4-BE49-F238E27FC236}">
                  <a16:creationId xmlns:a16="http://schemas.microsoft.com/office/drawing/2014/main" id="{6C03EDFE-2766-D294-136A-885EC65FB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3" name="Oval 19">
              <a:extLst>
                <a:ext uri="{FF2B5EF4-FFF2-40B4-BE49-F238E27FC236}">
                  <a16:creationId xmlns:a16="http://schemas.microsoft.com/office/drawing/2014/main" id="{F501BE72-8B91-0EA2-FE34-40CBDA197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4" name="Oval 20">
              <a:extLst>
                <a:ext uri="{FF2B5EF4-FFF2-40B4-BE49-F238E27FC236}">
                  <a16:creationId xmlns:a16="http://schemas.microsoft.com/office/drawing/2014/main" id="{C1EB8E83-49ED-3F8B-E124-75A5A9D10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5" name="Oval 21">
              <a:extLst>
                <a:ext uri="{FF2B5EF4-FFF2-40B4-BE49-F238E27FC236}">
                  <a16:creationId xmlns:a16="http://schemas.microsoft.com/office/drawing/2014/main" id="{CFD19180-E35B-396D-D06D-43E153E41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6" name="Oval 22">
              <a:extLst>
                <a:ext uri="{FF2B5EF4-FFF2-40B4-BE49-F238E27FC236}">
                  <a16:creationId xmlns:a16="http://schemas.microsoft.com/office/drawing/2014/main" id="{D28F08C9-842B-ACC8-1167-501028466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7" name="Oval 23">
              <a:extLst>
                <a:ext uri="{FF2B5EF4-FFF2-40B4-BE49-F238E27FC236}">
                  <a16:creationId xmlns:a16="http://schemas.microsoft.com/office/drawing/2014/main" id="{6110D849-C4E0-56FD-79FE-4B362C29B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8" name="Oval 24">
              <a:extLst>
                <a:ext uri="{FF2B5EF4-FFF2-40B4-BE49-F238E27FC236}">
                  <a16:creationId xmlns:a16="http://schemas.microsoft.com/office/drawing/2014/main" id="{F2FFF8EB-BA8B-8B1D-4AAD-4E2886805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9" name="Oval 25">
              <a:extLst>
                <a:ext uri="{FF2B5EF4-FFF2-40B4-BE49-F238E27FC236}">
                  <a16:creationId xmlns:a16="http://schemas.microsoft.com/office/drawing/2014/main" id="{5B5BEA40-3546-9660-B7F5-F389B9363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90" name="Oval 26">
              <a:extLst>
                <a:ext uri="{FF2B5EF4-FFF2-40B4-BE49-F238E27FC236}">
                  <a16:creationId xmlns:a16="http://schemas.microsoft.com/office/drawing/2014/main" id="{FE085051-0670-04CC-95A8-366F81A10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91" name="Oval 27">
              <a:extLst>
                <a:ext uri="{FF2B5EF4-FFF2-40B4-BE49-F238E27FC236}">
                  <a16:creationId xmlns:a16="http://schemas.microsoft.com/office/drawing/2014/main" id="{0C843667-30F4-5EE7-112F-5656748F3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92" name="Oval 28">
              <a:extLst>
                <a:ext uri="{FF2B5EF4-FFF2-40B4-BE49-F238E27FC236}">
                  <a16:creationId xmlns:a16="http://schemas.microsoft.com/office/drawing/2014/main" id="{C146032D-93C3-55F4-8892-F526CEC73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93" name="Oval 29">
              <a:extLst>
                <a:ext uri="{FF2B5EF4-FFF2-40B4-BE49-F238E27FC236}">
                  <a16:creationId xmlns:a16="http://schemas.microsoft.com/office/drawing/2014/main" id="{B1107D3A-2A26-2504-2296-334C4E042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94" name="Oval 30">
              <a:extLst>
                <a:ext uri="{FF2B5EF4-FFF2-40B4-BE49-F238E27FC236}">
                  <a16:creationId xmlns:a16="http://schemas.microsoft.com/office/drawing/2014/main" id="{0592216F-77C8-8DCF-3862-1FBA14D9F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95" name="Oval 31">
              <a:extLst>
                <a:ext uri="{FF2B5EF4-FFF2-40B4-BE49-F238E27FC236}">
                  <a16:creationId xmlns:a16="http://schemas.microsoft.com/office/drawing/2014/main" id="{B204E689-BCE2-9389-80C3-F9C9AEA17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96" name="Oval 32">
              <a:extLst>
                <a:ext uri="{FF2B5EF4-FFF2-40B4-BE49-F238E27FC236}">
                  <a16:creationId xmlns:a16="http://schemas.microsoft.com/office/drawing/2014/main" id="{3603818C-9554-F3DE-9271-16E6BA3E3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97" name="Oval 33">
              <a:extLst>
                <a:ext uri="{FF2B5EF4-FFF2-40B4-BE49-F238E27FC236}">
                  <a16:creationId xmlns:a16="http://schemas.microsoft.com/office/drawing/2014/main" id="{95ACADC9-94BC-4980-6196-A3B62FD7B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98" name="Oval 34">
              <a:extLst>
                <a:ext uri="{FF2B5EF4-FFF2-40B4-BE49-F238E27FC236}">
                  <a16:creationId xmlns:a16="http://schemas.microsoft.com/office/drawing/2014/main" id="{1B3F2254-056F-7FF4-F416-C8D3AE124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99" name="Oval 35">
              <a:extLst>
                <a:ext uri="{FF2B5EF4-FFF2-40B4-BE49-F238E27FC236}">
                  <a16:creationId xmlns:a16="http://schemas.microsoft.com/office/drawing/2014/main" id="{B1D06F30-36C7-77A9-DE2E-7EA0B64D7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00" name="Oval 36">
              <a:extLst>
                <a:ext uri="{FF2B5EF4-FFF2-40B4-BE49-F238E27FC236}">
                  <a16:creationId xmlns:a16="http://schemas.microsoft.com/office/drawing/2014/main" id="{87F94321-D79F-D7AD-D0D1-0D01CAD07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01" name="Oval 37">
              <a:extLst>
                <a:ext uri="{FF2B5EF4-FFF2-40B4-BE49-F238E27FC236}">
                  <a16:creationId xmlns:a16="http://schemas.microsoft.com/office/drawing/2014/main" id="{010957E7-3C86-5962-40D2-93E42BDC2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02" name="Oval 38">
              <a:extLst>
                <a:ext uri="{FF2B5EF4-FFF2-40B4-BE49-F238E27FC236}">
                  <a16:creationId xmlns:a16="http://schemas.microsoft.com/office/drawing/2014/main" id="{7B006740-3D8F-C0C8-EF5A-823295A63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03" name="Oval 39">
              <a:extLst>
                <a:ext uri="{FF2B5EF4-FFF2-40B4-BE49-F238E27FC236}">
                  <a16:creationId xmlns:a16="http://schemas.microsoft.com/office/drawing/2014/main" id="{4B253106-4285-4ABE-C0AE-25FDB6390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304" name="Line 40">
            <a:extLst>
              <a:ext uri="{FF2B5EF4-FFF2-40B4-BE49-F238E27FC236}">
                <a16:creationId xmlns:a16="http://schemas.microsoft.com/office/drawing/2014/main" id="{9CEBADE2-0FC9-0C32-69B5-6BF76DD4CC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0340E-E8C9-4D3D-A02F-8C943541C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D8710-F3A2-6848-A1B2-313F818F2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D65D3-3D47-A9C2-B7CB-074A28CB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7044A-1161-F543-07E2-4796AAD43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63ACA-C922-6B97-58CB-A8D76383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50340-7C74-447D-831E-59607E23E3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347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E730AE-0BFB-D5F8-C643-A979774FF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8C578-00AA-B7B3-B6D3-03826BD61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78D10-CCC2-3472-5A25-D77AD4BFA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D1B5A-B7EA-D9EF-057B-BB83FF252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32F2E-C15A-19B8-215A-9F6816AEF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37ECB-5CFB-427A-BFC2-E3FE7CE9EB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618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D49D-3E18-1A8C-BE57-A3C43F78E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D4AA4-755E-49C4-E9F7-457D141D5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848A1-9516-13ED-77E1-D66AA6CEF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8E695-ED23-D1B0-A59F-3F9E41D68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952BD-A194-D4D9-C910-EE653B117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3108E-3176-4D71-B442-DD14F7121C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09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AF017-E3CD-8757-B150-FACDC6CF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D02EC-0C64-C345-0AA9-E1962008C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2A2F9-427C-1BB3-0EF5-97815392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D43E8-D52F-E177-B411-02CA1B71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5043A-3A63-4D14-7896-CB95B5A0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68B88-5511-43DC-A4C9-DBDB166014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144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4FCE-4FCD-56A6-42E6-E15238C82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48BB9-3223-76DD-AC87-FAD6F586F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ADCDB-96CA-5734-F210-D17B85C78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FA78A7-FB7A-9F89-C16A-0FBE34DBA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32733-2348-B289-C2CF-C64501A2F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ADD9B-A9EB-946F-6F99-DB0AED3E1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35CB3-28F6-4DED-AA0E-B2536BB56B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189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95F54-1D79-004D-C6D6-B1D17E10F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49960-80AD-1B01-DD75-1F85766AF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064F3-538C-535D-8CC4-AE0AEE884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6986A4-2D5F-57B2-FD91-BE55DFE531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53B404-7A40-77EF-5FF0-32151C9AD5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46DD73-AE19-0993-0A7C-B32ACBB4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29B4CA-F133-B545-04EA-A045FBA6B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EC6BC6-F908-B113-B7AB-9E4CFE5E8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74811-1ECE-4DF0-996F-75E9C6C2C9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812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CC0F9-A902-882D-5EDC-5EB8C2798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78A4EC-8CF5-AE8C-7C34-C00D34F0C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53162-BA2F-7C60-BA4D-593CF8EFC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4EAC40-230A-DC6D-C1A5-ADBD40CF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1128B-3B2A-4237-B136-7CC8655FD6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161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B03237-1218-9EE8-6079-FC159F864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F80F66-8244-CC75-5E9D-A103C473F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54C6F-792A-C594-8D66-93EB16A03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FD482-8F09-4CBD-A31D-682C44A07C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230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DE583-D769-6372-E30B-1D1692AEC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0CFE0-081D-642B-AA99-4D639914A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6EBE0A-5458-22BE-5AE8-2E8237BA0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FDD42-987D-F0CB-3AE4-37FFD44BD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AD76E-0B1A-DA3F-3447-C8D2277D3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E2A75-1359-0DE2-E69A-23E063B32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1AAD7-3F29-4C6F-BED9-BF9B9C3952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121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BF247-A508-9044-9DD1-30D0852F5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090C41-1B08-EB67-1AA2-64A93E24F7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4ED38B-8E2C-DBB7-35CD-143244089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96C3F-030E-382C-DFEF-44063391A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D5652-EDD0-5FE0-2853-33EBF3E1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DAADF-7725-8954-E9DB-290312173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8B303-EB5E-4AC7-ACD8-5593C93E3E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627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E4CF8B4A-330D-303C-8FA5-873CD8B50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94AB0DB-4711-9A3B-91E3-A33F2CC18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16D281E-12E9-09E8-20E9-C92966DDCB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6D70D554-C3C7-D24A-BC34-46E56C6FF22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 alt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412FC5B9-6F7F-6730-5C53-2F9316A257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533A7EC-9BDB-7220-40AF-770F4217EB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928884A-17F3-43F6-A547-41609E58AE78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248" name="Group 8">
            <a:extLst>
              <a:ext uri="{FF2B5EF4-FFF2-40B4-BE49-F238E27FC236}">
                <a16:creationId xmlns:a16="http://schemas.microsoft.com/office/drawing/2014/main" id="{E87CEF7F-1C93-A450-F9BF-1546B65F1FA4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249" name="Oval 9">
              <a:extLst>
                <a:ext uri="{FF2B5EF4-FFF2-40B4-BE49-F238E27FC236}">
                  <a16:creationId xmlns:a16="http://schemas.microsoft.com/office/drawing/2014/main" id="{F17084FC-CC54-DCB1-AAAD-9912D0304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0" name="Oval 10">
              <a:extLst>
                <a:ext uri="{FF2B5EF4-FFF2-40B4-BE49-F238E27FC236}">
                  <a16:creationId xmlns:a16="http://schemas.microsoft.com/office/drawing/2014/main" id="{D7D796C2-8301-662F-F536-D7FEE27A7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1" name="Oval 11">
              <a:extLst>
                <a:ext uri="{FF2B5EF4-FFF2-40B4-BE49-F238E27FC236}">
                  <a16:creationId xmlns:a16="http://schemas.microsoft.com/office/drawing/2014/main" id="{91D31D24-494E-EB2A-3463-67D6F11DD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2" name="Oval 12">
              <a:extLst>
                <a:ext uri="{FF2B5EF4-FFF2-40B4-BE49-F238E27FC236}">
                  <a16:creationId xmlns:a16="http://schemas.microsoft.com/office/drawing/2014/main" id="{80921B1A-6BEA-0489-ACA1-250838873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3" name="Oval 13">
              <a:extLst>
                <a:ext uri="{FF2B5EF4-FFF2-40B4-BE49-F238E27FC236}">
                  <a16:creationId xmlns:a16="http://schemas.microsoft.com/office/drawing/2014/main" id="{1154F1ED-9737-A2A0-B1EB-2000D8488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4" name="Oval 14">
              <a:extLst>
                <a:ext uri="{FF2B5EF4-FFF2-40B4-BE49-F238E27FC236}">
                  <a16:creationId xmlns:a16="http://schemas.microsoft.com/office/drawing/2014/main" id="{DC07A031-85AF-043B-A682-EE2A5C3F2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5" name="Oval 15">
              <a:extLst>
                <a:ext uri="{FF2B5EF4-FFF2-40B4-BE49-F238E27FC236}">
                  <a16:creationId xmlns:a16="http://schemas.microsoft.com/office/drawing/2014/main" id="{F50E0E0F-1D81-BF0A-8CD3-67893380F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6" name="Oval 16">
              <a:extLst>
                <a:ext uri="{FF2B5EF4-FFF2-40B4-BE49-F238E27FC236}">
                  <a16:creationId xmlns:a16="http://schemas.microsoft.com/office/drawing/2014/main" id="{BF16874B-7E3B-F40E-B457-499ADBE7E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7" name="Oval 17">
              <a:extLst>
                <a:ext uri="{FF2B5EF4-FFF2-40B4-BE49-F238E27FC236}">
                  <a16:creationId xmlns:a16="http://schemas.microsoft.com/office/drawing/2014/main" id="{22FEDBB2-7A98-D0DE-B5AA-24E26DF72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8" name="Oval 18">
              <a:extLst>
                <a:ext uri="{FF2B5EF4-FFF2-40B4-BE49-F238E27FC236}">
                  <a16:creationId xmlns:a16="http://schemas.microsoft.com/office/drawing/2014/main" id="{DC0EF04F-0560-294B-C9B2-678895368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9" name="Oval 19">
              <a:extLst>
                <a:ext uri="{FF2B5EF4-FFF2-40B4-BE49-F238E27FC236}">
                  <a16:creationId xmlns:a16="http://schemas.microsoft.com/office/drawing/2014/main" id="{89B8E1F8-EFE1-E7C5-4889-6CFFE44AD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0" name="Oval 20">
              <a:extLst>
                <a:ext uri="{FF2B5EF4-FFF2-40B4-BE49-F238E27FC236}">
                  <a16:creationId xmlns:a16="http://schemas.microsoft.com/office/drawing/2014/main" id="{8CCE9686-7A28-D186-EE60-1DC8D1FD4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1" name="Oval 21">
              <a:extLst>
                <a:ext uri="{FF2B5EF4-FFF2-40B4-BE49-F238E27FC236}">
                  <a16:creationId xmlns:a16="http://schemas.microsoft.com/office/drawing/2014/main" id="{27B194C9-B926-BF20-6307-4DD886A2F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2" name="Oval 22">
              <a:extLst>
                <a:ext uri="{FF2B5EF4-FFF2-40B4-BE49-F238E27FC236}">
                  <a16:creationId xmlns:a16="http://schemas.microsoft.com/office/drawing/2014/main" id="{DD646030-F98C-9056-7CA0-6F9A115ED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3" name="Oval 23">
              <a:extLst>
                <a:ext uri="{FF2B5EF4-FFF2-40B4-BE49-F238E27FC236}">
                  <a16:creationId xmlns:a16="http://schemas.microsoft.com/office/drawing/2014/main" id="{104A2BE8-DE54-A0BC-994E-C1D7FBC49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4" name="Oval 24">
              <a:extLst>
                <a:ext uri="{FF2B5EF4-FFF2-40B4-BE49-F238E27FC236}">
                  <a16:creationId xmlns:a16="http://schemas.microsoft.com/office/drawing/2014/main" id="{028C2769-4BD8-85BC-9BDF-63585384C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5" name="Oval 25">
              <a:extLst>
                <a:ext uri="{FF2B5EF4-FFF2-40B4-BE49-F238E27FC236}">
                  <a16:creationId xmlns:a16="http://schemas.microsoft.com/office/drawing/2014/main" id="{C4DBAC5D-B7BD-8EF7-CA5B-DAE6B51A3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6" name="Oval 26">
              <a:extLst>
                <a:ext uri="{FF2B5EF4-FFF2-40B4-BE49-F238E27FC236}">
                  <a16:creationId xmlns:a16="http://schemas.microsoft.com/office/drawing/2014/main" id="{B4BE8B0F-9B3A-91C7-0462-540D2C114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7" name="Oval 27">
              <a:extLst>
                <a:ext uri="{FF2B5EF4-FFF2-40B4-BE49-F238E27FC236}">
                  <a16:creationId xmlns:a16="http://schemas.microsoft.com/office/drawing/2014/main" id="{EDC799C9-967B-6FD8-B245-72AF845E8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8" name="Oval 28">
              <a:extLst>
                <a:ext uri="{FF2B5EF4-FFF2-40B4-BE49-F238E27FC236}">
                  <a16:creationId xmlns:a16="http://schemas.microsoft.com/office/drawing/2014/main" id="{5556BCDF-3105-71FB-36D9-6E2CC0951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9" name="Oval 29">
              <a:extLst>
                <a:ext uri="{FF2B5EF4-FFF2-40B4-BE49-F238E27FC236}">
                  <a16:creationId xmlns:a16="http://schemas.microsoft.com/office/drawing/2014/main" id="{85DB4123-F6E9-B963-0084-72218749F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70" name="Oval 30">
              <a:extLst>
                <a:ext uri="{FF2B5EF4-FFF2-40B4-BE49-F238E27FC236}">
                  <a16:creationId xmlns:a16="http://schemas.microsoft.com/office/drawing/2014/main" id="{F1AA19DB-7B31-5407-B940-BCD41E604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71" name="Oval 31">
              <a:extLst>
                <a:ext uri="{FF2B5EF4-FFF2-40B4-BE49-F238E27FC236}">
                  <a16:creationId xmlns:a16="http://schemas.microsoft.com/office/drawing/2014/main" id="{02DE42CA-B8D4-54BF-EA8F-1354F0E3C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72" name="Oval 32">
              <a:extLst>
                <a:ext uri="{FF2B5EF4-FFF2-40B4-BE49-F238E27FC236}">
                  <a16:creationId xmlns:a16="http://schemas.microsoft.com/office/drawing/2014/main" id="{DEC31B96-CFFC-BFBE-7809-AFA8A115B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73" name="Oval 33">
              <a:extLst>
                <a:ext uri="{FF2B5EF4-FFF2-40B4-BE49-F238E27FC236}">
                  <a16:creationId xmlns:a16="http://schemas.microsoft.com/office/drawing/2014/main" id="{97623F8C-2A78-6DC4-6385-5B17FE9B0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74" name="Oval 34">
              <a:extLst>
                <a:ext uri="{FF2B5EF4-FFF2-40B4-BE49-F238E27FC236}">
                  <a16:creationId xmlns:a16="http://schemas.microsoft.com/office/drawing/2014/main" id="{85A0D65A-944E-C014-1DDF-485AA0286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75" name="Oval 35">
              <a:extLst>
                <a:ext uri="{FF2B5EF4-FFF2-40B4-BE49-F238E27FC236}">
                  <a16:creationId xmlns:a16="http://schemas.microsoft.com/office/drawing/2014/main" id="{41930F91-EE8A-C8E0-2A42-B43B3C626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76" name="Oval 36">
              <a:extLst>
                <a:ext uri="{FF2B5EF4-FFF2-40B4-BE49-F238E27FC236}">
                  <a16:creationId xmlns:a16="http://schemas.microsoft.com/office/drawing/2014/main" id="{00E04B59-2F99-A2F8-2DE4-2440FDD3C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77" name="Oval 37">
              <a:extLst>
                <a:ext uri="{FF2B5EF4-FFF2-40B4-BE49-F238E27FC236}">
                  <a16:creationId xmlns:a16="http://schemas.microsoft.com/office/drawing/2014/main" id="{A38CEFF3-A2E0-6AE9-C986-C66282758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78" name="Oval 38">
              <a:extLst>
                <a:ext uri="{FF2B5EF4-FFF2-40B4-BE49-F238E27FC236}">
                  <a16:creationId xmlns:a16="http://schemas.microsoft.com/office/drawing/2014/main" id="{8E2B5813-4077-43FD-896D-515D210E4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79" name="Oval 39">
              <a:extLst>
                <a:ext uri="{FF2B5EF4-FFF2-40B4-BE49-F238E27FC236}">
                  <a16:creationId xmlns:a16="http://schemas.microsoft.com/office/drawing/2014/main" id="{8188B9F2-D959-6573-3226-E88461A9F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5B50C5B-DC67-B927-FB4B-164EC47B32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Crossing Membranes 1 – Passive Processes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22CC8A7-1814-A5B0-EB08-B22621B716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Book Reference: p.22-23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BC502EF-9FFF-82D4-A2B3-9938B6594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Small particles tend to diffuse faster than larger ones</a:t>
            </a:r>
          </a:p>
        </p:txBody>
      </p:sp>
      <p:pic>
        <p:nvPicPr>
          <p:cNvPr id="21510" name="Picture 6">
            <a:extLst>
              <a:ext uri="{FF2B5EF4-FFF2-40B4-BE49-F238E27FC236}">
                <a16:creationId xmlns:a16="http://schemas.microsoft.com/office/drawing/2014/main" id="{54093624-958C-B79C-BBF3-9898B8D1F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773238"/>
            <a:ext cx="741680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1D71701-B23F-E14C-C283-2C8192ACF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7543800" cy="1295400"/>
          </a:xfrm>
        </p:spPr>
        <p:txBody>
          <a:bodyPr/>
          <a:lstStyle/>
          <a:p>
            <a:r>
              <a:rPr lang="en-GB" altLang="en-US" sz="3500"/>
              <a:t>Diffusion takes place more quickly through thin membranes (e.g. exchange of gases through the alveolar wall)</a:t>
            </a:r>
            <a:br>
              <a:rPr lang="en-GB" altLang="en-US" sz="3500"/>
            </a:br>
            <a:endParaRPr lang="en-GB" altLang="en-US" sz="3500"/>
          </a:p>
        </p:txBody>
      </p:sp>
      <p:pic>
        <p:nvPicPr>
          <p:cNvPr id="22533" name="Picture 5">
            <a:extLst>
              <a:ext uri="{FF2B5EF4-FFF2-40B4-BE49-F238E27FC236}">
                <a16:creationId xmlns:a16="http://schemas.microsoft.com/office/drawing/2014/main" id="{FBBD7697-F489-F5CD-F9ED-92274E1A5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133600"/>
            <a:ext cx="3810000" cy="43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>
            <a:extLst>
              <a:ext uri="{FF2B5EF4-FFF2-40B4-BE49-F238E27FC236}">
                <a16:creationId xmlns:a16="http://schemas.microsoft.com/office/drawing/2014/main" id="{CAAE6338-F7D5-254D-5B22-1E1E4798C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57563"/>
            <a:ext cx="34194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D19273F-8230-0F25-E715-FDA280EEA8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7543800" cy="1295400"/>
          </a:xfrm>
        </p:spPr>
        <p:txBody>
          <a:bodyPr/>
          <a:lstStyle/>
          <a:p>
            <a:r>
              <a:rPr lang="en-GB" altLang="en-US" sz="3500"/>
              <a:t>The larger the surface area the higher the rate of diffusion (e.g. in gases diffusing into/out of leaves)</a:t>
            </a:r>
            <a:br>
              <a:rPr lang="en-GB" altLang="en-US" sz="3500"/>
            </a:br>
            <a:endParaRPr lang="en-GB" altLang="en-US" sz="3500"/>
          </a:p>
        </p:txBody>
      </p:sp>
      <p:pic>
        <p:nvPicPr>
          <p:cNvPr id="23557" name="Picture 5">
            <a:extLst>
              <a:ext uri="{FF2B5EF4-FFF2-40B4-BE49-F238E27FC236}">
                <a16:creationId xmlns:a16="http://schemas.microsoft.com/office/drawing/2014/main" id="{D4DCA6E6-8186-73A7-722B-9B907F804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349500"/>
            <a:ext cx="8208963" cy="417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D31728B-0CD6-0348-543C-3142D70BC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268413"/>
            <a:ext cx="7543800" cy="129540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altLang="en-US" sz="3500"/>
              <a:t>The shorter the distance, the faster the rate of diffusion</a:t>
            </a:r>
            <a:br>
              <a:rPr lang="en-GB" altLang="en-US" sz="3500"/>
            </a:br>
            <a:endParaRPr lang="en-GB" altLang="en-US" sz="3500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1FB37CF3-E424-DBC6-6004-B432B87DB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860800"/>
            <a:ext cx="62801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en-GB" altLang="en-US" sz="3600">
                <a:solidFill>
                  <a:srgbClr val="0033CC"/>
                </a:solidFill>
              </a:rPr>
              <a:t>An increase in temperature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GB" altLang="en-US" sz="3600">
                <a:solidFill>
                  <a:srgbClr val="0033CC"/>
                </a:solidFill>
              </a:rPr>
              <a:t> increases the rate of diffusion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29CE634-F4E5-90FC-42D5-24D9BE49E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-647700"/>
            <a:ext cx="7543800" cy="1295400"/>
          </a:xfrm>
        </p:spPr>
        <p:txBody>
          <a:bodyPr/>
          <a:lstStyle/>
          <a:p>
            <a:r>
              <a:rPr lang="en-GB" altLang="en-US"/>
              <a:t>Facilitated Diffusion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69A5DFB-954C-8352-2BF8-55F9C0A5E7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229600" cy="2214563"/>
          </a:xfrm>
        </p:spPr>
        <p:txBody>
          <a:bodyPr/>
          <a:lstStyle/>
          <a:p>
            <a:r>
              <a:rPr lang="en-GB" altLang="en-US"/>
              <a:t>Faster movement</a:t>
            </a:r>
          </a:p>
          <a:p>
            <a:r>
              <a:rPr lang="en-GB" altLang="en-US"/>
              <a:t>Cell membrane proteins used</a:t>
            </a:r>
          </a:p>
          <a:p>
            <a:r>
              <a:rPr lang="en-GB" altLang="en-US"/>
              <a:t>Channel proteins</a:t>
            </a:r>
          </a:p>
          <a:p>
            <a:r>
              <a:rPr lang="en-GB" altLang="en-US"/>
              <a:t>Carrier proteins</a:t>
            </a:r>
          </a:p>
        </p:txBody>
      </p:sp>
      <p:pic>
        <p:nvPicPr>
          <p:cNvPr id="25605" name="Picture 5">
            <a:extLst>
              <a:ext uri="{FF2B5EF4-FFF2-40B4-BE49-F238E27FC236}">
                <a16:creationId xmlns:a16="http://schemas.microsoft.com/office/drawing/2014/main" id="{40727E07-6512-5EFD-9CF6-2ADD9FAF9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708275"/>
            <a:ext cx="51625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FE62A3B-E758-6EDC-B370-02F0680D5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Channel Proteins facilitate the diffusion of Ions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A443359-708C-ECC6-B5A3-8F73715AD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3322638" cy="3294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600"/>
              <a:t>Na</a:t>
            </a:r>
            <a:r>
              <a:rPr lang="en-GB" altLang="en-US" sz="2600" baseline="30000"/>
              <a:t>+</a:t>
            </a:r>
          </a:p>
          <a:p>
            <a:pPr>
              <a:lnSpc>
                <a:spcPct val="90000"/>
              </a:lnSpc>
            </a:pPr>
            <a:r>
              <a:rPr lang="en-GB" altLang="en-US" sz="2600"/>
              <a:t>K</a:t>
            </a:r>
            <a:r>
              <a:rPr lang="en-GB" altLang="en-US" sz="2600" baseline="30000"/>
              <a:t>+</a:t>
            </a:r>
          </a:p>
          <a:p>
            <a:pPr>
              <a:lnSpc>
                <a:spcPct val="90000"/>
              </a:lnSpc>
            </a:pPr>
            <a:r>
              <a:rPr lang="en-GB" altLang="en-US" sz="2600"/>
              <a:t>Ca</a:t>
            </a:r>
            <a:r>
              <a:rPr lang="en-GB" altLang="en-US" sz="2600" baseline="30000"/>
              <a:t>2+</a:t>
            </a:r>
          </a:p>
          <a:p>
            <a:pPr>
              <a:lnSpc>
                <a:spcPct val="90000"/>
              </a:lnSpc>
            </a:pPr>
            <a:r>
              <a:rPr lang="en-GB" altLang="en-US" sz="2600"/>
              <a:t>Cl</a:t>
            </a:r>
            <a:r>
              <a:rPr lang="en-GB" altLang="en-US" sz="2600" baseline="30000"/>
              <a:t>-</a:t>
            </a:r>
          </a:p>
          <a:p>
            <a:pPr>
              <a:lnSpc>
                <a:spcPct val="90000"/>
              </a:lnSpc>
            </a:pPr>
            <a:r>
              <a:rPr lang="en-GB" altLang="en-US" sz="2600">
                <a:solidFill>
                  <a:srgbClr val="0033CC"/>
                </a:solidFill>
              </a:rPr>
              <a:t>Why can ions not diffuse freely across the membrane?</a:t>
            </a:r>
          </a:p>
        </p:txBody>
      </p:sp>
      <p:pic>
        <p:nvPicPr>
          <p:cNvPr id="26630" name="Picture 6">
            <a:extLst>
              <a:ext uri="{FF2B5EF4-FFF2-40B4-BE49-F238E27FC236}">
                <a16:creationId xmlns:a16="http://schemas.microsoft.com/office/drawing/2014/main" id="{E0534ADE-21F2-2C2D-13A9-9C41F4B72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349500"/>
            <a:ext cx="4105275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1" name="Text Box 7">
            <a:extLst>
              <a:ext uri="{FF2B5EF4-FFF2-40B4-BE49-F238E27FC236}">
                <a16:creationId xmlns:a16="http://schemas.microsoft.com/office/drawing/2014/main" id="{44D5CB4D-2357-584C-41F3-E7D26E6E6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5805488"/>
            <a:ext cx="4392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800080"/>
                </a:solidFill>
              </a:rPr>
              <a:t>Usually each channel protein is specific to one type of 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445537A-5D24-B4A5-1C41-79C167235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543800" cy="1295400"/>
          </a:xfrm>
        </p:spPr>
        <p:txBody>
          <a:bodyPr/>
          <a:lstStyle/>
          <a:p>
            <a:r>
              <a:rPr lang="en-GB" altLang="en-US" sz="3500"/>
              <a:t>Channel proteins can open or close their pores acting like gates depending upon the cell’s needs</a:t>
            </a:r>
          </a:p>
        </p:txBody>
      </p:sp>
      <p:pic>
        <p:nvPicPr>
          <p:cNvPr id="27653" name="Picture 5">
            <a:extLst>
              <a:ext uri="{FF2B5EF4-FFF2-40B4-BE49-F238E27FC236}">
                <a16:creationId xmlns:a16="http://schemas.microsoft.com/office/drawing/2014/main" id="{44208078-D7EF-1C6B-788B-D8A0EB9D4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595563"/>
            <a:ext cx="7920037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E8F5098-2EF0-656F-0468-928D19030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500"/>
              <a:t>Carrier proteins are more sophisticated in the way they work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68D56D2-7A86-9FB1-655C-2FC90D1FEE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565275"/>
          </a:xfrm>
        </p:spPr>
        <p:txBody>
          <a:bodyPr/>
          <a:lstStyle/>
          <a:p>
            <a:r>
              <a:rPr lang="en-GB" altLang="en-US"/>
              <a:t>They allow the diffusion across the membrane of larger polar molecules, such as sugars and amino acids</a:t>
            </a:r>
          </a:p>
        </p:txBody>
      </p:sp>
      <p:pic>
        <p:nvPicPr>
          <p:cNvPr id="28681" name="Picture 9">
            <a:extLst>
              <a:ext uri="{FF2B5EF4-FFF2-40B4-BE49-F238E27FC236}">
                <a16:creationId xmlns:a16="http://schemas.microsoft.com/office/drawing/2014/main" id="{F4ED1F41-3E29-8B40-F13E-9F387F092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552825"/>
            <a:ext cx="5057775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9EDDBAA-6A2F-9A1E-DE1C-119A638B0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557338"/>
            <a:ext cx="7543800" cy="1295400"/>
          </a:xfrm>
        </p:spPr>
        <p:txBody>
          <a:bodyPr/>
          <a:lstStyle/>
          <a:p>
            <a:r>
              <a:rPr lang="en-GB" altLang="en-US" sz="3500"/>
              <a:t>Once a particular molecule attaches to the carrier protein at it binding site, the carrier protein changes its shape to ‘deliver’ the molecule through the membrane</a:t>
            </a:r>
          </a:p>
        </p:txBody>
      </p:sp>
      <p:pic>
        <p:nvPicPr>
          <p:cNvPr id="29701" name="Picture 5">
            <a:extLst>
              <a:ext uri="{FF2B5EF4-FFF2-40B4-BE49-F238E27FC236}">
                <a16:creationId xmlns:a16="http://schemas.microsoft.com/office/drawing/2014/main" id="{A9FBCA8E-0CC5-95E5-E100-B63494D8F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284538"/>
            <a:ext cx="557212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2">
            <a:extLst>
              <a:ext uri="{FF2B5EF4-FFF2-40B4-BE49-F238E27FC236}">
                <a16:creationId xmlns:a16="http://schemas.microsoft.com/office/drawing/2014/main" id="{25714ECB-F28D-34FD-0009-202E0AEF7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8F3DFB8-5CD1-F521-EC7E-065CBA27C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Diffusion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583A7B4-4582-DFF2-BA43-E1F3C3ED4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4043363" cy="1277937"/>
          </a:xfrm>
        </p:spPr>
        <p:txBody>
          <a:bodyPr/>
          <a:lstStyle/>
          <a:p>
            <a:r>
              <a:rPr lang="en-GB" altLang="en-US"/>
              <a:t>The After Shave Man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138A8298-D5F0-9338-A138-5C3D056F6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9972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BCA0E39-E69C-0D3C-7B8D-EAAEE941B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647700"/>
            <a:ext cx="7543800" cy="1295400"/>
          </a:xfrm>
        </p:spPr>
        <p:txBody>
          <a:bodyPr/>
          <a:lstStyle/>
          <a:p>
            <a:r>
              <a:rPr lang="en-GB" altLang="en-US"/>
              <a:t>Diffusion in Air</a:t>
            </a:r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F9EB7864-E344-E018-D4A2-DFB01AE4A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6156325" cy="461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>
            <a:extLst>
              <a:ext uri="{FF2B5EF4-FFF2-40B4-BE49-F238E27FC236}">
                <a16:creationId xmlns:a16="http://schemas.microsoft.com/office/drawing/2014/main" id="{0C839B90-4D1F-1D55-0670-7057922946B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0005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D43FFD3-50B1-303F-58DB-E4FEFF810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Diffusion in water</a:t>
            </a:r>
          </a:p>
        </p:txBody>
      </p:sp>
      <p:pic>
        <p:nvPicPr>
          <p:cNvPr id="15371" name="Picture 11">
            <a:extLst>
              <a:ext uri="{FF2B5EF4-FFF2-40B4-BE49-F238E27FC236}">
                <a16:creationId xmlns:a16="http://schemas.microsoft.com/office/drawing/2014/main" id="{B563E3FD-6084-7C63-B1D0-04CAB3A91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276475"/>
            <a:ext cx="51625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48C6E40-B1D3-AE88-58CD-9D46567258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-458788"/>
            <a:ext cx="7543800" cy="1295401"/>
          </a:xfrm>
        </p:spPr>
        <p:txBody>
          <a:bodyPr/>
          <a:lstStyle/>
          <a:p>
            <a:r>
              <a:rPr lang="en-GB" altLang="en-US">
                <a:solidFill>
                  <a:srgbClr val="CC0066"/>
                </a:solidFill>
              </a:rPr>
              <a:t>What is diffusion? (definition)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0883DD7-1B3F-81E6-CA8B-5488BD7875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8229600" cy="2376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>
                <a:solidFill>
                  <a:srgbClr val="0033CC"/>
                </a:solidFill>
                <a:latin typeface="Comic Sans MS" panose="030F0702030302020204" pitchFamily="66" charset="0"/>
              </a:rPr>
              <a:t>Diffusion is the movement of molecules (or ions) from a region of high concentration to a region of lower concentration until they are spread out evenly</a:t>
            </a:r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7C1D23C2-DC0A-C893-F122-39A6DEADA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97200"/>
            <a:ext cx="8334375" cy="38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D78D1CB-0F8D-0822-8250-CB2EE46554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7543800" cy="1295400"/>
          </a:xfrm>
        </p:spPr>
        <p:txBody>
          <a:bodyPr/>
          <a:lstStyle/>
          <a:p>
            <a:r>
              <a:rPr lang="en-GB" altLang="en-US" sz="3500">
                <a:solidFill>
                  <a:srgbClr val="CC0066"/>
                </a:solidFill>
              </a:rPr>
              <a:t>Example</a:t>
            </a:r>
            <a:r>
              <a:rPr lang="en-GB" altLang="en-US" sz="3500">
                <a:solidFill>
                  <a:schemeClr val="tx1"/>
                </a:solidFill>
              </a:rPr>
              <a:t> </a:t>
            </a:r>
            <a:r>
              <a:rPr lang="en-GB" altLang="en-US" sz="3500">
                <a:solidFill>
                  <a:srgbClr val="CC0066"/>
                </a:solidFill>
              </a:rPr>
              <a:t>1</a:t>
            </a:r>
            <a:r>
              <a:rPr lang="en-GB" altLang="en-US" sz="3500">
                <a:solidFill>
                  <a:schemeClr val="tx1"/>
                </a:solidFill>
              </a:rPr>
              <a:t>:Diffusion in the Alveoli:</a:t>
            </a:r>
            <a:r>
              <a:rPr lang="en-GB" altLang="en-US" sz="3500"/>
              <a:t> </a:t>
            </a:r>
            <a:br>
              <a:rPr lang="en-GB" altLang="en-US" sz="3500"/>
            </a:br>
            <a:r>
              <a:rPr lang="en-GB" altLang="en-US" sz="3500">
                <a:solidFill>
                  <a:srgbClr val="FF0000"/>
                </a:solidFill>
              </a:rPr>
              <a:t>O</a:t>
            </a:r>
            <a:r>
              <a:rPr lang="en-GB" altLang="en-US" sz="3500" baseline="-25000">
                <a:solidFill>
                  <a:srgbClr val="FF0000"/>
                </a:solidFill>
              </a:rPr>
              <a:t>2</a:t>
            </a:r>
            <a:r>
              <a:rPr lang="en-GB" altLang="en-US" sz="3500">
                <a:solidFill>
                  <a:srgbClr val="FF0000"/>
                </a:solidFill>
              </a:rPr>
              <a:t> diffusing into the blood</a:t>
            </a:r>
            <a:r>
              <a:rPr lang="en-GB" altLang="en-US" sz="3500"/>
              <a:t> </a:t>
            </a:r>
            <a:r>
              <a:rPr lang="en-GB" altLang="en-US" sz="3500">
                <a:solidFill>
                  <a:schemeClr val="tx1"/>
                </a:solidFill>
              </a:rPr>
              <a:t>and</a:t>
            </a:r>
            <a:r>
              <a:rPr lang="en-GB" altLang="en-US" sz="3500"/>
              <a:t> </a:t>
            </a:r>
            <a:r>
              <a:rPr lang="en-GB" altLang="en-US" sz="3500">
                <a:solidFill>
                  <a:srgbClr val="0033CC"/>
                </a:solidFill>
              </a:rPr>
              <a:t>CO</a:t>
            </a:r>
            <a:r>
              <a:rPr lang="en-GB" altLang="en-US" sz="3500" baseline="-25000">
                <a:solidFill>
                  <a:srgbClr val="0033CC"/>
                </a:solidFill>
              </a:rPr>
              <a:t>2</a:t>
            </a:r>
            <a:r>
              <a:rPr lang="en-GB" altLang="en-US" sz="3500">
                <a:solidFill>
                  <a:srgbClr val="0033CC"/>
                </a:solidFill>
              </a:rPr>
              <a:t> diffusing out of the blood</a:t>
            </a:r>
          </a:p>
        </p:txBody>
      </p:sp>
      <p:pic>
        <p:nvPicPr>
          <p:cNvPr id="17413" name="Picture 5">
            <a:extLst>
              <a:ext uri="{FF2B5EF4-FFF2-40B4-BE49-F238E27FC236}">
                <a16:creationId xmlns:a16="http://schemas.microsoft.com/office/drawing/2014/main" id="{AE9456AD-DF85-3B5A-649B-7BD4DBC23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516188"/>
            <a:ext cx="8137525" cy="434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31CFC5D-6FC4-ED78-BCB2-21927BD12D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543800" cy="1295400"/>
          </a:xfrm>
        </p:spPr>
        <p:txBody>
          <a:bodyPr/>
          <a:lstStyle/>
          <a:p>
            <a:r>
              <a:rPr lang="en-GB" altLang="en-US" sz="3500">
                <a:solidFill>
                  <a:srgbClr val="CC0066"/>
                </a:solidFill>
              </a:rPr>
              <a:t>Example 2: </a:t>
            </a:r>
            <a:r>
              <a:rPr lang="en-GB" altLang="en-US" sz="3500">
                <a:solidFill>
                  <a:srgbClr val="0033CC"/>
                </a:solidFill>
              </a:rPr>
              <a:t>Some digested food diffuses across the gut wall into the blood</a:t>
            </a:r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C67421FE-46AE-51A3-C44B-F4B509FF7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16113"/>
            <a:ext cx="8424862" cy="468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BDC17F0-E45F-DEDE-2159-7C3B54246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affects the rate of diffusion?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C63F5CA-E5BB-EDDA-3773-63C00480E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147050" cy="1638300"/>
          </a:xfrm>
        </p:spPr>
        <p:txBody>
          <a:bodyPr/>
          <a:lstStyle/>
          <a:p>
            <a:r>
              <a:rPr lang="en-GB" altLang="en-US" sz="2600"/>
              <a:t>Concentration gradient: The greater the difference in the concentration of a substance in two areas, the faster the rate of diffusion</a:t>
            </a:r>
          </a:p>
        </p:txBody>
      </p:sp>
      <p:pic>
        <p:nvPicPr>
          <p:cNvPr id="19463" name="Picture 7">
            <a:extLst>
              <a:ext uri="{FF2B5EF4-FFF2-40B4-BE49-F238E27FC236}">
                <a16:creationId xmlns:a16="http://schemas.microsoft.com/office/drawing/2014/main" id="{45F8C4FE-2E64-E29F-D7EE-AA34846A5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141663"/>
            <a:ext cx="4248150" cy="371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5" name="Picture 9">
            <a:extLst>
              <a:ext uri="{FF2B5EF4-FFF2-40B4-BE49-F238E27FC236}">
                <a16:creationId xmlns:a16="http://schemas.microsoft.com/office/drawing/2014/main" id="{80AD5CF7-373A-B5BF-DF19-6929DCC30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60800"/>
            <a:ext cx="427672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6" name="Text Box 10">
            <a:extLst>
              <a:ext uri="{FF2B5EF4-FFF2-40B4-BE49-F238E27FC236}">
                <a16:creationId xmlns:a16="http://schemas.microsoft.com/office/drawing/2014/main" id="{4092A30F-B4D5-2198-B686-EFF055AC5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4149725"/>
            <a:ext cx="30241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 u="sng">
                <a:solidFill>
                  <a:srgbClr val="0033CC"/>
                </a:solidFill>
              </a:rPr>
              <a:t>The rate of diffusion is directly proportional to the concentration gradient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C96CFDD-488E-C23C-A1D7-2D90F78FA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affects the rate of diffusion?</a:t>
            </a:r>
          </a:p>
        </p:txBody>
      </p:sp>
      <p:pic>
        <p:nvPicPr>
          <p:cNvPr id="20487" name="Picture 7">
            <a:extLst>
              <a:ext uri="{FF2B5EF4-FFF2-40B4-BE49-F238E27FC236}">
                <a16:creationId xmlns:a16="http://schemas.microsoft.com/office/drawing/2014/main" id="{0827CDEE-FF3F-DE51-3003-86A463654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771650"/>
            <a:ext cx="6838950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111</TotalTime>
  <Words>406</Words>
  <Application>Microsoft Office PowerPoint</Application>
  <PresentationFormat>On-screen Show (4:3)</PresentationFormat>
  <Paragraphs>62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Times New Roman</vt:lpstr>
      <vt:lpstr>Wingdings</vt:lpstr>
      <vt:lpstr>Comic Sans MS</vt:lpstr>
      <vt:lpstr>Georgia</vt:lpstr>
      <vt:lpstr>Calibri</vt:lpstr>
      <vt:lpstr>Network</vt:lpstr>
      <vt:lpstr>Crossing Membranes 1 – Passive Processes</vt:lpstr>
      <vt:lpstr>Diffusion</vt:lpstr>
      <vt:lpstr>Diffusion in Air</vt:lpstr>
      <vt:lpstr>Diffusion in water</vt:lpstr>
      <vt:lpstr>What is diffusion? (definition)</vt:lpstr>
      <vt:lpstr>Example 1:Diffusion in the Alveoli:  O2 diffusing into the blood and CO2 diffusing out of the blood</vt:lpstr>
      <vt:lpstr>Example 2: Some digested food diffuses across the gut wall into the blood</vt:lpstr>
      <vt:lpstr>What affects the rate of diffusion?</vt:lpstr>
      <vt:lpstr>What affects the rate of diffusion?</vt:lpstr>
      <vt:lpstr>Small particles tend to diffuse faster than larger ones</vt:lpstr>
      <vt:lpstr>Diffusion takes place more quickly through thin membranes (e.g. exchange of gases through the alveolar wall) </vt:lpstr>
      <vt:lpstr>The larger the surface area the higher the rate of diffusion (e.g. in gases diffusing into/out of leaves) </vt:lpstr>
      <vt:lpstr>The shorter the distance, the faster the rate of diffusion </vt:lpstr>
      <vt:lpstr>Facilitated Diffusion</vt:lpstr>
      <vt:lpstr>Channel Proteins facilitate the diffusion of Ions</vt:lpstr>
      <vt:lpstr>Channel proteins can open or close their pores acting like gates depending upon the cell’s needs</vt:lpstr>
      <vt:lpstr>Carrier proteins are more sophisticated in the way they work</vt:lpstr>
      <vt:lpstr>Once a particular molecule attaches to the carrier protein at it binding site, the carrier protein changes its shape to ‘deliver’ the molecule through the membrane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Crossing Membranes 1 – Passive Processes</dc:title>
  <dc:creator>User</dc:creator>
  <cp:lastModifiedBy>Nayan GRIFFITHS</cp:lastModifiedBy>
  <cp:revision>8</cp:revision>
  <dcterms:created xsi:type="dcterms:W3CDTF">2009-10-14T20:13:43Z</dcterms:created>
  <dcterms:modified xsi:type="dcterms:W3CDTF">2023-03-14T11:11:35Z</dcterms:modified>
</cp:coreProperties>
</file>