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158A259-DD40-BB7C-995A-B55D549252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066128F-A0AF-0EC6-63F1-0B1B4F807B6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E71F8C6E-5010-77F8-22B1-36C8445CF49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68C2989C-735E-100F-EBC1-FD0799CC282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3A4A1F41-276A-B021-13E2-EE24EE89DBE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D36C4C28-2ACB-CC2D-C639-FC72790ACC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E68295D0-0188-409A-84A6-7BF9707C17E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60305C-5BDA-D97E-8645-1D8BBBF1D3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0FCDD-8D11-456D-B5D9-ADD7D8D58FE1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0A5B8213-AEF4-60F5-CEB6-8B43436D5EC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561837A-D0EC-C88B-93AB-3705759748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F4D3E43-C8E4-7727-F91D-B559CB624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26710B-6920-4FB3-9999-5F61E34FF7C0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77494647-80BD-8C67-2C55-E4E44820EA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1753B16-287D-A02C-6449-F322CEAC8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2AA345B-7AB0-44E8-0AA7-B7CBFFA74B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6B694F-5935-49B1-B770-45C7B7745D9D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C3A4FBF5-33C0-82D3-5F0E-454193112EB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A50FBFB-CF1A-63F6-7DE7-061814155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F797750-44D6-BD03-BFD4-5037EDAC14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0126F-C3AA-4595-98C8-6E968123C647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4DBC6F7D-E716-E2BE-617D-9F6B6724FB2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31EF243-12FF-DB3F-AC60-A28C0914E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A8DD84D-1E79-F3F7-F9B6-6EC1C2B56A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D0555E-B644-4008-AFB0-FDBE78642CAE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EECB0D71-8B1C-FB13-8D3D-F783654E74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D1A184F-2100-706F-85A6-B46244D8E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5D79881-C08B-20DE-3182-F896FAD670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CB8D40-350A-4300-AFB7-2122A82C5CE2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3CB7C40B-A79C-3011-6E17-14863BC06A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F1FBCD6-D13E-BB5A-89DF-9493622133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422CBC4-7C93-E80F-8B02-F212BEF7CE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1E293-A077-4584-BEC6-75A79687F4CE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00E27569-53ED-65FF-E9BD-59F374B39B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8F7D97B-1D29-398E-C844-2E3701A085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CF6C7D8-2DD0-EF92-5C87-2C56E89BF0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D757A-7016-4077-975D-30CD68E2C347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BCE82B71-C6E3-2306-5E87-501069B77EA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59D7927-1882-EF00-C2BF-D4145A2DC4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7CD060A-6317-243B-2757-727EE46B82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B067F-65C8-4308-BD7E-93D5FA9A9C22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ADB9CDFB-6AAF-C60F-61F7-CCF025AFBF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D5F0086-7E81-706E-F368-B53344DF74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DB5E318-B7A1-FA70-A2FE-68488AF934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0A1637-8310-4BA1-AFDF-AF1E44142479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841470B-370D-C13F-0854-01F3B6C62B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39A1E0BD-388E-1AD9-5165-0958FAE09A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19CF24-28D5-0CE4-771F-76C81FE011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3A7D0C-D399-4849-8B6E-965228B7510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B05DA414-1786-20D0-27B9-A030EF695AC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D35B25B-B829-39B9-51BA-F553CC7988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C807BB-8ED2-00F3-4733-DF8495E4EC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EBE26-8B55-4E89-9175-2CEF281363A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1E0407AF-FBFF-0FA0-CB95-1716BEEB1F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E201973-069D-EE13-EA2C-B511BAA00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F9F2AB9-D287-FC8A-936F-07C6CA8EE1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49CB27-5DFA-4B88-9C8E-B098540E876A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E747295B-4C46-9F7B-5835-A47385E0BE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2D0FAB2-1DE1-D938-A095-935447AEF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18A7EA-EFEF-2F70-EFC6-10CD01EEE1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EEC2BF-9645-4998-99D7-B4C10A8DF4B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F98E07B0-96CC-F5CA-626D-F161D766726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0C39AB0-4548-778C-D077-D6F662E319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3445C04-48F1-AA66-6A63-E7377FEAAB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9BC9B-D4D2-49B2-93B6-16478889E701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5BA965E8-9FF4-1699-7B5C-29D88AA492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8B8447C-5D05-B0BF-BF44-61D58C2D2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1F43D70-C88E-6FCC-D64F-A956014F4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7A21C9-E253-4473-8642-93076082F01D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E04C079D-FA56-927D-2123-D9DF00413A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8BBE9EB-973C-7384-A43B-F236E7CC0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3E8BAE9-6FD6-D7FE-86CD-5A727357EE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CD6E36-B5E7-44EB-9FA8-F8E6ADD4E1D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CB7944D0-EA26-8290-941E-1F50CFBC321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A323876-AE16-9BEC-0A44-42038A0755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7973421-222D-45B4-7680-6CF1601E68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93B7C1-8414-46D1-936C-0CB2BD4C4280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7E099D7F-3B09-A3A5-C874-A1933AB9C1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C5491FB-4120-1B4E-96FB-D33FF57C6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F3147F99-4FA9-F8F6-4DDE-15A144D6C8BA}"/>
              </a:ext>
            </a:extLst>
          </p:cNvPr>
          <p:cNvGrpSpPr>
            <a:grpSpLocks/>
          </p:cNvGrpSpPr>
          <p:nvPr/>
        </p:nvGrpSpPr>
        <p:grpSpPr bwMode="auto">
          <a:xfrm>
            <a:off x="-31750" y="0"/>
            <a:ext cx="9178925" cy="6924675"/>
            <a:chOff x="-20" y="0"/>
            <a:chExt cx="5782" cy="4362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93C56F36-45D0-858D-28E6-405D6E2C2A78}"/>
                </a:ext>
              </a:extLst>
            </p:cNvPr>
            <p:cNvSpPr>
              <a:spLocks noChangeArrowheads="1"/>
            </p:cNvSpPr>
            <p:nvPr userDrawn="1"/>
          </p:nvSpPr>
          <p:spPr bwMode="white">
            <a:xfrm>
              <a:off x="-15" y="5"/>
              <a:ext cx="5775" cy="4311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" name="Rectangle 4">
              <a:extLst>
                <a:ext uri="{FF2B5EF4-FFF2-40B4-BE49-F238E27FC236}">
                  <a16:creationId xmlns:a16="http://schemas.microsoft.com/office/drawing/2014/main" id="{B96B651A-4449-79A4-F349-B9FF310F0BA8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0" y="0"/>
              <a:ext cx="743" cy="433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" name="Rectangle 5">
              <a:extLst>
                <a:ext uri="{FF2B5EF4-FFF2-40B4-BE49-F238E27FC236}">
                  <a16:creationId xmlns:a16="http://schemas.microsoft.com/office/drawing/2014/main" id="{3CC05064-C423-D067-9B32-8B88E306A02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695" y="0"/>
              <a:ext cx="50" cy="436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4102" name="Picture 6">
              <a:extLst>
                <a:ext uri="{FF2B5EF4-FFF2-40B4-BE49-F238E27FC236}">
                  <a16:creationId xmlns:a16="http://schemas.microsoft.com/office/drawing/2014/main" id="{C026CBFC-8B66-219C-BEF2-9E4539EB974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63"/>
            <a:stretch>
              <a:fillRect/>
            </a:stretch>
          </p:blipFill>
          <p:spPr bwMode="gray">
            <a:xfrm>
              <a:off x="0" y="1705"/>
              <a:ext cx="5760" cy="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03" name="Rectangle 7">
              <a:extLst>
                <a:ext uri="{FF2B5EF4-FFF2-40B4-BE49-F238E27FC236}">
                  <a16:creationId xmlns:a16="http://schemas.microsoft.com/office/drawing/2014/main" id="{61A455AE-EBB7-62AB-5413-3706BFD96E8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5400000">
              <a:off x="3204" y="-396"/>
              <a:ext cx="47" cy="50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4" name="Rectangle 8">
              <a:extLst>
                <a:ext uri="{FF2B5EF4-FFF2-40B4-BE49-F238E27FC236}">
                  <a16:creationId xmlns:a16="http://schemas.microsoft.com/office/drawing/2014/main" id="{28025231-842B-EF9B-6A9B-D6EB98E9166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5400000">
              <a:off x="3204" y="-852"/>
              <a:ext cx="47" cy="506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5" name="Rectangle 9">
              <a:extLst>
                <a:ext uri="{FF2B5EF4-FFF2-40B4-BE49-F238E27FC236}">
                  <a16:creationId xmlns:a16="http://schemas.microsoft.com/office/drawing/2014/main" id="{437531EF-FCF2-15BC-6E33-09CEE3F1C55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-20" y="0"/>
              <a:ext cx="47" cy="434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6" name="Line 10">
              <a:extLst>
                <a:ext uri="{FF2B5EF4-FFF2-40B4-BE49-F238E27FC236}">
                  <a16:creationId xmlns:a16="http://schemas.microsoft.com/office/drawing/2014/main" id="{15BBC114-57EB-61E3-E4D1-705E10CED12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14" y="2118"/>
              <a:ext cx="28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7" name="Line 11">
              <a:extLst>
                <a:ext uri="{FF2B5EF4-FFF2-40B4-BE49-F238E27FC236}">
                  <a16:creationId xmlns:a16="http://schemas.microsoft.com/office/drawing/2014/main" id="{8478C656-AD6F-2A69-531C-CBE2207C95A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 flipV="1">
              <a:off x="27" y="2116"/>
              <a:ext cx="23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1D855D1B-6837-AC61-2F46-BD2502B5AE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" y="2115"/>
              <a:ext cx="65" cy="86"/>
            </a:xfrm>
            <a:custGeom>
              <a:avLst/>
              <a:gdLst>
                <a:gd name="T0" fmla="*/ 0 w 65"/>
                <a:gd name="T1" fmla="*/ 0 h 86"/>
                <a:gd name="T2" fmla="*/ 15 w 65"/>
                <a:gd name="T3" fmla="*/ 12 h 86"/>
                <a:gd name="T4" fmla="*/ 27 w 65"/>
                <a:gd name="T5" fmla="*/ 23 h 86"/>
                <a:gd name="T6" fmla="*/ 36 w 65"/>
                <a:gd name="T7" fmla="*/ 35 h 86"/>
                <a:gd name="T8" fmla="*/ 47 w 65"/>
                <a:gd name="T9" fmla="*/ 45 h 86"/>
                <a:gd name="T10" fmla="*/ 56 w 65"/>
                <a:gd name="T11" fmla="*/ 66 h 86"/>
                <a:gd name="T12" fmla="*/ 63 w 65"/>
                <a:gd name="T13" fmla="*/ 80 h 86"/>
                <a:gd name="T14" fmla="*/ 65 w 65"/>
                <a:gd name="T1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5" h="86">
                  <a:moveTo>
                    <a:pt x="0" y="0"/>
                  </a:moveTo>
                  <a:cubicBezTo>
                    <a:pt x="9" y="4"/>
                    <a:pt x="6" y="10"/>
                    <a:pt x="15" y="12"/>
                  </a:cubicBezTo>
                  <a:cubicBezTo>
                    <a:pt x="18" y="20"/>
                    <a:pt x="19" y="20"/>
                    <a:pt x="27" y="23"/>
                  </a:cubicBezTo>
                  <a:cubicBezTo>
                    <a:pt x="29" y="29"/>
                    <a:pt x="30" y="32"/>
                    <a:pt x="36" y="35"/>
                  </a:cubicBezTo>
                  <a:cubicBezTo>
                    <a:pt x="40" y="40"/>
                    <a:pt x="43" y="40"/>
                    <a:pt x="47" y="45"/>
                  </a:cubicBezTo>
                  <a:cubicBezTo>
                    <a:pt x="49" y="71"/>
                    <a:pt x="49" y="52"/>
                    <a:pt x="56" y="66"/>
                  </a:cubicBezTo>
                  <a:cubicBezTo>
                    <a:pt x="57" y="74"/>
                    <a:pt x="56" y="77"/>
                    <a:pt x="63" y="80"/>
                  </a:cubicBezTo>
                  <a:cubicBezTo>
                    <a:pt x="65" y="85"/>
                    <a:pt x="65" y="83"/>
                    <a:pt x="65" y="8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9" name="Freeform 13">
              <a:extLst>
                <a:ext uri="{FF2B5EF4-FFF2-40B4-BE49-F238E27FC236}">
                  <a16:creationId xmlns:a16="http://schemas.microsoft.com/office/drawing/2014/main" id="{DC1357BB-B468-AF51-852D-A6424888F3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4" y="2118"/>
              <a:ext cx="71" cy="84"/>
            </a:xfrm>
            <a:custGeom>
              <a:avLst/>
              <a:gdLst>
                <a:gd name="T0" fmla="*/ 69 w 71"/>
                <a:gd name="T1" fmla="*/ 0 h 84"/>
                <a:gd name="T2" fmla="*/ 61 w 71"/>
                <a:gd name="T3" fmla="*/ 27 h 84"/>
                <a:gd name="T4" fmla="*/ 52 w 71"/>
                <a:gd name="T5" fmla="*/ 57 h 84"/>
                <a:gd name="T6" fmla="*/ 46 w 71"/>
                <a:gd name="T7" fmla="*/ 72 h 84"/>
                <a:gd name="T8" fmla="*/ 33 w 71"/>
                <a:gd name="T9" fmla="*/ 63 h 84"/>
                <a:gd name="T10" fmla="*/ 25 w 71"/>
                <a:gd name="T11" fmla="*/ 51 h 84"/>
                <a:gd name="T12" fmla="*/ 10 w 71"/>
                <a:gd name="T13" fmla="*/ 39 h 84"/>
                <a:gd name="T14" fmla="*/ 4 w 71"/>
                <a:gd name="T15" fmla="*/ 77 h 84"/>
                <a:gd name="T16" fmla="*/ 1 w 71"/>
                <a:gd name="T17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84">
                  <a:moveTo>
                    <a:pt x="69" y="0"/>
                  </a:moveTo>
                  <a:cubicBezTo>
                    <a:pt x="65" y="10"/>
                    <a:pt x="71" y="21"/>
                    <a:pt x="61" y="27"/>
                  </a:cubicBezTo>
                  <a:cubicBezTo>
                    <a:pt x="59" y="37"/>
                    <a:pt x="62" y="55"/>
                    <a:pt x="52" y="57"/>
                  </a:cubicBezTo>
                  <a:cubicBezTo>
                    <a:pt x="49" y="62"/>
                    <a:pt x="49" y="67"/>
                    <a:pt x="46" y="72"/>
                  </a:cubicBezTo>
                  <a:cubicBezTo>
                    <a:pt x="38" y="71"/>
                    <a:pt x="39" y="67"/>
                    <a:pt x="33" y="63"/>
                  </a:cubicBezTo>
                  <a:cubicBezTo>
                    <a:pt x="30" y="58"/>
                    <a:pt x="27" y="56"/>
                    <a:pt x="25" y="51"/>
                  </a:cubicBezTo>
                  <a:cubicBezTo>
                    <a:pt x="23" y="38"/>
                    <a:pt x="25" y="38"/>
                    <a:pt x="10" y="39"/>
                  </a:cubicBezTo>
                  <a:cubicBezTo>
                    <a:pt x="8" y="51"/>
                    <a:pt x="18" y="72"/>
                    <a:pt x="4" y="77"/>
                  </a:cubicBezTo>
                  <a:cubicBezTo>
                    <a:pt x="0" y="82"/>
                    <a:pt x="1" y="79"/>
                    <a:pt x="1" y="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110" name="Rectangle 14">
            <a:extLst>
              <a:ext uri="{FF2B5EF4-FFF2-40B4-BE49-F238E27FC236}">
                <a16:creationId xmlns:a16="http://schemas.microsoft.com/office/drawing/2014/main" id="{84F2045E-E2AE-79E7-3795-D7B8FC46F2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44600" y="1247775"/>
            <a:ext cx="7772400" cy="1143000"/>
          </a:xfrm>
        </p:spPr>
        <p:txBody>
          <a:bodyPr anchor="b"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C2BABA3D-40AC-C25F-964B-237614B22CF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304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12" name="Rectangle 16">
            <a:extLst>
              <a:ext uri="{FF2B5EF4-FFF2-40B4-BE49-F238E27FC236}">
                <a16:creationId xmlns:a16="http://schemas.microsoft.com/office/drawing/2014/main" id="{4A47CDE4-09F8-E41D-735D-F7BA82B54A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2620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13" name="Rectangle 17">
            <a:extLst>
              <a:ext uri="{FF2B5EF4-FFF2-40B4-BE49-F238E27FC236}">
                <a16:creationId xmlns:a16="http://schemas.microsoft.com/office/drawing/2014/main" id="{0A909D44-BAAF-22EB-101A-3C60DA8B3A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70046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14" name="Rectangle 18">
            <a:extLst>
              <a:ext uri="{FF2B5EF4-FFF2-40B4-BE49-F238E27FC236}">
                <a16:creationId xmlns:a16="http://schemas.microsoft.com/office/drawing/2014/main" id="{8116D3AD-979C-E70A-042D-24F0EA88343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1294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651379-BD26-4E8B-8FB1-22F660E612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A7136-CF5C-43AF-E63B-A986973D3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526715-3E94-D2DC-8833-D825977C0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1DC66-167A-5DCF-47DC-63604EF56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1D9DE-F0A1-FD75-C9D0-7A8E4DAB7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797F-0EA0-C386-B06B-637847DF1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BDB36-E76E-4FA6-93A0-ABDFDD2F53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084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DF17E1-7200-EC2A-F453-067A143701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66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0C044B-67E7-E459-506A-CC05EE723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81A11-7317-9643-7347-2056EA176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FAF83-D732-0C5C-4B21-F2F71D6B2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36FDB-23D9-D933-AA5A-793E2ABE0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D6092-866A-4E81-85C4-2963E632FD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98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51A48-8623-9C00-B292-2DE9B62DE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8F5D2-BD02-F7F0-F694-D4C8D1121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73D68-6443-4CCC-15BA-57FF343AD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4AB10-A7E0-69E2-C95F-5424E4DD4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36288-4EC1-8888-EFE0-7243C80DA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A43DC-E476-4FB6-A7AA-E8C8D4FC87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4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7FF23-6D4B-A884-473D-8E849839C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EE170-8D64-D7D0-4E09-CEC011B3B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299C4-4E8A-CC81-4C88-DE945FCE6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E3789-56F6-73AE-342D-7D2DDC3C7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D6142-6659-DAF3-ED67-5D2BA752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43EED-2F7C-4111-80DF-9893F5D796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41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E91BB-AD76-BE8C-F46B-19A1E83A5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CF6BF-9413-9823-239B-EC5429C070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0225C-B7F7-7414-3287-061CAAD18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2093AA-3F97-06ED-68DC-874AC8DC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71746-9600-3F63-2B97-F8CB8466A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06149-3B20-9619-CEF7-766C44004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F8BAB-9819-47AA-B630-06163FF46B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00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C5450-8647-D879-0835-F8E5A6047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942BF-128C-F932-7259-A381989DA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7920E-F7D3-6FB7-9FE7-742E340BC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FEF16D-256A-61EE-E470-FE4380DC4B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F36FC7-12FF-FFF4-03B0-995EE066C2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F698BD-0086-1411-A019-C55FCF369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2ECFED-3034-65C5-35D6-618CFFCE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E2ADDC-B867-8C46-331B-31C48F5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4F743-1645-4C7A-BAB8-69C6C33DC3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5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AD33A-9A2A-09CC-D789-E10D77041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CCCDEC-B8FC-93BF-D7C0-1C6F4B2BE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5E7B46-9860-27D7-D0AD-772871D5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D2461A-8266-18A4-4044-74E4D55C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D6B4C-A878-4285-B862-00467E5F1D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51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4B3AC-0841-A85E-7089-1DE60967F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929C60-A012-864D-6ECE-93FB848E2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9A9F1-00BD-A648-9041-55557AAB1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C4EA3-630D-4E19-AA06-2E2F58036D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4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7ABA-5582-5E0E-23B0-255DD9A82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B33B-9F99-5C61-862A-5CAFAE902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30A4CB-5C17-353C-41FF-03E82769F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B8833-397A-E1FE-F93C-740E68A82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1CB98-4265-AFB7-6222-65AE55C49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C54E1-8839-534B-9EC0-C311146D8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A1F17-CECE-49D7-9DE4-49AEE73003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84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89C7D-0475-CA8F-1E35-4A43AAD70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638334-EC46-3BB6-B927-770F09A81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497F3-1574-E8AC-FD9F-820F1EDC2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290C8-C6CF-11E2-AD57-641AF10F8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FAB33-A9DD-5EAA-B28D-32D77829B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3F55D-3B75-38BF-2386-A8443CB7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9AC88-8A35-47F5-8A5D-C60EB9495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96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2169CD79-2944-2256-5A0C-BB5933968A1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69113"/>
            <a:chOff x="0" y="0"/>
            <a:chExt cx="5760" cy="4327"/>
          </a:xfrm>
        </p:grpSpPr>
        <p:sp>
          <p:nvSpPr>
            <p:cNvPr id="3075" name="Rectangle 3">
              <a:extLst>
                <a:ext uri="{FF2B5EF4-FFF2-40B4-BE49-F238E27FC236}">
                  <a16:creationId xmlns:a16="http://schemas.microsoft.com/office/drawing/2014/main" id="{23AE250F-239F-EDD4-2ACD-B3824CF3483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0" y="405"/>
              <a:ext cx="743" cy="3922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3076" name="Picture 4">
              <a:extLst>
                <a:ext uri="{FF2B5EF4-FFF2-40B4-BE49-F238E27FC236}">
                  <a16:creationId xmlns:a16="http://schemas.microsoft.com/office/drawing/2014/main" id="{FD915A32-7371-EDFF-5C60-883ADB8B503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63"/>
            <a:stretch>
              <a:fillRect/>
            </a:stretch>
          </p:blipFill>
          <p:spPr bwMode="gray">
            <a:xfrm>
              <a:off x="0" y="0"/>
              <a:ext cx="5760" cy="4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7" name="Rectangle 5">
              <a:extLst>
                <a:ext uri="{FF2B5EF4-FFF2-40B4-BE49-F238E27FC236}">
                  <a16:creationId xmlns:a16="http://schemas.microsoft.com/office/drawing/2014/main" id="{18E89020-C62C-7D99-ED7D-03808E9BEB57}"/>
                </a:ext>
              </a:extLst>
            </p:cNvPr>
            <p:cNvSpPr>
              <a:spLocks noChangeArrowheads="1"/>
            </p:cNvSpPr>
            <p:nvPr userDrawn="1"/>
          </p:nvSpPr>
          <p:spPr bwMode="white">
            <a:xfrm>
              <a:off x="704" y="181"/>
              <a:ext cx="5056" cy="38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8" name="Rectangle 6">
              <a:extLst>
                <a:ext uri="{FF2B5EF4-FFF2-40B4-BE49-F238E27FC236}">
                  <a16:creationId xmlns:a16="http://schemas.microsoft.com/office/drawing/2014/main" id="{6D57A1B6-CBD4-0595-7872-12D8E47B0472}"/>
                </a:ext>
              </a:extLst>
            </p:cNvPr>
            <p:cNvSpPr>
              <a:spLocks noChangeArrowheads="1"/>
            </p:cNvSpPr>
            <p:nvPr userDrawn="1"/>
          </p:nvSpPr>
          <p:spPr bwMode="white">
            <a:xfrm>
              <a:off x="747" y="224"/>
              <a:ext cx="5013" cy="4092"/>
            </a:xfrm>
            <a:prstGeom prst="rect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9" name="Rectangle 7">
              <a:extLst>
                <a:ext uri="{FF2B5EF4-FFF2-40B4-BE49-F238E27FC236}">
                  <a16:creationId xmlns:a16="http://schemas.microsoft.com/office/drawing/2014/main" id="{0053363D-94CF-51B1-6CAF-B0401FA71078}"/>
                </a:ext>
              </a:extLst>
            </p:cNvPr>
            <p:cNvSpPr>
              <a:spLocks noChangeArrowheads="1"/>
            </p:cNvSpPr>
            <p:nvPr userDrawn="1"/>
          </p:nvSpPr>
          <p:spPr bwMode="white">
            <a:xfrm>
              <a:off x="703" y="186"/>
              <a:ext cx="46" cy="41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0" name="Line 8">
              <a:extLst>
                <a:ext uri="{FF2B5EF4-FFF2-40B4-BE49-F238E27FC236}">
                  <a16:creationId xmlns:a16="http://schemas.microsoft.com/office/drawing/2014/main" id="{148956DD-D270-165C-8D4F-266A25B95409}"/>
                </a:ext>
              </a:extLst>
            </p:cNvPr>
            <p:cNvSpPr>
              <a:spLocks noChangeShapeType="1"/>
            </p:cNvSpPr>
            <p:nvPr userDrawn="1"/>
          </p:nvSpPr>
          <p:spPr bwMode="hidden">
            <a:xfrm>
              <a:off x="0" y="415"/>
              <a:ext cx="25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1" name="Line 9">
              <a:extLst>
                <a:ext uri="{FF2B5EF4-FFF2-40B4-BE49-F238E27FC236}">
                  <a16:creationId xmlns:a16="http://schemas.microsoft.com/office/drawing/2014/main" id="{76959561-B5E5-350B-A66E-45FDC27A349F}"/>
                </a:ext>
              </a:extLst>
            </p:cNvPr>
            <p:cNvSpPr>
              <a:spLocks noChangeShapeType="1"/>
            </p:cNvSpPr>
            <p:nvPr userDrawn="1"/>
          </p:nvSpPr>
          <p:spPr bwMode="hidden">
            <a:xfrm>
              <a:off x="421" y="412"/>
              <a:ext cx="28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2" name="Rectangle 10">
              <a:extLst>
                <a:ext uri="{FF2B5EF4-FFF2-40B4-BE49-F238E27FC236}">
                  <a16:creationId xmlns:a16="http://schemas.microsoft.com/office/drawing/2014/main" id="{B96CECC9-5528-D049-E7B4-21401BDEE97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7" cy="432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83" name="Rectangle 11">
            <a:extLst>
              <a:ext uri="{FF2B5EF4-FFF2-40B4-BE49-F238E27FC236}">
                <a16:creationId xmlns:a16="http://schemas.microsoft.com/office/drawing/2014/main" id="{7D44DBE3-24A8-B640-916F-70EAC1584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471C8062-411C-76EC-2281-D79A4E658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5F8D83D9-F09C-C986-D4DF-068BEC8227D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73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6" name="Rectangle 14">
            <a:extLst>
              <a:ext uri="{FF2B5EF4-FFF2-40B4-BE49-F238E27FC236}">
                <a16:creationId xmlns:a16="http://schemas.microsoft.com/office/drawing/2014/main" id="{B01EC733-2D99-E6AE-66AA-BD5463C6171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57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3087" name="Rectangle 15">
            <a:extLst>
              <a:ext uri="{FF2B5EF4-FFF2-40B4-BE49-F238E27FC236}">
                <a16:creationId xmlns:a16="http://schemas.microsoft.com/office/drawing/2014/main" id="{840C1259-9F8F-F94B-546E-7BBF36EC0C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47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fld id="{2B654B7E-909E-4FCB-85DD-6886DFE8046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88" name="Rectangle 16">
            <a:extLst>
              <a:ext uri="{FF2B5EF4-FFF2-40B4-BE49-F238E27FC236}">
                <a16:creationId xmlns:a16="http://schemas.microsoft.com/office/drawing/2014/main" id="{1DCB5816-6569-E51C-1780-8049CA746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268288"/>
            <a:ext cx="8026400" cy="746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FD9F9B5-3334-464C-0893-0CF3421DA75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3200"/>
              <a:t>Jean-Leopold-Nicolas-Frederic Cuvier</a:t>
            </a:r>
            <a:br>
              <a:rPr lang="en-US" altLang="en-US"/>
            </a:br>
            <a:r>
              <a:rPr lang="en-US" altLang="en-US" u="sng"/>
              <a:t>“Georges” Cuvier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BD28D7A-8651-B1B7-F326-9E152AF05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505200"/>
            <a:ext cx="25146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>
            <a:extLst>
              <a:ext uri="{FF2B5EF4-FFF2-40B4-BE49-F238E27FC236}">
                <a16:creationId xmlns:a16="http://schemas.microsoft.com/office/drawing/2014/main" id="{1CE40FB7-29CA-208B-BFB4-F53E1316D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09600"/>
            <a:ext cx="29718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4" name="Picture 4">
            <a:extLst>
              <a:ext uri="{FF2B5EF4-FFF2-40B4-BE49-F238E27FC236}">
                <a16:creationId xmlns:a16="http://schemas.microsoft.com/office/drawing/2014/main" id="{5D218106-9E24-5060-0140-6EE931BB07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09600"/>
            <a:ext cx="2209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Picture 5">
            <a:extLst>
              <a:ext uri="{FF2B5EF4-FFF2-40B4-BE49-F238E27FC236}">
                <a16:creationId xmlns:a16="http://schemas.microsoft.com/office/drawing/2014/main" id="{27F618E5-8755-F75E-54D2-3523312C0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09600"/>
            <a:ext cx="2184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>
            <a:extLst>
              <a:ext uri="{FF2B5EF4-FFF2-40B4-BE49-F238E27FC236}">
                <a16:creationId xmlns:a16="http://schemas.microsoft.com/office/drawing/2014/main" id="{C8A938FE-183A-B27F-BB6F-22F3E2D78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514600"/>
            <a:ext cx="4495800" cy="367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A804401-73D5-46E4-3CAE-5F98B4297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Catastrophism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63F47EA-BB4A-9D12-8B51-30BD474157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Cuvier’s work with fossils made him wonder why entire species had become extinct.</a:t>
            </a:r>
          </a:p>
          <a:p>
            <a:r>
              <a:rPr lang="en-US" altLang="en-US" sz="2800"/>
              <a:t>He believed that vast changes had occurred at some point in Earth history in the form of sudden land upheavals and floods, which destroyed entire animal species &amp; carved out the present features of the Earth. </a:t>
            </a:r>
          </a:p>
          <a:p>
            <a:r>
              <a:rPr lang="en-US" altLang="en-US" sz="2800"/>
              <a:t>Sound Familiar?? – THE GENESIS FLOOD!!!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3DB5D47-4071-513D-1ADE-728906CA49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Accomplishments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9F381E7-1E69-6E4A-F70E-293B0C1616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In the midst of his scientific studies, Cuvier remained on the political scene: 1817: became </a:t>
            </a:r>
            <a:r>
              <a:rPr lang="en-US" altLang="en-US" sz="2800" i="1"/>
              <a:t>Vice President of the ministry of the Interior. 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1817- </a:t>
            </a:r>
            <a:r>
              <a:rPr lang="en-US" altLang="en-US" sz="2800" u="sng"/>
              <a:t>He published his system of animal classification.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Grouped animals into 4 categories based on anatomical structure: </a:t>
            </a:r>
            <a:r>
              <a:rPr lang="en-US" altLang="en-US" sz="2800" u="sng"/>
              <a:t>Vertebrates</a:t>
            </a:r>
            <a:r>
              <a:rPr lang="en-US" altLang="en-US" sz="2800"/>
              <a:t>, </a:t>
            </a:r>
            <a:r>
              <a:rPr lang="en-US" altLang="en-US" sz="2800" u="sng"/>
              <a:t>Mollusks,</a:t>
            </a:r>
            <a:r>
              <a:rPr lang="en-US" altLang="en-US" sz="2800"/>
              <a:t> </a:t>
            </a:r>
            <a:r>
              <a:rPr lang="en-US" altLang="en-US" sz="2800" u="sng"/>
              <a:t>Articulates</a:t>
            </a:r>
            <a:r>
              <a:rPr lang="en-US" altLang="en-US" sz="2800"/>
              <a:t>(arthropods &amp; segmented worms), and </a:t>
            </a:r>
            <a:r>
              <a:rPr lang="en-US" altLang="en-US" sz="2800" u="sng"/>
              <a:t>Radiates</a:t>
            </a:r>
            <a:r>
              <a:rPr lang="en-US" altLang="en-US" sz="2800"/>
              <a:t>(cnidarians and echinoderms)</a:t>
            </a:r>
          </a:p>
          <a:p>
            <a:pPr>
              <a:lnSpc>
                <a:spcPct val="90000"/>
              </a:lnSpc>
            </a:pPr>
            <a:r>
              <a:rPr lang="en-US" altLang="en-US" sz="2800" b="1"/>
              <a:t>*This Classification system was a significant step up from Linnaeus’ system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79994CF-9833-8BE4-85E2-5D725CE073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Cuvier &amp; His Contemporaries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435089D-C1D1-9CCB-7D7F-084FF97AC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There was strong tension between Cuvier &amp; some of his contemporaries such as Lamarck and Hilaire</a:t>
            </a:r>
          </a:p>
          <a:p>
            <a:r>
              <a:rPr lang="en-US" altLang="en-US"/>
              <a:t>Cuvier successfully discredited Lamarck’s evolutionary </a:t>
            </a:r>
            <a:r>
              <a:rPr lang="en-US" altLang="en-US" u="sng"/>
              <a:t>Theory of the Inheritance of Acquired Characteristics</a:t>
            </a:r>
            <a:r>
              <a:rPr lang="en-US" altLang="en-US"/>
              <a:t>, which said, traits developed by parents are passed on directly to offspring.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32226D6-AAEB-305E-A1B5-7506C3E26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Cuvier/Contemporaries(Cont.)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2769DF3-5014-6E13-E90C-EC83122404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In addition, Cuvier also disagreed with Hilaire’s claim that all animals were “representatives of only one type” (This is the idea of common ancestry)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Cuvier believed that each species was distinct and created for its own special purpose.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He also held that </a:t>
            </a:r>
            <a:r>
              <a:rPr lang="en-US" altLang="en-US" sz="2800" i="1"/>
              <a:t>“any similarities between organisms were due to common functions, </a:t>
            </a:r>
            <a:r>
              <a:rPr lang="en-US" altLang="en-US" sz="2800" i="1" u="sng"/>
              <a:t>not</a:t>
            </a:r>
            <a:r>
              <a:rPr lang="en-US" altLang="en-US" sz="2800" i="1"/>
              <a:t> common ancestry”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38928AA-CF58-31BE-E658-59BD65FA99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Cuvier/Contemporaries(Cont.)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0F545CD-5733-7C3D-B895-40A4A8840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Cuvier/Hilaire differences culminated in a public debate in 1830</a:t>
            </a:r>
          </a:p>
          <a:p>
            <a:pPr>
              <a:lnSpc>
                <a:spcPct val="90000"/>
              </a:lnSpc>
            </a:pPr>
            <a:r>
              <a:rPr lang="en-US" altLang="en-US"/>
              <a:t>Cuvier won the debate, but his anti-evolutionary thinking never took hold due to the impending shift into Darwinian evolution shortly after.</a:t>
            </a:r>
          </a:p>
          <a:p>
            <a:pPr>
              <a:lnSpc>
                <a:spcPct val="90000"/>
              </a:lnSpc>
            </a:pPr>
            <a:r>
              <a:rPr lang="en-US" altLang="en-US"/>
              <a:t>Cuvier died on May 13, 1832, due to the 1</a:t>
            </a:r>
            <a:r>
              <a:rPr lang="en-US" altLang="en-US" baseline="30000"/>
              <a:t>st</a:t>
            </a:r>
            <a:r>
              <a:rPr lang="en-US" altLang="en-US"/>
              <a:t> ever cholera epidemic to hit Paris.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AE19BC9-BEF5-7B95-3C29-6A801A159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Ironic Conclusions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69FF742-AF99-14CF-3531-6F09CCBB11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/>
              <a:t>All of his life, Cuvier stood firm against the early theories of evolution and common ancestry, yet </a:t>
            </a:r>
            <a:r>
              <a:rPr lang="en-US" altLang="en-US" sz="2200" u="sng"/>
              <a:t>many of his ideas and discoveries served as the framework for the Darwinian evolution theories</a:t>
            </a:r>
            <a:r>
              <a:rPr lang="en-US" altLang="en-US" sz="2200"/>
              <a:t>, such as: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</a:t>
            </a:r>
            <a:r>
              <a:rPr lang="en-US" altLang="en-US" sz="2800" b="1"/>
              <a:t>**</a:t>
            </a:r>
            <a:r>
              <a:rPr lang="en-US" altLang="en-US" sz="2000" b="1"/>
              <a:t>Cuvier pointed out the key issue of “why were animals anatomically different?”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/>
              <a:t>	</a:t>
            </a:r>
            <a:r>
              <a:rPr lang="en-US" altLang="en-US" sz="2800" b="1"/>
              <a:t>**</a:t>
            </a:r>
            <a:r>
              <a:rPr lang="en-US" altLang="en-US" sz="2000" b="1"/>
              <a:t>His study of fossils led to the extensive study of the fossil record in search of </a:t>
            </a:r>
            <a:r>
              <a:rPr lang="en-US" altLang="en-US" sz="2000" b="1" i="1"/>
              <a:t>transitional forms and examination of the different stratification layers.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</a:t>
            </a:r>
            <a:r>
              <a:rPr lang="en-US" altLang="en-US" sz="2800" b="1"/>
              <a:t>**</a:t>
            </a:r>
            <a:r>
              <a:rPr lang="en-US" altLang="en-US" sz="2000" b="1"/>
              <a:t>His establishment of the </a:t>
            </a:r>
            <a:r>
              <a:rPr lang="en-US" altLang="en-US" sz="2000" b="1" u="sng"/>
              <a:t>existence of extinction</a:t>
            </a:r>
            <a:r>
              <a:rPr lang="en-US" altLang="en-US" sz="2000" b="1"/>
              <a:t> led to the theory of </a:t>
            </a:r>
            <a:r>
              <a:rPr lang="en-US" altLang="en-US" sz="2000" b="1" u="sng"/>
              <a:t>Natural Selection</a:t>
            </a:r>
            <a:r>
              <a:rPr lang="en-US" altLang="en-US" sz="2000" b="1"/>
              <a:t>, which says, entire species would die off due to a particular weakness or deficiency</a:t>
            </a:r>
            <a:r>
              <a:rPr lang="en-US" altLang="en-US" sz="1800" b="1"/>
              <a:t>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/>
              <a:t>		</a:t>
            </a:r>
            <a:r>
              <a:rPr lang="en-US" altLang="en-US" sz="2800" b="1"/>
              <a:t>**</a:t>
            </a:r>
            <a:r>
              <a:rPr lang="en-US" altLang="en-US" sz="2000" b="1"/>
              <a:t>And as we know, Natural Selection is the benchmark 	of Darwinian Evolution</a:t>
            </a:r>
            <a:r>
              <a:rPr lang="en-US" altLang="en-US" sz="2800" b="1"/>
              <a:t>**</a:t>
            </a:r>
            <a:endParaRPr lang="en-US" altLang="en-US" sz="2000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A4062CB-EAFA-F41D-21BF-4456A50E67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 Conclusions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7FC2E76-7DF3-486A-63F4-71335FEDDF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Cuvier was a man who devoted his entire life to his country and scientific advancement. In a relatively short period of time </a:t>
            </a:r>
            <a:r>
              <a:rPr lang="en-US" altLang="en-US" sz="2800" u="sng"/>
              <a:t>he laid the groundwork for a new field of scientific study</a:t>
            </a:r>
            <a:r>
              <a:rPr lang="en-US" altLang="en-US" sz="2800"/>
              <a:t> and unknowingly </a:t>
            </a:r>
            <a:r>
              <a:rPr lang="en-US" altLang="en-US" sz="2800" u="sng"/>
              <a:t>developed the platform for the most dynamic &amp; maybe even the most controversial scientific theory in history</a:t>
            </a:r>
            <a:r>
              <a:rPr lang="en-US" altLang="en-US" sz="2800"/>
              <a:t>, among many other accomplishments and discoveries.</a:t>
            </a:r>
            <a:endParaRPr lang="en-US" altLang="en-US" sz="2800" u="sng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>
            <a:extLst>
              <a:ext uri="{FF2B5EF4-FFF2-40B4-BE49-F238E27FC236}">
                <a16:creationId xmlns:a16="http://schemas.microsoft.com/office/drawing/2014/main" id="{1C604484-B222-598C-F448-E8C5CDE2A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cs typeface="Arial" panose="020B0604020202020204" pitchFamily="34" charset="0"/>
            </a:endParaRPr>
          </a:p>
          <a:p>
            <a:endParaRPr lang="en-GB" altLang="en-US">
              <a:cs typeface="Arial" panose="020B0604020202020204" pitchFamily="34" charset="0"/>
            </a:endParaRPr>
          </a:p>
          <a:p>
            <a:endParaRPr lang="en-GB" altLang="en-US">
              <a:cs typeface="Arial" panose="020B0604020202020204" pitchFamily="34" charset="0"/>
            </a:endParaRPr>
          </a:p>
          <a:p>
            <a:endParaRPr lang="en-GB" altLang="en-US">
              <a:cs typeface="Arial" panose="020B0604020202020204" pitchFamily="34" charset="0"/>
            </a:endParaRPr>
          </a:p>
          <a:p>
            <a:endParaRPr lang="en-GB" altLang="en-US">
              <a:cs typeface="Arial" panose="020B0604020202020204" pitchFamily="34" charset="0"/>
            </a:endParaRPr>
          </a:p>
          <a:p>
            <a:r>
              <a:rPr lang="en-GB" altLang="en-US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31FC325-B7A7-BF90-B661-B48D7CD2A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Brief Bio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08AA0C3-A4BC-A924-B067-D311F09BB4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Born: August 23, 1769 in Montbeliard, France.</a:t>
            </a:r>
          </a:p>
          <a:p>
            <a:r>
              <a:rPr lang="en-US" altLang="en-US"/>
              <a:t>Attended Carolinian Academy of Stuttgart from 1784-88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- Studied Dissection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- Studied Comparative Anatomy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4392BC6-B923-1E6F-BC7C-275CED2A1B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Bio (Cont.)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6D12E40-C0E6-2926-D2A4-9BFF1DDEA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After graduation, Cuvier served as a tutor for a Noble family in Normandy from 1788-95.</a:t>
            </a:r>
          </a:p>
          <a:p>
            <a:r>
              <a:rPr lang="en-US" altLang="en-US"/>
              <a:t>While working as a tutor, he Composed 2 works on marine invertebrates.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6711F01-3619-84E0-3F9E-82A0EE550D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Beginning of a Career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BA94B4C-6E63-EA0C-D6EC-B702057C3B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Geoffroy Saint-Hilaire- professor of zoology at the Museum of Natural History in Paris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- Read some of Cuvier’s Studies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- Invited Cuvier to join the museum staff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- Cuvier accepted the offer and eventually became a professor of animal anatomy at the museum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C5ED4A1-249D-8365-0A6C-11276FDF9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Work At The Museum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55191850-E663-F3F6-CB83-80BA750DA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Cuvier collaborated with Hilaire for a short time until it became clear that they held opposing views concerning origin of and relationships between species.</a:t>
            </a:r>
          </a:p>
          <a:p>
            <a:r>
              <a:rPr lang="en-US" altLang="en-US"/>
              <a:t>Cuvier devoted most of his time at the museum to the continued study of comparative anatomy.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52FD569-D61D-CEBE-7E26-8EA4A004F8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Comparative Anatomy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4D12065-195F-F273-1333-5EE36FB339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 u="sng"/>
              <a:t>Cuvier’s work with comparative anatomy led him to reject the organic evolution theories of his time.</a:t>
            </a:r>
          </a:p>
          <a:p>
            <a:pPr>
              <a:lnSpc>
                <a:spcPct val="90000"/>
              </a:lnSpc>
            </a:pPr>
            <a:r>
              <a:rPr lang="en-US" altLang="en-US" sz="2600"/>
              <a:t>Cuvier had a theory called “Correlation of parts”</a:t>
            </a:r>
            <a:r>
              <a:rPr lang="en-US" altLang="en-US"/>
              <a:t> – </a:t>
            </a:r>
            <a:r>
              <a:rPr lang="en-US" altLang="en-US" sz="2400"/>
              <a:t>Each body structure is functionally related to and dependent on all other body structures(every part of an organism resembles signs of the whole); Therefore, any major change in the anatomy of an organism would render it unable to survive; **</a:t>
            </a:r>
            <a:r>
              <a:rPr lang="en-US" altLang="en-US" sz="2000" b="1"/>
              <a:t>This thinking totally went against the evolutionary ideas of Lamarck and Saint-Hilaire**</a:t>
            </a:r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E31C6DC-7110-1748-4610-7CB87B0713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Cuvier’s Other Involvements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6D4C80A-92A1-AF86-E3D9-ABA7AFED81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In addition to his scientific studies, Cuvier was appointed, by Napoleon, to be the </a:t>
            </a:r>
            <a:r>
              <a:rPr lang="en-US" altLang="en-US" sz="2800" i="1"/>
              <a:t>Inspector-General of public education</a:t>
            </a:r>
            <a:r>
              <a:rPr lang="en-US" altLang="en-US" sz="2800"/>
              <a:t> in France as well as </a:t>
            </a:r>
            <a:r>
              <a:rPr lang="en-US" altLang="en-US" sz="2800" i="1"/>
              <a:t>State Councillor</a:t>
            </a:r>
            <a:r>
              <a:rPr lang="en-US" altLang="en-US" sz="2800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	- Cuvier was instrumental in starting many French universities.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/>
              <a:t>** At the same time that Cuvier held these governmental positions, </a:t>
            </a:r>
            <a:r>
              <a:rPr lang="en-US" altLang="en-US" sz="2800" u="sng"/>
              <a:t>he became active in the excavation &amp; study of fossils**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47F32D3-3234-894A-6C40-E4958A113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Fossil Studies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D240142-7493-C541-167C-E36C94EF32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Discovered many unknown organisms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This raised serious evidence that entire past species had become </a:t>
            </a:r>
            <a:r>
              <a:rPr lang="en-US" altLang="en-US" u="sng"/>
              <a:t>extinct </a:t>
            </a:r>
            <a:r>
              <a:rPr lang="en-US" altLang="en-US"/>
              <a:t>in some way.</a:t>
            </a:r>
            <a:endParaRPr lang="en-US" altLang="en-US" u="sng"/>
          </a:p>
          <a:p>
            <a:pPr>
              <a:lnSpc>
                <a:spcPct val="90000"/>
              </a:lnSpc>
            </a:pPr>
            <a:r>
              <a:rPr lang="en-US" altLang="en-US"/>
              <a:t>This evidence for </a:t>
            </a:r>
            <a:r>
              <a:rPr lang="en-US" altLang="en-US" u="sng"/>
              <a:t>extinction</a:t>
            </a:r>
            <a:r>
              <a:rPr lang="en-US" altLang="en-US"/>
              <a:t> may be the </a:t>
            </a:r>
            <a:r>
              <a:rPr lang="en-US" altLang="en-US" i="1"/>
              <a:t>“most crucial and longest-lasting contribution to evolutionary biology”</a:t>
            </a:r>
            <a:r>
              <a:rPr lang="en-US" altLang="en-US"/>
              <a:t> on Cuvier’s part.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4115DA0-2498-CBEA-11D6-BF7CD8DD0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Fossils (Cont.)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2C86CCA-B100-B5D6-6DA3-323D140E8D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Cuvier extensively studied the distinct species’ differences between fossilized  mammoths and the living elephants of his day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He published many studies documenting the past existence of huge mammals: (Giant Ground Sloth, Irish Elk, and the American Mastadon, among others</a:t>
            </a:r>
          </a:p>
          <a:p>
            <a:pPr>
              <a:lnSpc>
                <a:spcPct val="90000"/>
              </a:lnSpc>
            </a:pPr>
            <a:r>
              <a:rPr lang="en-US" altLang="en-US" sz="2800" i="1"/>
              <a:t>**These studies laid the foundation for the scientific field of </a:t>
            </a:r>
            <a:r>
              <a:rPr lang="en-US" altLang="en-US" sz="2800" i="1" u="sng"/>
              <a:t>vertebrate paleontology</a:t>
            </a:r>
            <a:r>
              <a:rPr lang="en-US" altLang="en-US" sz="2800" i="1"/>
              <a:t>!!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- So, Cuvier is responsible for the </a:t>
            </a:r>
            <a:r>
              <a:rPr lang="en-US" altLang="en-US" sz="2400" i="1" u="sng"/>
              <a:t>Jurassic Park</a:t>
            </a:r>
            <a:r>
              <a:rPr lang="en-US" altLang="en-US" sz="2400"/>
              <a:t> movies in a round-about way!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ndstone">
  <a:themeElements>
    <a:clrScheme name="Sandstone 1">
      <a:dk1>
        <a:srgbClr val="333333"/>
      </a:dk1>
      <a:lt1>
        <a:srgbClr val="BAB9A0"/>
      </a:lt1>
      <a:dk2>
        <a:srgbClr val="000000"/>
      </a:dk2>
      <a:lt2>
        <a:srgbClr val="333329"/>
      </a:lt2>
      <a:accent1>
        <a:srgbClr val="F4F3D9"/>
      </a:accent1>
      <a:accent2>
        <a:srgbClr val="E09142"/>
      </a:accent2>
      <a:accent3>
        <a:srgbClr val="D9D9CD"/>
      </a:accent3>
      <a:accent4>
        <a:srgbClr val="2A2A2A"/>
      </a:accent4>
      <a:accent5>
        <a:srgbClr val="F8F8E9"/>
      </a:accent5>
      <a:accent6>
        <a:srgbClr val="CB833B"/>
      </a:accent6>
      <a:hlink>
        <a:srgbClr val="AE4828"/>
      </a:hlink>
      <a:folHlink>
        <a:srgbClr val="6A6954"/>
      </a:folHlink>
    </a:clrScheme>
    <a:fontScheme name="Sandsto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andstone 1">
        <a:dk1>
          <a:srgbClr val="333333"/>
        </a:dk1>
        <a:lt1>
          <a:srgbClr val="BAB9A0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9D9CD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2">
        <a:dk1>
          <a:srgbClr val="333333"/>
        </a:dk1>
        <a:lt1>
          <a:srgbClr val="BDB9BF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BD9DC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3">
        <a:dk1>
          <a:srgbClr val="3D3D3D"/>
        </a:dk1>
        <a:lt1>
          <a:srgbClr val="EAEAEA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969696"/>
        </a:accent2>
        <a:accent3>
          <a:srgbClr val="F3F3F3"/>
        </a:accent3>
        <a:accent4>
          <a:srgbClr val="333333"/>
        </a:accent4>
        <a:accent5>
          <a:srgbClr val="FFFFFF"/>
        </a:accent5>
        <a:accent6>
          <a:srgbClr val="878787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Designs\Sandstone.pot</Template>
  <TotalTime>347</TotalTime>
  <Words>1025</Words>
  <Application>Microsoft Office PowerPoint</Application>
  <PresentationFormat>On-screen Show (4:3)</PresentationFormat>
  <Paragraphs>85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Times New Roman</vt:lpstr>
      <vt:lpstr>Arial</vt:lpstr>
      <vt:lpstr>Wingdings</vt:lpstr>
      <vt:lpstr>Sandstone</vt:lpstr>
      <vt:lpstr>Jean-Leopold-Nicolas-Frederic Cuvier “Georges” Cuvier</vt:lpstr>
      <vt:lpstr>Brief Bio</vt:lpstr>
      <vt:lpstr>Bio (Cont.)</vt:lpstr>
      <vt:lpstr>Beginning of a Career</vt:lpstr>
      <vt:lpstr>Work At The Museum</vt:lpstr>
      <vt:lpstr>Comparative Anatomy</vt:lpstr>
      <vt:lpstr>Cuvier’s Other Involvements</vt:lpstr>
      <vt:lpstr>Fossil Studies</vt:lpstr>
      <vt:lpstr>Fossils (Cont.)</vt:lpstr>
      <vt:lpstr>PowerPoint Presentation</vt:lpstr>
      <vt:lpstr>Catastrophism</vt:lpstr>
      <vt:lpstr>More Accomplishments</vt:lpstr>
      <vt:lpstr>Cuvier &amp; His Contemporaries</vt:lpstr>
      <vt:lpstr>Cuvier/Contemporaries(Cont.)</vt:lpstr>
      <vt:lpstr>Cuvier/Contemporaries(Cont.)</vt:lpstr>
      <vt:lpstr>Ironic Conclusions</vt:lpstr>
      <vt:lpstr>Final Conclusions</vt:lpstr>
      <vt:lpstr>PowerPoint Presentation</vt:lpstr>
    </vt:vector>
  </TitlesOfParts>
  <Company>Cedarville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s1250620</dc:creator>
  <cp:lastModifiedBy>Nayan GRIFFITHS</cp:lastModifiedBy>
  <cp:revision>47</cp:revision>
  <dcterms:created xsi:type="dcterms:W3CDTF">2003-03-05T01:52:47Z</dcterms:created>
  <dcterms:modified xsi:type="dcterms:W3CDTF">2023-03-14T11:12:38Z</dcterms:modified>
</cp:coreProperties>
</file>