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9" r:id="rId3"/>
    <p:sldId id="259" r:id="rId4"/>
    <p:sldId id="266" r:id="rId5"/>
    <p:sldId id="261" r:id="rId6"/>
    <p:sldId id="258" r:id="rId7"/>
    <p:sldId id="264" r:id="rId8"/>
    <p:sldId id="267" r:id="rId9"/>
    <p:sldId id="257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FF"/>
    <a:srgbClr val="333300"/>
    <a:srgbClr val="FF0066"/>
    <a:srgbClr val="FFFF00"/>
    <a:srgbClr val="6666FF"/>
    <a:srgbClr val="FF7C8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8F1A90BA-1BAC-DE82-1BC0-9ED5F1FE83D3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A5D8C1F3-0CC5-8825-793E-B4B7C10D243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2" name="Oval 4">
              <a:extLst>
                <a:ext uri="{FF2B5EF4-FFF2-40B4-BE49-F238E27FC236}">
                  <a16:creationId xmlns:a16="http://schemas.microsoft.com/office/drawing/2014/main" id="{5554ECC4-EB94-DA11-D5C0-B0552430CBF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CFE8DD54-61C7-B807-4BD0-AE039311B68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4" name="Freeform 6">
              <a:extLst>
                <a:ext uri="{FF2B5EF4-FFF2-40B4-BE49-F238E27FC236}">
                  <a16:creationId xmlns:a16="http://schemas.microsoft.com/office/drawing/2014/main" id="{A3D288BE-995F-8D6D-1304-D98C269E2B0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C6A716F1-4386-3027-3E2A-E61EFB252E2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A140E130-ECA1-D2E8-1646-B064E820514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42BA8FDA-BAE5-7667-8AB9-76C3ADD3F15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A2345B6F-DB65-4B83-5610-70AD1DEED8E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7705D797-AE48-23F9-837A-74DDF7A4BEE5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0" name="Freeform 12">
              <a:extLst>
                <a:ext uri="{FF2B5EF4-FFF2-40B4-BE49-F238E27FC236}">
                  <a16:creationId xmlns:a16="http://schemas.microsoft.com/office/drawing/2014/main" id="{64FA0CDE-E6A6-2BC0-7E55-FA22BCB218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1" name="Freeform 13">
              <a:extLst>
                <a:ext uri="{FF2B5EF4-FFF2-40B4-BE49-F238E27FC236}">
                  <a16:creationId xmlns:a16="http://schemas.microsoft.com/office/drawing/2014/main" id="{3ADED8E5-947C-A0CB-82A6-B65029B3C2C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2" name="Freeform 14">
              <a:extLst>
                <a:ext uri="{FF2B5EF4-FFF2-40B4-BE49-F238E27FC236}">
                  <a16:creationId xmlns:a16="http://schemas.microsoft.com/office/drawing/2014/main" id="{0B9CBAF7-B0DF-B6FD-B3D9-E496DCDCA42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3" name="Freeform 15">
              <a:extLst>
                <a:ext uri="{FF2B5EF4-FFF2-40B4-BE49-F238E27FC236}">
                  <a16:creationId xmlns:a16="http://schemas.microsoft.com/office/drawing/2014/main" id="{A256A757-C75F-751E-346C-CCCBF615287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4" name="Freeform 16">
              <a:extLst>
                <a:ext uri="{FF2B5EF4-FFF2-40B4-BE49-F238E27FC236}">
                  <a16:creationId xmlns:a16="http://schemas.microsoft.com/office/drawing/2014/main" id="{288066B3-FF03-1145-9CC6-0016CCDB528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5" name="Freeform 17">
              <a:extLst>
                <a:ext uri="{FF2B5EF4-FFF2-40B4-BE49-F238E27FC236}">
                  <a16:creationId xmlns:a16="http://schemas.microsoft.com/office/drawing/2014/main" id="{23D728C5-3E97-98BA-71F5-2A03C942226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6" name="Freeform 18">
              <a:extLst>
                <a:ext uri="{FF2B5EF4-FFF2-40B4-BE49-F238E27FC236}">
                  <a16:creationId xmlns:a16="http://schemas.microsoft.com/office/drawing/2014/main" id="{5FAC585C-3B69-212B-4C78-74F29C0B753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7" name="Freeform 19">
              <a:extLst>
                <a:ext uri="{FF2B5EF4-FFF2-40B4-BE49-F238E27FC236}">
                  <a16:creationId xmlns:a16="http://schemas.microsoft.com/office/drawing/2014/main" id="{63EB31A4-D2CD-6C83-2F17-FBE4C73F00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8" name="Freeform 20">
              <a:extLst>
                <a:ext uri="{FF2B5EF4-FFF2-40B4-BE49-F238E27FC236}">
                  <a16:creationId xmlns:a16="http://schemas.microsoft.com/office/drawing/2014/main" id="{20533564-F9B7-7B41-AA43-E804E8643DC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Freeform 21">
              <a:extLst>
                <a:ext uri="{FF2B5EF4-FFF2-40B4-BE49-F238E27FC236}">
                  <a16:creationId xmlns:a16="http://schemas.microsoft.com/office/drawing/2014/main" id="{0BF19F01-D4B3-EA78-19AC-91B809A9D4D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Freeform 22">
              <a:extLst>
                <a:ext uri="{FF2B5EF4-FFF2-40B4-BE49-F238E27FC236}">
                  <a16:creationId xmlns:a16="http://schemas.microsoft.com/office/drawing/2014/main" id="{DC67B80D-1071-06CD-B96E-37EC9FFF5C3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1" name="Freeform 23">
              <a:extLst>
                <a:ext uri="{FF2B5EF4-FFF2-40B4-BE49-F238E27FC236}">
                  <a16:creationId xmlns:a16="http://schemas.microsoft.com/office/drawing/2014/main" id="{2970C115-E978-D0D0-BE3E-2E45C9313A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2" name="Freeform 24">
              <a:extLst>
                <a:ext uri="{FF2B5EF4-FFF2-40B4-BE49-F238E27FC236}">
                  <a16:creationId xmlns:a16="http://schemas.microsoft.com/office/drawing/2014/main" id="{F262520B-B64E-014F-986A-B6DF350F720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3" name="Freeform 25">
              <a:extLst>
                <a:ext uri="{FF2B5EF4-FFF2-40B4-BE49-F238E27FC236}">
                  <a16:creationId xmlns:a16="http://schemas.microsoft.com/office/drawing/2014/main" id="{FF813DC9-8433-551B-87C4-835B6CE629B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4" name="Freeform 26">
              <a:extLst>
                <a:ext uri="{FF2B5EF4-FFF2-40B4-BE49-F238E27FC236}">
                  <a16:creationId xmlns:a16="http://schemas.microsoft.com/office/drawing/2014/main" id="{74113B86-E382-FB9E-AC7F-7AC73C67949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5" name="Oval 27">
              <a:extLst>
                <a:ext uri="{FF2B5EF4-FFF2-40B4-BE49-F238E27FC236}">
                  <a16:creationId xmlns:a16="http://schemas.microsoft.com/office/drawing/2014/main" id="{0854C7A7-8246-CD27-AA04-AAF3B66A8D6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6" name="Oval 28">
              <a:extLst>
                <a:ext uri="{FF2B5EF4-FFF2-40B4-BE49-F238E27FC236}">
                  <a16:creationId xmlns:a16="http://schemas.microsoft.com/office/drawing/2014/main" id="{FFBA51F9-78BF-F7E9-6315-C8FFC9981BD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7" name="Oval 29">
              <a:extLst>
                <a:ext uri="{FF2B5EF4-FFF2-40B4-BE49-F238E27FC236}">
                  <a16:creationId xmlns:a16="http://schemas.microsoft.com/office/drawing/2014/main" id="{10F2F30F-868E-97E5-AD52-F3D4702C3E2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8" name="Freeform 30">
              <a:extLst>
                <a:ext uri="{FF2B5EF4-FFF2-40B4-BE49-F238E27FC236}">
                  <a16:creationId xmlns:a16="http://schemas.microsoft.com/office/drawing/2014/main" id="{7D55CCBC-39E8-FB26-E984-D6E66ABF89D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9" name="Freeform 31">
              <a:extLst>
                <a:ext uri="{FF2B5EF4-FFF2-40B4-BE49-F238E27FC236}">
                  <a16:creationId xmlns:a16="http://schemas.microsoft.com/office/drawing/2014/main" id="{0408A5C4-A9B9-CCEB-3451-844632E9A4C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0" name="Rectangle 32">
              <a:extLst>
                <a:ext uri="{FF2B5EF4-FFF2-40B4-BE49-F238E27FC236}">
                  <a16:creationId xmlns:a16="http://schemas.microsoft.com/office/drawing/2014/main" id="{F5D2314A-3B11-1D97-6181-0C92858C0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Rectangle 33">
              <a:extLst>
                <a:ext uri="{FF2B5EF4-FFF2-40B4-BE49-F238E27FC236}">
                  <a16:creationId xmlns:a16="http://schemas.microsoft.com/office/drawing/2014/main" id="{C1DF80F6-BB76-560A-4617-A13924115A4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2" name="AutoShape 34">
              <a:extLst>
                <a:ext uri="{FF2B5EF4-FFF2-40B4-BE49-F238E27FC236}">
                  <a16:creationId xmlns:a16="http://schemas.microsoft.com/office/drawing/2014/main" id="{FF39FAAB-C573-C6A4-2A46-DD9B9C273BD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3" name="Freeform 35">
              <a:extLst>
                <a:ext uri="{FF2B5EF4-FFF2-40B4-BE49-F238E27FC236}">
                  <a16:creationId xmlns:a16="http://schemas.microsoft.com/office/drawing/2014/main" id="{E99CA4DB-8B7D-BFD0-9653-199F4C7ABB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4" name="Freeform 36">
              <a:extLst>
                <a:ext uri="{FF2B5EF4-FFF2-40B4-BE49-F238E27FC236}">
                  <a16:creationId xmlns:a16="http://schemas.microsoft.com/office/drawing/2014/main" id="{F5D57835-0462-1ED1-95CF-CB5D7FFABFA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25" name="Rectangle 37">
            <a:extLst>
              <a:ext uri="{FF2B5EF4-FFF2-40B4-BE49-F238E27FC236}">
                <a16:creationId xmlns:a16="http://schemas.microsoft.com/office/drawing/2014/main" id="{6587EF8F-97FD-2EDF-C33C-284A48D288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2326" name="Rectangle 38">
            <a:extLst>
              <a:ext uri="{FF2B5EF4-FFF2-40B4-BE49-F238E27FC236}">
                <a16:creationId xmlns:a16="http://schemas.microsoft.com/office/drawing/2014/main" id="{43B78B30-94B4-9F39-190E-84AFFA2E0C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71C9C43D-A3BD-8F94-6B86-CFE9B27320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2328" name="Rectangle 40">
            <a:extLst>
              <a:ext uri="{FF2B5EF4-FFF2-40B4-BE49-F238E27FC236}">
                <a16:creationId xmlns:a16="http://schemas.microsoft.com/office/drawing/2014/main" id="{D3B1E991-780A-D8B5-F0A5-36F938E977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329" name="Rectangle 41">
            <a:extLst>
              <a:ext uri="{FF2B5EF4-FFF2-40B4-BE49-F238E27FC236}">
                <a16:creationId xmlns:a16="http://schemas.microsoft.com/office/drawing/2014/main" id="{EDAF3FC8-32D2-54AE-FF86-16A7A4944B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E23C1C-9AE7-4E05-986F-A7C9E7966B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354E-E838-2CDF-DEA1-C9AF5C63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B77AC-7021-A62E-692D-6D4B301CF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171DE-8C6B-8379-DE04-2A0AE0EE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E4142-186A-B42C-7A36-CDE3502C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FEFCC-C7F5-AA08-73B8-B243956B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64830-D420-4011-9895-E4EC2CC34B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76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A3ABE0-1726-752E-1D67-6F52195F8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8937B-4274-356A-4A8E-AE1853385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CE78A-FAF5-AD65-01C7-F6530C89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DB608-228B-8E0C-AEAB-E9FF6FA7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0710B-DEF9-7915-7731-773EEFFF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AB162-57DE-4D91-9A45-9F9AD6B0C7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156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9D392A-F36D-7EB6-68E0-A943546B2D9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28126-DA17-4B98-290A-B7B06B26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2F8ED-8DAD-6A41-ADA4-173FDF61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D3F05-49BB-668D-4EB6-C9671AAD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772FCB-9F75-4DF3-A174-517BF0C2E1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479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9B34-5559-4F75-97DA-5CA83929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4D4F-0595-D6EC-9BB1-1DD41AAA1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12AFA-4C28-D50F-9C57-0D359FB0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0775B-7217-F49A-2697-D55AFE6F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7252-935A-9391-C4B4-9B1B4574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64FBB-154F-4B08-A142-14F84C8D70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76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B3754-1013-678A-AAE7-A5AC9ADA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3A198-EBA6-7F2E-8AC3-1F92ADEB9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94433-EAC1-2515-BC15-AFD9FA09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BA2C-153F-E890-F59B-1B2EEFC8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8D4C6-5BD2-E32C-3306-0BE60EC7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1FD70-209E-4E5A-86F5-BBEF74D526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1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F2D1-21E5-30D5-915F-724940CB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517C-E8BB-C8F5-54C3-111408EC0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77DE4-2752-549C-BDD7-B72B2EA8C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37248-E385-1A3A-AF06-4B9886CC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6CADB-25B8-6002-A825-B93E644A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E9F02-A061-219B-3036-8EEF795D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9585-82DD-4AE8-A883-9ED58F48CE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68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8246-63E1-07B5-257D-A25EC9A3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206B8-BFFD-F188-14D7-14FAD1F90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B55CB-CAF1-9911-A5CD-EDA74E57E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6C170-1B0E-EF51-5EC1-CDE1496C8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627BD-D53E-EDB8-FBAF-BB15CA2ED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95762-F4D8-609E-F535-D20E6704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4B6C1-169D-D163-449B-EB129A19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F33309-A172-A24F-F809-59443ED3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B1A6A-AF58-4E8C-A5C0-21F29A4472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384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6170-EB50-B84F-2F58-82968199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6FE8A-7763-DDFF-55A2-9466C30D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6658F-6F59-0CFC-C906-3ABBDF5E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14FE2-DC4D-C8A0-89ED-B4679388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253BA-E8F3-4F42-9E3A-1156FACAD3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6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4B1A1-0C19-7823-8B94-5F940054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C885C-D6A2-CAFF-0F5F-E31D7AA4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C5B7A-1546-1F49-CD4D-D6037D79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0D36F-D6CC-42C9-8860-4FF8CEC534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36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1778-69BC-B306-469C-1087928D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A5421-AFB3-B804-ADCE-45BA66BE3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7CDC4-A0D7-A623-FB81-E2DC7E39E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1E0DE-DA28-48A4-64B7-F82544AE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C38B3-C6D9-29FC-2D11-D48A2F8D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E727B-6F6A-E604-77D8-96AA323B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6B49-EF9A-4CE7-95AA-1039EF308C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01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3BB9-9898-9007-F349-19A3A04B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DAC81-F7D4-DCFD-0412-709BBA3D5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E4B9-76B8-2480-A93A-266D7572E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CCE97-B32C-B26F-DB06-F08C46C7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A66B8-0353-80AB-B7EB-9F52E5F7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B6340-1534-984C-0B29-F028CABB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A9A7-FE41-4EA6-AE95-D9048FDC02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5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31A24D71-BCA0-5006-F23E-93BA561441E2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6A45EB62-9E25-23D1-C2B6-DE5A828C525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8" name="Oval 4">
              <a:extLst>
                <a:ext uri="{FF2B5EF4-FFF2-40B4-BE49-F238E27FC236}">
                  <a16:creationId xmlns:a16="http://schemas.microsoft.com/office/drawing/2014/main" id="{B7970CAE-2184-ABB5-5E96-2B7B4E9AE10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F1C32C31-1DAB-C25E-FFBA-5991C7B7740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6">
              <a:extLst>
                <a:ext uri="{FF2B5EF4-FFF2-40B4-BE49-F238E27FC236}">
                  <a16:creationId xmlns:a16="http://schemas.microsoft.com/office/drawing/2014/main" id="{0BF088BF-40ED-A9BF-1327-36FAA1FEA55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EAA3DA44-9DC5-7074-1D35-EF8FBAAFB69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Rectangle 8">
              <a:extLst>
                <a:ext uri="{FF2B5EF4-FFF2-40B4-BE49-F238E27FC236}">
                  <a16:creationId xmlns:a16="http://schemas.microsoft.com/office/drawing/2014/main" id="{5DB8503B-3BAA-A1F4-A71E-325FEF74A13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Rectangle 9">
              <a:extLst>
                <a:ext uri="{FF2B5EF4-FFF2-40B4-BE49-F238E27FC236}">
                  <a16:creationId xmlns:a16="http://schemas.microsoft.com/office/drawing/2014/main" id="{F7125D24-B8E0-2B56-1CDB-6552B416869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7978773A-16EC-E1D5-F339-5E7A0AD8B28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DA4CDFF0-BC69-6D41-994C-FC7D3B6AE00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17937DE5-E4AA-7772-B0A3-FD7057E9B8A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3">
              <a:extLst>
                <a:ext uri="{FF2B5EF4-FFF2-40B4-BE49-F238E27FC236}">
                  <a16:creationId xmlns:a16="http://schemas.microsoft.com/office/drawing/2014/main" id="{E3B5DD67-067B-20FE-0950-EFA582772D8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4">
              <a:extLst>
                <a:ext uri="{FF2B5EF4-FFF2-40B4-BE49-F238E27FC236}">
                  <a16:creationId xmlns:a16="http://schemas.microsoft.com/office/drawing/2014/main" id="{95FEA337-E86D-767C-F536-3096BB82B37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15">
              <a:extLst>
                <a:ext uri="{FF2B5EF4-FFF2-40B4-BE49-F238E27FC236}">
                  <a16:creationId xmlns:a16="http://schemas.microsoft.com/office/drawing/2014/main" id="{625F4B63-DCCC-7978-4C53-A3FA2D18837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16">
              <a:extLst>
                <a:ext uri="{FF2B5EF4-FFF2-40B4-BE49-F238E27FC236}">
                  <a16:creationId xmlns:a16="http://schemas.microsoft.com/office/drawing/2014/main" id="{0DACF97A-4D59-73CC-FB77-1069BA4F30E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17">
              <a:extLst>
                <a:ext uri="{FF2B5EF4-FFF2-40B4-BE49-F238E27FC236}">
                  <a16:creationId xmlns:a16="http://schemas.microsoft.com/office/drawing/2014/main" id="{E3A36605-CC78-2D08-D466-089E2FC8568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18">
              <a:extLst>
                <a:ext uri="{FF2B5EF4-FFF2-40B4-BE49-F238E27FC236}">
                  <a16:creationId xmlns:a16="http://schemas.microsoft.com/office/drawing/2014/main" id="{E28C404F-06FB-1F57-79C3-6CB942A6FBE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19">
              <a:extLst>
                <a:ext uri="{FF2B5EF4-FFF2-40B4-BE49-F238E27FC236}">
                  <a16:creationId xmlns:a16="http://schemas.microsoft.com/office/drawing/2014/main" id="{D0D14827-06A6-207B-849D-EC74868D3BB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20">
              <a:extLst>
                <a:ext uri="{FF2B5EF4-FFF2-40B4-BE49-F238E27FC236}">
                  <a16:creationId xmlns:a16="http://schemas.microsoft.com/office/drawing/2014/main" id="{FAFB20FE-E473-E482-89E8-E0EEBC6A682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21">
              <a:extLst>
                <a:ext uri="{FF2B5EF4-FFF2-40B4-BE49-F238E27FC236}">
                  <a16:creationId xmlns:a16="http://schemas.microsoft.com/office/drawing/2014/main" id="{8223C797-6892-9E43-51CC-4D010D25C90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22">
              <a:extLst>
                <a:ext uri="{FF2B5EF4-FFF2-40B4-BE49-F238E27FC236}">
                  <a16:creationId xmlns:a16="http://schemas.microsoft.com/office/drawing/2014/main" id="{691715EB-C0EB-6299-E7E8-47878D0A65F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23">
              <a:extLst>
                <a:ext uri="{FF2B5EF4-FFF2-40B4-BE49-F238E27FC236}">
                  <a16:creationId xmlns:a16="http://schemas.microsoft.com/office/drawing/2014/main" id="{27633023-A1A1-B1B9-8399-CED04A67D4B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24">
              <a:extLst>
                <a:ext uri="{FF2B5EF4-FFF2-40B4-BE49-F238E27FC236}">
                  <a16:creationId xmlns:a16="http://schemas.microsoft.com/office/drawing/2014/main" id="{B5AC6AB4-13A9-0D97-9589-7DC2BDBFC54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25">
              <a:extLst>
                <a:ext uri="{FF2B5EF4-FFF2-40B4-BE49-F238E27FC236}">
                  <a16:creationId xmlns:a16="http://schemas.microsoft.com/office/drawing/2014/main" id="{5FD9D7D4-392B-6A1A-6FE6-31DEB88818E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26">
              <a:extLst>
                <a:ext uri="{FF2B5EF4-FFF2-40B4-BE49-F238E27FC236}">
                  <a16:creationId xmlns:a16="http://schemas.microsoft.com/office/drawing/2014/main" id="{F0843ED0-3996-B276-FBA8-B45800A4591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Oval 27">
              <a:extLst>
                <a:ext uri="{FF2B5EF4-FFF2-40B4-BE49-F238E27FC236}">
                  <a16:creationId xmlns:a16="http://schemas.microsoft.com/office/drawing/2014/main" id="{020E4320-32F0-4472-18A1-AE95F7667A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Oval 28">
              <a:extLst>
                <a:ext uri="{FF2B5EF4-FFF2-40B4-BE49-F238E27FC236}">
                  <a16:creationId xmlns:a16="http://schemas.microsoft.com/office/drawing/2014/main" id="{F1AC31AF-F528-9ECF-B666-872ABC3D398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Oval 29">
              <a:extLst>
                <a:ext uri="{FF2B5EF4-FFF2-40B4-BE49-F238E27FC236}">
                  <a16:creationId xmlns:a16="http://schemas.microsoft.com/office/drawing/2014/main" id="{68C38E4D-83EE-D741-0E44-5E41F353ED9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30">
              <a:extLst>
                <a:ext uri="{FF2B5EF4-FFF2-40B4-BE49-F238E27FC236}">
                  <a16:creationId xmlns:a16="http://schemas.microsoft.com/office/drawing/2014/main" id="{E0ADF466-DBDB-0576-3493-F1C00E6E01E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31">
              <a:extLst>
                <a:ext uri="{FF2B5EF4-FFF2-40B4-BE49-F238E27FC236}">
                  <a16:creationId xmlns:a16="http://schemas.microsoft.com/office/drawing/2014/main" id="{FA4F3ADF-2E7C-211E-F55C-97D1E45FCDB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id="{29AA61F0-3D56-9609-C04B-B7CE5A405FE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Rectangle 33">
              <a:extLst>
                <a:ext uri="{FF2B5EF4-FFF2-40B4-BE49-F238E27FC236}">
                  <a16:creationId xmlns:a16="http://schemas.microsoft.com/office/drawing/2014/main" id="{72254F49-065C-2522-DF5F-8CCC88CA059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AutoShape 34">
              <a:extLst>
                <a:ext uri="{FF2B5EF4-FFF2-40B4-BE49-F238E27FC236}">
                  <a16:creationId xmlns:a16="http://schemas.microsoft.com/office/drawing/2014/main" id="{A65FA270-B1A1-2F57-F8D8-0C3C349CAE8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35">
              <a:extLst>
                <a:ext uri="{FF2B5EF4-FFF2-40B4-BE49-F238E27FC236}">
                  <a16:creationId xmlns:a16="http://schemas.microsoft.com/office/drawing/2014/main" id="{38767530-DF1A-BC6A-37CC-FC3B6609DCD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36">
              <a:extLst>
                <a:ext uri="{FF2B5EF4-FFF2-40B4-BE49-F238E27FC236}">
                  <a16:creationId xmlns:a16="http://schemas.microsoft.com/office/drawing/2014/main" id="{B557D125-6EAA-088E-F3E3-3A84B20E6BC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301" name="Rectangle 37">
            <a:extLst>
              <a:ext uri="{FF2B5EF4-FFF2-40B4-BE49-F238E27FC236}">
                <a16:creationId xmlns:a16="http://schemas.microsoft.com/office/drawing/2014/main" id="{FCA550BF-1725-D773-4D60-007CA01E8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1302" name="Rectangle 38">
            <a:extLst>
              <a:ext uri="{FF2B5EF4-FFF2-40B4-BE49-F238E27FC236}">
                <a16:creationId xmlns:a16="http://schemas.microsoft.com/office/drawing/2014/main" id="{66240261-17EE-35D3-B7ED-FAE177B1E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303" name="Rectangle 39">
            <a:extLst>
              <a:ext uri="{FF2B5EF4-FFF2-40B4-BE49-F238E27FC236}">
                <a16:creationId xmlns:a16="http://schemas.microsoft.com/office/drawing/2014/main" id="{0279A170-10C1-A593-AF70-9AED3A4806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304" name="Rectangle 40">
            <a:extLst>
              <a:ext uri="{FF2B5EF4-FFF2-40B4-BE49-F238E27FC236}">
                <a16:creationId xmlns:a16="http://schemas.microsoft.com/office/drawing/2014/main" id="{2A40996D-14B5-ED25-42C0-DE570CF85B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en-US"/>
          </a:p>
        </p:txBody>
      </p:sp>
      <p:sp>
        <p:nvSpPr>
          <p:cNvPr id="11305" name="Rectangle 41">
            <a:extLst>
              <a:ext uri="{FF2B5EF4-FFF2-40B4-BE49-F238E27FC236}">
                <a16:creationId xmlns:a16="http://schemas.microsoft.com/office/drawing/2014/main" id="{FEBF579D-2646-3696-E75D-924A585424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35A17C-C09A-41B7-9256-329BDA46C1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artonionline.com/personaggi/iron_ma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080D707-829D-CEEB-C973-63F16B24E8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DENSITY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BA993F-7213-5AFD-B741-12BCACAB4D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GEL2007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B90641DD-CBE4-DB1E-07D5-51AFFA956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08500"/>
            <a:ext cx="12493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177E928B-EEF4-477C-A0F4-5DBC8805E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84763"/>
            <a:ext cx="1052513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7B8FB64C-C816-539A-1CAB-D5A7C03E8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828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Q) Which weighs more:-</a:t>
            </a:r>
          </a:p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A kilogram of feathers or a kilogram of iron?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EA5703-87C5-BD7F-1315-59DC342A9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7005638" cy="1143000"/>
          </a:xfrm>
        </p:spPr>
        <p:txBody>
          <a:bodyPr/>
          <a:lstStyle/>
          <a:p>
            <a:r>
              <a:rPr lang="en-GB" altLang="en-US"/>
              <a:t>DENSITY OF A LIQUID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BF677C5-0B86-3DB4-3F60-4E6590AD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59113" y="1196975"/>
            <a:ext cx="6084887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Find the Mass of an empty Measuring Cylinder.</a:t>
            </a:r>
          </a:p>
          <a:p>
            <a:pPr>
              <a:lnSpc>
                <a:spcPct val="90000"/>
              </a:lnSpc>
            </a:pPr>
            <a:r>
              <a:rPr lang="en-GB" altLang="en-US"/>
              <a:t>Add a certain Volume of Liquid.</a:t>
            </a:r>
          </a:p>
          <a:p>
            <a:pPr>
              <a:lnSpc>
                <a:spcPct val="90000"/>
              </a:lnSpc>
            </a:pPr>
            <a:r>
              <a:rPr lang="en-GB" altLang="en-US"/>
              <a:t>Find the Mass of the Measuring Cylinder and Liquid</a:t>
            </a:r>
          </a:p>
          <a:p>
            <a:pPr>
              <a:lnSpc>
                <a:spcPct val="90000"/>
              </a:lnSpc>
            </a:pPr>
            <a:r>
              <a:rPr lang="en-GB" altLang="en-US"/>
              <a:t>Calculate the Mass of Liquid.</a:t>
            </a:r>
          </a:p>
          <a:p>
            <a:pPr>
              <a:lnSpc>
                <a:spcPct val="90000"/>
              </a:lnSpc>
            </a:pPr>
            <a:r>
              <a:rPr lang="en-GB" altLang="en-US"/>
              <a:t>How?</a:t>
            </a:r>
          </a:p>
          <a:p>
            <a:pPr>
              <a:lnSpc>
                <a:spcPct val="90000"/>
              </a:lnSpc>
            </a:pPr>
            <a:r>
              <a:rPr lang="en-GB" altLang="en-US"/>
              <a:t>Calculate Density of Liquid.</a:t>
            </a:r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7E1DE0D0-8F26-7B2C-ED4B-3CAF27457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44640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7">
            <a:extLst>
              <a:ext uri="{FF2B5EF4-FFF2-40B4-BE49-F238E27FC236}">
                <a16:creationId xmlns:a16="http://schemas.microsoft.com/office/drawing/2014/main" id="{34D1F885-20F0-1CF2-1E05-FA18A02D1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7C80"/>
                </a:solidFill>
              </a:rPr>
              <a:t>Mass of Liquid = Mass of Measuring Cylinder and Liquid – Mass of 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7C80"/>
                </a:solidFill>
              </a:rPr>
              <a:t>                                                         empty Measuring Cylinder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503376C9-6F72-947D-A5A7-1A333024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4175"/>
            <a:ext cx="1258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25.0 g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67489AA4-E9BF-4DD1-6EBF-483E22227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3141663"/>
            <a:ext cx="865187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5017EB95-0CF8-F318-FDC0-1D09FE79A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0052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20.0 cm</a:t>
            </a:r>
            <a:r>
              <a:rPr lang="en-GB" altLang="en-US" baseline="30000">
                <a:solidFill>
                  <a:schemeClr val="accent1"/>
                </a:solidFill>
              </a:rPr>
              <a:t>3</a:t>
            </a:r>
            <a:endParaRPr lang="en-GB" altLang="en-US">
              <a:solidFill>
                <a:schemeClr val="accent1"/>
              </a:solidFill>
            </a:endParaRPr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381E5B9C-CD48-428A-30D8-3EA59E08D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076700"/>
            <a:ext cx="288925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B33754D1-F9CC-5ADA-DB50-F0C70BB0E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4175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45.0 g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AB8CB86A-1A73-05A0-B64E-ED9AFEB0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589588"/>
            <a:ext cx="2303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accent1"/>
                </a:solidFill>
              </a:rPr>
              <a:t>45 – 25 = 20 g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8A7E69BE-076F-8225-E39A-FB541494A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661025"/>
            <a:ext cx="439261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 = 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20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=1.00 g/cm3</a:t>
            </a:r>
            <a:endParaRPr lang="en-GB" altLang="en-US" sz="2800" u="sng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       V    20</a:t>
            </a: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1" grpId="0" uiExpand="1" build="p"/>
      <p:bldP spid="17415" grpId="0"/>
      <p:bldP spid="17416" grpId="0"/>
      <p:bldP spid="17416" grpId="1"/>
      <p:bldP spid="17418" grpId="0"/>
      <p:bldP spid="17420" grpId="0"/>
      <p:bldP spid="17421" grpId="0"/>
      <p:bldP spid="174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67" name="Group 111">
            <a:extLst>
              <a:ext uri="{FF2B5EF4-FFF2-40B4-BE49-F238E27FC236}">
                <a16:creationId xmlns:a16="http://schemas.microsoft.com/office/drawing/2014/main" id="{0211A2FB-8B6C-B41E-298D-F81067A503A6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260350"/>
          <a:ext cx="6480175" cy="6372225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:a16="http://schemas.microsoft.com/office/drawing/2014/main" val="183306358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924881187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3390505390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1321211626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804591984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530697453"/>
                    </a:ext>
                  </a:extLst>
                </a:gridCol>
              </a:tblGrid>
              <a:tr h="1182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Mass of empty Measuring Cylinder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Mass of Measuring Cylinder and 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Mass of 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Volume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cm</a:t>
                      </a:r>
                      <a:r>
                        <a:rPr kumimoji="0" lang="en-GB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Density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g/cm</a:t>
                      </a:r>
                      <a:r>
                        <a:rPr kumimoji="0" lang="en-GB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691483"/>
                  </a:ext>
                </a:extLst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870502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40892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62108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237469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918290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337770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15716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539850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857942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430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63F001-0CA1-D306-CEA0-079E68A2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DENSITY OF A GAS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4FF8492-3A6A-1ED9-0364-B286E4FEC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6463" y="1628775"/>
            <a:ext cx="398145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Remove the air from a flask of a known Volume, using a vacuum pump.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Find its Mass.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Add the gas to be tested.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Reweigh.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The difference is the Mass  of gas.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Calculate Density.</a:t>
            </a:r>
          </a:p>
          <a:p>
            <a:pPr>
              <a:lnSpc>
                <a:spcPct val="80000"/>
              </a:lnSpc>
            </a:pPr>
            <a:endParaRPr lang="en-GB" altLang="en-US" sz="2800"/>
          </a:p>
        </p:txBody>
      </p:sp>
      <p:pic>
        <p:nvPicPr>
          <p:cNvPr id="22535" name="Picture 7">
            <a:extLst>
              <a:ext uri="{FF2B5EF4-FFF2-40B4-BE49-F238E27FC236}">
                <a16:creationId xmlns:a16="http://schemas.microsoft.com/office/drawing/2014/main" id="{ED3AC055-D30F-0485-2DB3-7C1BFAFA3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5012" y="1608138"/>
            <a:ext cx="1584325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549" name="Group 21">
            <a:extLst>
              <a:ext uri="{FF2B5EF4-FFF2-40B4-BE49-F238E27FC236}">
                <a16:creationId xmlns:a16="http://schemas.microsoft.com/office/drawing/2014/main" id="{CAABFF90-0579-0EA2-4094-537701AA8135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2708275"/>
            <a:ext cx="2016125" cy="215900"/>
            <a:chOff x="1066" y="1706"/>
            <a:chExt cx="1270" cy="136"/>
          </a:xfrm>
        </p:grpSpPr>
        <p:sp>
          <p:nvSpPr>
            <p:cNvPr id="22536" name="Line 8">
              <a:extLst>
                <a:ext uri="{FF2B5EF4-FFF2-40B4-BE49-F238E27FC236}">
                  <a16:creationId xmlns:a16="http://schemas.microsoft.com/office/drawing/2014/main" id="{05070076-6815-5306-90E1-404716FE4D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706"/>
              <a:ext cx="318" cy="0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37" name="Line 9">
              <a:extLst>
                <a:ext uri="{FF2B5EF4-FFF2-40B4-BE49-F238E27FC236}">
                  <a16:creationId xmlns:a16="http://schemas.microsoft.com/office/drawing/2014/main" id="{A6BC7622-CBAE-6CE0-58FF-278D076A30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842"/>
              <a:ext cx="318" cy="0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38" name="Line 10">
              <a:extLst>
                <a:ext uri="{FF2B5EF4-FFF2-40B4-BE49-F238E27FC236}">
                  <a16:creationId xmlns:a16="http://schemas.microsoft.com/office/drawing/2014/main" id="{AC9F0831-6170-A44D-6F1C-57D67A373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1" y="1706"/>
              <a:ext cx="635" cy="0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39" name="Line 11">
              <a:extLst>
                <a:ext uri="{FF2B5EF4-FFF2-40B4-BE49-F238E27FC236}">
                  <a16:creationId xmlns:a16="http://schemas.microsoft.com/office/drawing/2014/main" id="{06996D98-3851-2178-8B32-D7D0A7A78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1" y="1842"/>
              <a:ext cx="635" cy="0"/>
            </a:xfrm>
            <a:prstGeom prst="line">
              <a:avLst/>
            </a:prstGeom>
            <a:noFill/>
            <a:ln w="25400">
              <a:solidFill>
                <a:srgbClr val="33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40" name="Text Box 12">
            <a:extLst>
              <a:ext uri="{FF2B5EF4-FFF2-40B4-BE49-F238E27FC236}">
                <a16:creationId xmlns:a16="http://schemas.microsoft.com/office/drawing/2014/main" id="{642897E3-974A-36A6-AB2B-4D5DA526A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060575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To vacuum flask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9E912A12-8177-02BE-0CAD-EFE471751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2781300"/>
            <a:ext cx="8651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42A00FA6-0CCB-AD29-01B3-B04F5AD68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9338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1000 cm</a:t>
            </a:r>
            <a:r>
              <a:rPr lang="en-GB" altLang="en-US" baseline="30000">
                <a:solidFill>
                  <a:schemeClr val="accent1"/>
                </a:solidFill>
              </a:rPr>
              <a:t>3</a:t>
            </a:r>
            <a:endParaRPr lang="en-GB" altLang="en-US">
              <a:solidFill>
                <a:schemeClr val="accent1"/>
              </a:solidFill>
            </a:endParaRP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E0D5494D-2A2E-5CDB-1BEE-A8D06201F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113" y="335756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C6F45B5-EECC-D203-A92A-A056E20E6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429000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150.0 g</a:t>
            </a:r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81CFED41-5E67-EC98-961C-2CCB005F89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7813" y="3357563"/>
            <a:ext cx="287337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7" name="Rectangle 19">
            <a:extLst>
              <a:ext uri="{FF2B5EF4-FFF2-40B4-BE49-F238E27FC236}">
                <a16:creationId xmlns:a16="http://schemas.microsoft.com/office/drawing/2014/main" id="{04EC4854-048B-4F9A-850B-83FAE9D28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429000"/>
            <a:ext cx="954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chemeClr val="accent1"/>
                </a:solidFill>
              </a:rPr>
              <a:t>170.0 g</a:t>
            </a:r>
          </a:p>
        </p:txBody>
      </p:sp>
      <p:sp>
        <p:nvSpPr>
          <p:cNvPr id="22548" name="Rectangle 20">
            <a:extLst>
              <a:ext uri="{FF2B5EF4-FFF2-40B4-BE49-F238E27FC236}">
                <a16:creationId xmlns:a16="http://schemas.microsoft.com/office/drawing/2014/main" id="{E905AB3C-7E23-3E89-7133-1EE39A350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73688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 = 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20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=0.0200 g/cm3</a:t>
            </a:r>
            <a:endParaRPr lang="en-GB" altLang="en-US" sz="2400" u="sng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       V   1000</a:t>
            </a:r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9863C26A-3C09-FC26-6EB9-E5C759E2C2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78130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1" name="Text Box 23">
            <a:extLst>
              <a:ext uri="{FF2B5EF4-FFF2-40B4-BE49-F238E27FC236}">
                <a16:creationId xmlns:a16="http://schemas.microsoft.com/office/drawing/2014/main" id="{7225395A-5E61-FCA4-2CB8-E9CE1EF4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724400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accent1"/>
                </a:solidFill>
              </a:rPr>
              <a:t>170 -150 = 20.0g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2000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2000"/>
                                        <p:tgtEl>
                                          <p:spTgt spid="2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40" grpId="0"/>
      <p:bldP spid="22540" grpId="1"/>
      <p:bldP spid="22542" grpId="0"/>
      <p:bldP spid="22544" grpId="0"/>
      <p:bldP spid="22544" grpId="1"/>
      <p:bldP spid="22547" grpId="0"/>
      <p:bldP spid="225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6EE9EC5-3E25-DDBA-878B-D6DCE39DF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Density?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DF1CA1E-7D15-8F41-F192-F635F4509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45125"/>
            <a:ext cx="8229600" cy="749300"/>
          </a:xfrm>
        </p:spPr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000">
                <a:solidFill>
                  <a:srgbClr val="FF0066"/>
                </a:solidFill>
                <a:effectLst/>
              </a:rPr>
              <a:t>Density is the Mass per unit Volume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4000"/>
          </a:p>
        </p:txBody>
      </p:sp>
      <p:grpSp>
        <p:nvGrpSpPr>
          <p:cNvPr id="23568" name="Group 16">
            <a:extLst>
              <a:ext uri="{FF2B5EF4-FFF2-40B4-BE49-F238E27FC236}">
                <a16:creationId xmlns:a16="http://schemas.microsoft.com/office/drawing/2014/main" id="{FCD717FA-8568-9FF8-F9F0-AEEC7F06D5AF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2636838"/>
            <a:ext cx="1081087" cy="1008062"/>
            <a:chOff x="521" y="1480"/>
            <a:chExt cx="681" cy="635"/>
          </a:xfrm>
        </p:grpSpPr>
        <p:sp>
          <p:nvSpPr>
            <p:cNvPr id="23556" name="Line 4">
              <a:extLst>
                <a:ext uri="{FF2B5EF4-FFF2-40B4-BE49-F238E27FC236}">
                  <a16:creationId xmlns:a16="http://schemas.microsoft.com/office/drawing/2014/main" id="{2C9EA042-4FF5-3E6B-2DCB-2528488C9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499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7" name="Line 5">
              <a:extLst>
                <a:ext uri="{FF2B5EF4-FFF2-40B4-BE49-F238E27FC236}">
                  <a16:creationId xmlns:a16="http://schemas.microsoft.com/office/drawing/2014/main" id="{6507082A-F4F4-BD90-CA57-B39124A72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8" name="Line 6">
              <a:extLst>
                <a:ext uri="{FF2B5EF4-FFF2-40B4-BE49-F238E27FC236}">
                  <a16:creationId xmlns:a16="http://schemas.microsoft.com/office/drawing/2014/main" id="{64C40E38-ABC4-B136-25D7-BBA9659E2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45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59" name="Line 7">
              <a:extLst>
                <a:ext uri="{FF2B5EF4-FFF2-40B4-BE49-F238E27FC236}">
                  <a16:creationId xmlns:a16="http://schemas.microsoft.com/office/drawing/2014/main" id="{EA005F1C-103F-F763-C353-E403DD1CF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616"/>
              <a:ext cx="0" cy="499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Line 9">
              <a:extLst>
                <a:ext uri="{FF2B5EF4-FFF2-40B4-BE49-F238E27FC236}">
                  <a16:creationId xmlns:a16="http://schemas.microsoft.com/office/drawing/2014/main" id="{7BDE1498-E809-E026-E6AB-9C2C91E38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115"/>
              <a:ext cx="45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3" name="Line 11">
              <a:extLst>
                <a:ext uri="{FF2B5EF4-FFF2-40B4-BE49-F238E27FC236}">
                  <a16:creationId xmlns:a16="http://schemas.microsoft.com/office/drawing/2014/main" id="{A36F2E77-9E27-641A-1375-125EAFA0C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480"/>
              <a:ext cx="45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4" name="Line 12">
              <a:extLst>
                <a:ext uri="{FF2B5EF4-FFF2-40B4-BE49-F238E27FC236}">
                  <a16:creationId xmlns:a16="http://schemas.microsoft.com/office/drawing/2014/main" id="{46798D56-85A9-7E56-758B-D994E482B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499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5" name="Line 13">
              <a:extLst>
                <a:ext uri="{FF2B5EF4-FFF2-40B4-BE49-F238E27FC236}">
                  <a16:creationId xmlns:a16="http://schemas.microsoft.com/office/drawing/2014/main" id="{7B82E051-58E3-CE1E-ED24-2D5ECCFBF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480"/>
              <a:ext cx="227" cy="1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6" name="Line 14">
              <a:extLst>
                <a:ext uri="{FF2B5EF4-FFF2-40B4-BE49-F238E27FC236}">
                  <a16:creationId xmlns:a16="http://schemas.microsoft.com/office/drawing/2014/main" id="{999E0FEA-8BA5-7E61-8F34-FBC84DEFBE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480"/>
              <a:ext cx="227" cy="1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67" name="Line 15">
              <a:extLst>
                <a:ext uri="{FF2B5EF4-FFF2-40B4-BE49-F238E27FC236}">
                  <a16:creationId xmlns:a16="http://schemas.microsoft.com/office/drawing/2014/main" id="{3D0C4BFA-D1CE-96B3-945A-C087A573C3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979"/>
              <a:ext cx="227" cy="1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FA7963C0-BD60-885D-8BD6-C5C5743FF6C1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636838"/>
            <a:ext cx="1081087" cy="1008062"/>
            <a:chOff x="521" y="1480"/>
            <a:chExt cx="681" cy="635"/>
          </a:xfrm>
        </p:grpSpPr>
        <p:sp>
          <p:nvSpPr>
            <p:cNvPr id="23570" name="Line 18">
              <a:extLst>
                <a:ext uri="{FF2B5EF4-FFF2-40B4-BE49-F238E27FC236}">
                  <a16:creationId xmlns:a16="http://schemas.microsoft.com/office/drawing/2014/main" id="{901393B0-34DB-10AF-2B58-B8DE122CBC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49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1" name="Line 19">
              <a:extLst>
                <a:ext uri="{FF2B5EF4-FFF2-40B4-BE49-F238E27FC236}">
                  <a16:creationId xmlns:a16="http://schemas.microsoft.com/office/drawing/2014/main" id="{534DA8D9-C2BD-159B-FA34-3E3FEE67B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2" name="Line 20">
              <a:extLst>
                <a:ext uri="{FF2B5EF4-FFF2-40B4-BE49-F238E27FC236}">
                  <a16:creationId xmlns:a16="http://schemas.microsoft.com/office/drawing/2014/main" id="{CB73134D-2849-6B42-C02D-84F91B53D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45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3" name="Line 21">
              <a:extLst>
                <a:ext uri="{FF2B5EF4-FFF2-40B4-BE49-F238E27FC236}">
                  <a16:creationId xmlns:a16="http://schemas.microsoft.com/office/drawing/2014/main" id="{E43B61D2-F5D0-5B29-C6A7-4A4169972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616"/>
              <a:ext cx="0" cy="49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4" name="Line 22">
              <a:extLst>
                <a:ext uri="{FF2B5EF4-FFF2-40B4-BE49-F238E27FC236}">
                  <a16:creationId xmlns:a16="http://schemas.microsoft.com/office/drawing/2014/main" id="{04461353-30AC-8F79-5440-43B2A0CADD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115"/>
              <a:ext cx="45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5" name="Line 23">
              <a:extLst>
                <a:ext uri="{FF2B5EF4-FFF2-40B4-BE49-F238E27FC236}">
                  <a16:creationId xmlns:a16="http://schemas.microsoft.com/office/drawing/2014/main" id="{0ED52BB3-CC63-6603-3435-AA99766B32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480"/>
              <a:ext cx="45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Line 24">
              <a:extLst>
                <a:ext uri="{FF2B5EF4-FFF2-40B4-BE49-F238E27FC236}">
                  <a16:creationId xmlns:a16="http://schemas.microsoft.com/office/drawing/2014/main" id="{E77270CB-80CB-376B-0E18-B470D75AF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49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7" name="Line 25">
              <a:extLst>
                <a:ext uri="{FF2B5EF4-FFF2-40B4-BE49-F238E27FC236}">
                  <a16:creationId xmlns:a16="http://schemas.microsoft.com/office/drawing/2014/main" id="{CC892D8F-A7AF-C105-A7B3-D3D1AB3897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480"/>
              <a:ext cx="227" cy="1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8" name="Line 26">
              <a:extLst>
                <a:ext uri="{FF2B5EF4-FFF2-40B4-BE49-F238E27FC236}">
                  <a16:creationId xmlns:a16="http://schemas.microsoft.com/office/drawing/2014/main" id="{5D02F2EC-FFDE-2FCB-4A8A-2344E99CC2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480"/>
              <a:ext cx="227" cy="1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79" name="Line 27">
              <a:extLst>
                <a:ext uri="{FF2B5EF4-FFF2-40B4-BE49-F238E27FC236}">
                  <a16:creationId xmlns:a16="http://schemas.microsoft.com/office/drawing/2014/main" id="{7B1BE242-2844-823E-0A5A-478FF06352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979"/>
              <a:ext cx="227" cy="13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580" name="Group 28">
            <a:extLst>
              <a:ext uri="{FF2B5EF4-FFF2-40B4-BE49-F238E27FC236}">
                <a16:creationId xmlns:a16="http://schemas.microsoft.com/office/drawing/2014/main" id="{D2F76635-3686-F296-BF3D-F43D611F9B1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565400"/>
            <a:ext cx="1081088" cy="1008063"/>
            <a:chOff x="521" y="1480"/>
            <a:chExt cx="681" cy="635"/>
          </a:xfrm>
        </p:grpSpPr>
        <p:sp>
          <p:nvSpPr>
            <p:cNvPr id="23581" name="Line 29">
              <a:extLst>
                <a:ext uri="{FF2B5EF4-FFF2-40B4-BE49-F238E27FC236}">
                  <a16:creationId xmlns:a16="http://schemas.microsoft.com/office/drawing/2014/main" id="{922FF912-E8E3-5562-F1F5-072DCB654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49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Line 30">
              <a:extLst>
                <a:ext uri="{FF2B5EF4-FFF2-40B4-BE49-F238E27FC236}">
                  <a16:creationId xmlns:a16="http://schemas.microsoft.com/office/drawing/2014/main" id="{AD2EEB1D-17A7-0E87-BDB0-E00B65DA3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0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3" name="Line 31">
              <a:extLst>
                <a:ext uri="{FF2B5EF4-FFF2-40B4-BE49-F238E27FC236}">
                  <a16:creationId xmlns:a16="http://schemas.microsoft.com/office/drawing/2014/main" id="{BB83439C-D213-72A5-2FC1-2C747DC65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1616"/>
              <a:ext cx="454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4" name="Line 32">
              <a:extLst>
                <a:ext uri="{FF2B5EF4-FFF2-40B4-BE49-F238E27FC236}">
                  <a16:creationId xmlns:a16="http://schemas.microsoft.com/office/drawing/2014/main" id="{B5FEC65C-E44C-F961-D81A-10FEBD51E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1616"/>
              <a:ext cx="0" cy="49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5" name="Line 33">
              <a:extLst>
                <a:ext uri="{FF2B5EF4-FFF2-40B4-BE49-F238E27FC236}">
                  <a16:creationId xmlns:a16="http://schemas.microsoft.com/office/drawing/2014/main" id="{AB501A3E-74E1-C444-0E2C-A298BC050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115"/>
              <a:ext cx="454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6" name="Line 34">
              <a:extLst>
                <a:ext uri="{FF2B5EF4-FFF2-40B4-BE49-F238E27FC236}">
                  <a16:creationId xmlns:a16="http://schemas.microsoft.com/office/drawing/2014/main" id="{E5509635-9C39-B27B-0EB4-2A926980A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1480"/>
              <a:ext cx="454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7" name="Line 35">
              <a:extLst>
                <a:ext uri="{FF2B5EF4-FFF2-40B4-BE49-F238E27FC236}">
                  <a16:creationId xmlns:a16="http://schemas.microsoft.com/office/drawing/2014/main" id="{47DD2CDB-90E5-A60D-C053-145B97D99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480"/>
              <a:ext cx="0" cy="49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8" name="Line 36">
              <a:extLst>
                <a:ext uri="{FF2B5EF4-FFF2-40B4-BE49-F238E27FC236}">
                  <a16:creationId xmlns:a16="http://schemas.microsoft.com/office/drawing/2014/main" id="{BFCA9BE8-AAEB-2D77-AF86-59C3E89A7E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480"/>
              <a:ext cx="227" cy="136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89" name="Line 37">
              <a:extLst>
                <a:ext uri="{FF2B5EF4-FFF2-40B4-BE49-F238E27FC236}">
                  <a16:creationId xmlns:a16="http://schemas.microsoft.com/office/drawing/2014/main" id="{BF2F7335-BD85-4F30-A7B7-7BEAA251F5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1480"/>
              <a:ext cx="227" cy="136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590" name="Line 38">
              <a:extLst>
                <a:ext uri="{FF2B5EF4-FFF2-40B4-BE49-F238E27FC236}">
                  <a16:creationId xmlns:a16="http://schemas.microsoft.com/office/drawing/2014/main" id="{0F0FCB8C-18DD-7CDD-7988-C42731A77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979"/>
              <a:ext cx="227" cy="136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591" name="Text Box 39">
            <a:extLst>
              <a:ext uri="{FF2B5EF4-FFF2-40B4-BE49-F238E27FC236}">
                <a16:creationId xmlns:a16="http://schemas.microsoft.com/office/drawing/2014/main" id="{BDCD1807-B5CD-DC39-DCD6-5589B3262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133600"/>
            <a:ext cx="158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Wood</a:t>
            </a:r>
          </a:p>
        </p:txBody>
      </p:sp>
      <p:sp>
        <p:nvSpPr>
          <p:cNvPr id="23592" name="Text Box 40">
            <a:extLst>
              <a:ext uri="{FF2B5EF4-FFF2-40B4-BE49-F238E27FC236}">
                <a16:creationId xmlns:a16="http://schemas.microsoft.com/office/drawing/2014/main" id="{C1C531DB-6679-C734-B390-461E3CF3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1336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Water</a:t>
            </a:r>
          </a:p>
        </p:txBody>
      </p:sp>
      <p:sp>
        <p:nvSpPr>
          <p:cNvPr id="23593" name="Text Box 41">
            <a:extLst>
              <a:ext uri="{FF2B5EF4-FFF2-40B4-BE49-F238E27FC236}">
                <a16:creationId xmlns:a16="http://schemas.microsoft.com/office/drawing/2014/main" id="{6E0D2D85-7AFF-4488-7507-4BD0A2532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133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Iron</a:t>
            </a:r>
          </a:p>
        </p:txBody>
      </p:sp>
      <p:sp>
        <p:nvSpPr>
          <p:cNvPr id="23594" name="Text Box 42">
            <a:extLst>
              <a:ext uri="{FF2B5EF4-FFF2-40B4-BE49-F238E27FC236}">
                <a16:creationId xmlns:a16="http://schemas.microsoft.com/office/drawing/2014/main" id="{9DCB51D4-37F3-3CE9-91CB-B65720575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0686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 cm</a:t>
            </a:r>
            <a:r>
              <a:rPr lang="en-GB" altLang="en-US" baseline="30000"/>
              <a:t>3</a:t>
            </a:r>
            <a:endParaRPr lang="en-GB" altLang="en-US"/>
          </a:p>
        </p:txBody>
      </p:sp>
      <p:sp>
        <p:nvSpPr>
          <p:cNvPr id="23595" name="Text Box 43">
            <a:extLst>
              <a:ext uri="{FF2B5EF4-FFF2-40B4-BE49-F238E27FC236}">
                <a16:creationId xmlns:a16="http://schemas.microsoft.com/office/drawing/2014/main" id="{D1BF604A-BFDD-06C1-CB6C-0BC86205A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0686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 cm</a:t>
            </a:r>
            <a:r>
              <a:rPr lang="en-GB" altLang="en-US" baseline="30000"/>
              <a:t>3</a:t>
            </a:r>
            <a:endParaRPr lang="en-GB" altLang="en-US"/>
          </a:p>
        </p:txBody>
      </p:sp>
      <p:sp>
        <p:nvSpPr>
          <p:cNvPr id="23596" name="Text Box 44">
            <a:extLst>
              <a:ext uri="{FF2B5EF4-FFF2-40B4-BE49-F238E27FC236}">
                <a16:creationId xmlns:a16="http://schemas.microsoft.com/office/drawing/2014/main" id="{6D1C2294-A8C1-2A7B-633B-1E0770B84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972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 cm</a:t>
            </a:r>
            <a:r>
              <a:rPr lang="en-GB" altLang="en-US" baseline="30000"/>
              <a:t>3</a:t>
            </a:r>
            <a:endParaRPr lang="en-GB" altLang="en-US"/>
          </a:p>
        </p:txBody>
      </p:sp>
      <p:sp>
        <p:nvSpPr>
          <p:cNvPr id="23597" name="Text Box 45">
            <a:extLst>
              <a:ext uri="{FF2B5EF4-FFF2-40B4-BE49-F238E27FC236}">
                <a16:creationId xmlns:a16="http://schemas.microsoft.com/office/drawing/2014/main" id="{37AF3683-927C-973A-D9C7-6F4C925A8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697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solidFill>
                  <a:srgbClr val="FFFF00"/>
                </a:solidFill>
              </a:rPr>
              <a:t>If you take the same volume of different substances, then they will weigh different amounts.</a:t>
            </a:r>
          </a:p>
        </p:txBody>
      </p:sp>
      <p:sp>
        <p:nvSpPr>
          <p:cNvPr id="23598" name="Text Box 46">
            <a:extLst>
              <a:ext uri="{FF2B5EF4-FFF2-40B4-BE49-F238E27FC236}">
                <a16:creationId xmlns:a16="http://schemas.microsoft.com/office/drawing/2014/main" id="{7FC7D281-A4D5-BECA-D15A-40D2E4BE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78936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0.50 g</a:t>
            </a:r>
          </a:p>
        </p:txBody>
      </p:sp>
      <p:sp>
        <p:nvSpPr>
          <p:cNvPr id="23599" name="Text Box 47">
            <a:extLst>
              <a:ext uri="{FF2B5EF4-FFF2-40B4-BE49-F238E27FC236}">
                <a16:creationId xmlns:a16="http://schemas.microsoft.com/office/drawing/2014/main" id="{EC3207C8-D9EF-6B10-B0CF-3A8FF0A29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789363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1.00 g</a:t>
            </a:r>
          </a:p>
        </p:txBody>
      </p:sp>
      <p:sp>
        <p:nvSpPr>
          <p:cNvPr id="23600" name="Text Box 48">
            <a:extLst>
              <a:ext uri="{FF2B5EF4-FFF2-40B4-BE49-F238E27FC236}">
                <a16:creationId xmlns:a16="http://schemas.microsoft.com/office/drawing/2014/main" id="{4633BEAF-A3AD-921E-B308-FF598493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89363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8.00 g</a:t>
            </a:r>
          </a:p>
        </p:txBody>
      </p:sp>
      <p:sp>
        <p:nvSpPr>
          <p:cNvPr id="23601" name="Text Box 49">
            <a:extLst>
              <a:ext uri="{FF2B5EF4-FFF2-40B4-BE49-F238E27FC236}">
                <a16:creationId xmlns:a16="http://schemas.microsoft.com/office/drawing/2014/main" id="{10EC04D3-27D5-C41F-BDAC-0CE72B541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244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7C80"/>
                </a:solidFill>
              </a:rPr>
              <a:t>Q) Which has the greatest mass and therefore the most dense?</a:t>
            </a:r>
          </a:p>
        </p:txBody>
      </p:sp>
      <p:pic>
        <p:nvPicPr>
          <p:cNvPr id="23603" name="Picture 51">
            <a:hlinkClick r:id="rId2"/>
            <a:extLst>
              <a:ext uri="{FF2B5EF4-FFF2-40B4-BE49-F238E27FC236}">
                <a16:creationId xmlns:a16="http://schemas.microsoft.com/office/drawing/2014/main" id="{DE07DC0F-3590-D856-FB48-6215DF82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420938"/>
            <a:ext cx="1219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04" name="AutoShape 52">
            <a:extLst>
              <a:ext uri="{FF2B5EF4-FFF2-40B4-BE49-F238E27FC236}">
                <a16:creationId xmlns:a16="http://schemas.microsoft.com/office/drawing/2014/main" id="{DB22608C-3BE4-7405-590E-01C824CB3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3716338"/>
            <a:ext cx="1152525" cy="792162"/>
          </a:xfrm>
          <a:prstGeom prst="wedgeRoundRectCallout">
            <a:avLst>
              <a:gd name="adj1" fmla="val 43528"/>
              <a:gd name="adj2" fmla="val -1654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GB" altLang="en-US">
                <a:solidFill>
                  <a:srgbClr val="FF0066"/>
                </a:solidFill>
              </a:rPr>
              <a:t>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91" grpId="0"/>
      <p:bldP spid="23592" grpId="0"/>
      <p:bldP spid="23593" grpId="0"/>
      <p:bldP spid="23594" grpId="0"/>
      <p:bldP spid="23595" grpId="0"/>
      <p:bldP spid="23596" grpId="0"/>
      <p:bldP spid="23597" grpId="0"/>
      <p:bldP spid="23598" grpId="0"/>
      <p:bldP spid="23599" grpId="0"/>
      <p:bldP spid="23600" grpId="0"/>
      <p:bldP spid="23601" grpId="0"/>
      <p:bldP spid="23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2550F79A-E486-31D1-4D31-953B5050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48431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Density =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CA219C27-575A-CAB9-44A5-582D9CFDE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41287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u="sng"/>
              <a:t>Mass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A07F9540-0C71-A81B-DD69-A076A5E3A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916113"/>
            <a:ext cx="2087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Volume</a:t>
            </a:r>
          </a:p>
        </p:txBody>
      </p:sp>
      <p:sp>
        <p:nvSpPr>
          <p:cNvPr id="13391" name="Text Box 79">
            <a:extLst>
              <a:ext uri="{FF2B5EF4-FFF2-40B4-BE49-F238E27FC236}">
                <a16:creationId xmlns:a16="http://schemas.microsoft.com/office/drawing/2014/main" id="{28DCC093-8125-E2D8-307D-1141DF152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908050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g or kg</a:t>
            </a:r>
          </a:p>
        </p:txBody>
      </p:sp>
      <p:sp>
        <p:nvSpPr>
          <p:cNvPr id="13392" name="Text Box 80">
            <a:extLst>
              <a:ext uri="{FF2B5EF4-FFF2-40B4-BE49-F238E27FC236}">
                <a16:creationId xmlns:a16="http://schemas.microsoft.com/office/drawing/2014/main" id="{9BD7B366-6E48-4FDF-F1B3-07E7AECF0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997200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cm</a:t>
            </a:r>
            <a:r>
              <a:rPr lang="en-GB" altLang="en-US" baseline="30000"/>
              <a:t>3</a:t>
            </a:r>
            <a:r>
              <a:rPr lang="en-GB" altLang="en-US"/>
              <a:t> or kg</a:t>
            </a:r>
            <a:r>
              <a:rPr lang="en-GB" altLang="en-US" baseline="30000"/>
              <a:t>3</a:t>
            </a:r>
            <a:endParaRPr lang="en-GB" altLang="en-US"/>
          </a:p>
        </p:txBody>
      </p:sp>
      <p:sp>
        <p:nvSpPr>
          <p:cNvPr id="13393" name="Text Box 81">
            <a:extLst>
              <a:ext uri="{FF2B5EF4-FFF2-40B4-BE49-F238E27FC236}">
                <a16:creationId xmlns:a16="http://schemas.microsoft.com/office/drawing/2014/main" id="{6344D092-C418-DF8E-0EEB-C59D5375A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36838"/>
            <a:ext cx="2195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gcm</a:t>
            </a:r>
            <a:r>
              <a:rPr lang="en-GB" altLang="en-US" baseline="30000"/>
              <a:t>-3</a:t>
            </a:r>
            <a:r>
              <a:rPr lang="en-GB" altLang="en-US"/>
              <a:t> or kgm</a:t>
            </a:r>
            <a:r>
              <a:rPr lang="en-GB" altLang="en-US" baseline="30000"/>
              <a:t>-3</a:t>
            </a:r>
            <a:endParaRPr lang="en-GB" altLang="en-US"/>
          </a:p>
        </p:txBody>
      </p:sp>
      <p:sp>
        <p:nvSpPr>
          <p:cNvPr id="13394" name="Line 82">
            <a:extLst>
              <a:ext uri="{FF2B5EF4-FFF2-40B4-BE49-F238E27FC236}">
                <a16:creationId xmlns:a16="http://schemas.microsoft.com/office/drawing/2014/main" id="{93403C39-C434-D24F-04B1-10090EA0C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4663" y="1125538"/>
            <a:ext cx="5032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5" name="Line 83">
            <a:extLst>
              <a:ext uri="{FF2B5EF4-FFF2-40B4-BE49-F238E27FC236}">
                <a16:creationId xmlns:a16="http://schemas.microsoft.com/office/drawing/2014/main" id="{D91B799D-FC6E-A9EC-FFF4-A3A51966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2492375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6" name="Line 84">
            <a:extLst>
              <a:ext uri="{FF2B5EF4-FFF2-40B4-BE49-F238E27FC236}">
                <a16:creationId xmlns:a16="http://schemas.microsoft.com/office/drawing/2014/main" id="{68ADA4B0-C702-FB37-C2AC-355222C8F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550" y="1916113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97" name="Text Box 85">
            <a:extLst>
              <a:ext uri="{FF2B5EF4-FFF2-40B4-BE49-F238E27FC236}">
                <a16:creationId xmlns:a16="http://schemas.microsoft.com/office/drawing/2014/main" id="{8F2C96C6-97DF-F841-63BE-2414E9DCE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644900"/>
            <a:ext cx="1728788" cy="14747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Char char="r"/>
            </a:pPr>
            <a:r>
              <a:rPr lang="en-GB" altLang="en-US" sz="3600">
                <a:solidFill>
                  <a:schemeClr val="accent1"/>
                </a:solidFill>
                <a:sym typeface="Symbol" panose="05050102010706020507" pitchFamily="18" charset="2"/>
              </a:rPr>
              <a:t> =  </a:t>
            </a:r>
            <a:r>
              <a:rPr lang="en-GB" altLang="en-US" sz="3600" u="sng">
                <a:solidFill>
                  <a:schemeClr val="accent1"/>
                </a:solidFill>
                <a:sym typeface="Symbol" panose="05050102010706020507" pitchFamily="18" charset="2"/>
              </a:rPr>
              <a:t>m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GB" altLang="en-US" sz="3600">
                <a:solidFill>
                  <a:schemeClr val="accent1"/>
                </a:solidFill>
                <a:sym typeface="Symbol" panose="05050102010706020507" pitchFamily="18" charset="2"/>
              </a:rPr>
              <a:t>       V</a:t>
            </a:r>
            <a:endParaRPr lang="en-GB" altLang="en-US" sz="3600" u="sng">
              <a:solidFill>
                <a:schemeClr val="accent1"/>
              </a:solidFill>
              <a:sym typeface="Symbol" panose="05050102010706020507" pitchFamily="18" charset="2"/>
            </a:endParaRPr>
          </a:p>
        </p:txBody>
      </p:sp>
      <p:sp>
        <p:nvSpPr>
          <p:cNvPr id="13398" name="Text Box 86">
            <a:extLst>
              <a:ext uri="{FF2B5EF4-FFF2-40B4-BE49-F238E27FC236}">
                <a16:creationId xmlns:a16="http://schemas.microsoft.com/office/drawing/2014/main" id="{FEB1B81C-4D69-7DD4-F61F-97C399BD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3644900"/>
            <a:ext cx="48958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Example: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7C80"/>
                </a:solidFill>
              </a:rPr>
              <a:t>Q) Liquid water has a density of 1000kgm</a:t>
            </a:r>
            <a:r>
              <a:rPr lang="en-GB" altLang="en-US" sz="2400" baseline="30000">
                <a:solidFill>
                  <a:srgbClr val="FF7C80"/>
                </a:solidFill>
              </a:rPr>
              <a:t>-3</a:t>
            </a:r>
            <a:r>
              <a:rPr lang="en-GB" altLang="en-US" sz="2400">
                <a:solidFill>
                  <a:srgbClr val="FF7C80"/>
                </a:solidFill>
              </a:rPr>
              <a:t>, while ice has density of 920kgm</a:t>
            </a:r>
            <a:r>
              <a:rPr lang="en-GB" altLang="en-US" sz="2400" baseline="30000">
                <a:solidFill>
                  <a:srgbClr val="FF7C80"/>
                </a:solidFill>
              </a:rPr>
              <a:t>-3</a:t>
            </a:r>
            <a:r>
              <a:rPr lang="en-GB" altLang="en-US" sz="2400">
                <a:solidFill>
                  <a:srgbClr val="FF7C80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7C80"/>
                </a:solidFill>
              </a:rPr>
              <a:t>Calculate the volume occupied by 0.25kg of each.</a:t>
            </a:r>
          </a:p>
        </p:txBody>
      </p:sp>
      <p:sp>
        <p:nvSpPr>
          <p:cNvPr id="13399" name="Text Box 87">
            <a:extLst>
              <a:ext uri="{FF2B5EF4-FFF2-40B4-BE49-F238E27FC236}">
                <a16:creationId xmlns:a16="http://schemas.microsoft.com/office/drawing/2014/main" id="{DF151833-1739-878E-53D5-FE2E984E7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765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400" name="Text Box 88">
            <a:extLst>
              <a:ext uri="{FF2B5EF4-FFF2-40B4-BE49-F238E27FC236}">
                <a16:creationId xmlns:a16="http://schemas.microsoft.com/office/drawing/2014/main" id="{F33332CD-2D73-CCEF-3763-4539F784F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0350"/>
            <a:ext cx="7200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rgbClr val="FF0066"/>
                </a:solidFill>
              </a:rPr>
              <a:t>Density Equation:</a:t>
            </a:r>
          </a:p>
        </p:txBody>
      </p:sp>
      <p:grpSp>
        <p:nvGrpSpPr>
          <p:cNvPr id="13409" name="Group 97">
            <a:extLst>
              <a:ext uri="{FF2B5EF4-FFF2-40B4-BE49-F238E27FC236}">
                <a16:creationId xmlns:a16="http://schemas.microsoft.com/office/drawing/2014/main" id="{CF18511F-AD1D-F60B-0C36-3AC241EFCF15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196975"/>
            <a:ext cx="2895600" cy="2438400"/>
            <a:chOff x="3936" y="2614"/>
            <a:chExt cx="1824" cy="1536"/>
          </a:xfrm>
        </p:grpSpPr>
        <p:sp>
          <p:nvSpPr>
            <p:cNvPr id="13410" name="AutoShape 98">
              <a:extLst>
                <a:ext uri="{FF2B5EF4-FFF2-40B4-BE49-F238E27FC236}">
                  <a16:creationId xmlns:a16="http://schemas.microsoft.com/office/drawing/2014/main" id="{4F70CBA5-09EE-5816-EDDE-EC0CCC36B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614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411" name="Text Box 99">
              <a:extLst>
                <a:ext uri="{FF2B5EF4-FFF2-40B4-BE49-F238E27FC236}">
                  <a16:creationId xmlns:a16="http://schemas.microsoft.com/office/drawing/2014/main" id="{5D786574-594C-0186-3203-39EC24AE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902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3200">
                  <a:solidFill>
                    <a:srgbClr val="FFFF99"/>
                  </a:solidFill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3412" name="Text Box 100">
              <a:extLst>
                <a:ext uri="{FF2B5EF4-FFF2-40B4-BE49-F238E27FC236}">
                  <a16:creationId xmlns:a16="http://schemas.microsoft.com/office/drawing/2014/main" id="{D940B4FD-0C46-FE4C-20E4-DBFF88AC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376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3200">
                  <a:solidFill>
                    <a:srgbClr val="FFFF99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13413" name="Text Box 101">
              <a:extLst>
                <a:ext uri="{FF2B5EF4-FFF2-40B4-BE49-F238E27FC236}">
                  <a16:creationId xmlns:a16="http://schemas.microsoft.com/office/drawing/2014/main" id="{219BEFA8-363F-EA2A-BE54-82B2F7217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76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3200">
                  <a:solidFill>
                    <a:srgbClr val="FFFF99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</a:t>
              </a:r>
            </a:p>
          </p:txBody>
        </p:sp>
        <p:sp>
          <p:nvSpPr>
            <p:cNvPr id="13414" name="Line 102">
              <a:extLst>
                <a:ext uri="{FF2B5EF4-FFF2-40B4-BE49-F238E27FC236}">
                  <a16:creationId xmlns:a16="http://schemas.microsoft.com/office/drawing/2014/main" id="{A4C18439-693C-01D3-7F5B-A9483B778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478"/>
              <a:ext cx="8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5" name="Line 103">
              <a:extLst>
                <a:ext uri="{FF2B5EF4-FFF2-40B4-BE49-F238E27FC236}">
                  <a16:creationId xmlns:a16="http://schemas.microsoft.com/office/drawing/2014/main" id="{419B3D44-DE5B-E5A0-A17D-2D2F17B876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6" name="Line 104">
              <a:extLst>
                <a:ext uri="{FF2B5EF4-FFF2-40B4-BE49-F238E27FC236}">
                  <a16:creationId xmlns:a16="http://schemas.microsoft.com/office/drawing/2014/main" id="{05ED96EA-DFC4-5268-E795-ECE9CB35A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417" name="Rectangle 105">
            <a:extLst>
              <a:ext uri="{FF2B5EF4-FFF2-40B4-BE49-F238E27FC236}">
                <a16:creationId xmlns:a16="http://schemas.microsoft.com/office/drawing/2014/main" id="{57D72115-FFD8-8239-1C4B-8CE032E82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29225"/>
            <a:ext cx="4356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V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= 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0.25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 0.000250m</a:t>
            </a:r>
            <a:r>
              <a:rPr lang="en-GB" altLang="en-US" sz="2400" baseline="30000">
                <a:solidFill>
                  <a:srgbClr val="FFFF00"/>
                </a:solidFill>
                <a:sym typeface="Symbol" panose="05050102010706020507" pitchFamily="18" charset="2"/>
              </a:rPr>
              <a:t>3</a:t>
            </a:r>
            <a:endParaRPr lang="en-GB" altLang="en-US" sz="2400" u="sng" baseline="30000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           1000</a:t>
            </a:r>
          </a:p>
        </p:txBody>
      </p:sp>
      <p:sp>
        <p:nvSpPr>
          <p:cNvPr id="13418" name="Rectangle 106">
            <a:extLst>
              <a:ext uri="{FF2B5EF4-FFF2-40B4-BE49-F238E27FC236}">
                <a16:creationId xmlns:a16="http://schemas.microsoft.com/office/drawing/2014/main" id="{F31843A1-3D40-80CB-FDC4-1B0065F37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35675"/>
            <a:ext cx="421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V = 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400" u="sng">
                <a:solidFill>
                  <a:srgbClr val="FFFF00"/>
                </a:solidFill>
                <a:sym typeface="Symbol" panose="05050102010706020507" pitchFamily="18" charset="2"/>
              </a:rPr>
              <a:t>0.25</a:t>
            </a:r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= 0.000272m</a:t>
            </a:r>
            <a:r>
              <a:rPr lang="en-GB" altLang="en-US" sz="2400" baseline="30000">
                <a:solidFill>
                  <a:srgbClr val="FFFF00"/>
                </a:solidFill>
                <a:sym typeface="Symbol" panose="05050102010706020507" pitchFamily="18" charset="2"/>
              </a:rPr>
              <a:t>3</a:t>
            </a:r>
            <a:endParaRPr lang="en-GB" altLang="en-US" sz="2400" u="sng" baseline="30000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400">
                <a:solidFill>
                  <a:srgbClr val="FFFF00"/>
                </a:solidFill>
                <a:sym typeface="Symbol" panose="05050102010706020507" pitchFamily="18" charset="2"/>
              </a:rPr>
              <a:t>             920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20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91" grpId="0"/>
      <p:bldP spid="13392" grpId="0"/>
      <p:bldP spid="13393" grpId="0"/>
      <p:bldP spid="13397" grpId="0" animBg="1"/>
      <p:bldP spid="13398" grpId="0"/>
      <p:bldP spid="13400" grpId="0"/>
      <p:bldP spid="13417" grpId="0"/>
      <p:bldP spid="134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223C88-1A3B-4D02-8CFE-D62F1F998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DENSITY OF A REGULAR SOLID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062CA37-CC23-AE65-C72E-17FFD0740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08625" y="1628775"/>
            <a:ext cx="338455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Find the Mass of the solid on a balance.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Measure the three lengths and calculate the Volume.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(ie V = l x w x h )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Calculate the Density.</a:t>
            </a:r>
          </a:p>
        </p:txBody>
      </p:sp>
      <p:grpSp>
        <p:nvGrpSpPr>
          <p:cNvPr id="20506" name="Group 26">
            <a:extLst>
              <a:ext uri="{FF2B5EF4-FFF2-40B4-BE49-F238E27FC236}">
                <a16:creationId xmlns:a16="http://schemas.microsoft.com/office/drawing/2014/main" id="{E482E627-FDC8-391B-6AFA-AD63361DF4F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420938"/>
            <a:ext cx="4392612" cy="2808287"/>
            <a:chOff x="567" y="1525"/>
            <a:chExt cx="2767" cy="1769"/>
          </a:xfrm>
        </p:grpSpPr>
        <p:sp>
          <p:nvSpPr>
            <p:cNvPr id="20484" name="Line 4">
              <a:extLst>
                <a:ext uri="{FF2B5EF4-FFF2-40B4-BE49-F238E27FC236}">
                  <a16:creationId xmlns:a16="http://schemas.microsoft.com/office/drawing/2014/main" id="{F0E8FE0A-09A0-A233-84E4-FF5FB8B19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1979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5" name="Line 5">
              <a:extLst>
                <a:ext uri="{FF2B5EF4-FFF2-40B4-BE49-F238E27FC236}">
                  <a16:creationId xmlns:a16="http://schemas.microsoft.com/office/drawing/2014/main" id="{BBC5A566-6357-A98B-C234-BF57C00DE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1979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Line 6">
              <a:extLst>
                <a:ext uri="{FF2B5EF4-FFF2-40B4-BE49-F238E27FC236}">
                  <a16:creationId xmlns:a16="http://schemas.microsoft.com/office/drawing/2014/main" id="{7E8F4E42-8A16-0345-0E5B-AC7A51917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3294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7" name="Line 7">
              <a:extLst>
                <a:ext uri="{FF2B5EF4-FFF2-40B4-BE49-F238E27FC236}">
                  <a16:creationId xmlns:a16="http://schemas.microsoft.com/office/drawing/2014/main" id="{09846FC5-2568-21DD-A667-20CB005DEC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1979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Line 8">
              <a:extLst>
                <a:ext uri="{FF2B5EF4-FFF2-40B4-BE49-F238E27FC236}">
                  <a16:creationId xmlns:a16="http://schemas.microsoft.com/office/drawing/2014/main" id="{5E4CF004-E2F1-48AF-4203-F08540BC47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" y="1525"/>
              <a:ext cx="81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Line 9">
              <a:extLst>
                <a:ext uri="{FF2B5EF4-FFF2-40B4-BE49-F238E27FC236}">
                  <a16:creationId xmlns:a16="http://schemas.microsoft.com/office/drawing/2014/main" id="{0137E56A-2FDF-CE10-B4E5-2E6319EAA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7" y="2840"/>
              <a:ext cx="81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0" name="Line 10">
              <a:extLst>
                <a:ext uri="{FF2B5EF4-FFF2-40B4-BE49-F238E27FC236}">
                  <a16:creationId xmlns:a16="http://schemas.microsoft.com/office/drawing/2014/main" id="{A547047A-7BC4-BA0C-0E41-CC5D16829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7" y="1525"/>
              <a:ext cx="81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1" name="Line 11">
              <a:extLst>
                <a:ext uri="{FF2B5EF4-FFF2-40B4-BE49-F238E27FC236}">
                  <a16:creationId xmlns:a16="http://schemas.microsoft.com/office/drawing/2014/main" id="{193BB672-0B2F-D90E-4E98-1F79FD0FD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" y="2840"/>
              <a:ext cx="81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2" name="Line 12">
              <a:extLst>
                <a:ext uri="{FF2B5EF4-FFF2-40B4-BE49-F238E27FC236}">
                  <a16:creationId xmlns:a16="http://schemas.microsoft.com/office/drawing/2014/main" id="{C411613A-A83B-AAB1-5495-E62F504CF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152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3" name="Line 13">
              <a:extLst>
                <a:ext uri="{FF2B5EF4-FFF2-40B4-BE49-F238E27FC236}">
                  <a16:creationId xmlns:a16="http://schemas.microsoft.com/office/drawing/2014/main" id="{B94D5C93-A257-AA76-3B88-165D051A8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52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4" name="Line 14">
              <a:extLst>
                <a:ext uri="{FF2B5EF4-FFF2-40B4-BE49-F238E27FC236}">
                  <a16:creationId xmlns:a16="http://schemas.microsoft.com/office/drawing/2014/main" id="{20C99796-433B-3ABA-F2C2-2C887E826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525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5" name="Line 15">
              <a:extLst>
                <a:ext uri="{FF2B5EF4-FFF2-40B4-BE49-F238E27FC236}">
                  <a16:creationId xmlns:a16="http://schemas.microsoft.com/office/drawing/2014/main" id="{90622B0A-F275-36C9-A1D3-88E362D10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2840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96" name="Line 16">
            <a:extLst>
              <a:ext uri="{FF2B5EF4-FFF2-40B4-BE49-F238E27FC236}">
                <a16:creationId xmlns:a16="http://schemas.microsoft.com/office/drawing/2014/main" id="{8DDD180E-DE30-F62E-02F6-50D134E00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3141663"/>
            <a:ext cx="0" cy="20161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CCE281AB-5753-86D4-E7E4-EA15FDB21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5589588"/>
            <a:ext cx="30956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40B8EC17-D32E-D560-48D9-0CDA6C11D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349500"/>
            <a:ext cx="1223962" cy="6477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4C1A4EF5-978C-B6A3-454F-98DBEF0D6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58958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4.0 cm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F339840A-B218-FEC6-B9AA-825EA002B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4923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2.0   cm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B1DB442B-C9F7-A838-9B79-6BC3701E1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3.0  cm</a:t>
            </a:r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8A008AAE-9909-23B8-E153-5B53871F383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900113" y="3500438"/>
            <a:ext cx="49514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ym typeface="Symbol" panose="05050102010706020507" pitchFamily="18" charset="2"/>
              </a:rPr>
              <a:t> 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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= 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240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=10.0 g/cm</a:t>
            </a:r>
            <a:r>
              <a:rPr lang="en-GB" altLang="en-US" sz="2800" baseline="30000">
                <a:solidFill>
                  <a:srgbClr val="FFFF00"/>
                </a:solidFill>
                <a:sym typeface="Symbol" panose="05050102010706020507" pitchFamily="18" charset="2"/>
              </a:rPr>
              <a:t>3</a:t>
            </a:r>
            <a:endParaRPr lang="en-GB" altLang="en-US" sz="2800" u="sng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       V      24</a:t>
            </a:r>
          </a:p>
        </p:txBody>
      </p:sp>
      <p:sp>
        <p:nvSpPr>
          <p:cNvPr id="20504" name="Text Box 24">
            <a:extLst>
              <a:ext uri="{FF2B5EF4-FFF2-40B4-BE49-F238E27FC236}">
                <a16:creationId xmlns:a16="http://schemas.microsoft.com/office/drawing/2014/main" id="{A56383B6-A41C-F655-0149-02206D43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84467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m = 240 g</a:t>
            </a: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A8F528BC-EB91-1376-4AF4-7F65F40E07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6238" y="2205038"/>
            <a:ext cx="360362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3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99" grpId="0"/>
      <p:bldP spid="20500" grpId="0"/>
      <p:bldP spid="20501" grpId="0"/>
      <p:bldP spid="20503" grpId="0"/>
      <p:bldP spid="205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93" name="Group 133">
            <a:extLst>
              <a:ext uri="{FF2B5EF4-FFF2-40B4-BE49-F238E27FC236}">
                <a16:creationId xmlns:a16="http://schemas.microsoft.com/office/drawing/2014/main" id="{8446E58A-9BFC-0782-C976-D1C136E91B6F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260350"/>
          <a:ext cx="6096000" cy="6129338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862447859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1771855439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113485374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63449457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11153861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3118812804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1054961272"/>
                    </a:ext>
                  </a:extLst>
                </a:gridCol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Length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Width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Height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Volume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cm</a:t>
                      </a:r>
                      <a:r>
                        <a:rPr kumimoji="0" lang="en-GB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Density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 g/cm</a:t>
                      </a:r>
                      <a:r>
                        <a:rPr kumimoji="0" lang="en-GB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endParaRPr kumimoji="0" lang="en-GB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076201"/>
                  </a:ext>
                </a:extLst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847796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928306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18908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246780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25203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977023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471418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700216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680662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02054"/>
                  </a:ext>
                </a:extLst>
              </a:tr>
            </a:tbl>
          </a:graphicData>
        </a:graphic>
      </p:graphicFrame>
      <p:pic>
        <p:nvPicPr>
          <p:cNvPr id="15494" name="Picture 134">
            <a:extLst>
              <a:ext uri="{FF2B5EF4-FFF2-40B4-BE49-F238E27FC236}">
                <a16:creationId xmlns:a16="http://schemas.microsoft.com/office/drawing/2014/main" id="{EB56E698-D28F-DC0A-D1DD-61EA75EFB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33375"/>
            <a:ext cx="1052513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32" name="Group 112">
            <a:extLst>
              <a:ext uri="{FF2B5EF4-FFF2-40B4-BE49-F238E27FC236}">
                <a16:creationId xmlns:a16="http://schemas.microsoft.com/office/drawing/2014/main" id="{92682B9E-6E15-71E7-657D-B55155A0EC7F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836613"/>
          <a:ext cx="6096000" cy="639762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53224804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363158"/>
                    </a:ext>
                  </a:extLst>
                </a:gridCol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g/cm</a:t>
                      </a:r>
                      <a:r>
                        <a:rPr kumimoji="0" lang="en-GB" altLang="en-US" sz="3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86454"/>
                  </a:ext>
                </a:extLst>
              </a:tr>
            </a:tbl>
          </a:graphicData>
        </a:graphic>
      </p:graphicFrame>
      <p:graphicFrame>
        <p:nvGraphicFramePr>
          <p:cNvPr id="5154" name="Group 34">
            <a:extLst>
              <a:ext uri="{FF2B5EF4-FFF2-40B4-BE49-F238E27FC236}">
                <a16:creationId xmlns:a16="http://schemas.microsoft.com/office/drawing/2014/main" id="{79AD3B0C-D930-7987-21DD-2F119A8C5D7F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1484313"/>
          <a:ext cx="6096000" cy="576262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27331070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22137750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Aluminium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028211"/>
                  </a:ext>
                </a:extLst>
              </a:tr>
            </a:tbl>
          </a:graphicData>
        </a:graphic>
      </p:graphicFrame>
      <p:graphicFrame>
        <p:nvGraphicFramePr>
          <p:cNvPr id="5169" name="Group 49">
            <a:extLst>
              <a:ext uri="{FF2B5EF4-FFF2-40B4-BE49-F238E27FC236}">
                <a16:creationId xmlns:a16="http://schemas.microsoft.com/office/drawing/2014/main" id="{DD5BF8BD-AAF6-C48F-AF70-880C6782F6DD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2636838"/>
          <a:ext cx="6096000" cy="576262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70041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69288007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709658"/>
                  </a:ext>
                </a:extLst>
              </a:tr>
            </a:tbl>
          </a:graphicData>
        </a:graphic>
      </p:graphicFrame>
      <p:graphicFrame>
        <p:nvGraphicFramePr>
          <p:cNvPr id="5184" name="Group 64">
            <a:extLst>
              <a:ext uri="{FF2B5EF4-FFF2-40B4-BE49-F238E27FC236}">
                <a16:creationId xmlns:a16="http://schemas.microsoft.com/office/drawing/2014/main" id="{43983549-A348-5D10-17D2-DA647B8BB536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2060575"/>
          <a:ext cx="6096000" cy="576263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372586625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957991555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7.86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556817"/>
                  </a:ext>
                </a:extLst>
              </a:tr>
            </a:tbl>
          </a:graphicData>
        </a:graphic>
      </p:graphicFrame>
      <p:graphicFrame>
        <p:nvGraphicFramePr>
          <p:cNvPr id="5235" name="Group 115">
            <a:extLst>
              <a:ext uri="{FF2B5EF4-FFF2-40B4-BE49-F238E27FC236}">
                <a16:creationId xmlns:a16="http://schemas.microsoft.com/office/drawing/2014/main" id="{584B921C-6E5D-362A-FC07-BBBB4468529C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3213100"/>
          <a:ext cx="6096000" cy="5175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906169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10886232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016510"/>
                  </a:ext>
                </a:extLst>
              </a:tr>
            </a:tbl>
          </a:graphicData>
        </a:graphic>
      </p:graphicFrame>
      <p:graphicFrame>
        <p:nvGraphicFramePr>
          <p:cNvPr id="5233" name="Group 113">
            <a:extLst>
              <a:ext uri="{FF2B5EF4-FFF2-40B4-BE49-F238E27FC236}">
                <a16:creationId xmlns:a16="http://schemas.microsoft.com/office/drawing/2014/main" id="{F1C4FE43-99E1-8611-BF04-8730DA4AD2BB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3716338"/>
          <a:ext cx="6096000" cy="576262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32842120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91948806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848865"/>
                  </a:ext>
                </a:extLst>
              </a:tr>
            </a:tbl>
          </a:graphicData>
        </a:graphic>
      </p:graphicFrame>
      <p:graphicFrame>
        <p:nvGraphicFramePr>
          <p:cNvPr id="5231" name="Group 111">
            <a:extLst>
              <a:ext uri="{FF2B5EF4-FFF2-40B4-BE49-F238E27FC236}">
                <a16:creationId xmlns:a16="http://schemas.microsoft.com/office/drawing/2014/main" id="{A537319A-A01A-0EF2-F61E-E7559202BB6E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4292600"/>
          <a:ext cx="6096000" cy="6477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37334781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43493293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023687"/>
                  </a:ext>
                </a:extLst>
              </a:tr>
            </a:tbl>
          </a:graphicData>
        </a:graphic>
      </p:graphicFrame>
      <p:graphicFrame>
        <p:nvGraphicFramePr>
          <p:cNvPr id="5245" name="Group 125">
            <a:extLst>
              <a:ext uri="{FF2B5EF4-FFF2-40B4-BE49-F238E27FC236}">
                <a16:creationId xmlns:a16="http://schemas.microsoft.com/office/drawing/2014/main" id="{4F3625EC-3048-D281-37D9-7A58F2FD0AF4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4941888"/>
          <a:ext cx="6096000" cy="5175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414292745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998360672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169522"/>
                  </a:ext>
                </a:extLst>
              </a:tr>
            </a:tbl>
          </a:graphicData>
        </a:graphic>
      </p:graphicFrame>
      <p:graphicFrame>
        <p:nvGraphicFramePr>
          <p:cNvPr id="5255" name="Group 135">
            <a:extLst>
              <a:ext uri="{FF2B5EF4-FFF2-40B4-BE49-F238E27FC236}">
                <a16:creationId xmlns:a16="http://schemas.microsoft.com/office/drawing/2014/main" id="{AF909368-77C2-14AF-8819-B7A0894E95DD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5445125"/>
          <a:ext cx="6096000" cy="5175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54401731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90017551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Marble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79015"/>
                  </a:ext>
                </a:extLst>
              </a:tr>
            </a:tbl>
          </a:graphicData>
        </a:graphic>
      </p:graphicFrame>
      <p:graphicFrame>
        <p:nvGraphicFramePr>
          <p:cNvPr id="5265" name="Group 145">
            <a:extLst>
              <a:ext uri="{FF2B5EF4-FFF2-40B4-BE49-F238E27FC236}">
                <a16:creationId xmlns:a16="http://schemas.microsoft.com/office/drawing/2014/main" id="{85F31150-1776-FB1A-7511-1BD4B164A265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5949950"/>
          <a:ext cx="6096000" cy="5175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4339282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46487622"/>
                    </a:ext>
                  </a:extLst>
                </a:gridCol>
              </a:tblGrid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95165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91F91CA-54A3-3C57-AFB8-6DFE8BB61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DENSITY OF AN IRREGULAR SOLID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66AC40C7-A4F9-D3AB-CA3E-B37341B5AD5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2133600"/>
            <a:ext cx="2012950" cy="4319588"/>
          </a:xfrm>
          <a:solidFill>
            <a:srgbClr val="6666FF"/>
          </a:solidFill>
          <a:ln/>
        </p:spPr>
      </p:pic>
      <p:sp>
        <p:nvSpPr>
          <p:cNvPr id="18437" name="Line 5">
            <a:extLst>
              <a:ext uri="{FF2B5EF4-FFF2-40B4-BE49-F238E27FC236}">
                <a16:creationId xmlns:a16="http://schemas.microsoft.com/office/drawing/2014/main" id="{DEA8F2A3-C2A2-D5DD-A44B-6005B73CF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437063"/>
            <a:ext cx="576263" cy="0"/>
          </a:xfrm>
          <a:prstGeom prst="line">
            <a:avLst/>
          </a:prstGeom>
          <a:noFill/>
          <a:ln w="254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83018F07-BE6A-4219-0A45-687FDD417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349500"/>
            <a:ext cx="4608512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Find the Mass of the solid on a balance.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Fill the Measuring Cylinder with Water to a known Volume.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Add the Object.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Work out the Volume of Water that is displaced.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Calculate the Density.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en-GB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18441" name="Freeform 9">
            <a:extLst>
              <a:ext uri="{FF2B5EF4-FFF2-40B4-BE49-F238E27FC236}">
                <a16:creationId xmlns:a16="http://schemas.microsoft.com/office/drawing/2014/main" id="{3488145A-5763-2735-1898-64A0AE00D844}"/>
              </a:ext>
            </a:extLst>
          </p:cNvPr>
          <p:cNvSpPr>
            <a:spLocks/>
          </p:cNvSpPr>
          <p:nvPr/>
        </p:nvSpPr>
        <p:spPr bwMode="auto">
          <a:xfrm rot="-4734759">
            <a:off x="2108995" y="1427956"/>
            <a:ext cx="1065212" cy="314325"/>
          </a:xfrm>
          <a:custGeom>
            <a:avLst/>
            <a:gdLst>
              <a:gd name="T0" fmla="*/ 279 w 981"/>
              <a:gd name="T1" fmla="*/ 0 h 614"/>
              <a:gd name="T2" fmla="*/ 179 w 981"/>
              <a:gd name="T3" fmla="*/ 63 h 614"/>
              <a:gd name="T4" fmla="*/ 79 w 981"/>
              <a:gd name="T5" fmla="*/ 188 h 614"/>
              <a:gd name="T6" fmla="*/ 142 w 981"/>
              <a:gd name="T7" fmla="*/ 614 h 614"/>
              <a:gd name="T8" fmla="*/ 392 w 981"/>
              <a:gd name="T9" fmla="*/ 601 h 614"/>
              <a:gd name="T10" fmla="*/ 480 w 981"/>
              <a:gd name="T11" fmla="*/ 551 h 614"/>
              <a:gd name="T12" fmla="*/ 555 w 981"/>
              <a:gd name="T13" fmla="*/ 526 h 614"/>
              <a:gd name="T14" fmla="*/ 668 w 981"/>
              <a:gd name="T15" fmla="*/ 338 h 614"/>
              <a:gd name="T16" fmla="*/ 705 w 981"/>
              <a:gd name="T17" fmla="*/ 251 h 614"/>
              <a:gd name="T18" fmla="*/ 893 w 981"/>
              <a:gd name="T19" fmla="*/ 238 h 614"/>
              <a:gd name="T20" fmla="*/ 943 w 981"/>
              <a:gd name="T21" fmla="*/ 226 h 614"/>
              <a:gd name="T22" fmla="*/ 981 w 981"/>
              <a:gd name="T23" fmla="*/ 213 h 614"/>
              <a:gd name="T24" fmla="*/ 805 w 981"/>
              <a:gd name="T25" fmla="*/ 113 h 614"/>
              <a:gd name="T26" fmla="*/ 580 w 981"/>
              <a:gd name="T27" fmla="*/ 188 h 614"/>
              <a:gd name="T28" fmla="*/ 542 w 981"/>
              <a:gd name="T29" fmla="*/ 213 h 614"/>
              <a:gd name="T30" fmla="*/ 530 w 981"/>
              <a:gd name="T31" fmla="*/ 88 h 614"/>
              <a:gd name="T32" fmla="*/ 367 w 981"/>
              <a:gd name="T33" fmla="*/ 38 h 614"/>
              <a:gd name="T34" fmla="*/ 279 w 981"/>
              <a:gd name="T35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1" h="614">
                <a:moveTo>
                  <a:pt x="279" y="0"/>
                </a:moveTo>
                <a:cubicBezTo>
                  <a:pt x="246" y="21"/>
                  <a:pt x="208" y="36"/>
                  <a:pt x="179" y="63"/>
                </a:cubicBezTo>
                <a:cubicBezTo>
                  <a:pt x="140" y="99"/>
                  <a:pt x="117" y="150"/>
                  <a:pt x="79" y="188"/>
                </a:cubicBezTo>
                <a:cubicBezTo>
                  <a:pt x="45" y="331"/>
                  <a:pt x="0" y="543"/>
                  <a:pt x="142" y="614"/>
                </a:cubicBezTo>
                <a:cubicBezTo>
                  <a:pt x="225" y="610"/>
                  <a:pt x="309" y="612"/>
                  <a:pt x="392" y="601"/>
                </a:cubicBezTo>
                <a:cubicBezTo>
                  <a:pt x="425" y="597"/>
                  <a:pt x="449" y="564"/>
                  <a:pt x="480" y="551"/>
                </a:cubicBezTo>
                <a:cubicBezTo>
                  <a:pt x="504" y="541"/>
                  <a:pt x="555" y="526"/>
                  <a:pt x="555" y="526"/>
                </a:cubicBezTo>
                <a:cubicBezTo>
                  <a:pt x="598" y="468"/>
                  <a:pt x="636" y="403"/>
                  <a:pt x="668" y="338"/>
                </a:cubicBezTo>
                <a:cubicBezTo>
                  <a:pt x="676" y="323"/>
                  <a:pt x="689" y="256"/>
                  <a:pt x="705" y="251"/>
                </a:cubicBezTo>
                <a:cubicBezTo>
                  <a:pt x="765" y="233"/>
                  <a:pt x="830" y="242"/>
                  <a:pt x="893" y="238"/>
                </a:cubicBezTo>
                <a:cubicBezTo>
                  <a:pt x="910" y="234"/>
                  <a:pt x="927" y="231"/>
                  <a:pt x="943" y="226"/>
                </a:cubicBezTo>
                <a:cubicBezTo>
                  <a:pt x="956" y="222"/>
                  <a:pt x="981" y="226"/>
                  <a:pt x="981" y="213"/>
                </a:cubicBezTo>
                <a:cubicBezTo>
                  <a:pt x="981" y="154"/>
                  <a:pt x="848" y="123"/>
                  <a:pt x="805" y="113"/>
                </a:cubicBezTo>
                <a:cubicBezTo>
                  <a:pt x="730" y="143"/>
                  <a:pt x="658" y="174"/>
                  <a:pt x="580" y="188"/>
                </a:cubicBezTo>
                <a:cubicBezTo>
                  <a:pt x="567" y="196"/>
                  <a:pt x="557" y="216"/>
                  <a:pt x="542" y="213"/>
                </a:cubicBezTo>
                <a:cubicBezTo>
                  <a:pt x="493" y="203"/>
                  <a:pt x="530" y="89"/>
                  <a:pt x="530" y="88"/>
                </a:cubicBezTo>
                <a:cubicBezTo>
                  <a:pt x="475" y="70"/>
                  <a:pt x="423" y="51"/>
                  <a:pt x="367" y="38"/>
                </a:cubicBezTo>
                <a:cubicBezTo>
                  <a:pt x="315" y="3"/>
                  <a:pt x="344" y="17"/>
                  <a:pt x="279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694C258E-9860-EC35-A7A0-7D9A91FF4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3429000"/>
            <a:ext cx="576263" cy="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F0CEDB92-6D9A-FA8A-9DB1-87CA0DA45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138" y="3429000"/>
            <a:ext cx="0" cy="100806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1588298F-816A-05E3-A973-4489E9099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2926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99FF"/>
                </a:solidFill>
              </a:rPr>
              <a:t>50 cm</a:t>
            </a:r>
            <a:r>
              <a:rPr lang="en-GB" altLang="en-US" b="1" baseline="30000">
                <a:solidFill>
                  <a:srgbClr val="6699FF"/>
                </a:solidFill>
              </a:rPr>
              <a:t>3</a:t>
            </a:r>
            <a:endParaRPr lang="en-GB" altLang="en-US" b="1">
              <a:solidFill>
                <a:srgbClr val="6699FF"/>
              </a:solidFill>
            </a:endParaRP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C461A1F2-1DAC-DBDD-6D13-6251F4200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977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99FF"/>
                </a:solidFill>
              </a:rPr>
              <a:t>80 cm</a:t>
            </a:r>
            <a:r>
              <a:rPr lang="en-GB" altLang="en-US" b="1" baseline="30000">
                <a:solidFill>
                  <a:srgbClr val="6699FF"/>
                </a:solidFill>
              </a:rPr>
              <a:t>3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556376B6-C94A-FFE6-D868-4FD85F6E3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412875"/>
            <a:ext cx="126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m = 360 g</a:t>
            </a: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80E9254E-6D24-69D8-1956-BE9EA63EE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1628775"/>
            <a:ext cx="720725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CF82C9EC-97CC-588F-E83D-AE0568153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412875"/>
            <a:ext cx="457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 = 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sz="2800" u="sng">
                <a:solidFill>
                  <a:srgbClr val="FFFF00"/>
                </a:solidFill>
                <a:sym typeface="Symbol" panose="05050102010706020507" pitchFamily="18" charset="2"/>
              </a:rPr>
              <a:t>360</a:t>
            </a:r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=12.0 g/cm</a:t>
            </a:r>
            <a:r>
              <a:rPr lang="en-GB" altLang="en-US" sz="2800" baseline="30000">
                <a:solidFill>
                  <a:srgbClr val="FFFF00"/>
                </a:solidFill>
                <a:sym typeface="Symbol" panose="05050102010706020507" pitchFamily="18" charset="2"/>
              </a:rPr>
              <a:t>3</a:t>
            </a:r>
            <a:endParaRPr lang="en-GB" altLang="en-US" sz="2800" u="sng" baseline="30000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 sz="2800">
                <a:solidFill>
                  <a:srgbClr val="FFFF00"/>
                </a:solidFill>
                <a:sym typeface="Symbol" panose="05050102010706020507" pitchFamily="18" charset="2"/>
              </a:rPr>
              <a:t>        V   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6944 L -0.00139 0.5629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4" grpId="0"/>
      <p:bldP spid="18445" grpId="0"/>
      <p:bldP spid="18446" grpId="0"/>
      <p:bldP spid="184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E5760C3-3E9F-F0C0-02B6-B8B763F78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DENSITY OF AN IRREGULAR SOLID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2395EC2-C530-A70F-BE29-E60156464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676275"/>
          </a:xfrm>
        </p:spPr>
        <p:txBody>
          <a:bodyPr/>
          <a:lstStyle/>
          <a:p>
            <a:r>
              <a:rPr lang="en-GB" altLang="en-US"/>
              <a:t>OR use a Eureka Can to find the Volume.</a:t>
            </a:r>
          </a:p>
          <a:p>
            <a:pPr lvl="4"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182F5704-BFF5-08E5-63AA-9D7ACB7E5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83E21020-7447-EBE6-55AC-D45CA3198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418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F4CFFFF8-05B8-20B1-FF29-F713449B6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35734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6BACF91D-261E-D9EB-3F05-F2710A704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734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F81A455E-FD80-93B3-99DC-C15E262BC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2845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F7B1B655-F2DA-7850-59AB-FAE6BCE2C0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27813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A024F465-7CEF-413A-0FCC-9B9113CD9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39338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CA5447F4-EC29-F876-BDCD-38A8D95B5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9338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1901293A-6AAC-07FA-53DE-AA1E8F1B1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58054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F8D3B167-8919-20CB-6370-7461D226A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6238" y="5589588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4576A015-65F7-132A-3E14-11E3604E23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5589588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899ED9D9-D5BC-61CF-265A-D8B8677F8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573463"/>
            <a:ext cx="165576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0" name="Freeform 16">
            <a:extLst>
              <a:ext uri="{FF2B5EF4-FFF2-40B4-BE49-F238E27FC236}">
                <a16:creationId xmlns:a16="http://schemas.microsoft.com/office/drawing/2014/main" id="{BC81690F-FD64-6812-E1B8-CD9FA9DDD85D}"/>
              </a:ext>
            </a:extLst>
          </p:cNvPr>
          <p:cNvSpPr>
            <a:spLocks/>
          </p:cNvSpPr>
          <p:nvPr/>
        </p:nvSpPr>
        <p:spPr bwMode="auto">
          <a:xfrm rot="-4734759">
            <a:off x="1589088" y="2235200"/>
            <a:ext cx="1065212" cy="1004888"/>
          </a:xfrm>
          <a:custGeom>
            <a:avLst/>
            <a:gdLst>
              <a:gd name="T0" fmla="*/ 279 w 981"/>
              <a:gd name="T1" fmla="*/ 0 h 614"/>
              <a:gd name="T2" fmla="*/ 179 w 981"/>
              <a:gd name="T3" fmla="*/ 63 h 614"/>
              <a:gd name="T4" fmla="*/ 79 w 981"/>
              <a:gd name="T5" fmla="*/ 188 h 614"/>
              <a:gd name="T6" fmla="*/ 142 w 981"/>
              <a:gd name="T7" fmla="*/ 614 h 614"/>
              <a:gd name="T8" fmla="*/ 392 w 981"/>
              <a:gd name="T9" fmla="*/ 601 h 614"/>
              <a:gd name="T10" fmla="*/ 480 w 981"/>
              <a:gd name="T11" fmla="*/ 551 h 614"/>
              <a:gd name="T12" fmla="*/ 555 w 981"/>
              <a:gd name="T13" fmla="*/ 526 h 614"/>
              <a:gd name="T14" fmla="*/ 668 w 981"/>
              <a:gd name="T15" fmla="*/ 338 h 614"/>
              <a:gd name="T16" fmla="*/ 705 w 981"/>
              <a:gd name="T17" fmla="*/ 251 h 614"/>
              <a:gd name="T18" fmla="*/ 893 w 981"/>
              <a:gd name="T19" fmla="*/ 238 h 614"/>
              <a:gd name="T20" fmla="*/ 943 w 981"/>
              <a:gd name="T21" fmla="*/ 226 h 614"/>
              <a:gd name="T22" fmla="*/ 981 w 981"/>
              <a:gd name="T23" fmla="*/ 213 h 614"/>
              <a:gd name="T24" fmla="*/ 805 w 981"/>
              <a:gd name="T25" fmla="*/ 113 h 614"/>
              <a:gd name="T26" fmla="*/ 580 w 981"/>
              <a:gd name="T27" fmla="*/ 188 h 614"/>
              <a:gd name="T28" fmla="*/ 542 w 981"/>
              <a:gd name="T29" fmla="*/ 213 h 614"/>
              <a:gd name="T30" fmla="*/ 530 w 981"/>
              <a:gd name="T31" fmla="*/ 88 h 614"/>
              <a:gd name="T32" fmla="*/ 367 w 981"/>
              <a:gd name="T33" fmla="*/ 38 h 614"/>
              <a:gd name="T34" fmla="*/ 279 w 981"/>
              <a:gd name="T35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1" h="614">
                <a:moveTo>
                  <a:pt x="279" y="0"/>
                </a:moveTo>
                <a:cubicBezTo>
                  <a:pt x="246" y="21"/>
                  <a:pt x="208" y="36"/>
                  <a:pt x="179" y="63"/>
                </a:cubicBezTo>
                <a:cubicBezTo>
                  <a:pt x="140" y="99"/>
                  <a:pt x="117" y="150"/>
                  <a:pt x="79" y="188"/>
                </a:cubicBezTo>
                <a:cubicBezTo>
                  <a:pt x="45" y="331"/>
                  <a:pt x="0" y="543"/>
                  <a:pt x="142" y="614"/>
                </a:cubicBezTo>
                <a:cubicBezTo>
                  <a:pt x="225" y="610"/>
                  <a:pt x="309" y="612"/>
                  <a:pt x="392" y="601"/>
                </a:cubicBezTo>
                <a:cubicBezTo>
                  <a:pt x="425" y="597"/>
                  <a:pt x="449" y="564"/>
                  <a:pt x="480" y="551"/>
                </a:cubicBezTo>
                <a:cubicBezTo>
                  <a:pt x="504" y="541"/>
                  <a:pt x="555" y="526"/>
                  <a:pt x="555" y="526"/>
                </a:cubicBezTo>
                <a:cubicBezTo>
                  <a:pt x="598" y="468"/>
                  <a:pt x="636" y="403"/>
                  <a:pt x="668" y="338"/>
                </a:cubicBezTo>
                <a:cubicBezTo>
                  <a:pt x="676" y="323"/>
                  <a:pt x="689" y="256"/>
                  <a:pt x="705" y="251"/>
                </a:cubicBezTo>
                <a:cubicBezTo>
                  <a:pt x="765" y="233"/>
                  <a:pt x="830" y="242"/>
                  <a:pt x="893" y="238"/>
                </a:cubicBezTo>
                <a:cubicBezTo>
                  <a:pt x="910" y="234"/>
                  <a:pt x="927" y="231"/>
                  <a:pt x="943" y="226"/>
                </a:cubicBezTo>
                <a:cubicBezTo>
                  <a:pt x="956" y="222"/>
                  <a:pt x="981" y="226"/>
                  <a:pt x="981" y="213"/>
                </a:cubicBezTo>
                <a:cubicBezTo>
                  <a:pt x="981" y="154"/>
                  <a:pt x="848" y="123"/>
                  <a:pt x="805" y="113"/>
                </a:cubicBezTo>
                <a:cubicBezTo>
                  <a:pt x="730" y="143"/>
                  <a:pt x="658" y="174"/>
                  <a:pt x="580" y="188"/>
                </a:cubicBezTo>
                <a:cubicBezTo>
                  <a:pt x="567" y="196"/>
                  <a:pt x="557" y="216"/>
                  <a:pt x="542" y="213"/>
                </a:cubicBezTo>
                <a:cubicBezTo>
                  <a:pt x="493" y="203"/>
                  <a:pt x="530" y="89"/>
                  <a:pt x="530" y="88"/>
                </a:cubicBezTo>
                <a:cubicBezTo>
                  <a:pt x="475" y="70"/>
                  <a:pt x="423" y="51"/>
                  <a:pt x="367" y="38"/>
                </a:cubicBezTo>
                <a:cubicBezTo>
                  <a:pt x="315" y="3"/>
                  <a:pt x="344" y="17"/>
                  <a:pt x="279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23291AF2-A3AD-A19C-6ED6-9059C5FE2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73463"/>
            <a:ext cx="288925" cy="287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19AD2AAE-B811-93C8-7B9B-281536561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60800"/>
            <a:ext cx="0" cy="19446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61CFC944-ADD8-47AA-CB22-5A5C95292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805488"/>
            <a:ext cx="4333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4FA3BD36-1CD5-868B-C065-F73BE1926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60800"/>
            <a:ext cx="0" cy="7921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Text Box 24">
            <a:extLst>
              <a:ext uri="{FF2B5EF4-FFF2-40B4-BE49-F238E27FC236}">
                <a16:creationId xmlns:a16="http://schemas.microsoft.com/office/drawing/2014/main" id="{F986C5DA-0373-BF87-20D1-6B4AD0CB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133600"/>
            <a:ext cx="5292725" cy="594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Find the mass of the solid on a balance.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Add water until just overflowing.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Place a Measuring Cylinder under the spout.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Add the Object.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Collect the Water and read off the Volume.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r>
              <a:rPr lang="en-GB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Calculate Density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</a:pPr>
            <a:endParaRPr lang="en-GB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21529" name="Rectangle 25">
            <a:extLst>
              <a:ext uri="{FF2B5EF4-FFF2-40B4-BE49-F238E27FC236}">
                <a16:creationId xmlns:a16="http://schemas.microsoft.com/office/drawing/2014/main" id="{65E8FF13-0190-627F-5D28-F8F42FEC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126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m = 440 g</a:t>
            </a:r>
          </a:p>
        </p:txBody>
      </p:sp>
      <p:sp>
        <p:nvSpPr>
          <p:cNvPr id="21530" name="Line 26">
            <a:extLst>
              <a:ext uri="{FF2B5EF4-FFF2-40B4-BE49-F238E27FC236}">
                <a16:creationId xmlns:a16="http://schemas.microsoft.com/office/drawing/2014/main" id="{A60FD608-E6E2-65CF-6347-D80234C17B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7450" y="2708275"/>
            <a:ext cx="504825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1" name="Text Box 27">
            <a:extLst>
              <a:ext uri="{FF2B5EF4-FFF2-40B4-BE49-F238E27FC236}">
                <a16:creationId xmlns:a16="http://schemas.microsoft.com/office/drawing/2014/main" id="{351BCC21-EDF8-1584-0202-23EE38573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22922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1"/>
                </a:solidFill>
              </a:rPr>
              <a:t>40.0 cm</a:t>
            </a:r>
            <a:r>
              <a:rPr lang="en-GB" altLang="en-US" baseline="30000">
                <a:solidFill>
                  <a:schemeClr val="accent1"/>
                </a:solidFill>
              </a:rPr>
              <a:t>3</a:t>
            </a:r>
            <a:endParaRPr lang="en-GB" altLang="en-US">
              <a:solidFill>
                <a:schemeClr val="accent1"/>
              </a:solidFill>
            </a:endParaRPr>
          </a:p>
        </p:txBody>
      </p:sp>
      <p:sp>
        <p:nvSpPr>
          <p:cNvPr id="21532" name="Line 28">
            <a:extLst>
              <a:ext uri="{FF2B5EF4-FFF2-40B4-BE49-F238E27FC236}">
                <a16:creationId xmlns:a16="http://schemas.microsoft.com/office/drawing/2014/main" id="{7063B713-6DCE-74DD-E206-3591DA1FC2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4797425"/>
            <a:ext cx="4318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3" name="Rectangle 29">
            <a:extLst>
              <a:ext uri="{FF2B5EF4-FFF2-40B4-BE49-F238E27FC236}">
                <a16:creationId xmlns:a16="http://schemas.microsoft.com/office/drawing/2014/main" id="{56C48B67-53AE-5439-8377-D9A8CB792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665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 =  </a:t>
            </a:r>
            <a:r>
              <a:rPr lang="en-GB" altLang="en-US" u="sng">
                <a:solidFill>
                  <a:srgbClr val="FFFF00"/>
                </a:solidFill>
                <a:sym typeface="Symbol" panose="05050102010706020507" pitchFamily="18" charset="2"/>
              </a:rPr>
              <a:t>m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= </a:t>
            </a:r>
            <a:r>
              <a:rPr lang="en-GB" altLang="en-US" u="sng">
                <a:solidFill>
                  <a:srgbClr val="FFFF00"/>
                </a:solidFill>
                <a:sym typeface="Symbol" panose="05050102010706020507" pitchFamily="18" charset="2"/>
              </a:rPr>
              <a:t>440</a:t>
            </a:r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=11.0 g/cm3</a:t>
            </a:r>
            <a:endParaRPr lang="en-GB" altLang="en-US" u="sng">
              <a:solidFill>
                <a:srgbClr val="FFFF00"/>
              </a:solidFill>
              <a:sym typeface="Symbol" panose="05050102010706020507" pitchFamily="18" charset="2"/>
            </a:endParaRPr>
          </a:p>
          <a:p>
            <a:r>
              <a:rPr lang="en-GB" altLang="en-US">
                <a:solidFill>
                  <a:srgbClr val="FFFF00"/>
                </a:solidFill>
                <a:sym typeface="Symbol" panose="05050102010706020507" pitchFamily="18" charset="2"/>
              </a:rPr>
              <a:t>        V    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5903 L 0.00035 0.237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3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00017 -0.1680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29" grpId="0"/>
      <p:bldP spid="21531" grpId="0"/>
      <p:bldP spid="215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2" name="Group 30">
            <a:extLst>
              <a:ext uri="{FF2B5EF4-FFF2-40B4-BE49-F238E27FC236}">
                <a16:creationId xmlns:a16="http://schemas.microsoft.com/office/drawing/2014/main" id="{1B4B11FB-E9EC-B4A1-AA91-7C5840DBB4BF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7813"/>
          <a:ext cx="8229600" cy="585311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37748191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441788046"/>
                    </a:ext>
                  </a:extLst>
                </a:gridCol>
              </a:tblGrid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g/cm</a:t>
                      </a:r>
                      <a:r>
                        <a:rPr kumimoji="0" lang="en-GB" altLang="en-US" sz="3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473568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Aluminium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055050"/>
                  </a:ext>
                </a:extLst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7.86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555549"/>
                  </a:ext>
                </a:extLst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Brass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8.50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327598"/>
                  </a:ext>
                </a:extLst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452407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680426"/>
                  </a:ext>
                </a:extLst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2667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985</TotalTime>
  <Words>598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Tahoma</vt:lpstr>
      <vt:lpstr>Wingdings</vt:lpstr>
      <vt:lpstr>Symbol</vt:lpstr>
      <vt:lpstr>Comic Sans MS</vt:lpstr>
      <vt:lpstr>Times New Roman</vt:lpstr>
      <vt:lpstr>Balance</vt:lpstr>
      <vt:lpstr>DENSITY</vt:lpstr>
      <vt:lpstr>What is Density?</vt:lpstr>
      <vt:lpstr>PowerPoint Presentation</vt:lpstr>
      <vt:lpstr>DENSITY OF A REGULAR SOLID</vt:lpstr>
      <vt:lpstr>PowerPoint Presentation</vt:lpstr>
      <vt:lpstr>PowerPoint Presentation</vt:lpstr>
      <vt:lpstr>DENSITY OF AN IRREGULAR SOLID</vt:lpstr>
      <vt:lpstr>DENSITY OF AN IRREGULAR SOLID</vt:lpstr>
      <vt:lpstr>PowerPoint Presentation</vt:lpstr>
      <vt:lpstr>DENSITY OF A LIQUID</vt:lpstr>
      <vt:lpstr>PowerPoint Presentation</vt:lpstr>
      <vt:lpstr>DENSITY OF A GAS</vt:lpstr>
    </vt:vector>
  </TitlesOfParts>
  <Company>Licenced Site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gel</dc:creator>
  <cp:lastModifiedBy>Nayan GRIFFITHS</cp:lastModifiedBy>
  <cp:revision>42</cp:revision>
  <dcterms:created xsi:type="dcterms:W3CDTF">2005-02-07T10:20:28Z</dcterms:created>
  <dcterms:modified xsi:type="dcterms:W3CDTF">2023-03-13T10:50:51Z</dcterms:modified>
</cp:coreProperties>
</file>