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3" r:id="rId2"/>
  </p:sldMasterIdLst>
  <p:notesMasterIdLst>
    <p:notesMasterId r:id="rId71"/>
  </p:notesMasterIdLst>
  <p:sldIdLst>
    <p:sldId id="256" r:id="rId3"/>
    <p:sldId id="257" r:id="rId4"/>
    <p:sldId id="258" r:id="rId5"/>
    <p:sldId id="281" r:id="rId6"/>
    <p:sldId id="259" r:id="rId7"/>
    <p:sldId id="263" r:id="rId8"/>
    <p:sldId id="280" r:id="rId9"/>
    <p:sldId id="260" r:id="rId10"/>
    <p:sldId id="262" r:id="rId11"/>
    <p:sldId id="261" r:id="rId12"/>
    <p:sldId id="265" r:id="rId13"/>
    <p:sldId id="266" r:id="rId14"/>
    <p:sldId id="264" r:id="rId15"/>
    <p:sldId id="267" r:id="rId16"/>
    <p:sldId id="268" r:id="rId17"/>
    <p:sldId id="269" r:id="rId18"/>
    <p:sldId id="270" r:id="rId19"/>
    <p:sldId id="271" r:id="rId20"/>
    <p:sldId id="272" r:id="rId21"/>
    <p:sldId id="274" r:id="rId22"/>
    <p:sldId id="273" r:id="rId23"/>
    <p:sldId id="275" r:id="rId24"/>
    <p:sldId id="276" r:id="rId25"/>
    <p:sldId id="277" r:id="rId26"/>
    <p:sldId id="285" r:id="rId27"/>
    <p:sldId id="279" r:id="rId28"/>
    <p:sldId id="282" r:id="rId29"/>
    <p:sldId id="286" r:id="rId30"/>
    <p:sldId id="287" r:id="rId31"/>
    <p:sldId id="288" r:id="rId32"/>
    <p:sldId id="283" r:id="rId33"/>
    <p:sldId id="284" r:id="rId34"/>
    <p:sldId id="289" r:id="rId35"/>
    <p:sldId id="291" r:id="rId36"/>
    <p:sldId id="292" r:id="rId37"/>
    <p:sldId id="293" r:id="rId38"/>
    <p:sldId id="294" r:id="rId39"/>
    <p:sldId id="295" r:id="rId40"/>
    <p:sldId id="296" r:id="rId41"/>
    <p:sldId id="297" r:id="rId42"/>
    <p:sldId id="298" r:id="rId43"/>
    <p:sldId id="316" r:id="rId44"/>
    <p:sldId id="300" r:id="rId45"/>
    <p:sldId id="299" r:id="rId46"/>
    <p:sldId id="301" r:id="rId47"/>
    <p:sldId id="302" r:id="rId48"/>
    <p:sldId id="303" r:id="rId49"/>
    <p:sldId id="304" r:id="rId50"/>
    <p:sldId id="305" r:id="rId51"/>
    <p:sldId id="307" r:id="rId52"/>
    <p:sldId id="308" r:id="rId53"/>
    <p:sldId id="309" r:id="rId54"/>
    <p:sldId id="310" r:id="rId55"/>
    <p:sldId id="312" r:id="rId56"/>
    <p:sldId id="317" r:id="rId57"/>
    <p:sldId id="313" r:id="rId58"/>
    <p:sldId id="321" r:id="rId59"/>
    <p:sldId id="318" r:id="rId60"/>
    <p:sldId id="314" r:id="rId61"/>
    <p:sldId id="315" r:id="rId62"/>
    <p:sldId id="319" r:id="rId63"/>
    <p:sldId id="322" r:id="rId64"/>
    <p:sldId id="323" r:id="rId65"/>
    <p:sldId id="320" r:id="rId66"/>
    <p:sldId id="325" r:id="rId67"/>
    <p:sldId id="324" r:id="rId68"/>
    <p:sldId id="326" r:id="rId69"/>
    <p:sldId id="327" r:id="rId7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FF0000"/>
    <a:srgbClr val="CC3300"/>
    <a:srgbClr val="0066FF"/>
    <a:srgbClr val="669900"/>
    <a:srgbClr val="FF33CC"/>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46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A7AD050-C398-D782-23DE-F7D61DD5BFE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0243" name="Rectangle 3">
            <a:extLst>
              <a:ext uri="{FF2B5EF4-FFF2-40B4-BE49-F238E27FC236}">
                <a16:creationId xmlns:a16="http://schemas.microsoft.com/office/drawing/2014/main" id="{96B098B7-CC23-099B-CD14-44B1B2AD0745}"/>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0244" name="Rectangle 4">
            <a:extLst>
              <a:ext uri="{FF2B5EF4-FFF2-40B4-BE49-F238E27FC236}">
                <a16:creationId xmlns:a16="http://schemas.microsoft.com/office/drawing/2014/main" id="{3A1FFD91-F38A-88CE-C269-35C8E866BBAB}"/>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79A8EE10-F509-60AB-D406-09BDBC6023E4}"/>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46" name="Rectangle 6">
            <a:extLst>
              <a:ext uri="{FF2B5EF4-FFF2-40B4-BE49-F238E27FC236}">
                <a16:creationId xmlns:a16="http://schemas.microsoft.com/office/drawing/2014/main" id="{AA9AF407-757A-946D-1C2F-CAC83497B96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0247" name="Rectangle 7">
            <a:extLst>
              <a:ext uri="{FF2B5EF4-FFF2-40B4-BE49-F238E27FC236}">
                <a16:creationId xmlns:a16="http://schemas.microsoft.com/office/drawing/2014/main" id="{10B46619-934C-922E-DB55-E687159C74B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B2C3150-C739-4113-826D-B2E8099BDEDB}"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07EC6DE-E6D2-D647-85B2-5525C76A804A}"/>
              </a:ext>
            </a:extLst>
          </p:cNvPr>
          <p:cNvSpPr>
            <a:spLocks noGrp="1" noChangeArrowheads="1"/>
          </p:cNvSpPr>
          <p:nvPr>
            <p:ph type="sldNum" sz="quarter" idx="5"/>
          </p:nvPr>
        </p:nvSpPr>
        <p:spPr>
          <a:ln/>
        </p:spPr>
        <p:txBody>
          <a:bodyPr/>
          <a:lstStyle/>
          <a:p>
            <a:fld id="{F5035753-6002-49DC-AE15-A6B8A2CE9A20}" type="slidenum">
              <a:rPr lang="en-GB" altLang="en-US"/>
              <a:pPr/>
              <a:t>1</a:t>
            </a:fld>
            <a:endParaRPr lang="en-GB" altLang="en-US"/>
          </a:p>
        </p:txBody>
      </p:sp>
      <p:sp>
        <p:nvSpPr>
          <p:cNvPr id="11266" name="Rectangle 2">
            <a:extLst>
              <a:ext uri="{FF2B5EF4-FFF2-40B4-BE49-F238E27FC236}">
                <a16:creationId xmlns:a16="http://schemas.microsoft.com/office/drawing/2014/main" id="{34E3D14B-0A7B-E7B1-CA43-B6E02C5A318E}"/>
              </a:ext>
            </a:extLst>
          </p:cNvPr>
          <p:cNvSpPr>
            <a:spLocks noRot="1" noChangeArrowheads="1" noTextEdit="1"/>
          </p:cNvSpPr>
          <p:nvPr>
            <p:ph type="sldImg"/>
          </p:nvPr>
        </p:nvSpPr>
        <p:spPr>
          <a:ln/>
        </p:spPr>
      </p:sp>
      <p:sp>
        <p:nvSpPr>
          <p:cNvPr id="11267" name="Rectangle 3">
            <a:extLst>
              <a:ext uri="{FF2B5EF4-FFF2-40B4-BE49-F238E27FC236}">
                <a16:creationId xmlns:a16="http://schemas.microsoft.com/office/drawing/2014/main" id="{DBA78B9C-3F35-B6AD-8304-2FAC0663981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84AD7F1-01A7-06FC-627F-A2320C38ABC5}"/>
              </a:ext>
            </a:extLst>
          </p:cNvPr>
          <p:cNvSpPr>
            <a:spLocks noGrp="1" noChangeArrowheads="1"/>
          </p:cNvSpPr>
          <p:nvPr>
            <p:ph type="sldNum" sz="quarter" idx="5"/>
          </p:nvPr>
        </p:nvSpPr>
        <p:spPr>
          <a:ln/>
        </p:spPr>
        <p:txBody>
          <a:bodyPr/>
          <a:lstStyle/>
          <a:p>
            <a:fld id="{3B8192E5-DBD9-4A4E-BD12-9A9040723333}" type="slidenum">
              <a:rPr lang="en-GB" altLang="en-US"/>
              <a:pPr/>
              <a:t>10</a:t>
            </a:fld>
            <a:endParaRPr lang="en-GB" altLang="en-US"/>
          </a:p>
        </p:txBody>
      </p:sp>
      <p:sp>
        <p:nvSpPr>
          <p:cNvPr id="21506" name="Rectangle 2">
            <a:extLst>
              <a:ext uri="{FF2B5EF4-FFF2-40B4-BE49-F238E27FC236}">
                <a16:creationId xmlns:a16="http://schemas.microsoft.com/office/drawing/2014/main" id="{B6B33017-09B2-8D37-9D0B-81D08502457C}"/>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8A3FBA92-E3F1-2B6B-B6B0-B4C99A21E51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266953C-192C-78F1-726D-4EFD50C910CC}"/>
              </a:ext>
            </a:extLst>
          </p:cNvPr>
          <p:cNvSpPr>
            <a:spLocks noGrp="1" noChangeArrowheads="1"/>
          </p:cNvSpPr>
          <p:nvPr>
            <p:ph type="sldNum" sz="quarter" idx="5"/>
          </p:nvPr>
        </p:nvSpPr>
        <p:spPr>
          <a:ln/>
        </p:spPr>
        <p:txBody>
          <a:bodyPr/>
          <a:lstStyle/>
          <a:p>
            <a:fld id="{BBFC4FC0-4955-4243-8253-3B7CD934B703}" type="slidenum">
              <a:rPr lang="en-GB" altLang="en-US"/>
              <a:pPr/>
              <a:t>11</a:t>
            </a:fld>
            <a:endParaRPr lang="en-GB" altLang="en-US"/>
          </a:p>
        </p:txBody>
      </p:sp>
      <p:sp>
        <p:nvSpPr>
          <p:cNvPr id="32770" name="Rectangle 2">
            <a:extLst>
              <a:ext uri="{FF2B5EF4-FFF2-40B4-BE49-F238E27FC236}">
                <a16:creationId xmlns:a16="http://schemas.microsoft.com/office/drawing/2014/main" id="{08AA6118-62F4-96BF-6B8F-CAE8BEE8E206}"/>
              </a:ext>
            </a:extLst>
          </p:cNvPr>
          <p:cNvSpPr>
            <a:spLocks noRot="1" noChangeArrowheads="1" noTextEdit="1"/>
          </p:cNvSpPr>
          <p:nvPr>
            <p:ph type="sldImg"/>
          </p:nvPr>
        </p:nvSpPr>
        <p:spPr>
          <a:ln/>
        </p:spPr>
      </p:sp>
      <p:sp>
        <p:nvSpPr>
          <p:cNvPr id="32771" name="Rectangle 3">
            <a:extLst>
              <a:ext uri="{FF2B5EF4-FFF2-40B4-BE49-F238E27FC236}">
                <a16:creationId xmlns:a16="http://schemas.microsoft.com/office/drawing/2014/main" id="{DB19A0DE-86AC-F3F7-B3F1-AE0D909581A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63CAEC9-AFB6-EC0C-AF6D-3AB911EB2AAB}"/>
              </a:ext>
            </a:extLst>
          </p:cNvPr>
          <p:cNvSpPr>
            <a:spLocks noGrp="1" noChangeArrowheads="1"/>
          </p:cNvSpPr>
          <p:nvPr>
            <p:ph type="sldNum" sz="quarter" idx="5"/>
          </p:nvPr>
        </p:nvSpPr>
        <p:spPr>
          <a:ln/>
        </p:spPr>
        <p:txBody>
          <a:bodyPr/>
          <a:lstStyle/>
          <a:p>
            <a:fld id="{29E6E0A2-DE30-450C-B76C-2B7428CB8316}" type="slidenum">
              <a:rPr lang="en-GB" altLang="en-US"/>
              <a:pPr/>
              <a:t>12</a:t>
            </a:fld>
            <a:endParaRPr lang="en-GB" altLang="en-US"/>
          </a:p>
        </p:txBody>
      </p:sp>
      <p:sp>
        <p:nvSpPr>
          <p:cNvPr id="36866" name="Rectangle 2">
            <a:extLst>
              <a:ext uri="{FF2B5EF4-FFF2-40B4-BE49-F238E27FC236}">
                <a16:creationId xmlns:a16="http://schemas.microsoft.com/office/drawing/2014/main" id="{DE3BDD8A-B6A0-D1A5-92AE-6893E032664B}"/>
              </a:ext>
            </a:extLst>
          </p:cNvPr>
          <p:cNvSpPr>
            <a:spLocks noRot="1" noChangeArrowheads="1" noTextEdit="1"/>
          </p:cNvSpPr>
          <p:nvPr>
            <p:ph type="sldImg"/>
          </p:nvPr>
        </p:nvSpPr>
        <p:spPr>
          <a:ln/>
        </p:spPr>
      </p:sp>
      <p:sp>
        <p:nvSpPr>
          <p:cNvPr id="36867" name="Rectangle 3">
            <a:extLst>
              <a:ext uri="{FF2B5EF4-FFF2-40B4-BE49-F238E27FC236}">
                <a16:creationId xmlns:a16="http://schemas.microsoft.com/office/drawing/2014/main" id="{4C11DB0E-E600-0B07-7166-1428795FEF5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A936449-103E-18EF-3BA8-929878D54004}"/>
              </a:ext>
            </a:extLst>
          </p:cNvPr>
          <p:cNvSpPr>
            <a:spLocks noGrp="1" noChangeArrowheads="1"/>
          </p:cNvSpPr>
          <p:nvPr>
            <p:ph type="sldNum" sz="quarter" idx="5"/>
          </p:nvPr>
        </p:nvSpPr>
        <p:spPr>
          <a:ln/>
        </p:spPr>
        <p:txBody>
          <a:bodyPr/>
          <a:lstStyle/>
          <a:p>
            <a:fld id="{D548A318-3F7C-4B34-AE9E-159E13E11385}" type="slidenum">
              <a:rPr lang="en-GB" altLang="en-US"/>
              <a:pPr/>
              <a:t>13</a:t>
            </a:fld>
            <a:endParaRPr lang="en-GB" altLang="en-US"/>
          </a:p>
        </p:txBody>
      </p:sp>
      <p:sp>
        <p:nvSpPr>
          <p:cNvPr id="30722" name="Rectangle 2">
            <a:extLst>
              <a:ext uri="{FF2B5EF4-FFF2-40B4-BE49-F238E27FC236}">
                <a16:creationId xmlns:a16="http://schemas.microsoft.com/office/drawing/2014/main" id="{850FB41C-41D5-3EEC-7EAD-A25C9BDE3929}"/>
              </a:ext>
            </a:extLst>
          </p:cNvPr>
          <p:cNvSpPr>
            <a:spLocks noRot="1" noChangeArrowheads="1" noTextEdit="1"/>
          </p:cNvSpPr>
          <p:nvPr>
            <p:ph type="sldImg"/>
          </p:nvPr>
        </p:nvSpPr>
        <p:spPr>
          <a:ln/>
        </p:spPr>
      </p:sp>
      <p:sp>
        <p:nvSpPr>
          <p:cNvPr id="30723" name="Rectangle 3">
            <a:extLst>
              <a:ext uri="{FF2B5EF4-FFF2-40B4-BE49-F238E27FC236}">
                <a16:creationId xmlns:a16="http://schemas.microsoft.com/office/drawing/2014/main" id="{63896906-EC84-E909-BC94-8A9A991E4F8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12E8A3B-CC65-3BFC-DCE7-00DD895DCD9B}"/>
              </a:ext>
            </a:extLst>
          </p:cNvPr>
          <p:cNvSpPr>
            <a:spLocks noGrp="1" noChangeArrowheads="1"/>
          </p:cNvSpPr>
          <p:nvPr>
            <p:ph type="sldNum" sz="quarter" idx="5"/>
          </p:nvPr>
        </p:nvSpPr>
        <p:spPr>
          <a:ln/>
        </p:spPr>
        <p:txBody>
          <a:bodyPr/>
          <a:lstStyle/>
          <a:p>
            <a:fld id="{16A51326-566F-43E7-801B-50E39E981034}" type="slidenum">
              <a:rPr lang="en-GB" altLang="en-US"/>
              <a:pPr/>
              <a:t>14</a:t>
            </a:fld>
            <a:endParaRPr lang="en-GB" altLang="en-US"/>
          </a:p>
        </p:txBody>
      </p:sp>
      <p:sp>
        <p:nvSpPr>
          <p:cNvPr id="35842" name="Rectangle 2">
            <a:extLst>
              <a:ext uri="{FF2B5EF4-FFF2-40B4-BE49-F238E27FC236}">
                <a16:creationId xmlns:a16="http://schemas.microsoft.com/office/drawing/2014/main" id="{EB873DCB-27DF-D85B-F1D4-A76787389474}"/>
              </a:ext>
            </a:extLst>
          </p:cNvPr>
          <p:cNvSpPr>
            <a:spLocks noRot="1" noChangeArrowheads="1" noTextEdit="1"/>
          </p:cNvSpPr>
          <p:nvPr>
            <p:ph type="sldImg"/>
          </p:nvPr>
        </p:nvSpPr>
        <p:spPr>
          <a:ln/>
        </p:spPr>
      </p:sp>
      <p:sp>
        <p:nvSpPr>
          <p:cNvPr id="35843" name="Rectangle 3">
            <a:extLst>
              <a:ext uri="{FF2B5EF4-FFF2-40B4-BE49-F238E27FC236}">
                <a16:creationId xmlns:a16="http://schemas.microsoft.com/office/drawing/2014/main" id="{83449CA3-99E4-8BF9-DBE3-09728BEA76E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8BF7CD8-D09E-91FC-4325-C761B05CF926}"/>
              </a:ext>
            </a:extLst>
          </p:cNvPr>
          <p:cNvSpPr>
            <a:spLocks noGrp="1" noChangeArrowheads="1"/>
          </p:cNvSpPr>
          <p:nvPr>
            <p:ph type="sldNum" sz="quarter" idx="5"/>
          </p:nvPr>
        </p:nvSpPr>
        <p:spPr>
          <a:ln/>
        </p:spPr>
        <p:txBody>
          <a:bodyPr/>
          <a:lstStyle/>
          <a:p>
            <a:fld id="{2CE9285F-237B-4BDA-927B-B78EA5853FF8}" type="slidenum">
              <a:rPr lang="en-GB" altLang="en-US"/>
              <a:pPr/>
              <a:t>15</a:t>
            </a:fld>
            <a:endParaRPr lang="en-GB" altLang="en-US"/>
          </a:p>
        </p:txBody>
      </p:sp>
      <p:sp>
        <p:nvSpPr>
          <p:cNvPr id="38914" name="Rectangle 2">
            <a:extLst>
              <a:ext uri="{FF2B5EF4-FFF2-40B4-BE49-F238E27FC236}">
                <a16:creationId xmlns:a16="http://schemas.microsoft.com/office/drawing/2014/main" id="{516E6903-A147-0C70-ADF4-A5E710CDE39E}"/>
              </a:ext>
            </a:extLst>
          </p:cNvPr>
          <p:cNvSpPr>
            <a:spLocks noRot="1" noChangeArrowheads="1" noTextEdit="1"/>
          </p:cNvSpPr>
          <p:nvPr>
            <p:ph type="sldImg"/>
          </p:nvPr>
        </p:nvSpPr>
        <p:spPr>
          <a:ln/>
        </p:spPr>
      </p:sp>
      <p:sp>
        <p:nvSpPr>
          <p:cNvPr id="38915" name="Rectangle 3">
            <a:extLst>
              <a:ext uri="{FF2B5EF4-FFF2-40B4-BE49-F238E27FC236}">
                <a16:creationId xmlns:a16="http://schemas.microsoft.com/office/drawing/2014/main" id="{5310B132-0B8A-6204-14B9-8753677882E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E19D79B-2198-C912-496E-9E134F06E14E}"/>
              </a:ext>
            </a:extLst>
          </p:cNvPr>
          <p:cNvSpPr>
            <a:spLocks noGrp="1" noChangeArrowheads="1"/>
          </p:cNvSpPr>
          <p:nvPr>
            <p:ph type="sldNum" sz="quarter" idx="5"/>
          </p:nvPr>
        </p:nvSpPr>
        <p:spPr>
          <a:ln/>
        </p:spPr>
        <p:txBody>
          <a:bodyPr/>
          <a:lstStyle/>
          <a:p>
            <a:fld id="{C9B56B7F-D1C4-4F2F-AD1B-66F2442625D0}" type="slidenum">
              <a:rPr lang="en-GB" altLang="en-US"/>
              <a:pPr/>
              <a:t>16</a:t>
            </a:fld>
            <a:endParaRPr lang="en-GB" altLang="en-US"/>
          </a:p>
        </p:txBody>
      </p:sp>
      <p:sp>
        <p:nvSpPr>
          <p:cNvPr id="40962" name="Rectangle 2">
            <a:extLst>
              <a:ext uri="{FF2B5EF4-FFF2-40B4-BE49-F238E27FC236}">
                <a16:creationId xmlns:a16="http://schemas.microsoft.com/office/drawing/2014/main" id="{C3151BAD-8277-3807-5DEA-60209F4DBB4F}"/>
              </a:ext>
            </a:extLst>
          </p:cNvPr>
          <p:cNvSpPr>
            <a:spLocks noRot="1" noChangeArrowheads="1" noTextEdit="1"/>
          </p:cNvSpPr>
          <p:nvPr>
            <p:ph type="sldImg"/>
          </p:nvPr>
        </p:nvSpPr>
        <p:spPr>
          <a:ln/>
        </p:spPr>
      </p:sp>
      <p:sp>
        <p:nvSpPr>
          <p:cNvPr id="40963" name="Rectangle 3">
            <a:extLst>
              <a:ext uri="{FF2B5EF4-FFF2-40B4-BE49-F238E27FC236}">
                <a16:creationId xmlns:a16="http://schemas.microsoft.com/office/drawing/2014/main" id="{D80A7F4F-C816-7A25-3922-D07FFCD52BD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B2C1E29-0252-7BE2-C07E-0E6932E90CD2}"/>
              </a:ext>
            </a:extLst>
          </p:cNvPr>
          <p:cNvSpPr>
            <a:spLocks noGrp="1" noChangeArrowheads="1"/>
          </p:cNvSpPr>
          <p:nvPr>
            <p:ph type="sldNum" sz="quarter" idx="5"/>
          </p:nvPr>
        </p:nvSpPr>
        <p:spPr>
          <a:ln/>
        </p:spPr>
        <p:txBody>
          <a:bodyPr/>
          <a:lstStyle/>
          <a:p>
            <a:fld id="{1A3CFE3B-2E48-4CCC-B9EB-1C63FCE9FF5E}" type="slidenum">
              <a:rPr lang="en-GB" altLang="en-US"/>
              <a:pPr/>
              <a:t>17</a:t>
            </a:fld>
            <a:endParaRPr lang="en-GB" altLang="en-US"/>
          </a:p>
        </p:txBody>
      </p:sp>
      <p:sp>
        <p:nvSpPr>
          <p:cNvPr id="45058" name="Rectangle 2">
            <a:extLst>
              <a:ext uri="{FF2B5EF4-FFF2-40B4-BE49-F238E27FC236}">
                <a16:creationId xmlns:a16="http://schemas.microsoft.com/office/drawing/2014/main" id="{E0C36805-251C-7340-07F4-8079A1FEE915}"/>
              </a:ext>
            </a:extLst>
          </p:cNvPr>
          <p:cNvSpPr>
            <a:spLocks noRot="1" noChangeArrowheads="1" noTextEdit="1"/>
          </p:cNvSpPr>
          <p:nvPr>
            <p:ph type="sldImg"/>
          </p:nvPr>
        </p:nvSpPr>
        <p:spPr>
          <a:ln/>
        </p:spPr>
      </p:sp>
      <p:sp>
        <p:nvSpPr>
          <p:cNvPr id="45059" name="Rectangle 3">
            <a:extLst>
              <a:ext uri="{FF2B5EF4-FFF2-40B4-BE49-F238E27FC236}">
                <a16:creationId xmlns:a16="http://schemas.microsoft.com/office/drawing/2014/main" id="{E00D52E2-F4A3-A1B8-A003-B490B859200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5FB01C7-BBDC-7AC4-E0D0-EA8D62913720}"/>
              </a:ext>
            </a:extLst>
          </p:cNvPr>
          <p:cNvSpPr>
            <a:spLocks noGrp="1" noChangeArrowheads="1"/>
          </p:cNvSpPr>
          <p:nvPr>
            <p:ph type="sldNum" sz="quarter" idx="5"/>
          </p:nvPr>
        </p:nvSpPr>
        <p:spPr>
          <a:ln/>
        </p:spPr>
        <p:txBody>
          <a:bodyPr/>
          <a:lstStyle/>
          <a:p>
            <a:fld id="{5A8B9B2C-91D8-4C4F-BFAF-69E154A156C6}" type="slidenum">
              <a:rPr lang="en-GB" altLang="en-US"/>
              <a:pPr/>
              <a:t>18</a:t>
            </a:fld>
            <a:endParaRPr lang="en-GB" altLang="en-US"/>
          </a:p>
        </p:txBody>
      </p:sp>
      <p:sp>
        <p:nvSpPr>
          <p:cNvPr id="57346" name="Rectangle 2">
            <a:extLst>
              <a:ext uri="{FF2B5EF4-FFF2-40B4-BE49-F238E27FC236}">
                <a16:creationId xmlns:a16="http://schemas.microsoft.com/office/drawing/2014/main" id="{AC40ECDB-0B28-43A6-589B-FD327D726A1C}"/>
              </a:ext>
            </a:extLst>
          </p:cNvPr>
          <p:cNvSpPr>
            <a:spLocks noRot="1" noChangeArrowheads="1" noTextEdit="1"/>
          </p:cNvSpPr>
          <p:nvPr>
            <p:ph type="sldImg"/>
          </p:nvPr>
        </p:nvSpPr>
        <p:spPr>
          <a:ln/>
        </p:spPr>
      </p:sp>
      <p:sp>
        <p:nvSpPr>
          <p:cNvPr id="57347" name="Rectangle 3">
            <a:extLst>
              <a:ext uri="{FF2B5EF4-FFF2-40B4-BE49-F238E27FC236}">
                <a16:creationId xmlns:a16="http://schemas.microsoft.com/office/drawing/2014/main" id="{3E4B48F2-C93C-390F-EA90-5CD535DB66A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1ABBA61-F408-521F-1E33-F383169DB57D}"/>
              </a:ext>
            </a:extLst>
          </p:cNvPr>
          <p:cNvSpPr>
            <a:spLocks noGrp="1" noChangeArrowheads="1"/>
          </p:cNvSpPr>
          <p:nvPr>
            <p:ph type="sldNum" sz="quarter" idx="5"/>
          </p:nvPr>
        </p:nvSpPr>
        <p:spPr>
          <a:ln/>
        </p:spPr>
        <p:txBody>
          <a:bodyPr/>
          <a:lstStyle/>
          <a:p>
            <a:fld id="{57F9733D-D668-41FF-92D7-F97360E337BF}" type="slidenum">
              <a:rPr lang="en-GB" altLang="en-US"/>
              <a:pPr/>
              <a:t>19</a:t>
            </a:fld>
            <a:endParaRPr lang="en-GB" altLang="en-US"/>
          </a:p>
        </p:txBody>
      </p:sp>
      <p:sp>
        <p:nvSpPr>
          <p:cNvPr id="58370" name="Rectangle 2">
            <a:extLst>
              <a:ext uri="{FF2B5EF4-FFF2-40B4-BE49-F238E27FC236}">
                <a16:creationId xmlns:a16="http://schemas.microsoft.com/office/drawing/2014/main" id="{BCD062D8-C031-E450-5DC6-21F41800017E}"/>
              </a:ext>
            </a:extLst>
          </p:cNvPr>
          <p:cNvSpPr>
            <a:spLocks noRot="1" noChangeArrowheads="1" noTextEdit="1"/>
          </p:cNvSpPr>
          <p:nvPr>
            <p:ph type="sldImg"/>
          </p:nvPr>
        </p:nvSpPr>
        <p:spPr>
          <a:ln/>
        </p:spPr>
      </p:sp>
      <p:sp>
        <p:nvSpPr>
          <p:cNvPr id="58371" name="Rectangle 3">
            <a:extLst>
              <a:ext uri="{FF2B5EF4-FFF2-40B4-BE49-F238E27FC236}">
                <a16:creationId xmlns:a16="http://schemas.microsoft.com/office/drawing/2014/main" id="{AE2768DA-7A84-940E-64A4-C46113C1A8F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3F7D726-E8C0-10CD-5F19-094558B1D6BB}"/>
              </a:ext>
            </a:extLst>
          </p:cNvPr>
          <p:cNvSpPr>
            <a:spLocks noGrp="1" noChangeArrowheads="1"/>
          </p:cNvSpPr>
          <p:nvPr>
            <p:ph type="sldNum" sz="quarter" idx="5"/>
          </p:nvPr>
        </p:nvSpPr>
        <p:spPr>
          <a:ln/>
        </p:spPr>
        <p:txBody>
          <a:bodyPr/>
          <a:lstStyle/>
          <a:p>
            <a:fld id="{4D5945FB-3FF3-4A3A-AA89-35B6799BF6D5}" type="slidenum">
              <a:rPr lang="en-GB" altLang="en-US"/>
              <a:pPr/>
              <a:t>2</a:t>
            </a:fld>
            <a:endParaRPr lang="en-GB" altLang="en-US"/>
          </a:p>
        </p:txBody>
      </p:sp>
      <p:sp>
        <p:nvSpPr>
          <p:cNvPr id="12290" name="Rectangle 2">
            <a:extLst>
              <a:ext uri="{FF2B5EF4-FFF2-40B4-BE49-F238E27FC236}">
                <a16:creationId xmlns:a16="http://schemas.microsoft.com/office/drawing/2014/main" id="{F6DFA6AA-DF80-8176-13D5-E60A110311D6}"/>
              </a:ext>
            </a:extLst>
          </p:cNvPr>
          <p:cNvSpPr>
            <a:spLocks noRot="1" noChangeArrowheads="1" noTextEdit="1"/>
          </p:cNvSpPr>
          <p:nvPr>
            <p:ph type="sldImg"/>
          </p:nvPr>
        </p:nvSpPr>
        <p:spPr>
          <a:ln/>
        </p:spPr>
      </p:sp>
      <p:sp>
        <p:nvSpPr>
          <p:cNvPr id="12291" name="Rectangle 3">
            <a:extLst>
              <a:ext uri="{FF2B5EF4-FFF2-40B4-BE49-F238E27FC236}">
                <a16:creationId xmlns:a16="http://schemas.microsoft.com/office/drawing/2014/main" id="{641A626D-C0B1-95DC-5119-C104342FF3F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175E51A-A119-4F9C-DC30-C1C507B9EAD8}"/>
              </a:ext>
            </a:extLst>
          </p:cNvPr>
          <p:cNvSpPr>
            <a:spLocks noGrp="1" noChangeArrowheads="1"/>
          </p:cNvSpPr>
          <p:nvPr>
            <p:ph type="sldNum" sz="quarter" idx="5"/>
          </p:nvPr>
        </p:nvSpPr>
        <p:spPr>
          <a:ln/>
        </p:spPr>
        <p:txBody>
          <a:bodyPr/>
          <a:lstStyle/>
          <a:p>
            <a:fld id="{F1F1688A-D15C-464E-A8E3-D72A0E191F82}" type="slidenum">
              <a:rPr lang="en-GB" altLang="en-US"/>
              <a:pPr/>
              <a:t>20</a:t>
            </a:fld>
            <a:endParaRPr lang="en-GB" altLang="en-US"/>
          </a:p>
        </p:txBody>
      </p:sp>
      <p:sp>
        <p:nvSpPr>
          <p:cNvPr id="59394" name="Rectangle 2">
            <a:extLst>
              <a:ext uri="{FF2B5EF4-FFF2-40B4-BE49-F238E27FC236}">
                <a16:creationId xmlns:a16="http://schemas.microsoft.com/office/drawing/2014/main" id="{3DED7C6F-C3F9-C8F7-4D08-06CE82D3A310}"/>
              </a:ext>
            </a:extLst>
          </p:cNvPr>
          <p:cNvSpPr>
            <a:spLocks noRot="1" noChangeArrowheads="1" noTextEdit="1"/>
          </p:cNvSpPr>
          <p:nvPr>
            <p:ph type="sldImg"/>
          </p:nvPr>
        </p:nvSpPr>
        <p:spPr>
          <a:ln/>
        </p:spPr>
      </p:sp>
      <p:sp>
        <p:nvSpPr>
          <p:cNvPr id="59395" name="Rectangle 3">
            <a:extLst>
              <a:ext uri="{FF2B5EF4-FFF2-40B4-BE49-F238E27FC236}">
                <a16:creationId xmlns:a16="http://schemas.microsoft.com/office/drawing/2014/main" id="{E6C1E84E-39AA-DF80-C9EB-668F0146470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4AF662D-636C-8DF1-12DE-F09B88EAFE12}"/>
              </a:ext>
            </a:extLst>
          </p:cNvPr>
          <p:cNvSpPr>
            <a:spLocks noGrp="1" noChangeArrowheads="1"/>
          </p:cNvSpPr>
          <p:nvPr>
            <p:ph type="sldNum" sz="quarter" idx="5"/>
          </p:nvPr>
        </p:nvSpPr>
        <p:spPr>
          <a:ln/>
        </p:spPr>
        <p:txBody>
          <a:bodyPr/>
          <a:lstStyle/>
          <a:p>
            <a:fld id="{276DC007-381B-406A-9DF3-5C93B7B78F2D}" type="slidenum">
              <a:rPr lang="en-GB" altLang="en-US"/>
              <a:pPr/>
              <a:t>21</a:t>
            </a:fld>
            <a:endParaRPr lang="en-GB" altLang="en-US"/>
          </a:p>
        </p:txBody>
      </p:sp>
      <p:sp>
        <p:nvSpPr>
          <p:cNvPr id="60418" name="Rectangle 2">
            <a:extLst>
              <a:ext uri="{FF2B5EF4-FFF2-40B4-BE49-F238E27FC236}">
                <a16:creationId xmlns:a16="http://schemas.microsoft.com/office/drawing/2014/main" id="{090B5A72-EABE-FAE6-EDD1-807A2B05A0D0}"/>
              </a:ext>
            </a:extLst>
          </p:cNvPr>
          <p:cNvSpPr>
            <a:spLocks noRot="1" noChangeArrowheads="1" noTextEdit="1"/>
          </p:cNvSpPr>
          <p:nvPr>
            <p:ph type="sldImg"/>
          </p:nvPr>
        </p:nvSpPr>
        <p:spPr>
          <a:ln/>
        </p:spPr>
      </p:sp>
      <p:sp>
        <p:nvSpPr>
          <p:cNvPr id="60419" name="Rectangle 3">
            <a:extLst>
              <a:ext uri="{FF2B5EF4-FFF2-40B4-BE49-F238E27FC236}">
                <a16:creationId xmlns:a16="http://schemas.microsoft.com/office/drawing/2014/main" id="{B09B2E88-309A-9359-3AC9-75DF4D241AC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13590C4-66A4-BB06-9E8D-251286131346}"/>
              </a:ext>
            </a:extLst>
          </p:cNvPr>
          <p:cNvSpPr>
            <a:spLocks noGrp="1" noChangeArrowheads="1"/>
          </p:cNvSpPr>
          <p:nvPr>
            <p:ph type="sldNum" sz="quarter" idx="5"/>
          </p:nvPr>
        </p:nvSpPr>
        <p:spPr>
          <a:ln/>
        </p:spPr>
        <p:txBody>
          <a:bodyPr/>
          <a:lstStyle/>
          <a:p>
            <a:fld id="{E13FAC8A-98E3-436E-9D9D-95EBCFA0B08B}" type="slidenum">
              <a:rPr lang="en-GB" altLang="en-US"/>
              <a:pPr/>
              <a:t>22</a:t>
            </a:fld>
            <a:endParaRPr lang="en-GB" altLang="en-US"/>
          </a:p>
        </p:txBody>
      </p:sp>
      <p:sp>
        <p:nvSpPr>
          <p:cNvPr id="67586" name="Rectangle 2">
            <a:extLst>
              <a:ext uri="{FF2B5EF4-FFF2-40B4-BE49-F238E27FC236}">
                <a16:creationId xmlns:a16="http://schemas.microsoft.com/office/drawing/2014/main" id="{EA6936E0-67DB-9362-54D7-470C3591107B}"/>
              </a:ext>
            </a:extLst>
          </p:cNvPr>
          <p:cNvSpPr>
            <a:spLocks noRot="1" noChangeArrowheads="1" noTextEdit="1"/>
          </p:cNvSpPr>
          <p:nvPr>
            <p:ph type="sldImg"/>
          </p:nvPr>
        </p:nvSpPr>
        <p:spPr>
          <a:ln/>
        </p:spPr>
      </p:sp>
      <p:sp>
        <p:nvSpPr>
          <p:cNvPr id="67587" name="Rectangle 3">
            <a:extLst>
              <a:ext uri="{FF2B5EF4-FFF2-40B4-BE49-F238E27FC236}">
                <a16:creationId xmlns:a16="http://schemas.microsoft.com/office/drawing/2014/main" id="{EEFE5536-78C1-D34D-A539-72E83AB3BAB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8B9A1FC-F80A-930F-3AA0-E654224616EC}"/>
              </a:ext>
            </a:extLst>
          </p:cNvPr>
          <p:cNvSpPr>
            <a:spLocks noGrp="1" noChangeArrowheads="1"/>
          </p:cNvSpPr>
          <p:nvPr>
            <p:ph type="sldNum" sz="quarter" idx="5"/>
          </p:nvPr>
        </p:nvSpPr>
        <p:spPr>
          <a:ln/>
        </p:spPr>
        <p:txBody>
          <a:bodyPr/>
          <a:lstStyle/>
          <a:p>
            <a:fld id="{F3413912-3345-4BE5-AFA2-C44921CBC233}" type="slidenum">
              <a:rPr lang="en-GB" altLang="en-US"/>
              <a:pPr/>
              <a:t>23</a:t>
            </a:fld>
            <a:endParaRPr lang="en-GB" altLang="en-US"/>
          </a:p>
        </p:txBody>
      </p:sp>
      <p:sp>
        <p:nvSpPr>
          <p:cNvPr id="63490" name="Rectangle 2">
            <a:extLst>
              <a:ext uri="{FF2B5EF4-FFF2-40B4-BE49-F238E27FC236}">
                <a16:creationId xmlns:a16="http://schemas.microsoft.com/office/drawing/2014/main" id="{5824EBA8-0098-6E13-5201-FD0A8A6CB381}"/>
              </a:ext>
            </a:extLst>
          </p:cNvPr>
          <p:cNvSpPr>
            <a:spLocks noRot="1" noChangeArrowheads="1" noTextEdit="1"/>
          </p:cNvSpPr>
          <p:nvPr>
            <p:ph type="sldImg"/>
          </p:nvPr>
        </p:nvSpPr>
        <p:spPr>
          <a:ln/>
        </p:spPr>
      </p:sp>
      <p:sp>
        <p:nvSpPr>
          <p:cNvPr id="63491" name="Rectangle 3">
            <a:extLst>
              <a:ext uri="{FF2B5EF4-FFF2-40B4-BE49-F238E27FC236}">
                <a16:creationId xmlns:a16="http://schemas.microsoft.com/office/drawing/2014/main" id="{C3C1FBEA-A0C6-041C-49E7-20846D65CE0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EC17C2F-0CB9-51BA-951D-4F2DFD028D4B}"/>
              </a:ext>
            </a:extLst>
          </p:cNvPr>
          <p:cNvSpPr>
            <a:spLocks noGrp="1" noChangeArrowheads="1"/>
          </p:cNvSpPr>
          <p:nvPr>
            <p:ph type="sldNum" sz="quarter" idx="5"/>
          </p:nvPr>
        </p:nvSpPr>
        <p:spPr>
          <a:ln/>
        </p:spPr>
        <p:txBody>
          <a:bodyPr/>
          <a:lstStyle/>
          <a:p>
            <a:fld id="{D5F5BF80-8D37-48B9-9208-13F95567956A}" type="slidenum">
              <a:rPr lang="en-GB" altLang="en-US"/>
              <a:pPr/>
              <a:t>24</a:t>
            </a:fld>
            <a:endParaRPr lang="en-GB" altLang="en-US"/>
          </a:p>
        </p:txBody>
      </p:sp>
      <p:sp>
        <p:nvSpPr>
          <p:cNvPr id="68610" name="Rectangle 2">
            <a:extLst>
              <a:ext uri="{FF2B5EF4-FFF2-40B4-BE49-F238E27FC236}">
                <a16:creationId xmlns:a16="http://schemas.microsoft.com/office/drawing/2014/main" id="{9F151008-4583-90CD-B08F-B37AD04FB70A}"/>
              </a:ext>
            </a:extLst>
          </p:cNvPr>
          <p:cNvSpPr>
            <a:spLocks noRot="1" noChangeArrowheads="1" noTextEdit="1"/>
          </p:cNvSpPr>
          <p:nvPr>
            <p:ph type="sldImg"/>
          </p:nvPr>
        </p:nvSpPr>
        <p:spPr>
          <a:ln/>
        </p:spPr>
      </p:sp>
      <p:sp>
        <p:nvSpPr>
          <p:cNvPr id="68611" name="Rectangle 3">
            <a:extLst>
              <a:ext uri="{FF2B5EF4-FFF2-40B4-BE49-F238E27FC236}">
                <a16:creationId xmlns:a16="http://schemas.microsoft.com/office/drawing/2014/main" id="{35259E24-9AA3-B665-6497-F12BD20F2D0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C4EA2E-575A-85C0-928D-1CDA33C5E911}"/>
              </a:ext>
            </a:extLst>
          </p:cNvPr>
          <p:cNvSpPr>
            <a:spLocks noGrp="1" noChangeArrowheads="1"/>
          </p:cNvSpPr>
          <p:nvPr>
            <p:ph type="sldNum" sz="quarter" idx="5"/>
          </p:nvPr>
        </p:nvSpPr>
        <p:spPr>
          <a:ln/>
        </p:spPr>
        <p:txBody>
          <a:bodyPr/>
          <a:lstStyle/>
          <a:p>
            <a:fld id="{D590EB0F-B79F-43D2-A75D-D3E685B338F0}" type="slidenum">
              <a:rPr lang="en-GB" altLang="en-US"/>
              <a:pPr/>
              <a:t>25</a:t>
            </a:fld>
            <a:endParaRPr lang="en-GB" altLang="en-US"/>
          </a:p>
        </p:txBody>
      </p:sp>
      <p:sp>
        <p:nvSpPr>
          <p:cNvPr id="89090" name="Rectangle 2">
            <a:extLst>
              <a:ext uri="{FF2B5EF4-FFF2-40B4-BE49-F238E27FC236}">
                <a16:creationId xmlns:a16="http://schemas.microsoft.com/office/drawing/2014/main" id="{10014C7B-5B6F-8E6D-8B5D-240520218AB9}"/>
              </a:ext>
            </a:extLst>
          </p:cNvPr>
          <p:cNvSpPr>
            <a:spLocks noRot="1" noChangeArrowheads="1" noTextEdit="1"/>
          </p:cNvSpPr>
          <p:nvPr>
            <p:ph type="sldImg"/>
          </p:nvPr>
        </p:nvSpPr>
        <p:spPr>
          <a:ln/>
        </p:spPr>
      </p:sp>
      <p:sp>
        <p:nvSpPr>
          <p:cNvPr id="89091" name="Rectangle 3">
            <a:extLst>
              <a:ext uri="{FF2B5EF4-FFF2-40B4-BE49-F238E27FC236}">
                <a16:creationId xmlns:a16="http://schemas.microsoft.com/office/drawing/2014/main" id="{34C4ECDC-6649-33F2-D599-EF869AEC59E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4947378-8427-F6FD-C6EB-9C618C6A8F18}"/>
              </a:ext>
            </a:extLst>
          </p:cNvPr>
          <p:cNvSpPr>
            <a:spLocks noGrp="1" noChangeArrowheads="1"/>
          </p:cNvSpPr>
          <p:nvPr>
            <p:ph type="sldNum" sz="quarter" idx="5"/>
          </p:nvPr>
        </p:nvSpPr>
        <p:spPr>
          <a:ln/>
        </p:spPr>
        <p:txBody>
          <a:bodyPr/>
          <a:lstStyle/>
          <a:p>
            <a:fld id="{135D8D39-BE02-4B9F-9CE1-1F07C90990A0}" type="slidenum">
              <a:rPr lang="en-GB" altLang="en-US"/>
              <a:pPr/>
              <a:t>26</a:t>
            </a:fld>
            <a:endParaRPr lang="en-GB" altLang="en-US"/>
          </a:p>
        </p:txBody>
      </p:sp>
      <p:sp>
        <p:nvSpPr>
          <p:cNvPr id="70658" name="Rectangle 2">
            <a:extLst>
              <a:ext uri="{FF2B5EF4-FFF2-40B4-BE49-F238E27FC236}">
                <a16:creationId xmlns:a16="http://schemas.microsoft.com/office/drawing/2014/main" id="{BE403E23-DFFA-E755-500C-31FC721CE26A}"/>
              </a:ext>
            </a:extLst>
          </p:cNvPr>
          <p:cNvSpPr>
            <a:spLocks noRot="1" noChangeArrowheads="1" noTextEdit="1"/>
          </p:cNvSpPr>
          <p:nvPr>
            <p:ph type="sldImg"/>
          </p:nvPr>
        </p:nvSpPr>
        <p:spPr>
          <a:ln/>
        </p:spPr>
      </p:sp>
      <p:sp>
        <p:nvSpPr>
          <p:cNvPr id="70659" name="Rectangle 3">
            <a:extLst>
              <a:ext uri="{FF2B5EF4-FFF2-40B4-BE49-F238E27FC236}">
                <a16:creationId xmlns:a16="http://schemas.microsoft.com/office/drawing/2014/main" id="{52FB9A35-58BD-F2BC-FF97-FB9448D56AA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34D9C3-38D8-0062-BEB4-FC461F77EC2E}"/>
              </a:ext>
            </a:extLst>
          </p:cNvPr>
          <p:cNvSpPr>
            <a:spLocks noGrp="1" noChangeArrowheads="1"/>
          </p:cNvSpPr>
          <p:nvPr>
            <p:ph type="sldNum" sz="quarter" idx="5"/>
          </p:nvPr>
        </p:nvSpPr>
        <p:spPr>
          <a:ln/>
        </p:spPr>
        <p:txBody>
          <a:bodyPr/>
          <a:lstStyle/>
          <a:p>
            <a:fld id="{83BF4878-31DB-4BBF-96BC-5A793BEFC473}" type="slidenum">
              <a:rPr lang="en-GB" altLang="en-US"/>
              <a:pPr/>
              <a:t>27</a:t>
            </a:fld>
            <a:endParaRPr lang="en-GB" altLang="en-US"/>
          </a:p>
        </p:txBody>
      </p:sp>
      <p:sp>
        <p:nvSpPr>
          <p:cNvPr id="81922" name="Rectangle 2">
            <a:extLst>
              <a:ext uri="{FF2B5EF4-FFF2-40B4-BE49-F238E27FC236}">
                <a16:creationId xmlns:a16="http://schemas.microsoft.com/office/drawing/2014/main" id="{510D7C38-CACD-3DB5-C69E-F327D828615F}"/>
              </a:ext>
            </a:extLst>
          </p:cNvPr>
          <p:cNvSpPr>
            <a:spLocks noRot="1" noChangeArrowheads="1" noTextEdit="1"/>
          </p:cNvSpPr>
          <p:nvPr>
            <p:ph type="sldImg"/>
          </p:nvPr>
        </p:nvSpPr>
        <p:spPr>
          <a:ln/>
        </p:spPr>
      </p:sp>
      <p:sp>
        <p:nvSpPr>
          <p:cNvPr id="81923" name="Rectangle 3">
            <a:extLst>
              <a:ext uri="{FF2B5EF4-FFF2-40B4-BE49-F238E27FC236}">
                <a16:creationId xmlns:a16="http://schemas.microsoft.com/office/drawing/2014/main" id="{21518740-C535-EA79-8E87-36492EFCD61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BE3EFC6-A6A9-E12C-CE00-5453BD82711E}"/>
              </a:ext>
            </a:extLst>
          </p:cNvPr>
          <p:cNvSpPr>
            <a:spLocks noGrp="1" noChangeArrowheads="1"/>
          </p:cNvSpPr>
          <p:nvPr>
            <p:ph type="sldNum" sz="quarter" idx="5"/>
          </p:nvPr>
        </p:nvSpPr>
        <p:spPr>
          <a:ln/>
        </p:spPr>
        <p:txBody>
          <a:bodyPr/>
          <a:lstStyle/>
          <a:p>
            <a:fld id="{87D675F4-9727-455A-8946-675B8233B214}" type="slidenum">
              <a:rPr lang="en-GB" altLang="en-US"/>
              <a:pPr/>
              <a:t>28</a:t>
            </a:fld>
            <a:endParaRPr lang="en-GB" altLang="en-US"/>
          </a:p>
        </p:txBody>
      </p:sp>
      <p:sp>
        <p:nvSpPr>
          <p:cNvPr id="94210" name="Rectangle 2">
            <a:extLst>
              <a:ext uri="{FF2B5EF4-FFF2-40B4-BE49-F238E27FC236}">
                <a16:creationId xmlns:a16="http://schemas.microsoft.com/office/drawing/2014/main" id="{D8882A8C-DD10-C4C4-CB54-82CF74C054CE}"/>
              </a:ext>
            </a:extLst>
          </p:cNvPr>
          <p:cNvSpPr>
            <a:spLocks noRot="1" noChangeArrowheads="1" noTextEdit="1"/>
          </p:cNvSpPr>
          <p:nvPr>
            <p:ph type="sldImg"/>
          </p:nvPr>
        </p:nvSpPr>
        <p:spPr>
          <a:ln/>
        </p:spPr>
      </p:sp>
      <p:sp>
        <p:nvSpPr>
          <p:cNvPr id="94211" name="Rectangle 3">
            <a:extLst>
              <a:ext uri="{FF2B5EF4-FFF2-40B4-BE49-F238E27FC236}">
                <a16:creationId xmlns:a16="http://schemas.microsoft.com/office/drawing/2014/main" id="{4C2E996B-EDD8-7835-5F73-844CDB21647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FC637F0-8565-6A84-C6D0-58071F41EDBD}"/>
              </a:ext>
            </a:extLst>
          </p:cNvPr>
          <p:cNvSpPr>
            <a:spLocks noGrp="1" noChangeArrowheads="1"/>
          </p:cNvSpPr>
          <p:nvPr>
            <p:ph type="sldNum" sz="quarter" idx="5"/>
          </p:nvPr>
        </p:nvSpPr>
        <p:spPr>
          <a:ln/>
        </p:spPr>
        <p:txBody>
          <a:bodyPr/>
          <a:lstStyle/>
          <a:p>
            <a:fld id="{48C73C30-B8A3-476E-A8AA-6ED5B0145F91}" type="slidenum">
              <a:rPr lang="en-GB" altLang="en-US"/>
              <a:pPr/>
              <a:t>29</a:t>
            </a:fld>
            <a:endParaRPr lang="en-GB" altLang="en-US"/>
          </a:p>
        </p:txBody>
      </p:sp>
      <p:sp>
        <p:nvSpPr>
          <p:cNvPr id="95234" name="Rectangle 2">
            <a:extLst>
              <a:ext uri="{FF2B5EF4-FFF2-40B4-BE49-F238E27FC236}">
                <a16:creationId xmlns:a16="http://schemas.microsoft.com/office/drawing/2014/main" id="{2A8374DF-22FD-92F0-650E-8BEE7CF7BE44}"/>
              </a:ext>
            </a:extLst>
          </p:cNvPr>
          <p:cNvSpPr>
            <a:spLocks noRot="1" noChangeArrowheads="1" noTextEdit="1"/>
          </p:cNvSpPr>
          <p:nvPr>
            <p:ph type="sldImg"/>
          </p:nvPr>
        </p:nvSpPr>
        <p:spPr>
          <a:ln/>
        </p:spPr>
      </p:sp>
      <p:sp>
        <p:nvSpPr>
          <p:cNvPr id="95235" name="Rectangle 3">
            <a:extLst>
              <a:ext uri="{FF2B5EF4-FFF2-40B4-BE49-F238E27FC236}">
                <a16:creationId xmlns:a16="http://schemas.microsoft.com/office/drawing/2014/main" id="{EFC473D7-3777-731C-1ECA-FDF39769C14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23DF280-8D45-CB4C-A7CE-BA1950064BDD}"/>
              </a:ext>
            </a:extLst>
          </p:cNvPr>
          <p:cNvSpPr>
            <a:spLocks noGrp="1" noChangeArrowheads="1"/>
          </p:cNvSpPr>
          <p:nvPr>
            <p:ph type="sldNum" sz="quarter" idx="5"/>
          </p:nvPr>
        </p:nvSpPr>
        <p:spPr>
          <a:ln/>
        </p:spPr>
        <p:txBody>
          <a:bodyPr/>
          <a:lstStyle/>
          <a:p>
            <a:fld id="{FDC464F5-C59D-4B0F-AA7A-1250E914B02A}" type="slidenum">
              <a:rPr lang="en-GB" altLang="en-US"/>
              <a:pPr/>
              <a:t>3</a:t>
            </a:fld>
            <a:endParaRPr lang="en-GB" altLang="en-US"/>
          </a:p>
        </p:txBody>
      </p:sp>
      <p:sp>
        <p:nvSpPr>
          <p:cNvPr id="15362" name="Rectangle 2">
            <a:extLst>
              <a:ext uri="{FF2B5EF4-FFF2-40B4-BE49-F238E27FC236}">
                <a16:creationId xmlns:a16="http://schemas.microsoft.com/office/drawing/2014/main" id="{E8CB787C-994A-33D7-BC5E-C05F644750D1}"/>
              </a:ext>
            </a:extLst>
          </p:cNvPr>
          <p:cNvSpPr>
            <a:spLocks noRot="1" noChangeArrowheads="1" noTextEdit="1"/>
          </p:cNvSpPr>
          <p:nvPr>
            <p:ph type="sldImg"/>
          </p:nvPr>
        </p:nvSpPr>
        <p:spPr>
          <a:ln/>
        </p:spPr>
      </p:sp>
      <p:sp>
        <p:nvSpPr>
          <p:cNvPr id="15363" name="Rectangle 3">
            <a:extLst>
              <a:ext uri="{FF2B5EF4-FFF2-40B4-BE49-F238E27FC236}">
                <a16:creationId xmlns:a16="http://schemas.microsoft.com/office/drawing/2014/main" id="{ED9E84EB-D39E-4CF9-34B4-D3744DCA2FC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CC93E76-C947-E117-F4DA-E6B1FEA4CB08}"/>
              </a:ext>
            </a:extLst>
          </p:cNvPr>
          <p:cNvSpPr>
            <a:spLocks noGrp="1" noChangeArrowheads="1"/>
          </p:cNvSpPr>
          <p:nvPr>
            <p:ph type="sldNum" sz="quarter" idx="5"/>
          </p:nvPr>
        </p:nvSpPr>
        <p:spPr>
          <a:ln/>
        </p:spPr>
        <p:txBody>
          <a:bodyPr/>
          <a:lstStyle/>
          <a:p>
            <a:fld id="{81B66112-7F7D-4C92-ACB3-431255D55EAE}" type="slidenum">
              <a:rPr lang="en-GB" altLang="en-US"/>
              <a:pPr/>
              <a:t>30</a:t>
            </a:fld>
            <a:endParaRPr lang="en-GB" altLang="en-US"/>
          </a:p>
        </p:txBody>
      </p:sp>
      <p:sp>
        <p:nvSpPr>
          <p:cNvPr id="96258" name="Rectangle 2">
            <a:extLst>
              <a:ext uri="{FF2B5EF4-FFF2-40B4-BE49-F238E27FC236}">
                <a16:creationId xmlns:a16="http://schemas.microsoft.com/office/drawing/2014/main" id="{3B007DD4-6718-968E-968C-CB6F3504BE1C}"/>
              </a:ext>
            </a:extLst>
          </p:cNvPr>
          <p:cNvSpPr>
            <a:spLocks noRot="1" noChangeArrowheads="1" noTextEdit="1"/>
          </p:cNvSpPr>
          <p:nvPr>
            <p:ph type="sldImg"/>
          </p:nvPr>
        </p:nvSpPr>
        <p:spPr>
          <a:ln/>
        </p:spPr>
      </p:sp>
      <p:sp>
        <p:nvSpPr>
          <p:cNvPr id="96259" name="Rectangle 3">
            <a:extLst>
              <a:ext uri="{FF2B5EF4-FFF2-40B4-BE49-F238E27FC236}">
                <a16:creationId xmlns:a16="http://schemas.microsoft.com/office/drawing/2014/main" id="{B07C7DF8-220B-BE74-B6C2-EB8F1BA2EEB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53E0506-F46F-83CF-C2EF-9E5D1F798772}"/>
              </a:ext>
            </a:extLst>
          </p:cNvPr>
          <p:cNvSpPr>
            <a:spLocks noGrp="1" noChangeArrowheads="1"/>
          </p:cNvSpPr>
          <p:nvPr>
            <p:ph type="sldNum" sz="quarter" idx="5"/>
          </p:nvPr>
        </p:nvSpPr>
        <p:spPr>
          <a:ln/>
        </p:spPr>
        <p:txBody>
          <a:bodyPr/>
          <a:lstStyle/>
          <a:p>
            <a:fld id="{B347D854-B77C-4D80-91A6-A338D9046E59}" type="slidenum">
              <a:rPr lang="en-GB" altLang="en-US"/>
              <a:pPr/>
              <a:t>31</a:t>
            </a:fld>
            <a:endParaRPr lang="en-GB" altLang="en-US"/>
          </a:p>
        </p:txBody>
      </p:sp>
      <p:sp>
        <p:nvSpPr>
          <p:cNvPr id="84994" name="Rectangle 2">
            <a:extLst>
              <a:ext uri="{FF2B5EF4-FFF2-40B4-BE49-F238E27FC236}">
                <a16:creationId xmlns:a16="http://schemas.microsoft.com/office/drawing/2014/main" id="{22F94360-1C27-275A-34EA-6D33B75E1361}"/>
              </a:ext>
            </a:extLst>
          </p:cNvPr>
          <p:cNvSpPr>
            <a:spLocks noRot="1" noChangeArrowheads="1" noTextEdit="1"/>
          </p:cNvSpPr>
          <p:nvPr>
            <p:ph type="sldImg"/>
          </p:nvPr>
        </p:nvSpPr>
        <p:spPr>
          <a:ln/>
        </p:spPr>
      </p:sp>
      <p:sp>
        <p:nvSpPr>
          <p:cNvPr id="84995" name="Rectangle 3">
            <a:extLst>
              <a:ext uri="{FF2B5EF4-FFF2-40B4-BE49-F238E27FC236}">
                <a16:creationId xmlns:a16="http://schemas.microsoft.com/office/drawing/2014/main" id="{3B991A50-1570-8B16-8FF6-F2E7829C564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C77B3ED-5F93-8132-10EE-6702FA056155}"/>
              </a:ext>
            </a:extLst>
          </p:cNvPr>
          <p:cNvSpPr>
            <a:spLocks noGrp="1" noChangeArrowheads="1"/>
          </p:cNvSpPr>
          <p:nvPr>
            <p:ph type="sldNum" sz="quarter" idx="5"/>
          </p:nvPr>
        </p:nvSpPr>
        <p:spPr>
          <a:ln/>
        </p:spPr>
        <p:txBody>
          <a:bodyPr/>
          <a:lstStyle/>
          <a:p>
            <a:fld id="{3AE22D84-3064-4D5D-B156-C22050219720}" type="slidenum">
              <a:rPr lang="en-GB" altLang="en-US"/>
              <a:pPr/>
              <a:t>32</a:t>
            </a:fld>
            <a:endParaRPr lang="en-GB" altLang="en-US"/>
          </a:p>
        </p:txBody>
      </p:sp>
      <p:sp>
        <p:nvSpPr>
          <p:cNvPr id="86018" name="Rectangle 2">
            <a:extLst>
              <a:ext uri="{FF2B5EF4-FFF2-40B4-BE49-F238E27FC236}">
                <a16:creationId xmlns:a16="http://schemas.microsoft.com/office/drawing/2014/main" id="{0A6F49B4-3F89-C030-91E2-79AE40E525EC}"/>
              </a:ext>
            </a:extLst>
          </p:cNvPr>
          <p:cNvSpPr>
            <a:spLocks noRot="1" noChangeArrowheads="1" noTextEdit="1"/>
          </p:cNvSpPr>
          <p:nvPr>
            <p:ph type="sldImg"/>
          </p:nvPr>
        </p:nvSpPr>
        <p:spPr>
          <a:ln/>
        </p:spPr>
      </p:sp>
      <p:sp>
        <p:nvSpPr>
          <p:cNvPr id="86019" name="Rectangle 3">
            <a:extLst>
              <a:ext uri="{FF2B5EF4-FFF2-40B4-BE49-F238E27FC236}">
                <a16:creationId xmlns:a16="http://schemas.microsoft.com/office/drawing/2014/main" id="{6C007F25-FDCE-F116-7A86-6EE21E56237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150A5D3-FA08-143C-E2C5-61A0B7E4B185}"/>
              </a:ext>
            </a:extLst>
          </p:cNvPr>
          <p:cNvSpPr>
            <a:spLocks noGrp="1" noChangeArrowheads="1"/>
          </p:cNvSpPr>
          <p:nvPr>
            <p:ph type="sldNum" sz="quarter" idx="5"/>
          </p:nvPr>
        </p:nvSpPr>
        <p:spPr>
          <a:ln/>
        </p:spPr>
        <p:txBody>
          <a:bodyPr/>
          <a:lstStyle/>
          <a:p>
            <a:fld id="{D17E9499-0580-4FCE-A682-876A113EB51E}" type="slidenum">
              <a:rPr lang="en-GB" altLang="en-US"/>
              <a:pPr/>
              <a:t>33</a:t>
            </a:fld>
            <a:endParaRPr lang="en-GB" altLang="en-US"/>
          </a:p>
        </p:txBody>
      </p:sp>
      <p:sp>
        <p:nvSpPr>
          <p:cNvPr id="97282" name="Rectangle 2">
            <a:extLst>
              <a:ext uri="{FF2B5EF4-FFF2-40B4-BE49-F238E27FC236}">
                <a16:creationId xmlns:a16="http://schemas.microsoft.com/office/drawing/2014/main" id="{492CB1DF-A74A-9B1F-D770-D38E34B3DC1C}"/>
              </a:ext>
            </a:extLst>
          </p:cNvPr>
          <p:cNvSpPr>
            <a:spLocks noRot="1" noChangeArrowheads="1" noTextEdit="1"/>
          </p:cNvSpPr>
          <p:nvPr>
            <p:ph type="sldImg"/>
          </p:nvPr>
        </p:nvSpPr>
        <p:spPr>
          <a:ln/>
        </p:spPr>
      </p:sp>
      <p:sp>
        <p:nvSpPr>
          <p:cNvPr id="97283" name="Rectangle 3">
            <a:extLst>
              <a:ext uri="{FF2B5EF4-FFF2-40B4-BE49-F238E27FC236}">
                <a16:creationId xmlns:a16="http://schemas.microsoft.com/office/drawing/2014/main" id="{C5E867DF-883E-D1BF-D2FB-87FDB1C4F98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EC33AA9-666E-8574-70B9-040832B84D14}"/>
              </a:ext>
            </a:extLst>
          </p:cNvPr>
          <p:cNvSpPr>
            <a:spLocks noGrp="1" noChangeArrowheads="1"/>
          </p:cNvSpPr>
          <p:nvPr>
            <p:ph type="sldNum" sz="quarter" idx="5"/>
          </p:nvPr>
        </p:nvSpPr>
        <p:spPr>
          <a:ln/>
        </p:spPr>
        <p:txBody>
          <a:bodyPr/>
          <a:lstStyle/>
          <a:p>
            <a:fld id="{196DBBB3-0EB4-4457-93DB-46C157D8FC8D}" type="slidenum">
              <a:rPr lang="en-GB" altLang="en-US"/>
              <a:pPr/>
              <a:t>34</a:t>
            </a:fld>
            <a:endParaRPr lang="en-GB" altLang="en-US"/>
          </a:p>
        </p:txBody>
      </p:sp>
      <p:sp>
        <p:nvSpPr>
          <p:cNvPr id="104450" name="Rectangle 2">
            <a:extLst>
              <a:ext uri="{FF2B5EF4-FFF2-40B4-BE49-F238E27FC236}">
                <a16:creationId xmlns:a16="http://schemas.microsoft.com/office/drawing/2014/main" id="{2F71ED39-4B10-757A-DB20-492846CD0142}"/>
              </a:ext>
            </a:extLst>
          </p:cNvPr>
          <p:cNvSpPr>
            <a:spLocks noRot="1" noChangeArrowheads="1" noTextEdit="1"/>
          </p:cNvSpPr>
          <p:nvPr>
            <p:ph type="sldImg"/>
          </p:nvPr>
        </p:nvSpPr>
        <p:spPr>
          <a:ln/>
        </p:spPr>
      </p:sp>
      <p:sp>
        <p:nvSpPr>
          <p:cNvPr id="104451" name="Rectangle 3">
            <a:extLst>
              <a:ext uri="{FF2B5EF4-FFF2-40B4-BE49-F238E27FC236}">
                <a16:creationId xmlns:a16="http://schemas.microsoft.com/office/drawing/2014/main" id="{1AC4956F-B839-213F-FABE-B3C5B4EA6CF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384A63D-C1E2-E294-F707-BB9BE88C9BF3}"/>
              </a:ext>
            </a:extLst>
          </p:cNvPr>
          <p:cNvSpPr>
            <a:spLocks noGrp="1" noChangeArrowheads="1"/>
          </p:cNvSpPr>
          <p:nvPr>
            <p:ph type="sldNum" sz="quarter" idx="5"/>
          </p:nvPr>
        </p:nvSpPr>
        <p:spPr>
          <a:ln/>
        </p:spPr>
        <p:txBody>
          <a:bodyPr/>
          <a:lstStyle/>
          <a:p>
            <a:fld id="{9727BB8B-9CD8-46B3-8A81-F09E29BEB27E}" type="slidenum">
              <a:rPr lang="en-GB" altLang="en-US"/>
              <a:pPr/>
              <a:t>35</a:t>
            </a:fld>
            <a:endParaRPr lang="en-GB" altLang="en-US"/>
          </a:p>
        </p:txBody>
      </p:sp>
      <p:sp>
        <p:nvSpPr>
          <p:cNvPr id="106498" name="Rectangle 2">
            <a:extLst>
              <a:ext uri="{FF2B5EF4-FFF2-40B4-BE49-F238E27FC236}">
                <a16:creationId xmlns:a16="http://schemas.microsoft.com/office/drawing/2014/main" id="{84FCEF89-9E1A-3697-DEEE-213B8D540CDC}"/>
              </a:ext>
            </a:extLst>
          </p:cNvPr>
          <p:cNvSpPr>
            <a:spLocks noRot="1" noChangeArrowheads="1" noTextEdit="1"/>
          </p:cNvSpPr>
          <p:nvPr>
            <p:ph type="sldImg"/>
          </p:nvPr>
        </p:nvSpPr>
        <p:spPr>
          <a:ln/>
        </p:spPr>
      </p:sp>
      <p:sp>
        <p:nvSpPr>
          <p:cNvPr id="106499" name="Rectangle 3">
            <a:extLst>
              <a:ext uri="{FF2B5EF4-FFF2-40B4-BE49-F238E27FC236}">
                <a16:creationId xmlns:a16="http://schemas.microsoft.com/office/drawing/2014/main" id="{E5D5939C-3DF6-3E07-3F0A-9EA94C965DF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93E15CC-BBA7-A0F8-CED7-0B996DFEC266}"/>
              </a:ext>
            </a:extLst>
          </p:cNvPr>
          <p:cNvSpPr>
            <a:spLocks noGrp="1" noChangeArrowheads="1"/>
          </p:cNvSpPr>
          <p:nvPr>
            <p:ph type="sldNum" sz="quarter" idx="5"/>
          </p:nvPr>
        </p:nvSpPr>
        <p:spPr>
          <a:ln/>
        </p:spPr>
        <p:txBody>
          <a:bodyPr/>
          <a:lstStyle/>
          <a:p>
            <a:fld id="{0D643BBE-4BC4-4626-BBBF-AF76EC23CB3B}" type="slidenum">
              <a:rPr lang="en-GB" altLang="en-US"/>
              <a:pPr/>
              <a:t>36</a:t>
            </a:fld>
            <a:endParaRPr lang="en-GB" altLang="en-US"/>
          </a:p>
        </p:txBody>
      </p:sp>
      <p:sp>
        <p:nvSpPr>
          <p:cNvPr id="110594" name="Rectangle 2">
            <a:extLst>
              <a:ext uri="{FF2B5EF4-FFF2-40B4-BE49-F238E27FC236}">
                <a16:creationId xmlns:a16="http://schemas.microsoft.com/office/drawing/2014/main" id="{963BA17B-52E5-4770-3841-438C72A1F4B1}"/>
              </a:ext>
            </a:extLst>
          </p:cNvPr>
          <p:cNvSpPr>
            <a:spLocks noRot="1" noChangeArrowheads="1" noTextEdit="1"/>
          </p:cNvSpPr>
          <p:nvPr>
            <p:ph type="sldImg"/>
          </p:nvPr>
        </p:nvSpPr>
        <p:spPr>
          <a:ln/>
        </p:spPr>
      </p:sp>
      <p:sp>
        <p:nvSpPr>
          <p:cNvPr id="110595" name="Rectangle 3">
            <a:extLst>
              <a:ext uri="{FF2B5EF4-FFF2-40B4-BE49-F238E27FC236}">
                <a16:creationId xmlns:a16="http://schemas.microsoft.com/office/drawing/2014/main" id="{6AB5B2CF-7752-414B-6C8C-8D93DEB2328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0BEC290-B5AE-FDE3-D885-0896E4E1BE80}"/>
              </a:ext>
            </a:extLst>
          </p:cNvPr>
          <p:cNvSpPr>
            <a:spLocks noGrp="1" noChangeArrowheads="1"/>
          </p:cNvSpPr>
          <p:nvPr>
            <p:ph type="sldNum" sz="quarter" idx="5"/>
          </p:nvPr>
        </p:nvSpPr>
        <p:spPr>
          <a:ln/>
        </p:spPr>
        <p:txBody>
          <a:bodyPr/>
          <a:lstStyle/>
          <a:p>
            <a:fld id="{D1F6A277-DF56-4FF7-A0F3-0B15D23E90F5}" type="slidenum">
              <a:rPr lang="en-GB" altLang="en-US"/>
              <a:pPr/>
              <a:t>37</a:t>
            </a:fld>
            <a:endParaRPr lang="en-GB" altLang="en-US"/>
          </a:p>
        </p:txBody>
      </p:sp>
      <p:sp>
        <p:nvSpPr>
          <p:cNvPr id="112642" name="Rectangle 2">
            <a:extLst>
              <a:ext uri="{FF2B5EF4-FFF2-40B4-BE49-F238E27FC236}">
                <a16:creationId xmlns:a16="http://schemas.microsoft.com/office/drawing/2014/main" id="{8D89760C-37B6-A837-401B-B134C70D2392}"/>
              </a:ext>
            </a:extLst>
          </p:cNvPr>
          <p:cNvSpPr>
            <a:spLocks noRot="1" noChangeArrowheads="1" noTextEdit="1"/>
          </p:cNvSpPr>
          <p:nvPr>
            <p:ph type="sldImg"/>
          </p:nvPr>
        </p:nvSpPr>
        <p:spPr>
          <a:ln/>
        </p:spPr>
      </p:sp>
      <p:sp>
        <p:nvSpPr>
          <p:cNvPr id="112643" name="Rectangle 3">
            <a:extLst>
              <a:ext uri="{FF2B5EF4-FFF2-40B4-BE49-F238E27FC236}">
                <a16:creationId xmlns:a16="http://schemas.microsoft.com/office/drawing/2014/main" id="{6C74B8EC-86A1-E632-180F-7081D9013E6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7646E7D-BADD-766C-B187-DF210549E4F2}"/>
              </a:ext>
            </a:extLst>
          </p:cNvPr>
          <p:cNvSpPr>
            <a:spLocks noGrp="1" noChangeArrowheads="1"/>
          </p:cNvSpPr>
          <p:nvPr>
            <p:ph type="sldNum" sz="quarter" idx="5"/>
          </p:nvPr>
        </p:nvSpPr>
        <p:spPr>
          <a:ln/>
        </p:spPr>
        <p:txBody>
          <a:bodyPr/>
          <a:lstStyle/>
          <a:p>
            <a:fld id="{A372283A-40C4-4F08-9B60-6551E814996E}" type="slidenum">
              <a:rPr lang="en-GB" altLang="en-US"/>
              <a:pPr/>
              <a:t>38</a:t>
            </a:fld>
            <a:endParaRPr lang="en-GB" altLang="en-US"/>
          </a:p>
        </p:txBody>
      </p:sp>
      <p:sp>
        <p:nvSpPr>
          <p:cNvPr id="115714" name="Rectangle 2">
            <a:extLst>
              <a:ext uri="{FF2B5EF4-FFF2-40B4-BE49-F238E27FC236}">
                <a16:creationId xmlns:a16="http://schemas.microsoft.com/office/drawing/2014/main" id="{A6A5610D-2A81-4607-D08E-0234A5D2C441}"/>
              </a:ext>
            </a:extLst>
          </p:cNvPr>
          <p:cNvSpPr>
            <a:spLocks noRot="1" noChangeArrowheads="1" noTextEdit="1"/>
          </p:cNvSpPr>
          <p:nvPr>
            <p:ph type="sldImg"/>
          </p:nvPr>
        </p:nvSpPr>
        <p:spPr>
          <a:ln/>
        </p:spPr>
      </p:sp>
      <p:sp>
        <p:nvSpPr>
          <p:cNvPr id="115715" name="Rectangle 3">
            <a:extLst>
              <a:ext uri="{FF2B5EF4-FFF2-40B4-BE49-F238E27FC236}">
                <a16:creationId xmlns:a16="http://schemas.microsoft.com/office/drawing/2014/main" id="{F6977E9C-77AB-1C17-ED44-DDAD2C55AAB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F4E191C-021E-FC98-D93B-DE4AA1D377BD}"/>
              </a:ext>
            </a:extLst>
          </p:cNvPr>
          <p:cNvSpPr>
            <a:spLocks noGrp="1" noChangeArrowheads="1"/>
          </p:cNvSpPr>
          <p:nvPr>
            <p:ph type="sldNum" sz="quarter" idx="5"/>
          </p:nvPr>
        </p:nvSpPr>
        <p:spPr>
          <a:ln/>
        </p:spPr>
        <p:txBody>
          <a:bodyPr/>
          <a:lstStyle/>
          <a:p>
            <a:fld id="{CD090FA2-0D4F-4023-842E-4BF6584FAFAC}" type="slidenum">
              <a:rPr lang="en-GB" altLang="en-US"/>
              <a:pPr/>
              <a:t>39</a:t>
            </a:fld>
            <a:endParaRPr lang="en-GB" altLang="en-US"/>
          </a:p>
        </p:txBody>
      </p:sp>
      <p:sp>
        <p:nvSpPr>
          <p:cNvPr id="116738" name="Rectangle 2">
            <a:extLst>
              <a:ext uri="{FF2B5EF4-FFF2-40B4-BE49-F238E27FC236}">
                <a16:creationId xmlns:a16="http://schemas.microsoft.com/office/drawing/2014/main" id="{CB972C7F-1A69-938F-938C-30FBCC379CCC}"/>
              </a:ext>
            </a:extLst>
          </p:cNvPr>
          <p:cNvSpPr>
            <a:spLocks noRot="1" noChangeArrowheads="1" noTextEdit="1"/>
          </p:cNvSpPr>
          <p:nvPr>
            <p:ph type="sldImg"/>
          </p:nvPr>
        </p:nvSpPr>
        <p:spPr>
          <a:ln/>
        </p:spPr>
      </p:sp>
      <p:sp>
        <p:nvSpPr>
          <p:cNvPr id="116739" name="Rectangle 3">
            <a:extLst>
              <a:ext uri="{FF2B5EF4-FFF2-40B4-BE49-F238E27FC236}">
                <a16:creationId xmlns:a16="http://schemas.microsoft.com/office/drawing/2014/main" id="{5F3AA917-B841-B3DF-3475-88BDE5F6F4E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72C3F5F-C375-A8F4-1715-1FD9D6BE4953}"/>
              </a:ext>
            </a:extLst>
          </p:cNvPr>
          <p:cNvSpPr>
            <a:spLocks noGrp="1" noChangeArrowheads="1"/>
          </p:cNvSpPr>
          <p:nvPr>
            <p:ph type="sldNum" sz="quarter" idx="5"/>
          </p:nvPr>
        </p:nvSpPr>
        <p:spPr>
          <a:ln/>
        </p:spPr>
        <p:txBody>
          <a:bodyPr/>
          <a:lstStyle/>
          <a:p>
            <a:fld id="{328A810B-E4AA-4574-B02C-86A2A06AA1FC}" type="slidenum">
              <a:rPr lang="en-GB" altLang="en-US"/>
              <a:pPr/>
              <a:t>4</a:t>
            </a:fld>
            <a:endParaRPr lang="en-GB" altLang="en-US"/>
          </a:p>
        </p:txBody>
      </p:sp>
      <p:sp>
        <p:nvSpPr>
          <p:cNvPr id="77826" name="Rectangle 2">
            <a:extLst>
              <a:ext uri="{FF2B5EF4-FFF2-40B4-BE49-F238E27FC236}">
                <a16:creationId xmlns:a16="http://schemas.microsoft.com/office/drawing/2014/main" id="{D6E4FB5B-3599-1844-CE1B-2D67AF55EEB2}"/>
              </a:ext>
            </a:extLst>
          </p:cNvPr>
          <p:cNvSpPr>
            <a:spLocks noRot="1" noChangeArrowheads="1" noTextEdit="1"/>
          </p:cNvSpPr>
          <p:nvPr>
            <p:ph type="sldImg"/>
          </p:nvPr>
        </p:nvSpPr>
        <p:spPr>
          <a:ln/>
        </p:spPr>
      </p:sp>
      <p:sp>
        <p:nvSpPr>
          <p:cNvPr id="77827" name="Rectangle 3">
            <a:extLst>
              <a:ext uri="{FF2B5EF4-FFF2-40B4-BE49-F238E27FC236}">
                <a16:creationId xmlns:a16="http://schemas.microsoft.com/office/drawing/2014/main" id="{82D19900-9711-2BF4-2CAF-4DAF2F56B20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1CAA608-5DD3-B4BE-E75A-C0100D1D4C5C}"/>
              </a:ext>
            </a:extLst>
          </p:cNvPr>
          <p:cNvSpPr>
            <a:spLocks noGrp="1" noChangeArrowheads="1"/>
          </p:cNvSpPr>
          <p:nvPr>
            <p:ph type="sldNum" sz="quarter" idx="5"/>
          </p:nvPr>
        </p:nvSpPr>
        <p:spPr>
          <a:ln/>
        </p:spPr>
        <p:txBody>
          <a:bodyPr/>
          <a:lstStyle/>
          <a:p>
            <a:fld id="{D87E6C43-D0A5-48BF-8A1F-FEB3AC348228}" type="slidenum">
              <a:rPr lang="en-GB" altLang="en-US"/>
              <a:pPr/>
              <a:t>40</a:t>
            </a:fld>
            <a:endParaRPr lang="en-GB" altLang="en-US"/>
          </a:p>
        </p:txBody>
      </p:sp>
      <p:sp>
        <p:nvSpPr>
          <p:cNvPr id="118786" name="Rectangle 2">
            <a:extLst>
              <a:ext uri="{FF2B5EF4-FFF2-40B4-BE49-F238E27FC236}">
                <a16:creationId xmlns:a16="http://schemas.microsoft.com/office/drawing/2014/main" id="{7380BB75-1A63-70B6-82B0-D5072C1C3AC6}"/>
              </a:ext>
            </a:extLst>
          </p:cNvPr>
          <p:cNvSpPr>
            <a:spLocks noRot="1" noChangeArrowheads="1" noTextEdit="1"/>
          </p:cNvSpPr>
          <p:nvPr>
            <p:ph type="sldImg"/>
          </p:nvPr>
        </p:nvSpPr>
        <p:spPr>
          <a:ln/>
        </p:spPr>
      </p:sp>
      <p:sp>
        <p:nvSpPr>
          <p:cNvPr id="118787" name="Rectangle 3">
            <a:extLst>
              <a:ext uri="{FF2B5EF4-FFF2-40B4-BE49-F238E27FC236}">
                <a16:creationId xmlns:a16="http://schemas.microsoft.com/office/drawing/2014/main" id="{696D8203-4975-80D8-E2DA-65A4965CB4E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C6FE402-8692-5764-1809-FF2DB3CC409B}"/>
              </a:ext>
            </a:extLst>
          </p:cNvPr>
          <p:cNvSpPr>
            <a:spLocks noGrp="1" noChangeArrowheads="1"/>
          </p:cNvSpPr>
          <p:nvPr>
            <p:ph type="sldNum" sz="quarter" idx="5"/>
          </p:nvPr>
        </p:nvSpPr>
        <p:spPr>
          <a:ln/>
        </p:spPr>
        <p:txBody>
          <a:bodyPr/>
          <a:lstStyle/>
          <a:p>
            <a:fld id="{159F59CC-33B7-4E34-BF8D-4B65BCA872A8}" type="slidenum">
              <a:rPr lang="en-GB" altLang="en-US"/>
              <a:pPr/>
              <a:t>41</a:t>
            </a:fld>
            <a:endParaRPr lang="en-GB" altLang="en-US"/>
          </a:p>
        </p:txBody>
      </p:sp>
      <p:sp>
        <p:nvSpPr>
          <p:cNvPr id="121858" name="Rectangle 2">
            <a:extLst>
              <a:ext uri="{FF2B5EF4-FFF2-40B4-BE49-F238E27FC236}">
                <a16:creationId xmlns:a16="http://schemas.microsoft.com/office/drawing/2014/main" id="{80DACCF2-2956-9070-B06D-F4F51FE2E1A5}"/>
              </a:ext>
            </a:extLst>
          </p:cNvPr>
          <p:cNvSpPr>
            <a:spLocks noRot="1" noChangeArrowheads="1" noTextEdit="1"/>
          </p:cNvSpPr>
          <p:nvPr>
            <p:ph type="sldImg"/>
          </p:nvPr>
        </p:nvSpPr>
        <p:spPr>
          <a:ln/>
        </p:spPr>
      </p:sp>
      <p:sp>
        <p:nvSpPr>
          <p:cNvPr id="121859" name="Rectangle 3">
            <a:extLst>
              <a:ext uri="{FF2B5EF4-FFF2-40B4-BE49-F238E27FC236}">
                <a16:creationId xmlns:a16="http://schemas.microsoft.com/office/drawing/2014/main" id="{F23E6E09-51A2-C1B9-2162-52C920023C7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F3E67D6-CD77-AB41-4546-F4F3013571A8}"/>
              </a:ext>
            </a:extLst>
          </p:cNvPr>
          <p:cNvSpPr>
            <a:spLocks noGrp="1" noChangeArrowheads="1"/>
          </p:cNvSpPr>
          <p:nvPr>
            <p:ph type="sldNum" sz="quarter" idx="5"/>
          </p:nvPr>
        </p:nvSpPr>
        <p:spPr>
          <a:ln/>
        </p:spPr>
        <p:txBody>
          <a:bodyPr/>
          <a:lstStyle/>
          <a:p>
            <a:fld id="{B88C4ED8-DF77-402F-AFA2-6067A5825064}" type="slidenum">
              <a:rPr lang="en-GB" altLang="en-US"/>
              <a:pPr/>
              <a:t>42</a:t>
            </a:fld>
            <a:endParaRPr lang="en-GB" altLang="en-US"/>
          </a:p>
        </p:txBody>
      </p:sp>
      <p:sp>
        <p:nvSpPr>
          <p:cNvPr id="182274" name="Rectangle 2">
            <a:extLst>
              <a:ext uri="{FF2B5EF4-FFF2-40B4-BE49-F238E27FC236}">
                <a16:creationId xmlns:a16="http://schemas.microsoft.com/office/drawing/2014/main" id="{7573FAEA-037D-A4CB-ED5D-741B05F53F28}"/>
              </a:ext>
            </a:extLst>
          </p:cNvPr>
          <p:cNvSpPr>
            <a:spLocks noRot="1" noChangeArrowheads="1" noTextEdit="1"/>
          </p:cNvSpPr>
          <p:nvPr>
            <p:ph type="sldImg"/>
          </p:nvPr>
        </p:nvSpPr>
        <p:spPr>
          <a:ln/>
        </p:spPr>
      </p:sp>
      <p:sp>
        <p:nvSpPr>
          <p:cNvPr id="182275" name="Rectangle 3">
            <a:extLst>
              <a:ext uri="{FF2B5EF4-FFF2-40B4-BE49-F238E27FC236}">
                <a16:creationId xmlns:a16="http://schemas.microsoft.com/office/drawing/2014/main" id="{87F434C7-A4CE-7740-5F70-B3F0E5395D4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583F84-9037-A4DA-D37D-70ACC82D94F5}"/>
              </a:ext>
            </a:extLst>
          </p:cNvPr>
          <p:cNvSpPr>
            <a:spLocks noGrp="1" noChangeArrowheads="1"/>
          </p:cNvSpPr>
          <p:nvPr>
            <p:ph type="sldNum" sz="quarter" idx="5"/>
          </p:nvPr>
        </p:nvSpPr>
        <p:spPr>
          <a:ln/>
        </p:spPr>
        <p:txBody>
          <a:bodyPr/>
          <a:lstStyle/>
          <a:p>
            <a:fld id="{A082950A-80C5-40F1-A4B6-DF35CD1A5843}" type="slidenum">
              <a:rPr lang="en-GB" altLang="en-US"/>
              <a:pPr/>
              <a:t>43</a:t>
            </a:fld>
            <a:endParaRPr lang="en-GB" altLang="en-US"/>
          </a:p>
        </p:txBody>
      </p:sp>
      <p:sp>
        <p:nvSpPr>
          <p:cNvPr id="125954" name="Rectangle 2">
            <a:extLst>
              <a:ext uri="{FF2B5EF4-FFF2-40B4-BE49-F238E27FC236}">
                <a16:creationId xmlns:a16="http://schemas.microsoft.com/office/drawing/2014/main" id="{757564BF-DF2A-A3D8-8297-8CDAB976F416}"/>
              </a:ext>
            </a:extLst>
          </p:cNvPr>
          <p:cNvSpPr>
            <a:spLocks noRot="1" noChangeArrowheads="1" noTextEdit="1"/>
          </p:cNvSpPr>
          <p:nvPr>
            <p:ph type="sldImg"/>
          </p:nvPr>
        </p:nvSpPr>
        <p:spPr>
          <a:ln/>
        </p:spPr>
      </p:sp>
      <p:sp>
        <p:nvSpPr>
          <p:cNvPr id="125955" name="Rectangle 3">
            <a:extLst>
              <a:ext uri="{FF2B5EF4-FFF2-40B4-BE49-F238E27FC236}">
                <a16:creationId xmlns:a16="http://schemas.microsoft.com/office/drawing/2014/main" id="{2AD9CEE5-BACF-ED76-1689-88006E1F405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34A28BE-9D31-5271-B65A-999902C0F72A}"/>
              </a:ext>
            </a:extLst>
          </p:cNvPr>
          <p:cNvSpPr>
            <a:spLocks noGrp="1" noChangeArrowheads="1"/>
          </p:cNvSpPr>
          <p:nvPr>
            <p:ph type="sldNum" sz="quarter" idx="5"/>
          </p:nvPr>
        </p:nvSpPr>
        <p:spPr>
          <a:ln/>
        </p:spPr>
        <p:txBody>
          <a:bodyPr/>
          <a:lstStyle/>
          <a:p>
            <a:fld id="{8CC2C244-0D7B-472B-AF84-0582BE9EFF0F}" type="slidenum">
              <a:rPr lang="en-GB" altLang="en-US"/>
              <a:pPr/>
              <a:t>44</a:t>
            </a:fld>
            <a:endParaRPr lang="en-GB" altLang="en-US"/>
          </a:p>
        </p:txBody>
      </p:sp>
      <p:sp>
        <p:nvSpPr>
          <p:cNvPr id="123906" name="Rectangle 2">
            <a:extLst>
              <a:ext uri="{FF2B5EF4-FFF2-40B4-BE49-F238E27FC236}">
                <a16:creationId xmlns:a16="http://schemas.microsoft.com/office/drawing/2014/main" id="{4BFAA0A0-D101-AB2B-42F9-CF93F225F84B}"/>
              </a:ext>
            </a:extLst>
          </p:cNvPr>
          <p:cNvSpPr>
            <a:spLocks noRot="1" noChangeArrowheads="1" noTextEdit="1"/>
          </p:cNvSpPr>
          <p:nvPr>
            <p:ph type="sldImg"/>
          </p:nvPr>
        </p:nvSpPr>
        <p:spPr>
          <a:ln/>
        </p:spPr>
      </p:sp>
      <p:sp>
        <p:nvSpPr>
          <p:cNvPr id="123907" name="Rectangle 3">
            <a:extLst>
              <a:ext uri="{FF2B5EF4-FFF2-40B4-BE49-F238E27FC236}">
                <a16:creationId xmlns:a16="http://schemas.microsoft.com/office/drawing/2014/main" id="{41273598-341C-70FF-09B0-0B6C04D895A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D67F131-93A6-36D7-6272-9778051FFEF8}"/>
              </a:ext>
            </a:extLst>
          </p:cNvPr>
          <p:cNvSpPr>
            <a:spLocks noGrp="1" noChangeArrowheads="1"/>
          </p:cNvSpPr>
          <p:nvPr>
            <p:ph type="sldNum" sz="quarter" idx="5"/>
          </p:nvPr>
        </p:nvSpPr>
        <p:spPr>
          <a:ln/>
        </p:spPr>
        <p:txBody>
          <a:bodyPr/>
          <a:lstStyle/>
          <a:p>
            <a:fld id="{DB00A14D-5BE9-4763-BE2C-6152A74AD29E}" type="slidenum">
              <a:rPr lang="en-GB" altLang="en-US"/>
              <a:pPr/>
              <a:t>45</a:t>
            </a:fld>
            <a:endParaRPr lang="en-GB" altLang="en-US"/>
          </a:p>
        </p:txBody>
      </p:sp>
      <p:sp>
        <p:nvSpPr>
          <p:cNvPr id="128002" name="Rectangle 2">
            <a:extLst>
              <a:ext uri="{FF2B5EF4-FFF2-40B4-BE49-F238E27FC236}">
                <a16:creationId xmlns:a16="http://schemas.microsoft.com/office/drawing/2014/main" id="{7F71272F-8BA3-FAFB-9FA9-2426A31E42A5}"/>
              </a:ext>
            </a:extLst>
          </p:cNvPr>
          <p:cNvSpPr>
            <a:spLocks noRot="1" noChangeArrowheads="1" noTextEdit="1"/>
          </p:cNvSpPr>
          <p:nvPr>
            <p:ph type="sldImg"/>
          </p:nvPr>
        </p:nvSpPr>
        <p:spPr>
          <a:ln/>
        </p:spPr>
      </p:sp>
      <p:sp>
        <p:nvSpPr>
          <p:cNvPr id="128003" name="Rectangle 3">
            <a:extLst>
              <a:ext uri="{FF2B5EF4-FFF2-40B4-BE49-F238E27FC236}">
                <a16:creationId xmlns:a16="http://schemas.microsoft.com/office/drawing/2014/main" id="{27BDC8DB-9201-5636-530D-5B3770B6B7A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F21B045-4CF1-BDA1-1A69-843D7CF8A085}"/>
              </a:ext>
            </a:extLst>
          </p:cNvPr>
          <p:cNvSpPr>
            <a:spLocks noGrp="1" noChangeArrowheads="1"/>
          </p:cNvSpPr>
          <p:nvPr>
            <p:ph type="sldNum" sz="quarter" idx="5"/>
          </p:nvPr>
        </p:nvSpPr>
        <p:spPr>
          <a:ln/>
        </p:spPr>
        <p:txBody>
          <a:bodyPr/>
          <a:lstStyle/>
          <a:p>
            <a:fld id="{A51158B6-CC08-470A-B37C-923952002F77}" type="slidenum">
              <a:rPr lang="en-GB" altLang="en-US"/>
              <a:pPr/>
              <a:t>46</a:t>
            </a:fld>
            <a:endParaRPr lang="en-GB" altLang="en-US"/>
          </a:p>
        </p:txBody>
      </p:sp>
      <p:sp>
        <p:nvSpPr>
          <p:cNvPr id="130050" name="Rectangle 2">
            <a:extLst>
              <a:ext uri="{FF2B5EF4-FFF2-40B4-BE49-F238E27FC236}">
                <a16:creationId xmlns:a16="http://schemas.microsoft.com/office/drawing/2014/main" id="{F6D7FA06-EEAF-DC43-F708-DACBE088F6DE}"/>
              </a:ext>
            </a:extLst>
          </p:cNvPr>
          <p:cNvSpPr>
            <a:spLocks noRot="1" noChangeArrowheads="1" noTextEdit="1"/>
          </p:cNvSpPr>
          <p:nvPr>
            <p:ph type="sldImg"/>
          </p:nvPr>
        </p:nvSpPr>
        <p:spPr>
          <a:ln/>
        </p:spPr>
      </p:sp>
      <p:sp>
        <p:nvSpPr>
          <p:cNvPr id="130051" name="Rectangle 3">
            <a:extLst>
              <a:ext uri="{FF2B5EF4-FFF2-40B4-BE49-F238E27FC236}">
                <a16:creationId xmlns:a16="http://schemas.microsoft.com/office/drawing/2014/main" id="{3E23768D-0FB2-AD08-7DF6-74F5EBD6410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2C4186B-B829-5A2E-7AC0-1BAE70552C07}"/>
              </a:ext>
            </a:extLst>
          </p:cNvPr>
          <p:cNvSpPr>
            <a:spLocks noGrp="1" noChangeArrowheads="1"/>
          </p:cNvSpPr>
          <p:nvPr>
            <p:ph type="sldNum" sz="quarter" idx="5"/>
          </p:nvPr>
        </p:nvSpPr>
        <p:spPr>
          <a:ln/>
        </p:spPr>
        <p:txBody>
          <a:bodyPr/>
          <a:lstStyle/>
          <a:p>
            <a:fld id="{F955AD15-56A1-41BA-BD8E-93D24F7E21E3}" type="slidenum">
              <a:rPr lang="en-GB" altLang="en-US"/>
              <a:pPr/>
              <a:t>47</a:t>
            </a:fld>
            <a:endParaRPr lang="en-GB" altLang="en-US"/>
          </a:p>
        </p:txBody>
      </p:sp>
      <p:sp>
        <p:nvSpPr>
          <p:cNvPr id="132098" name="Rectangle 2">
            <a:extLst>
              <a:ext uri="{FF2B5EF4-FFF2-40B4-BE49-F238E27FC236}">
                <a16:creationId xmlns:a16="http://schemas.microsoft.com/office/drawing/2014/main" id="{9DD3D942-8DA0-8343-FFEF-2ACA815FD6B1}"/>
              </a:ext>
            </a:extLst>
          </p:cNvPr>
          <p:cNvSpPr>
            <a:spLocks noRot="1" noChangeArrowheads="1" noTextEdit="1"/>
          </p:cNvSpPr>
          <p:nvPr>
            <p:ph type="sldImg"/>
          </p:nvPr>
        </p:nvSpPr>
        <p:spPr>
          <a:ln/>
        </p:spPr>
      </p:sp>
      <p:sp>
        <p:nvSpPr>
          <p:cNvPr id="132099" name="Rectangle 3">
            <a:extLst>
              <a:ext uri="{FF2B5EF4-FFF2-40B4-BE49-F238E27FC236}">
                <a16:creationId xmlns:a16="http://schemas.microsoft.com/office/drawing/2014/main" id="{50AF70BC-AC6E-6508-F1F3-41FCFA07AEA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3521ED4-2E42-5066-4323-94AF5DBF9E69}"/>
              </a:ext>
            </a:extLst>
          </p:cNvPr>
          <p:cNvSpPr>
            <a:spLocks noGrp="1" noChangeArrowheads="1"/>
          </p:cNvSpPr>
          <p:nvPr>
            <p:ph type="sldNum" sz="quarter" idx="5"/>
          </p:nvPr>
        </p:nvSpPr>
        <p:spPr>
          <a:ln/>
        </p:spPr>
        <p:txBody>
          <a:bodyPr/>
          <a:lstStyle/>
          <a:p>
            <a:fld id="{8B3530FA-C75E-487C-B1C5-27518A44F2F2}" type="slidenum">
              <a:rPr lang="en-GB" altLang="en-US"/>
              <a:pPr/>
              <a:t>48</a:t>
            </a:fld>
            <a:endParaRPr lang="en-GB" altLang="en-US"/>
          </a:p>
        </p:txBody>
      </p:sp>
      <p:sp>
        <p:nvSpPr>
          <p:cNvPr id="145410" name="Rectangle 2">
            <a:extLst>
              <a:ext uri="{FF2B5EF4-FFF2-40B4-BE49-F238E27FC236}">
                <a16:creationId xmlns:a16="http://schemas.microsoft.com/office/drawing/2014/main" id="{A9DEA795-6410-39D7-F951-C99F46072DB7}"/>
              </a:ext>
            </a:extLst>
          </p:cNvPr>
          <p:cNvSpPr>
            <a:spLocks noRot="1" noChangeArrowheads="1" noTextEdit="1"/>
          </p:cNvSpPr>
          <p:nvPr>
            <p:ph type="sldImg"/>
          </p:nvPr>
        </p:nvSpPr>
        <p:spPr>
          <a:ln/>
        </p:spPr>
      </p:sp>
      <p:sp>
        <p:nvSpPr>
          <p:cNvPr id="145411" name="Rectangle 3">
            <a:extLst>
              <a:ext uri="{FF2B5EF4-FFF2-40B4-BE49-F238E27FC236}">
                <a16:creationId xmlns:a16="http://schemas.microsoft.com/office/drawing/2014/main" id="{49529783-9E03-1357-2730-E42ECEF82D1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C3F85A5-2BFD-0E94-B957-BC6FB675EF08}"/>
              </a:ext>
            </a:extLst>
          </p:cNvPr>
          <p:cNvSpPr>
            <a:spLocks noGrp="1" noChangeArrowheads="1"/>
          </p:cNvSpPr>
          <p:nvPr>
            <p:ph type="sldNum" sz="quarter" idx="5"/>
          </p:nvPr>
        </p:nvSpPr>
        <p:spPr>
          <a:ln/>
        </p:spPr>
        <p:txBody>
          <a:bodyPr/>
          <a:lstStyle/>
          <a:p>
            <a:fld id="{43239F3B-5F7F-4E39-A1EF-DB70D1074525}" type="slidenum">
              <a:rPr lang="en-GB" altLang="en-US"/>
              <a:pPr/>
              <a:t>49</a:t>
            </a:fld>
            <a:endParaRPr lang="en-GB" altLang="en-US"/>
          </a:p>
        </p:txBody>
      </p:sp>
      <p:sp>
        <p:nvSpPr>
          <p:cNvPr id="151554" name="Rectangle 2">
            <a:extLst>
              <a:ext uri="{FF2B5EF4-FFF2-40B4-BE49-F238E27FC236}">
                <a16:creationId xmlns:a16="http://schemas.microsoft.com/office/drawing/2014/main" id="{FD6CA827-E7F5-993D-CD09-0ADA9016D17B}"/>
              </a:ext>
            </a:extLst>
          </p:cNvPr>
          <p:cNvSpPr>
            <a:spLocks noRot="1" noChangeArrowheads="1" noTextEdit="1"/>
          </p:cNvSpPr>
          <p:nvPr>
            <p:ph type="sldImg"/>
          </p:nvPr>
        </p:nvSpPr>
        <p:spPr>
          <a:ln/>
        </p:spPr>
      </p:sp>
      <p:sp>
        <p:nvSpPr>
          <p:cNvPr id="151555" name="Rectangle 3">
            <a:extLst>
              <a:ext uri="{FF2B5EF4-FFF2-40B4-BE49-F238E27FC236}">
                <a16:creationId xmlns:a16="http://schemas.microsoft.com/office/drawing/2014/main" id="{8BEA954A-6AF0-C44A-9883-3FCB24AEA72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0CB9726-7D7F-8A7E-DB27-73C72FC87953}"/>
              </a:ext>
            </a:extLst>
          </p:cNvPr>
          <p:cNvSpPr>
            <a:spLocks noGrp="1" noChangeArrowheads="1"/>
          </p:cNvSpPr>
          <p:nvPr>
            <p:ph type="sldNum" sz="quarter" idx="5"/>
          </p:nvPr>
        </p:nvSpPr>
        <p:spPr>
          <a:ln/>
        </p:spPr>
        <p:txBody>
          <a:bodyPr/>
          <a:lstStyle/>
          <a:p>
            <a:fld id="{AFF44731-FE81-4DAB-96D8-6184E870933C}" type="slidenum">
              <a:rPr lang="en-GB" altLang="en-US"/>
              <a:pPr/>
              <a:t>5</a:t>
            </a:fld>
            <a:endParaRPr lang="en-GB" altLang="en-US"/>
          </a:p>
        </p:txBody>
      </p:sp>
      <p:sp>
        <p:nvSpPr>
          <p:cNvPr id="18434" name="Rectangle 2">
            <a:extLst>
              <a:ext uri="{FF2B5EF4-FFF2-40B4-BE49-F238E27FC236}">
                <a16:creationId xmlns:a16="http://schemas.microsoft.com/office/drawing/2014/main" id="{A8EE2FAB-E37C-98AB-CB8D-CFEFF17289B9}"/>
              </a:ext>
            </a:extLst>
          </p:cNvPr>
          <p:cNvSpPr>
            <a:spLocks noRot="1" noChangeArrowheads="1" noTextEdit="1"/>
          </p:cNvSpPr>
          <p:nvPr>
            <p:ph type="sldImg"/>
          </p:nvPr>
        </p:nvSpPr>
        <p:spPr>
          <a:ln/>
        </p:spPr>
      </p:sp>
      <p:sp>
        <p:nvSpPr>
          <p:cNvPr id="18435" name="Rectangle 3">
            <a:extLst>
              <a:ext uri="{FF2B5EF4-FFF2-40B4-BE49-F238E27FC236}">
                <a16:creationId xmlns:a16="http://schemas.microsoft.com/office/drawing/2014/main" id="{8F950203-88D9-D858-8806-AB3567B4FF0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AA84D7A-B1BE-3A0B-28B9-8FD840E9B633}"/>
              </a:ext>
            </a:extLst>
          </p:cNvPr>
          <p:cNvSpPr>
            <a:spLocks noGrp="1" noChangeArrowheads="1"/>
          </p:cNvSpPr>
          <p:nvPr>
            <p:ph type="sldNum" sz="quarter" idx="5"/>
          </p:nvPr>
        </p:nvSpPr>
        <p:spPr>
          <a:ln/>
        </p:spPr>
        <p:txBody>
          <a:bodyPr/>
          <a:lstStyle/>
          <a:p>
            <a:fld id="{68079C68-8D5B-4A8B-9CF8-46A4475F508B}" type="slidenum">
              <a:rPr lang="en-GB" altLang="en-US"/>
              <a:pPr/>
              <a:t>50</a:t>
            </a:fld>
            <a:endParaRPr lang="en-GB" altLang="en-US"/>
          </a:p>
        </p:txBody>
      </p:sp>
      <p:sp>
        <p:nvSpPr>
          <p:cNvPr id="152578" name="Rectangle 2">
            <a:extLst>
              <a:ext uri="{FF2B5EF4-FFF2-40B4-BE49-F238E27FC236}">
                <a16:creationId xmlns:a16="http://schemas.microsoft.com/office/drawing/2014/main" id="{D0AF6300-2786-C881-E58A-4112625B104E}"/>
              </a:ext>
            </a:extLst>
          </p:cNvPr>
          <p:cNvSpPr>
            <a:spLocks noRot="1" noChangeArrowheads="1" noTextEdit="1"/>
          </p:cNvSpPr>
          <p:nvPr>
            <p:ph type="sldImg"/>
          </p:nvPr>
        </p:nvSpPr>
        <p:spPr>
          <a:ln/>
        </p:spPr>
      </p:sp>
      <p:sp>
        <p:nvSpPr>
          <p:cNvPr id="152579" name="Rectangle 3">
            <a:extLst>
              <a:ext uri="{FF2B5EF4-FFF2-40B4-BE49-F238E27FC236}">
                <a16:creationId xmlns:a16="http://schemas.microsoft.com/office/drawing/2014/main" id="{F75634AD-13B0-FDD7-141D-56CD27903E4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48B8C52-A1C3-43C9-72EC-AA4B8089D722}"/>
              </a:ext>
            </a:extLst>
          </p:cNvPr>
          <p:cNvSpPr>
            <a:spLocks noGrp="1" noChangeArrowheads="1"/>
          </p:cNvSpPr>
          <p:nvPr>
            <p:ph type="sldNum" sz="quarter" idx="5"/>
          </p:nvPr>
        </p:nvSpPr>
        <p:spPr>
          <a:ln/>
        </p:spPr>
        <p:txBody>
          <a:bodyPr/>
          <a:lstStyle/>
          <a:p>
            <a:fld id="{BD42038B-036C-4EBB-8FC3-681858B337AD}" type="slidenum">
              <a:rPr lang="en-GB" altLang="en-US"/>
              <a:pPr/>
              <a:t>51</a:t>
            </a:fld>
            <a:endParaRPr lang="en-GB" altLang="en-US"/>
          </a:p>
        </p:txBody>
      </p:sp>
      <p:sp>
        <p:nvSpPr>
          <p:cNvPr id="153602" name="Rectangle 2">
            <a:extLst>
              <a:ext uri="{FF2B5EF4-FFF2-40B4-BE49-F238E27FC236}">
                <a16:creationId xmlns:a16="http://schemas.microsoft.com/office/drawing/2014/main" id="{95011471-00B8-26D1-41FB-19AD0B00296B}"/>
              </a:ext>
            </a:extLst>
          </p:cNvPr>
          <p:cNvSpPr>
            <a:spLocks noRot="1" noChangeArrowheads="1" noTextEdit="1"/>
          </p:cNvSpPr>
          <p:nvPr>
            <p:ph type="sldImg"/>
          </p:nvPr>
        </p:nvSpPr>
        <p:spPr>
          <a:ln/>
        </p:spPr>
      </p:sp>
      <p:sp>
        <p:nvSpPr>
          <p:cNvPr id="153603" name="Rectangle 3">
            <a:extLst>
              <a:ext uri="{FF2B5EF4-FFF2-40B4-BE49-F238E27FC236}">
                <a16:creationId xmlns:a16="http://schemas.microsoft.com/office/drawing/2014/main" id="{88CE012D-7D24-FC5C-C835-B107F37C8CC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A88CCA4-AB8B-6320-BC93-DE2D1F992CE4}"/>
              </a:ext>
            </a:extLst>
          </p:cNvPr>
          <p:cNvSpPr>
            <a:spLocks noGrp="1" noChangeArrowheads="1"/>
          </p:cNvSpPr>
          <p:nvPr>
            <p:ph type="sldNum" sz="quarter" idx="5"/>
          </p:nvPr>
        </p:nvSpPr>
        <p:spPr>
          <a:ln/>
        </p:spPr>
        <p:txBody>
          <a:bodyPr/>
          <a:lstStyle/>
          <a:p>
            <a:fld id="{D7158504-CB18-4534-B4FF-5F3B06EED025}" type="slidenum">
              <a:rPr lang="en-GB" altLang="en-US"/>
              <a:pPr/>
              <a:t>52</a:t>
            </a:fld>
            <a:endParaRPr lang="en-GB" altLang="en-US"/>
          </a:p>
        </p:txBody>
      </p:sp>
      <p:sp>
        <p:nvSpPr>
          <p:cNvPr id="156674" name="Rectangle 2">
            <a:extLst>
              <a:ext uri="{FF2B5EF4-FFF2-40B4-BE49-F238E27FC236}">
                <a16:creationId xmlns:a16="http://schemas.microsoft.com/office/drawing/2014/main" id="{BAC4CDCE-AFFE-EBFE-F851-8ADDAFD33575}"/>
              </a:ext>
            </a:extLst>
          </p:cNvPr>
          <p:cNvSpPr>
            <a:spLocks noRot="1" noChangeArrowheads="1" noTextEdit="1"/>
          </p:cNvSpPr>
          <p:nvPr>
            <p:ph type="sldImg"/>
          </p:nvPr>
        </p:nvSpPr>
        <p:spPr>
          <a:ln/>
        </p:spPr>
      </p:sp>
      <p:sp>
        <p:nvSpPr>
          <p:cNvPr id="156675" name="Rectangle 3">
            <a:extLst>
              <a:ext uri="{FF2B5EF4-FFF2-40B4-BE49-F238E27FC236}">
                <a16:creationId xmlns:a16="http://schemas.microsoft.com/office/drawing/2014/main" id="{ACE18811-8B85-C8CE-3264-F86200E5655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3BA2440-06AB-BA1D-A749-F10E2C92D2D0}"/>
              </a:ext>
            </a:extLst>
          </p:cNvPr>
          <p:cNvSpPr>
            <a:spLocks noGrp="1" noChangeArrowheads="1"/>
          </p:cNvSpPr>
          <p:nvPr>
            <p:ph type="sldNum" sz="quarter" idx="5"/>
          </p:nvPr>
        </p:nvSpPr>
        <p:spPr>
          <a:ln/>
        </p:spPr>
        <p:txBody>
          <a:bodyPr/>
          <a:lstStyle/>
          <a:p>
            <a:fld id="{EC89E155-E1ED-48C9-B1C8-DB4EDAE2AB06}" type="slidenum">
              <a:rPr lang="en-GB" altLang="en-US"/>
              <a:pPr/>
              <a:t>53</a:t>
            </a:fld>
            <a:endParaRPr lang="en-GB" altLang="en-US"/>
          </a:p>
        </p:txBody>
      </p:sp>
      <p:sp>
        <p:nvSpPr>
          <p:cNvPr id="158722" name="Rectangle 2">
            <a:extLst>
              <a:ext uri="{FF2B5EF4-FFF2-40B4-BE49-F238E27FC236}">
                <a16:creationId xmlns:a16="http://schemas.microsoft.com/office/drawing/2014/main" id="{F60F30C3-CA53-FB57-2321-2C0044915454}"/>
              </a:ext>
            </a:extLst>
          </p:cNvPr>
          <p:cNvSpPr>
            <a:spLocks noRot="1" noChangeArrowheads="1" noTextEdit="1"/>
          </p:cNvSpPr>
          <p:nvPr>
            <p:ph type="sldImg"/>
          </p:nvPr>
        </p:nvSpPr>
        <p:spPr>
          <a:ln/>
        </p:spPr>
      </p:sp>
      <p:sp>
        <p:nvSpPr>
          <p:cNvPr id="158723" name="Rectangle 3">
            <a:extLst>
              <a:ext uri="{FF2B5EF4-FFF2-40B4-BE49-F238E27FC236}">
                <a16:creationId xmlns:a16="http://schemas.microsoft.com/office/drawing/2014/main" id="{062622E3-2CD9-8D6E-7EEF-5ACF7B8842B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4621B55-CE1E-29D1-0F39-9BD189C23810}"/>
              </a:ext>
            </a:extLst>
          </p:cNvPr>
          <p:cNvSpPr>
            <a:spLocks noGrp="1" noChangeArrowheads="1"/>
          </p:cNvSpPr>
          <p:nvPr>
            <p:ph type="sldNum" sz="quarter" idx="5"/>
          </p:nvPr>
        </p:nvSpPr>
        <p:spPr>
          <a:ln/>
        </p:spPr>
        <p:txBody>
          <a:bodyPr/>
          <a:lstStyle/>
          <a:p>
            <a:fld id="{95F0D370-FA46-4B54-BD0F-A93B290ABFB1}" type="slidenum">
              <a:rPr lang="en-GB" altLang="en-US"/>
              <a:pPr/>
              <a:t>54</a:t>
            </a:fld>
            <a:endParaRPr lang="en-GB" altLang="en-US"/>
          </a:p>
        </p:txBody>
      </p:sp>
      <p:sp>
        <p:nvSpPr>
          <p:cNvPr id="166914" name="Rectangle 2">
            <a:extLst>
              <a:ext uri="{FF2B5EF4-FFF2-40B4-BE49-F238E27FC236}">
                <a16:creationId xmlns:a16="http://schemas.microsoft.com/office/drawing/2014/main" id="{CCA21B80-D713-C9D6-7406-ABA29FF55CF5}"/>
              </a:ext>
            </a:extLst>
          </p:cNvPr>
          <p:cNvSpPr>
            <a:spLocks noRot="1" noChangeArrowheads="1" noTextEdit="1"/>
          </p:cNvSpPr>
          <p:nvPr>
            <p:ph type="sldImg"/>
          </p:nvPr>
        </p:nvSpPr>
        <p:spPr>
          <a:ln/>
        </p:spPr>
      </p:sp>
      <p:sp>
        <p:nvSpPr>
          <p:cNvPr id="166915" name="Rectangle 3">
            <a:extLst>
              <a:ext uri="{FF2B5EF4-FFF2-40B4-BE49-F238E27FC236}">
                <a16:creationId xmlns:a16="http://schemas.microsoft.com/office/drawing/2014/main" id="{4C5757E7-1B45-9E43-B711-903F31824D2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7BE162B-F3FB-B6F8-4AEF-5E131137B927}"/>
              </a:ext>
            </a:extLst>
          </p:cNvPr>
          <p:cNvSpPr>
            <a:spLocks noGrp="1" noChangeArrowheads="1"/>
          </p:cNvSpPr>
          <p:nvPr>
            <p:ph type="sldNum" sz="quarter" idx="5"/>
          </p:nvPr>
        </p:nvSpPr>
        <p:spPr>
          <a:ln/>
        </p:spPr>
        <p:txBody>
          <a:bodyPr/>
          <a:lstStyle/>
          <a:p>
            <a:fld id="{AFE5EB35-F8CE-4A0C-96D6-4EFDE1D31549}" type="slidenum">
              <a:rPr lang="en-GB" altLang="en-US"/>
              <a:pPr/>
              <a:t>55</a:t>
            </a:fld>
            <a:endParaRPr lang="en-GB" altLang="en-US"/>
          </a:p>
        </p:txBody>
      </p:sp>
      <p:sp>
        <p:nvSpPr>
          <p:cNvPr id="185346" name="Rectangle 2">
            <a:extLst>
              <a:ext uri="{FF2B5EF4-FFF2-40B4-BE49-F238E27FC236}">
                <a16:creationId xmlns:a16="http://schemas.microsoft.com/office/drawing/2014/main" id="{173D7992-78EB-3BB0-F7E6-D1E021D2B0BC}"/>
              </a:ext>
            </a:extLst>
          </p:cNvPr>
          <p:cNvSpPr>
            <a:spLocks noRot="1" noChangeArrowheads="1" noTextEdit="1"/>
          </p:cNvSpPr>
          <p:nvPr>
            <p:ph type="sldImg"/>
          </p:nvPr>
        </p:nvSpPr>
        <p:spPr>
          <a:ln/>
        </p:spPr>
      </p:sp>
      <p:sp>
        <p:nvSpPr>
          <p:cNvPr id="185347" name="Rectangle 3">
            <a:extLst>
              <a:ext uri="{FF2B5EF4-FFF2-40B4-BE49-F238E27FC236}">
                <a16:creationId xmlns:a16="http://schemas.microsoft.com/office/drawing/2014/main" id="{2E97CF59-D60F-F2E8-9289-1F7560B81F5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385ACE3-6794-B79A-6DCD-8C70C184B518}"/>
              </a:ext>
            </a:extLst>
          </p:cNvPr>
          <p:cNvSpPr>
            <a:spLocks noGrp="1" noChangeArrowheads="1"/>
          </p:cNvSpPr>
          <p:nvPr>
            <p:ph type="sldNum" sz="quarter" idx="5"/>
          </p:nvPr>
        </p:nvSpPr>
        <p:spPr>
          <a:ln/>
        </p:spPr>
        <p:txBody>
          <a:bodyPr/>
          <a:lstStyle/>
          <a:p>
            <a:fld id="{96589AA0-12D5-4394-8BE6-5F80F582FD49}" type="slidenum">
              <a:rPr lang="en-GB" altLang="en-US"/>
              <a:pPr/>
              <a:t>56</a:t>
            </a:fld>
            <a:endParaRPr lang="en-GB" altLang="en-US"/>
          </a:p>
        </p:txBody>
      </p:sp>
      <p:sp>
        <p:nvSpPr>
          <p:cNvPr id="177154" name="Rectangle 2">
            <a:extLst>
              <a:ext uri="{FF2B5EF4-FFF2-40B4-BE49-F238E27FC236}">
                <a16:creationId xmlns:a16="http://schemas.microsoft.com/office/drawing/2014/main" id="{8A26637A-9EA3-5BA0-0FD1-72B254A2A658}"/>
              </a:ext>
            </a:extLst>
          </p:cNvPr>
          <p:cNvSpPr>
            <a:spLocks noRot="1" noChangeArrowheads="1" noTextEdit="1"/>
          </p:cNvSpPr>
          <p:nvPr>
            <p:ph type="sldImg"/>
          </p:nvPr>
        </p:nvSpPr>
        <p:spPr>
          <a:ln/>
        </p:spPr>
      </p:sp>
      <p:sp>
        <p:nvSpPr>
          <p:cNvPr id="177155" name="Rectangle 3">
            <a:extLst>
              <a:ext uri="{FF2B5EF4-FFF2-40B4-BE49-F238E27FC236}">
                <a16:creationId xmlns:a16="http://schemas.microsoft.com/office/drawing/2014/main" id="{A12EC852-A55A-8535-5818-33056EA3EFB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C96A0BB-99BF-726E-BD13-569BD66D9FD1}"/>
              </a:ext>
            </a:extLst>
          </p:cNvPr>
          <p:cNvSpPr>
            <a:spLocks noGrp="1" noChangeArrowheads="1"/>
          </p:cNvSpPr>
          <p:nvPr>
            <p:ph type="sldNum" sz="quarter" idx="5"/>
          </p:nvPr>
        </p:nvSpPr>
        <p:spPr>
          <a:ln/>
        </p:spPr>
        <p:txBody>
          <a:bodyPr/>
          <a:lstStyle/>
          <a:p>
            <a:fld id="{0C35A72E-E4EC-4CB5-B6DD-3193E499981B}" type="slidenum">
              <a:rPr lang="en-GB" altLang="en-US"/>
              <a:pPr/>
              <a:t>57</a:t>
            </a:fld>
            <a:endParaRPr lang="en-GB" altLang="en-US"/>
          </a:p>
        </p:txBody>
      </p:sp>
      <p:sp>
        <p:nvSpPr>
          <p:cNvPr id="203778" name="Rectangle 2">
            <a:extLst>
              <a:ext uri="{FF2B5EF4-FFF2-40B4-BE49-F238E27FC236}">
                <a16:creationId xmlns:a16="http://schemas.microsoft.com/office/drawing/2014/main" id="{0331D88B-9246-7345-03F6-CB629E459786}"/>
              </a:ext>
            </a:extLst>
          </p:cNvPr>
          <p:cNvSpPr>
            <a:spLocks noRot="1" noChangeArrowheads="1" noTextEdit="1"/>
          </p:cNvSpPr>
          <p:nvPr>
            <p:ph type="sldImg"/>
          </p:nvPr>
        </p:nvSpPr>
        <p:spPr>
          <a:ln/>
        </p:spPr>
      </p:sp>
      <p:sp>
        <p:nvSpPr>
          <p:cNvPr id="203779" name="Rectangle 3">
            <a:extLst>
              <a:ext uri="{FF2B5EF4-FFF2-40B4-BE49-F238E27FC236}">
                <a16:creationId xmlns:a16="http://schemas.microsoft.com/office/drawing/2014/main" id="{E0A86095-900F-546C-4524-73915628D4A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C9D6DC0-883A-DEE7-5821-4F27D74B748A}"/>
              </a:ext>
            </a:extLst>
          </p:cNvPr>
          <p:cNvSpPr>
            <a:spLocks noGrp="1" noChangeArrowheads="1"/>
          </p:cNvSpPr>
          <p:nvPr>
            <p:ph type="sldNum" sz="quarter" idx="5"/>
          </p:nvPr>
        </p:nvSpPr>
        <p:spPr>
          <a:ln/>
        </p:spPr>
        <p:txBody>
          <a:bodyPr/>
          <a:lstStyle/>
          <a:p>
            <a:fld id="{3FF9664A-01EB-420C-939F-12BB9DEA0B10}" type="slidenum">
              <a:rPr lang="en-GB" altLang="en-US"/>
              <a:pPr/>
              <a:t>58</a:t>
            </a:fld>
            <a:endParaRPr lang="en-GB" altLang="en-US"/>
          </a:p>
        </p:txBody>
      </p:sp>
      <p:sp>
        <p:nvSpPr>
          <p:cNvPr id="187394" name="Rectangle 2">
            <a:extLst>
              <a:ext uri="{FF2B5EF4-FFF2-40B4-BE49-F238E27FC236}">
                <a16:creationId xmlns:a16="http://schemas.microsoft.com/office/drawing/2014/main" id="{1B01D04D-F747-98D7-7F74-1EE2F10A7DB2}"/>
              </a:ext>
            </a:extLst>
          </p:cNvPr>
          <p:cNvSpPr>
            <a:spLocks noRot="1" noChangeArrowheads="1" noTextEdit="1"/>
          </p:cNvSpPr>
          <p:nvPr>
            <p:ph type="sldImg"/>
          </p:nvPr>
        </p:nvSpPr>
        <p:spPr>
          <a:ln/>
        </p:spPr>
      </p:sp>
      <p:sp>
        <p:nvSpPr>
          <p:cNvPr id="187395" name="Rectangle 3">
            <a:extLst>
              <a:ext uri="{FF2B5EF4-FFF2-40B4-BE49-F238E27FC236}">
                <a16:creationId xmlns:a16="http://schemas.microsoft.com/office/drawing/2014/main" id="{C9D61BBB-CCF3-B429-90B0-1AC6F850BA95}"/>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7915624-66B3-9318-8D65-9F9C164467DC}"/>
              </a:ext>
            </a:extLst>
          </p:cNvPr>
          <p:cNvSpPr>
            <a:spLocks noGrp="1" noChangeArrowheads="1"/>
          </p:cNvSpPr>
          <p:nvPr>
            <p:ph type="sldNum" sz="quarter" idx="5"/>
          </p:nvPr>
        </p:nvSpPr>
        <p:spPr>
          <a:ln/>
        </p:spPr>
        <p:txBody>
          <a:bodyPr/>
          <a:lstStyle/>
          <a:p>
            <a:fld id="{E4A3B078-86F8-4AA3-9995-E7E3452AAF66}" type="slidenum">
              <a:rPr lang="en-GB" altLang="en-US"/>
              <a:pPr/>
              <a:t>59</a:t>
            </a:fld>
            <a:endParaRPr lang="en-GB" altLang="en-US"/>
          </a:p>
        </p:txBody>
      </p:sp>
      <p:sp>
        <p:nvSpPr>
          <p:cNvPr id="178178" name="Rectangle 2">
            <a:extLst>
              <a:ext uri="{FF2B5EF4-FFF2-40B4-BE49-F238E27FC236}">
                <a16:creationId xmlns:a16="http://schemas.microsoft.com/office/drawing/2014/main" id="{781F2903-E9E9-3CC2-5DA2-F771EE22183D}"/>
              </a:ext>
            </a:extLst>
          </p:cNvPr>
          <p:cNvSpPr>
            <a:spLocks noRot="1" noChangeArrowheads="1" noTextEdit="1"/>
          </p:cNvSpPr>
          <p:nvPr>
            <p:ph type="sldImg"/>
          </p:nvPr>
        </p:nvSpPr>
        <p:spPr>
          <a:ln/>
        </p:spPr>
      </p:sp>
      <p:sp>
        <p:nvSpPr>
          <p:cNvPr id="178179" name="Rectangle 3">
            <a:extLst>
              <a:ext uri="{FF2B5EF4-FFF2-40B4-BE49-F238E27FC236}">
                <a16:creationId xmlns:a16="http://schemas.microsoft.com/office/drawing/2014/main" id="{B0A2B475-4667-F987-4579-BEFE9A4942F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1CB7C95-7CAE-42E7-49E0-B89646E280F8}"/>
              </a:ext>
            </a:extLst>
          </p:cNvPr>
          <p:cNvSpPr>
            <a:spLocks noGrp="1" noChangeArrowheads="1"/>
          </p:cNvSpPr>
          <p:nvPr>
            <p:ph type="sldNum" sz="quarter" idx="5"/>
          </p:nvPr>
        </p:nvSpPr>
        <p:spPr>
          <a:ln/>
        </p:spPr>
        <p:txBody>
          <a:bodyPr/>
          <a:lstStyle/>
          <a:p>
            <a:fld id="{4C46BCAB-0368-4A00-9075-4289F3232014}" type="slidenum">
              <a:rPr lang="en-GB" altLang="en-US"/>
              <a:pPr/>
              <a:t>6</a:t>
            </a:fld>
            <a:endParaRPr lang="en-GB" altLang="en-US"/>
          </a:p>
        </p:txBody>
      </p:sp>
      <p:sp>
        <p:nvSpPr>
          <p:cNvPr id="26626" name="Rectangle 2">
            <a:extLst>
              <a:ext uri="{FF2B5EF4-FFF2-40B4-BE49-F238E27FC236}">
                <a16:creationId xmlns:a16="http://schemas.microsoft.com/office/drawing/2014/main" id="{8F5F28D9-629F-DC14-1563-1FE057442D00}"/>
              </a:ext>
            </a:extLst>
          </p:cNvPr>
          <p:cNvSpPr>
            <a:spLocks noRot="1" noChangeArrowheads="1" noTextEdit="1"/>
          </p:cNvSpPr>
          <p:nvPr>
            <p:ph type="sldImg"/>
          </p:nvPr>
        </p:nvSpPr>
        <p:spPr>
          <a:ln/>
        </p:spPr>
      </p:sp>
      <p:sp>
        <p:nvSpPr>
          <p:cNvPr id="26627" name="Rectangle 3">
            <a:extLst>
              <a:ext uri="{FF2B5EF4-FFF2-40B4-BE49-F238E27FC236}">
                <a16:creationId xmlns:a16="http://schemas.microsoft.com/office/drawing/2014/main" id="{32782014-5C62-272D-0976-4B3B27B63FD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713CB97-506C-7AB2-9AA6-590DDAAD5714}"/>
              </a:ext>
            </a:extLst>
          </p:cNvPr>
          <p:cNvSpPr>
            <a:spLocks noGrp="1" noChangeArrowheads="1"/>
          </p:cNvSpPr>
          <p:nvPr>
            <p:ph type="sldNum" sz="quarter" idx="5"/>
          </p:nvPr>
        </p:nvSpPr>
        <p:spPr>
          <a:ln/>
        </p:spPr>
        <p:txBody>
          <a:bodyPr/>
          <a:lstStyle/>
          <a:p>
            <a:fld id="{44A8BC09-EF8C-4E9D-816F-B0A9C8090D85}" type="slidenum">
              <a:rPr lang="en-GB" altLang="en-US"/>
              <a:pPr/>
              <a:t>60</a:t>
            </a:fld>
            <a:endParaRPr lang="en-GB" altLang="en-US"/>
          </a:p>
        </p:txBody>
      </p:sp>
      <p:sp>
        <p:nvSpPr>
          <p:cNvPr id="179202" name="Rectangle 2">
            <a:extLst>
              <a:ext uri="{FF2B5EF4-FFF2-40B4-BE49-F238E27FC236}">
                <a16:creationId xmlns:a16="http://schemas.microsoft.com/office/drawing/2014/main" id="{E46D09E3-3B5E-D8AE-CA54-3C4AA0CA2876}"/>
              </a:ext>
            </a:extLst>
          </p:cNvPr>
          <p:cNvSpPr>
            <a:spLocks noRot="1" noChangeArrowheads="1" noTextEdit="1"/>
          </p:cNvSpPr>
          <p:nvPr>
            <p:ph type="sldImg"/>
          </p:nvPr>
        </p:nvSpPr>
        <p:spPr>
          <a:ln/>
        </p:spPr>
      </p:sp>
      <p:sp>
        <p:nvSpPr>
          <p:cNvPr id="179203" name="Rectangle 3">
            <a:extLst>
              <a:ext uri="{FF2B5EF4-FFF2-40B4-BE49-F238E27FC236}">
                <a16:creationId xmlns:a16="http://schemas.microsoft.com/office/drawing/2014/main" id="{234A699A-DF2E-ADCA-98F6-2DB6143072C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7185B4D-CAC1-E76C-B2A4-F657AD2FFAF2}"/>
              </a:ext>
            </a:extLst>
          </p:cNvPr>
          <p:cNvSpPr>
            <a:spLocks noGrp="1" noChangeArrowheads="1"/>
          </p:cNvSpPr>
          <p:nvPr>
            <p:ph type="sldNum" sz="quarter" idx="5"/>
          </p:nvPr>
        </p:nvSpPr>
        <p:spPr>
          <a:ln/>
        </p:spPr>
        <p:txBody>
          <a:bodyPr/>
          <a:lstStyle/>
          <a:p>
            <a:fld id="{F2403863-B04E-4EF6-B241-521008EEBE5B}" type="slidenum">
              <a:rPr lang="en-GB" altLang="en-US"/>
              <a:pPr/>
              <a:t>61</a:t>
            </a:fld>
            <a:endParaRPr lang="en-GB" altLang="en-US"/>
          </a:p>
        </p:txBody>
      </p:sp>
      <p:sp>
        <p:nvSpPr>
          <p:cNvPr id="195586" name="Rectangle 2">
            <a:extLst>
              <a:ext uri="{FF2B5EF4-FFF2-40B4-BE49-F238E27FC236}">
                <a16:creationId xmlns:a16="http://schemas.microsoft.com/office/drawing/2014/main" id="{6C4932CE-7E6F-E3FA-4C46-C50A21A4AF5D}"/>
              </a:ext>
            </a:extLst>
          </p:cNvPr>
          <p:cNvSpPr>
            <a:spLocks noRot="1" noChangeArrowheads="1" noTextEdit="1"/>
          </p:cNvSpPr>
          <p:nvPr>
            <p:ph type="sldImg"/>
          </p:nvPr>
        </p:nvSpPr>
        <p:spPr>
          <a:ln/>
        </p:spPr>
      </p:sp>
      <p:sp>
        <p:nvSpPr>
          <p:cNvPr id="195587" name="Rectangle 3">
            <a:extLst>
              <a:ext uri="{FF2B5EF4-FFF2-40B4-BE49-F238E27FC236}">
                <a16:creationId xmlns:a16="http://schemas.microsoft.com/office/drawing/2014/main" id="{60A811CB-F13B-DEB5-E448-2CF3D102F20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A4A6AA6-FF0B-C1F0-8E33-07E7180C0FFE}"/>
              </a:ext>
            </a:extLst>
          </p:cNvPr>
          <p:cNvSpPr>
            <a:spLocks noGrp="1" noChangeArrowheads="1"/>
          </p:cNvSpPr>
          <p:nvPr>
            <p:ph type="sldNum" sz="quarter" idx="5"/>
          </p:nvPr>
        </p:nvSpPr>
        <p:spPr>
          <a:ln/>
        </p:spPr>
        <p:txBody>
          <a:bodyPr/>
          <a:lstStyle/>
          <a:p>
            <a:fld id="{46C4240F-C779-437D-9AE9-26DC7F3A0050}" type="slidenum">
              <a:rPr lang="en-GB" altLang="en-US"/>
              <a:pPr/>
              <a:t>62</a:t>
            </a:fld>
            <a:endParaRPr lang="en-GB" altLang="en-US"/>
          </a:p>
        </p:txBody>
      </p:sp>
      <p:sp>
        <p:nvSpPr>
          <p:cNvPr id="200706" name="Rectangle 2">
            <a:extLst>
              <a:ext uri="{FF2B5EF4-FFF2-40B4-BE49-F238E27FC236}">
                <a16:creationId xmlns:a16="http://schemas.microsoft.com/office/drawing/2014/main" id="{67585E9A-022E-A9BA-5667-CEDF1C9F0B72}"/>
              </a:ext>
            </a:extLst>
          </p:cNvPr>
          <p:cNvSpPr>
            <a:spLocks noRot="1" noChangeArrowheads="1" noTextEdit="1"/>
          </p:cNvSpPr>
          <p:nvPr>
            <p:ph type="sldImg"/>
          </p:nvPr>
        </p:nvSpPr>
        <p:spPr>
          <a:ln/>
        </p:spPr>
      </p:sp>
      <p:sp>
        <p:nvSpPr>
          <p:cNvPr id="200707" name="Rectangle 3">
            <a:extLst>
              <a:ext uri="{FF2B5EF4-FFF2-40B4-BE49-F238E27FC236}">
                <a16:creationId xmlns:a16="http://schemas.microsoft.com/office/drawing/2014/main" id="{CFF77A84-34E1-E64C-C1C9-BFB83A8BA88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9FAB817-60E5-FA05-A642-C932A31A12AF}"/>
              </a:ext>
            </a:extLst>
          </p:cNvPr>
          <p:cNvSpPr>
            <a:spLocks noGrp="1" noChangeArrowheads="1"/>
          </p:cNvSpPr>
          <p:nvPr>
            <p:ph type="sldNum" sz="quarter" idx="5"/>
          </p:nvPr>
        </p:nvSpPr>
        <p:spPr>
          <a:ln/>
        </p:spPr>
        <p:txBody>
          <a:bodyPr/>
          <a:lstStyle/>
          <a:p>
            <a:fld id="{06D39817-B369-44B7-957A-384BC55BB11B}" type="slidenum">
              <a:rPr lang="en-GB" altLang="en-US"/>
              <a:pPr/>
              <a:t>63</a:t>
            </a:fld>
            <a:endParaRPr lang="en-GB" altLang="en-US"/>
          </a:p>
        </p:txBody>
      </p:sp>
      <p:sp>
        <p:nvSpPr>
          <p:cNvPr id="204802" name="Rectangle 2">
            <a:extLst>
              <a:ext uri="{FF2B5EF4-FFF2-40B4-BE49-F238E27FC236}">
                <a16:creationId xmlns:a16="http://schemas.microsoft.com/office/drawing/2014/main" id="{BE1E91BA-BB55-AD5C-DAB2-86A94BBF7D7E}"/>
              </a:ext>
            </a:extLst>
          </p:cNvPr>
          <p:cNvSpPr>
            <a:spLocks noRot="1" noChangeArrowheads="1" noTextEdit="1"/>
          </p:cNvSpPr>
          <p:nvPr>
            <p:ph type="sldImg"/>
          </p:nvPr>
        </p:nvSpPr>
        <p:spPr>
          <a:ln/>
        </p:spPr>
      </p:sp>
      <p:sp>
        <p:nvSpPr>
          <p:cNvPr id="204803" name="Rectangle 3">
            <a:extLst>
              <a:ext uri="{FF2B5EF4-FFF2-40B4-BE49-F238E27FC236}">
                <a16:creationId xmlns:a16="http://schemas.microsoft.com/office/drawing/2014/main" id="{D47FC2B8-D097-F78B-BEF9-10BE41AD4D6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FAC379C-317A-B7A1-665D-E21147B5A01F}"/>
              </a:ext>
            </a:extLst>
          </p:cNvPr>
          <p:cNvSpPr>
            <a:spLocks noGrp="1" noChangeArrowheads="1"/>
          </p:cNvSpPr>
          <p:nvPr>
            <p:ph type="sldNum" sz="quarter" idx="5"/>
          </p:nvPr>
        </p:nvSpPr>
        <p:spPr>
          <a:ln/>
        </p:spPr>
        <p:txBody>
          <a:bodyPr/>
          <a:lstStyle/>
          <a:p>
            <a:fld id="{34EB6D94-A1F2-4754-976F-577038022576}" type="slidenum">
              <a:rPr lang="en-GB" altLang="en-US"/>
              <a:pPr/>
              <a:t>64</a:t>
            </a:fld>
            <a:endParaRPr lang="en-GB" altLang="en-US"/>
          </a:p>
        </p:txBody>
      </p:sp>
      <p:sp>
        <p:nvSpPr>
          <p:cNvPr id="196610" name="Rectangle 2">
            <a:extLst>
              <a:ext uri="{FF2B5EF4-FFF2-40B4-BE49-F238E27FC236}">
                <a16:creationId xmlns:a16="http://schemas.microsoft.com/office/drawing/2014/main" id="{35E5D2B1-1B39-99BE-652C-F84B0D0DD11B}"/>
              </a:ext>
            </a:extLst>
          </p:cNvPr>
          <p:cNvSpPr>
            <a:spLocks noRot="1" noChangeArrowheads="1" noTextEdit="1"/>
          </p:cNvSpPr>
          <p:nvPr>
            <p:ph type="sldImg"/>
          </p:nvPr>
        </p:nvSpPr>
        <p:spPr>
          <a:ln/>
        </p:spPr>
      </p:sp>
      <p:sp>
        <p:nvSpPr>
          <p:cNvPr id="196611" name="Rectangle 3">
            <a:extLst>
              <a:ext uri="{FF2B5EF4-FFF2-40B4-BE49-F238E27FC236}">
                <a16:creationId xmlns:a16="http://schemas.microsoft.com/office/drawing/2014/main" id="{60BA422E-5EE0-526E-2824-0F1CE36EF38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0559D03-C6CF-158B-1213-54CB1822CF40}"/>
              </a:ext>
            </a:extLst>
          </p:cNvPr>
          <p:cNvSpPr>
            <a:spLocks noGrp="1" noChangeArrowheads="1"/>
          </p:cNvSpPr>
          <p:nvPr>
            <p:ph type="sldNum" sz="quarter" idx="5"/>
          </p:nvPr>
        </p:nvSpPr>
        <p:spPr>
          <a:ln/>
        </p:spPr>
        <p:txBody>
          <a:bodyPr/>
          <a:lstStyle/>
          <a:p>
            <a:fld id="{2F7DB893-1256-4A75-8F20-236969317CB2}" type="slidenum">
              <a:rPr lang="en-GB" altLang="en-US"/>
              <a:pPr/>
              <a:t>65</a:t>
            </a:fld>
            <a:endParaRPr lang="en-GB" altLang="en-US"/>
          </a:p>
        </p:txBody>
      </p:sp>
      <p:sp>
        <p:nvSpPr>
          <p:cNvPr id="208898" name="Rectangle 2">
            <a:extLst>
              <a:ext uri="{FF2B5EF4-FFF2-40B4-BE49-F238E27FC236}">
                <a16:creationId xmlns:a16="http://schemas.microsoft.com/office/drawing/2014/main" id="{C5F659AE-E45B-86EF-9662-C93FF612725F}"/>
              </a:ext>
            </a:extLst>
          </p:cNvPr>
          <p:cNvSpPr>
            <a:spLocks noRot="1" noChangeArrowheads="1" noTextEdit="1"/>
          </p:cNvSpPr>
          <p:nvPr>
            <p:ph type="sldImg"/>
          </p:nvPr>
        </p:nvSpPr>
        <p:spPr>
          <a:ln/>
        </p:spPr>
      </p:sp>
      <p:sp>
        <p:nvSpPr>
          <p:cNvPr id="208899" name="Rectangle 3">
            <a:extLst>
              <a:ext uri="{FF2B5EF4-FFF2-40B4-BE49-F238E27FC236}">
                <a16:creationId xmlns:a16="http://schemas.microsoft.com/office/drawing/2014/main" id="{460F3CAC-B247-3057-5B2E-3CF95EC6445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43BA328-7B91-1223-20C6-A1FAE94227C3}"/>
              </a:ext>
            </a:extLst>
          </p:cNvPr>
          <p:cNvSpPr>
            <a:spLocks noGrp="1" noChangeArrowheads="1"/>
          </p:cNvSpPr>
          <p:nvPr>
            <p:ph type="sldNum" sz="quarter" idx="5"/>
          </p:nvPr>
        </p:nvSpPr>
        <p:spPr>
          <a:ln/>
        </p:spPr>
        <p:txBody>
          <a:bodyPr/>
          <a:lstStyle/>
          <a:p>
            <a:fld id="{0AC63FE5-8137-4F3F-8742-C1DC9E360ED1}" type="slidenum">
              <a:rPr lang="en-GB" altLang="en-US"/>
              <a:pPr/>
              <a:t>66</a:t>
            </a:fld>
            <a:endParaRPr lang="en-GB" altLang="en-US"/>
          </a:p>
        </p:txBody>
      </p:sp>
      <p:sp>
        <p:nvSpPr>
          <p:cNvPr id="206850" name="Rectangle 2">
            <a:extLst>
              <a:ext uri="{FF2B5EF4-FFF2-40B4-BE49-F238E27FC236}">
                <a16:creationId xmlns:a16="http://schemas.microsoft.com/office/drawing/2014/main" id="{81DFA457-7DCF-304C-4E10-5D5390CE0FEB}"/>
              </a:ext>
            </a:extLst>
          </p:cNvPr>
          <p:cNvSpPr>
            <a:spLocks noRot="1" noChangeArrowheads="1" noTextEdit="1"/>
          </p:cNvSpPr>
          <p:nvPr>
            <p:ph type="sldImg"/>
          </p:nvPr>
        </p:nvSpPr>
        <p:spPr>
          <a:ln/>
        </p:spPr>
      </p:sp>
      <p:sp>
        <p:nvSpPr>
          <p:cNvPr id="206851" name="Rectangle 3">
            <a:extLst>
              <a:ext uri="{FF2B5EF4-FFF2-40B4-BE49-F238E27FC236}">
                <a16:creationId xmlns:a16="http://schemas.microsoft.com/office/drawing/2014/main" id="{3C2908D1-1EE3-7A0E-4995-AB64D1CB9EF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2B2558E-3251-91F7-A614-72141A06A7C0}"/>
              </a:ext>
            </a:extLst>
          </p:cNvPr>
          <p:cNvSpPr>
            <a:spLocks noGrp="1" noChangeArrowheads="1"/>
          </p:cNvSpPr>
          <p:nvPr>
            <p:ph type="sldNum" sz="quarter" idx="5"/>
          </p:nvPr>
        </p:nvSpPr>
        <p:spPr>
          <a:ln/>
        </p:spPr>
        <p:txBody>
          <a:bodyPr/>
          <a:lstStyle/>
          <a:p>
            <a:fld id="{9A695210-BCA2-4D70-94F2-CBBA9AC44FF9}" type="slidenum">
              <a:rPr lang="en-GB" altLang="en-US"/>
              <a:pPr/>
              <a:t>67</a:t>
            </a:fld>
            <a:endParaRPr lang="en-GB" altLang="en-US"/>
          </a:p>
        </p:txBody>
      </p:sp>
      <p:sp>
        <p:nvSpPr>
          <p:cNvPr id="210946" name="Rectangle 2">
            <a:extLst>
              <a:ext uri="{FF2B5EF4-FFF2-40B4-BE49-F238E27FC236}">
                <a16:creationId xmlns:a16="http://schemas.microsoft.com/office/drawing/2014/main" id="{04ED2397-B644-3205-7690-E36A76EE4B07}"/>
              </a:ext>
            </a:extLst>
          </p:cNvPr>
          <p:cNvSpPr>
            <a:spLocks noRot="1" noChangeArrowheads="1" noTextEdit="1"/>
          </p:cNvSpPr>
          <p:nvPr>
            <p:ph type="sldImg"/>
          </p:nvPr>
        </p:nvSpPr>
        <p:spPr>
          <a:ln/>
        </p:spPr>
      </p:sp>
      <p:sp>
        <p:nvSpPr>
          <p:cNvPr id="210947" name="Rectangle 3">
            <a:extLst>
              <a:ext uri="{FF2B5EF4-FFF2-40B4-BE49-F238E27FC236}">
                <a16:creationId xmlns:a16="http://schemas.microsoft.com/office/drawing/2014/main" id="{C645BACF-FF06-946C-2F72-AC2CF1516A9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DA697B1-3DBB-41B4-217F-9E5773AA77CF}"/>
              </a:ext>
            </a:extLst>
          </p:cNvPr>
          <p:cNvSpPr>
            <a:spLocks noGrp="1" noChangeArrowheads="1"/>
          </p:cNvSpPr>
          <p:nvPr>
            <p:ph type="sldNum" sz="quarter" idx="5"/>
          </p:nvPr>
        </p:nvSpPr>
        <p:spPr>
          <a:ln/>
        </p:spPr>
        <p:txBody>
          <a:bodyPr/>
          <a:lstStyle/>
          <a:p>
            <a:fld id="{5EBE8452-2079-45B1-B92C-1E45A8430F3B}" type="slidenum">
              <a:rPr lang="en-GB" altLang="en-US"/>
              <a:pPr/>
              <a:t>68</a:t>
            </a:fld>
            <a:endParaRPr lang="en-GB" altLang="en-US"/>
          </a:p>
        </p:txBody>
      </p:sp>
      <p:sp>
        <p:nvSpPr>
          <p:cNvPr id="212994" name="Rectangle 2">
            <a:extLst>
              <a:ext uri="{FF2B5EF4-FFF2-40B4-BE49-F238E27FC236}">
                <a16:creationId xmlns:a16="http://schemas.microsoft.com/office/drawing/2014/main" id="{B1D3CBA9-191C-1127-F7DD-A565F64CBDBD}"/>
              </a:ext>
            </a:extLst>
          </p:cNvPr>
          <p:cNvSpPr>
            <a:spLocks noRot="1" noChangeArrowheads="1" noTextEdit="1"/>
          </p:cNvSpPr>
          <p:nvPr>
            <p:ph type="sldImg"/>
          </p:nvPr>
        </p:nvSpPr>
        <p:spPr>
          <a:xfrm>
            <a:off x="1144588" y="685800"/>
            <a:ext cx="4572000" cy="3429000"/>
          </a:xfrm>
          <a:ln/>
        </p:spPr>
      </p:sp>
      <p:sp>
        <p:nvSpPr>
          <p:cNvPr id="212995" name="Rectangle 3">
            <a:extLst>
              <a:ext uri="{FF2B5EF4-FFF2-40B4-BE49-F238E27FC236}">
                <a16:creationId xmlns:a16="http://schemas.microsoft.com/office/drawing/2014/main" id="{D3EE212C-6F79-2FE9-D128-CEBEAE9D0DFA}"/>
              </a:ext>
            </a:extLst>
          </p:cNvPr>
          <p:cNvSpPr>
            <a:spLocks noGrp="1" noChangeArrowheads="1"/>
          </p:cNvSpPr>
          <p:nvPr>
            <p:ph type="body" idx="1"/>
          </p:nvPr>
        </p:nvSpPr>
        <p:spPr>
          <a:xfrm>
            <a:off x="914400" y="4343400"/>
            <a:ext cx="5029200" cy="4114800"/>
          </a:xfrm>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7FF205F-96F8-716A-7CE1-903563F783BD}"/>
              </a:ext>
            </a:extLst>
          </p:cNvPr>
          <p:cNvSpPr>
            <a:spLocks noGrp="1" noChangeArrowheads="1"/>
          </p:cNvSpPr>
          <p:nvPr>
            <p:ph type="sldNum" sz="quarter" idx="5"/>
          </p:nvPr>
        </p:nvSpPr>
        <p:spPr>
          <a:ln/>
        </p:spPr>
        <p:txBody>
          <a:bodyPr/>
          <a:lstStyle/>
          <a:p>
            <a:fld id="{A4348B77-F7E7-42DC-9CDE-495B099D64F7}" type="slidenum">
              <a:rPr lang="en-GB" altLang="en-US"/>
              <a:pPr/>
              <a:t>7</a:t>
            </a:fld>
            <a:endParaRPr lang="en-GB" altLang="en-US"/>
          </a:p>
        </p:txBody>
      </p:sp>
      <p:sp>
        <p:nvSpPr>
          <p:cNvPr id="72706" name="Rectangle 2">
            <a:extLst>
              <a:ext uri="{FF2B5EF4-FFF2-40B4-BE49-F238E27FC236}">
                <a16:creationId xmlns:a16="http://schemas.microsoft.com/office/drawing/2014/main" id="{2006C636-BABF-3F2E-F64A-21A15678FD5D}"/>
              </a:ext>
            </a:extLst>
          </p:cNvPr>
          <p:cNvSpPr>
            <a:spLocks noRot="1" noChangeArrowheads="1" noTextEdit="1"/>
          </p:cNvSpPr>
          <p:nvPr>
            <p:ph type="sldImg"/>
          </p:nvPr>
        </p:nvSpPr>
        <p:spPr>
          <a:ln/>
        </p:spPr>
      </p:sp>
      <p:sp>
        <p:nvSpPr>
          <p:cNvPr id="72707" name="Rectangle 3">
            <a:extLst>
              <a:ext uri="{FF2B5EF4-FFF2-40B4-BE49-F238E27FC236}">
                <a16:creationId xmlns:a16="http://schemas.microsoft.com/office/drawing/2014/main" id="{CF482082-9BBA-5A54-BE42-45DDC3BFB780}"/>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1E1BE7D-0D49-9D37-51B6-F4B4D1C6E9DE}"/>
              </a:ext>
            </a:extLst>
          </p:cNvPr>
          <p:cNvSpPr>
            <a:spLocks noGrp="1" noChangeArrowheads="1"/>
          </p:cNvSpPr>
          <p:nvPr>
            <p:ph type="sldNum" sz="quarter" idx="5"/>
          </p:nvPr>
        </p:nvSpPr>
        <p:spPr>
          <a:ln/>
        </p:spPr>
        <p:txBody>
          <a:bodyPr/>
          <a:lstStyle/>
          <a:p>
            <a:fld id="{3835C165-021D-486B-970D-AD06FB5FB0C7}" type="slidenum">
              <a:rPr lang="en-GB" altLang="en-US"/>
              <a:pPr/>
              <a:t>8</a:t>
            </a:fld>
            <a:endParaRPr lang="en-GB" altLang="en-US"/>
          </a:p>
        </p:txBody>
      </p:sp>
      <p:sp>
        <p:nvSpPr>
          <p:cNvPr id="19458" name="Rectangle 2">
            <a:extLst>
              <a:ext uri="{FF2B5EF4-FFF2-40B4-BE49-F238E27FC236}">
                <a16:creationId xmlns:a16="http://schemas.microsoft.com/office/drawing/2014/main" id="{5BE9C298-ED07-FF71-93B4-1C82CF27F460}"/>
              </a:ext>
            </a:extLst>
          </p:cNvPr>
          <p:cNvSpPr>
            <a:spLocks noRot="1" noChangeArrowheads="1" noTextEdit="1"/>
          </p:cNvSpPr>
          <p:nvPr>
            <p:ph type="sldImg"/>
          </p:nvPr>
        </p:nvSpPr>
        <p:spPr>
          <a:ln/>
        </p:spPr>
      </p:sp>
      <p:sp>
        <p:nvSpPr>
          <p:cNvPr id="19459" name="Rectangle 3">
            <a:extLst>
              <a:ext uri="{FF2B5EF4-FFF2-40B4-BE49-F238E27FC236}">
                <a16:creationId xmlns:a16="http://schemas.microsoft.com/office/drawing/2014/main" id="{F99ECCD9-1E74-97C7-28E2-13F6B9054FC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06D2906-2026-3294-9CE7-A4439D9F0CDD}"/>
              </a:ext>
            </a:extLst>
          </p:cNvPr>
          <p:cNvSpPr>
            <a:spLocks noGrp="1" noChangeArrowheads="1"/>
          </p:cNvSpPr>
          <p:nvPr>
            <p:ph type="sldNum" sz="quarter" idx="5"/>
          </p:nvPr>
        </p:nvSpPr>
        <p:spPr>
          <a:ln/>
        </p:spPr>
        <p:txBody>
          <a:bodyPr/>
          <a:lstStyle/>
          <a:p>
            <a:fld id="{81374FE2-86DE-4DA4-A144-7CAFC6D66479}" type="slidenum">
              <a:rPr lang="en-GB" altLang="en-US"/>
              <a:pPr/>
              <a:t>9</a:t>
            </a:fld>
            <a:endParaRPr lang="en-GB" altLang="en-US"/>
          </a:p>
        </p:txBody>
      </p:sp>
      <p:sp>
        <p:nvSpPr>
          <p:cNvPr id="24578" name="Rectangle 2">
            <a:extLst>
              <a:ext uri="{FF2B5EF4-FFF2-40B4-BE49-F238E27FC236}">
                <a16:creationId xmlns:a16="http://schemas.microsoft.com/office/drawing/2014/main" id="{1A956DF9-F56F-5853-43DE-85803BAAE053}"/>
              </a:ext>
            </a:extLst>
          </p:cNvPr>
          <p:cNvSpPr>
            <a:spLocks noRot="1" noChangeArrowheads="1" noTextEdit="1"/>
          </p:cNvSpPr>
          <p:nvPr>
            <p:ph type="sldImg"/>
          </p:nvPr>
        </p:nvSpPr>
        <p:spPr>
          <a:ln/>
        </p:spPr>
      </p:sp>
      <p:sp>
        <p:nvSpPr>
          <p:cNvPr id="24579" name="Rectangle 3">
            <a:extLst>
              <a:ext uri="{FF2B5EF4-FFF2-40B4-BE49-F238E27FC236}">
                <a16:creationId xmlns:a16="http://schemas.microsoft.com/office/drawing/2014/main" id="{AAC2A3D1-497F-269B-D377-71860A9F6B5A}"/>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7A3BF5D-9B4D-77CA-00E7-031A6450BE7A}"/>
              </a:ext>
            </a:extLst>
          </p:cNvPr>
          <p:cNvSpPr>
            <a:spLocks noGrp="1" noChangeArrowheads="1"/>
          </p:cNvSpPr>
          <p:nvPr>
            <p:ph type="ctrTitle"/>
          </p:nvPr>
        </p:nvSpPr>
        <p:spPr>
          <a:xfrm>
            <a:off x="2133600" y="1371600"/>
            <a:ext cx="6477000" cy="1752600"/>
          </a:xfrm>
        </p:spPr>
        <p:txBody>
          <a:bodyPr/>
          <a:lstStyle>
            <a:lvl1pPr>
              <a:defRPr sz="5400"/>
            </a:lvl1pPr>
          </a:lstStyle>
          <a:p>
            <a:pPr lvl="0"/>
            <a:r>
              <a:rPr lang="en-GB" altLang="en-US" noProof="0"/>
              <a:t>Click to edit Master title style</a:t>
            </a:r>
          </a:p>
        </p:txBody>
      </p:sp>
      <p:sp>
        <p:nvSpPr>
          <p:cNvPr id="8195" name="Rectangle 3">
            <a:extLst>
              <a:ext uri="{FF2B5EF4-FFF2-40B4-BE49-F238E27FC236}">
                <a16:creationId xmlns:a16="http://schemas.microsoft.com/office/drawing/2014/main" id="{A24DF9A9-62DF-0DA3-E459-9FAB1A18CF4A}"/>
              </a:ext>
            </a:extLst>
          </p:cNvPr>
          <p:cNvSpPr>
            <a:spLocks noGrp="1" noChangeArrowheads="1"/>
          </p:cNvSpPr>
          <p:nvPr>
            <p:ph type="subTitle" idx="1"/>
          </p:nvPr>
        </p:nvSpPr>
        <p:spPr>
          <a:xfrm>
            <a:off x="2133600" y="3733800"/>
            <a:ext cx="6477000" cy="1981200"/>
          </a:xfrm>
        </p:spPr>
        <p:txBody>
          <a:bodyPr/>
          <a:lstStyle>
            <a:lvl1pPr marL="0" indent="0">
              <a:buFont typeface="Wingdings" panose="05000000000000000000" pitchFamily="2" charset="2"/>
              <a:buNone/>
              <a:defRPr/>
            </a:lvl1pPr>
          </a:lstStyle>
          <a:p>
            <a:pPr lvl="0"/>
            <a:r>
              <a:rPr lang="en-GB" altLang="en-US" noProof="0"/>
              <a:t>Click to edit Master subtitle style</a:t>
            </a:r>
          </a:p>
        </p:txBody>
      </p:sp>
      <p:sp>
        <p:nvSpPr>
          <p:cNvPr id="8196" name="Rectangle 4">
            <a:extLst>
              <a:ext uri="{FF2B5EF4-FFF2-40B4-BE49-F238E27FC236}">
                <a16:creationId xmlns:a16="http://schemas.microsoft.com/office/drawing/2014/main" id="{6F250F1F-F5E6-2FF6-B55E-9A31B342DF24}"/>
              </a:ext>
            </a:extLst>
          </p:cNvPr>
          <p:cNvSpPr>
            <a:spLocks noGrp="1" noChangeArrowheads="1"/>
          </p:cNvSpPr>
          <p:nvPr>
            <p:ph type="dt" sz="half" idx="2"/>
          </p:nvPr>
        </p:nvSpPr>
        <p:spPr>
          <a:xfrm>
            <a:off x="7086600" y="6248400"/>
            <a:ext cx="1524000" cy="457200"/>
          </a:xfrm>
        </p:spPr>
        <p:txBody>
          <a:bodyPr/>
          <a:lstStyle>
            <a:lvl1pPr>
              <a:defRPr/>
            </a:lvl1pPr>
          </a:lstStyle>
          <a:p>
            <a:endParaRPr lang="en-GB" altLang="en-US"/>
          </a:p>
        </p:txBody>
      </p:sp>
      <p:sp>
        <p:nvSpPr>
          <p:cNvPr id="8197" name="Rectangle 5">
            <a:extLst>
              <a:ext uri="{FF2B5EF4-FFF2-40B4-BE49-F238E27FC236}">
                <a16:creationId xmlns:a16="http://schemas.microsoft.com/office/drawing/2014/main" id="{9CEE66F8-AD63-5985-459A-C346CA871E50}"/>
              </a:ext>
            </a:extLst>
          </p:cNvPr>
          <p:cNvSpPr>
            <a:spLocks noGrp="1" noChangeArrowheads="1"/>
          </p:cNvSpPr>
          <p:nvPr>
            <p:ph type="ftr" sz="quarter" idx="3"/>
          </p:nvPr>
        </p:nvSpPr>
        <p:spPr>
          <a:xfrm>
            <a:off x="3810000" y="6248400"/>
            <a:ext cx="2895600" cy="457200"/>
          </a:xfrm>
        </p:spPr>
        <p:txBody>
          <a:bodyPr/>
          <a:lstStyle>
            <a:lvl1pPr>
              <a:defRPr/>
            </a:lvl1pPr>
          </a:lstStyle>
          <a:p>
            <a:endParaRPr lang="en-GB" altLang="en-US"/>
          </a:p>
        </p:txBody>
      </p:sp>
      <p:sp>
        <p:nvSpPr>
          <p:cNvPr id="8198" name="Rectangle 6">
            <a:extLst>
              <a:ext uri="{FF2B5EF4-FFF2-40B4-BE49-F238E27FC236}">
                <a16:creationId xmlns:a16="http://schemas.microsoft.com/office/drawing/2014/main" id="{CF9AA8E4-08EF-3C11-4157-382A7EADF8FC}"/>
              </a:ext>
            </a:extLst>
          </p:cNvPr>
          <p:cNvSpPr>
            <a:spLocks noGrp="1" noChangeArrowheads="1"/>
          </p:cNvSpPr>
          <p:nvPr>
            <p:ph type="sldNum" sz="quarter" idx="4"/>
          </p:nvPr>
        </p:nvSpPr>
        <p:spPr>
          <a:xfrm>
            <a:off x="2209800" y="6248400"/>
            <a:ext cx="1219200" cy="457200"/>
          </a:xfrm>
        </p:spPr>
        <p:txBody>
          <a:bodyPr/>
          <a:lstStyle>
            <a:lvl1pPr>
              <a:defRPr/>
            </a:lvl1pPr>
          </a:lstStyle>
          <a:p>
            <a:fld id="{6845F534-D53B-49E7-8848-B77DE1C8BAEE}" type="slidenum">
              <a:rPr lang="en-GB" altLang="en-US"/>
              <a:pPr/>
              <a:t>‹#›</a:t>
            </a:fld>
            <a:endParaRPr lang="en-GB" altLang="en-US"/>
          </a:p>
        </p:txBody>
      </p:sp>
      <p:sp>
        <p:nvSpPr>
          <p:cNvPr id="8199" name="Line 7">
            <a:extLst>
              <a:ext uri="{FF2B5EF4-FFF2-40B4-BE49-F238E27FC236}">
                <a16:creationId xmlns:a16="http://schemas.microsoft.com/office/drawing/2014/main" id="{1FFC3323-7A8F-3CE8-E969-A285B54D7DD7}"/>
              </a:ext>
            </a:extLst>
          </p:cNvPr>
          <p:cNvSpPr>
            <a:spLocks noChangeShapeType="1"/>
          </p:cNvSpPr>
          <p:nvPr/>
        </p:nvSpPr>
        <p:spPr bwMode="auto">
          <a:xfrm>
            <a:off x="1905000" y="1219200"/>
            <a:ext cx="0" cy="2057400"/>
          </a:xfrm>
          <a:prstGeom prst="line">
            <a:avLst/>
          </a:prstGeom>
          <a:noFill/>
          <a:ln w="349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00" name="Oval 8">
            <a:extLst>
              <a:ext uri="{FF2B5EF4-FFF2-40B4-BE49-F238E27FC236}">
                <a16:creationId xmlns:a16="http://schemas.microsoft.com/office/drawing/2014/main" id="{C5CB8E98-CA69-77EA-BC67-0CFE4B8F6161}"/>
              </a:ext>
            </a:extLst>
          </p:cNvPr>
          <p:cNvSpPr>
            <a:spLocks noChangeArrowheads="1"/>
          </p:cNvSpPr>
          <p:nvPr/>
        </p:nvSpPr>
        <p:spPr bwMode="auto">
          <a:xfrm>
            <a:off x="163513" y="2103438"/>
            <a:ext cx="347662" cy="34766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8201" name="Oval 9">
            <a:extLst>
              <a:ext uri="{FF2B5EF4-FFF2-40B4-BE49-F238E27FC236}">
                <a16:creationId xmlns:a16="http://schemas.microsoft.com/office/drawing/2014/main" id="{CE6056D2-7B4A-3D98-5CCF-946B85291F8E}"/>
              </a:ext>
            </a:extLst>
          </p:cNvPr>
          <p:cNvSpPr>
            <a:spLocks noChangeArrowheads="1"/>
          </p:cNvSpPr>
          <p:nvPr/>
        </p:nvSpPr>
        <p:spPr bwMode="auto">
          <a:xfrm>
            <a:off x="739775" y="2105025"/>
            <a:ext cx="349250" cy="34766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8202" name="Oval 10">
            <a:extLst>
              <a:ext uri="{FF2B5EF4-FFF2-40B4-BE49-F238E27FC236}">
                <a16:creationId xmlns:a16="http://schemas.microsoft.com/office/drawing/2014/main" id="{2DEDDBD3-285E-F2CD-69D5-22E256AD1BB4}"/>
              </a:ext>
            </a:extLst>
          </p:cNvPr>
          <p:cNvSpPr>
            <a:spLocks noChangeArrowheads="1"/>
          </p:cNvSpPr>
          <p:nvPr/>
        </p:nvSpPr>
        <p:spPr bwMode="auto">
          <a:xfrm>
            <a:off x="1317625" y="2105025"/>
            <a:ext cx="347663" cy="34766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9C0DC-1BCE-BBFA-BCD1-888363CFEF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109E51-D8C4-12CC-109C-95E95BB72F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CE9BB-0F52-5975-23E1-622D3ADF3E4E}"/>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BE02276-FE1D-326D-D724-0C8A346664F6}"/>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E1025821-D743-A642-CBD7-3F6A0D3AD52E}"/>
              </a:ext>
            </a:extLst>
          </p:cNvPr>
          <p:cNvSpPr>
            <a:spLocks noGrp="1"/>
          </p:cNvSpPr>
          <p:nvPr>
            <p:ph type="sldNum" sz="quarter" idx="12"/>
          </p:nvPr>
        </p:nvSpPr>
        <p:spPr/>
        <p:txBody>
          <a:bodyPr/>
          <a:lstStyle>
            <a:lvl1pPr>
              <a:defRPr/>
            </a:lvl1pPr>
          </a:lstStyle>
          <a:p>
            <a:fld id="{CDAC398D-11A9-41F1-B115-097382FBB48A}" type="slidenum">
              <a:rPr lang="en-GB" altLang="en-US"/>
              <a:pPr/>
              <a:t>‹#›</a:t>
            </a:fld>
            <a:endParaRPr lang="en-GB" altLang="en-US"/>
          </a:p>
        </p:txBody>
      </p:sp>
    </p:spTree>
    <p:extLst>
      <p:ext uri="{BB962C8B-B14F-4D97-AF65-F5344CB8AC3E}">
        <p14:creationId xmlns:p14="http://schemas.microsoft.com/office/powerpoint/2010/main" val="2905353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54582B-0A13-1F8C-9AD9-A9355E3FC917}"/>
              </a:ext>
            </a:extLst>
          </p:cNvPr>
          <p:cNvSpPr>
            <a:spLocks noGrp="1"/>
          </p:cNvSpPr>
          <p:nvPr>
            <p:ph type="title" orient="vert"/>
          </p:nvPr>
        </p:nvSpPr>
        <p:spPr>
          <a:xfrm>
            <a:off x="6781800" y="190500"/>
            <a:ext cx="1752600" cy="58293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9E0686-24E7-DF86-40AA-5F6997DE3391}"/>
              </a:ext>
            </a:extLst>
          </p:cNvPr>
          <p:cNvSpPr>
            <a:spLocks noGrp="1"/>
          </p:cNvSpPr>
          <p:nvPr>
            <p:ph type="body" orient="vert" idx="1"/>
          </p:nvPr>
        </p:nvSpPr>
        <p:spPr>
          <a:xfrm>
            <a:off x="1524000" y="190500"/>
            <a:ext cx="5105400" cy="582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3B915D-E567-DC37-5052-3A5CD31267A0}"/>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B39EE5C1-939E-9DD6-2E44-788995892613}"/>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3BFABB9A-B8D8-BDEC-EB40-9095899332A2}"/>
              </a:ext>
            </a:extLst>
          </p:cNvPr>
          <p:cNvSpPr>
            <a:spLocks noGrp="1"/>
          </p:cNvSpPr>
          <p:nvPr>
            <p:ph type="sldNum" sz="quarter" idx="12"/>
          </p:nvPr>
        </p:nvSpPr>
        <p:spPr/>
        <p:txBody>
          <a:bodyPr/>
          <a:lstStyle>
            <a:lvl1pPr>
              <a:defRPr/>
            </a:lvl1pPr>
          </a:lstStyle>
          <a:p>
            <a:fld id="{59D0D99F-08E6-4C66-899E-06B7B015B4EB}" type="slidenum">
              <a:rPr lang="en-GB" altLang="en-US"/>
              <a:pPr/>
              <a:t>‹#›</a:t>
            </a:fld>
            <a:endParaRPr lang="en-GB" altLang="en-US"/>
          </a:p>
        </p:txBody>
      </p:sp>
    </p:spTree>
    <p:extLst>
      <p:ext uri="{BB962C8B-B14F-4D97-AF65-F5344CB8AC3E}">
        <p14:creationId xmlns:p14="http://schemas.microsoft.com/office/powerpoint/2010/main" val="3626386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31E7A-51DB-5A85-F30D-4390BCEF1B2D}"/>
              </a:ext>
            </a:extLst>
          </p:cNvPr>
          <p:cNvSpPr>
            <a:spLocks noGrp="1"/>
          </p:cNvSpPr>
          <p:nvPr>
            <p:ph type="title" sz="quarter"/>
          </p:nvPr>
        </p:nvSpPr>
        <p:spPr>
          <a:xfrm>
            <a:off x="1524000" y="190500"/>
            <a:ext cx="7010400" cy="1527175"/>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C4ED08-3064-E67D-CF92-AAADD489833A}"/>
              </a:ext>
            </a:extLst>
          </p:cNvPr>
          <p:cNvSpPr>
            <a:spLocks noGrp="1"/>
          </p:cNvSpPr>
          <p:nvPr>
            <p:ph sz="quarter" idx="1"/>
          </p:nvPr>
        </p:nvSpPr>
        <p:spPr>
          <a:xfrm>
            <a:off x="1524000" y="19050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864790-620D-3F70-1AE1-3C576DEC3411}"/>
              </a:ext>
            </a:extLst>
          </p:cNvPr>
          <p:cNvSpPr>
            <a:spLocks noGrp="1"/>
          </p:cNvSpPr>
          <p:nvPr>
            <p:ph sz="quarter" idx="2"/>
          </p:nvPr>
        </p:nvSpPr>
        <p:spPr>
          <a:xfrm>
            <a:off x="5105400" y="19050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a:extLst>
              <a:ext uri="{FF2B5EF4-FFF2-40B4-BE49-F238E27FC236}">
                <a16:creationId xmlns:a16="http://schemas.microsoft.com/office/drawing/2014/main" id="{A81AE43C-D408-6984-82F0-5A1CC57595CD}"/>
              </a:ext>
            </a:extLst>
          </p:cNvPr>
          <p:cNvSpPr>
            <a:spLocks noGrp="1"/>
          </p:cNvSpPr>
          <p:nvPr>
            <p:ph sz="quarter" idx="3"/>
          </p:nvPr>
        </p:nvSpPr>
        <p:spPr>
          <a:xfrm>
            <a:off x="1524000" y="40386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a:extLst>
              <a:ext uri="{FF2B5EF4-FFF2-40B4-BE49-F238E27FC236}">
                <a16:creationId xmlns:a16="http://schemas.microsoft.com/office/drawing/2014/main" id="{566E5707-886A-9CA4-4FEA-77E84B30CD4C}"/>
              </a:ext>
            </a:extLst>
          </p:cNvPr>
          <p:cNvSpPr>
            <a:spLocks noGrp="1"/>
          </p:cNvSpPr>
          <p:nvPr>
            <p:ph sz="quarter" idx="4"/>
          </p:nvPr>
        </p:nvSpPr>
        <p:spPr>
          <a:xfrm>
            <a:off x="5105400" y="40386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A9802D4-50CB-D12D-69EF-6AE829B33D8B}"/>
              </a:ext>
            </a:extLst>
          </p:cNvPr>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198A106B-3DEA-5444-5BFE-1CADB1329B07}"/>
              </a:ext>
            </a:extLst>
          </p:cNvPr>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6D9FEB87-553A-8264-63D0-6DC24B1B444D}"/>
              </a:ext>
            </a:extLst>
          </p:cNvPr>
          <p:cNvSpPr>
            <a:spLocks noGrp="1"/>
          </p:cNvSpPr>
          <p:nvPr>
            <p:ph type="sldNum" sz="quarter" idx="12"/>
          </p:nvPr>
        </p:nvSpPr>
        <p:spPr>
          <a:xfrm>
            <a:off x="1524000" y="6248400"/>
            <a:ext cx="1295400" cy="457200"/>
          </a:xfrm>
        </p:spPr>
        <p:txBody>
          <a:bodyPr/>
          <a:lstStyle>
            <a:lvl1pPr>
              <a:defRPr/>
            </a:lvl1pPr>
          </a:lstStyle>
          <a:p>
            <a:fld id="{24FBB658-55E3-44B4-8DDF-2C917A8061DA}" type="slidenum">
              <a:rPr lang="en-GB" altLang="en-US"/>
              <a:pPr/>
              <a:t>‹#›</a:t>
            </a:fld>
            <a:endParaRPr lang="en-GB" altLang="en-US"/>
          </a:p>
        </p:txBody>
      </p:sp>
    </p:spTree>
    <p:extLst>
      <p:ext uri="{BB962C8B-B14F-4D97-AF65-F5344CB8AC3E}">
        <p14:creationId xmlns:p14="http://schemas.microsoft.com/office/powerpoint/2010/main" val="1816902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F0349-E070-B77C-7D05-04BBD499C1AC}"/>
              </a:ext>
            </a:extLst>
          </p:cNvPr>
          <p:cNvSpPr>
            <a:spLocks noGrp="1"/>
          </p:cNvSpPr>
          <p:nvPr>
            <p:ph type="title"/>
          </p:nvPr>
        </p:nvSpPr>
        <p:spPr>
          <a:xfrm>
            <a:off x="1524000" y="190500"/>
            <a:ext cx="7010400" cy="1527175"/>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1C5F1E-BF46-C250-7062-0EBBB1DD0A1E}"/>
              </a:ext>
            </a:extLst>
          </p:cNvPr>
          <p:cNvSpPr>
            <a:spLocks noGrp="1"/>
          </p:cNvSpPr>
          <p:nvPr>
            <p:ph type="body" sz="half" idx="1"/>
          </p:nvPr>
        </p:nvSpPr>
        <p:spPr>
          <a:xfrm>
            <a:off x="1524000" y="19050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6F45223-F82A-89AF-39C7-3024ECC1CE5D}"/>
              </a:ext>
            </a:extLst>
          </p:cNvPr>
          <p:cNvSpPr>
            <a:spLocks noGrp="1"/>
          </p:cNvSpPr>
          <p:nvPr>
            <p:ph sz="half" idx="2"/>
          </p:nvPr>
        </p:nvSpPr>
        <p:spPr>
          <a:xfrm>
            <a:off x="5105400" y="19050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F1DE80-6E48-800A-8EDD-524C3F62161D}"/>
              </a:ext>
            </a:extLst>
          </p:cNvPr>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5CD6DAB-2300-2F89-C53D-306BCA848FE2}"/>
              </a:ext>
            </a:extLst>
          </p:cNvPr>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04E38E34-20DF-2963-3060-BE1EA5E8B6EF}"/>
              </a:ext>
            </a:extLst>
          </p:cNvPr>
          <p:cNvSpPr>
            <a:spLocks noGrp="1"/>
          </p:cNvSpPr>
          <p:nvPr>
            <p:ph type="sldNum" sz="quarter" idx="12"/>
          </p:nvPr>
        </p:nvSpPr>
        <p:spPr>
          <a:xfrm>
            <a:off x="1524000" y="6248400"/>
            <a:ext cx="1295400" cy="457200"/>
          </a:xfrm>
        </p:spPr>
        <p:txBody>
          <a:bodyPr/>
          <a:lstStyle>
            <a:lvl1pPr>
              <a:defRPr/>
            </a:lvl1pPr>
          </a:lstStyle>
          <a:p>
            <a:fld id="{DB7617F3-8E6F-4E11-A937-2AD1637FAA90}" type="slidenum">
              <a:rPr lang="en-GB" altLang="en-US"/>
              <a:pPr/>
              <a:t>‹#›</a:t>
            </a:fld>
            <a:endParaRPr lang="en-GB" altLang="en-US"/>
          </a:p>
        </p:txBody>
      </p:sp>
    </p:spTree>
    <p:extLst>
      <p:ext uri="{BB962C8B-B14F-4D97-AF65-F5344CB8AC3E}">
        <p14:creationId xmlns:p14="http://schemas.microsoft.com/office/powerpoint/2010/main" val="4181693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6D19-031D-A5A0-7A3B-64833B2FD77D}"/>
              </a:ext>
            </a:extLst>
          </p:cNvPr>
          <p:cNvSpPr>
            <a:spLocks noGrp="1"/>
          </p:cNvSpPr>
          <p:nvPr>
            <p:ph type="title"/>
          </p:nvPr>
        </p:nvSpPr>
        <p:spPr>
          <a:xfrm>
            <a:off x="1524000" y="190500"/>
            <a:ext cx="7010400" cy="1527175"/>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4D04DA-8FBD-55B8-0A70-484C8E74079E}"/>
              </a:ext>
            </a:extLst>
          </p:cNvPr>
          <p:cNvSpPr>
            <a:spLocks noGrp="1"/>
          </p:cNvSpPr>
          <p:nvPr>
            <p:ph type="body" sz="half" idx="1"/>
          </p:nvPr>
        </p:nvSpPr>
        <p:spPr>
          <a:xfrm>
            <a:off x="1524000" y="19050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364715-D4C4-FB9D-195D-33310DE0B769}"/>
              </a:ext>
            </a:extLst>
          </p:cNvPr>
          <p:cNvSpPr>
            <a:spLocks noGrp="1"/>
          </p:cNvSpPr>
          <p:nvPr>
            <p:ph sz="quarter" idx="2"/>
          </p:nvPr>
        </p:nvSpPr>
        <p:spPr>
          <a:xfrm>
            <a:off x="5105400" y="19050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a:extLst>
              <a:ext uri="{FF2B5EF4-FFF2-40B4-BE49-F238E27FC236}">
                <a16:creationId xmlns:a16="http://schemas.microsoft.com/office/drawing/2014/main" id="{6A8104F4-2309-CE80-9BE1-61C213634E6A}"/>
              </a:ext>
            </a:extLst>
          </p:cNvPr>
          <p:cNvSpPr>
            <a:spLocks noGrp="1"/>
          </p:cNvSpPr>
          <p:nvPr>
            <p:ph sz="quarter" idx="3"/>
          </p:nvPr>
        </p:nvSpPr>
        <p:spPr>
          <a:xfrm>
            <a:off x="5105400" y="4038600"/>
            <a:ext cx="3429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a:extLst>
              <a:ext uri="{FF2B5EF4-FFF2-40B4-BE49-F238E27FC236}">
                <a16:creationId xmlns:a16="http://schemas.microsoft.com/office/drawing/2014/main" id="{9F3D0D20-7135-30E3-3F93-1C7FB7770D67}"/>
              </a:ext>
            </a:extLst>
          </p:cNvPr>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7" name="Footer Placeholder 6">
            <a:extLst>
              <a:ext uri="{FF2B5EF4-FFF2-40B4-BE49-F238E27FC236}">
                <a16:creationId xmlns:a16="http://schemas.microsoft.com/office/drawing/2014/main" id="{F6CFF4B2-8809-0E1E-6C83-7AD83F300573}"/>
              </a:ext>
            </a:extLst>
          </p:cNvPr>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8" name="Slide Number Placeholder 7">
            <a:extLst>
              <a:ext uri="{FF2B5EF4-FFF2-40B4-BE49-F238E27FC236}">
                <a16:creationId xmlns:a16="http://schemas.microsoft.com/office/drawing/2014/main" id="{4A68D7C1-C379-F403-72B5-D03649395905}"/>
              </a:ext>
            </a:extLst>
          </p:cNvPr>
          <p:cNvSpPr>
            <a:spLocks noGrp="1"/>
          </p:cNvSpPr>
          <p:nvPr>
            <p:ph type="sldNum" sz="quarter" idx="12"/>
          </p:nvPr>
        </p:nvSpPr>
        <p:spPr>
          <a:xfrm>
            <a:off x="1524000" y="6248400"/>
            <a:ext cx="1295400" cy="457200"/>
          </a:xfrm>
        </p:spPr>
        <p:txBody>
          <a:bodyPr/>
          <a:lstStyle>
            <a:lvl1pPr>
              <a:defRPr/>
            </a:lvl1pPr>
          </a:lstStyle>
          <a:p>
            <a:fld id="{96D0AE2D-EA32-4718-A270-28842348BBFF}" type="slidenum">
              <a:rPr lang="en-GB" altLang="en-US"/>
              <a:pPr/>
              <a:t>‹#›</a:t>
            </a:fld>
            <a:endParaRPr lang="en-GB" altLang="en-US"/>
          </a:p>
        </p:txBody>
      </p:sp>
    </p:spTree>
    <p:extLst>
      <p:ext uri="{BB962C8B-B14F-4D97-AF65-F5344CB8AC3E}">
        <p14:creationId xmlns:p14="http://schemas.microsoft.com/office/powerpoint/2010/main" val="4172418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C2869-AE75-1540-A840-F7635311DB5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000F948-4FBC-F2DC-D648-D7EA09E134C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37D134-3981-1262-C329-AAF6021A169E}"/>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C3A7313D-D845-985D-19D3-3DAA7F4781D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F4A5B0D4-AB0B-D8EA-BD7A-5A20D2CA5BEA}"/>
              </a:ext>
            </a:extLst>
          </p:cNvPr>
          <p:cNvSpPr>
            <a:spLocks noGrp="1"/>
          </p:cNvSpPr>
          <p:nvPr>
            <p:ph type="sldNum" sz="quarter" idx="12"/>
          </p:nvPr>
        </p:nvSpPr>
        <p:spPr/>
        <p:txBody>
          <a:bodyPr/>
          <a:lstStyle>
            <a:lvl1pPr>
              <a:defRPr/>
            </a:lvl1pPr>
          </a:lstStyle>
          <a:p>
            <a:fld id="{88A23D63-B4B2-4399-8843-C8AD54716EE1}" type="slidenum">
              <a:rPr lang="en-GB" altLang="en-US"/>
              <a:pPr/>
              <a:t>‹#›</a:t>
            </a:fld>
            <a:endParaRPr lang="en-GB" altLang="en-US"/>
          </a:p>
        </p:txBody>
      </p:sp>
    </p:spTree>
    <p:extLst>
      <p:ext uri="{BB962C8B-B14F-4D97-AF65-F5344CB8AC3E}">
        <p14:creationId xmlns:p14="http://schemas.microsoft.com/office/powerpoint/2010/main" val="1496265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EAD0E-0A0C-D0DE-58CB-2F0C3950C6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02584B-C24B-21EC-FFD6-EB52282B38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56DD73-9FF9-38D6-4F49-35011816989B}"/>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03C1423A-9510-8CEF-2B10-884271B3F9D1}"/>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5E5CFA58-EA8C-4684-1A3C-B525B65086E5}"/>
              </a:ext>
            </a:extLst>
          </p:cNvPr>
          <p:cNvSpPr>
            <a:spLocks noGrp="1"/>
          </p:cNvSpPr>
          <p:nvPr>
            <p:ph type="sldNum" sz="quarter" idx="12"/>
          </p:nvPr>
        </p:nvSpPr>
        <p:spPr/>
        <p:txBody>
          <a:bodyPr/>
          <a:lstStyle>
            <a:lvl1pPr>
              <a:defRPr/>
            </a:lvl1pPr>
          </a:lstStyle>
          <a:p>
            <a:fld id="{7BDFD456-CB0D-4158-BF43-7A1B47D4362E}" type="slidenum">
              <a:rPr lang="en-GB" altLang="en-US"/>
              <a:pPr/>
              <a:t>‹#›</a:t>
            </a:fld>
            <a:endParaRPr lang="en-GB" altLang="en-US"/>
          </a:p>
        </p:txBody>
      </p:sp>
    </p:spTree>
    <p:extLst>
      <p:ext uri="{BB962C8B-B14F-4D97-AF65-F5344CB8AC3E}">
        <p14:creationId xmlns:p14="http://schemas.microsoft.com/office/powerpoint/2010/main" val="2465683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1FEC3-5AC9-9B84-ED2A-A4497BECF0C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9DE8C3-F9D2-B2EA-DEED-B146F92EEEF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57205E9-02F0-AB51-3207-A1DD7B643043}"/>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951C451-E79F-C296-9766-A9E3E50425CA}"/>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168EE952-BF57-60C7-ED54-445977B6EC14}"/>
              </a:ext>
            </a:extLst>
          </p:cNvPr>
          <p:cNvSpPr>
            <a:spLocks noGrp="1"/>
          </p:cNvSpPr>
          <p:nvPr>
            <p:ph type="sldNum" sz="quarter" idx="12"/>
          </p:nvPr>
        </p:nvSpPr>
        <p:spPr/>
        <p:txBody>
          <a:bodyPr/>
          <a:lstStyle>
            <a:lvl1pPr>
              <a:defRPr/>
            </a:lvl1pPr>
          </a:lstStyle>
          <a:p>
            <a:fld id="{715DD7EE-6B59-428D-9288-83B0A1EE902B}" type="slidenum">
              <a:rPr lang="en-GB" altLang="en-US"/>
              <a:pPr/>
              <a:t>‹#›</a:t>
            </a:fld>
            <a:endParaRPr lang="en-GB" altLang="en-US"/>
          </a:p>
        </p:txBody>
      </p:sp>
    </p:spTree>
    <p:extLst>
      <p:ext uri="{BB962C8B-B14F-4D97-AF65-F5344CB8AC3E}">
        <p14:creationId xmlns:p14="http://schemas.microsoft.com/office/powerpoint/2010/main" val="514353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1B87-07F7-11DA-63BB-7A8207E9B9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98DB91-070F-F540-B734-F7D691367C6B}"/>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295022-AEBC-C02C-DF94-A3AEE7A6712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FCDB495-A27A-23A2-1628-D701CEDD4073}"/>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AC8C93B2-328B-D4B0-695C-A744D4A61B30}"/>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7CB239D8-A430-1819-CED5-B3150DB8F5B8}"/>
              </a:ext>
            </a:extLst>
          </p:cNvPr>
          <p:cNvSpPr>
            <a:spLocks noGrp="1"/>
          </p:cNvSpPr>
          <p:nvPr>
            <p:ph type="sldNum" sz="quarter" idx="12"/>
          </p:nvPr>
        </p:nvSpPr>
        <p:spPr/>
        <p:txBody>
          <a:bodyPr/>
          <a:lstStyle>
            <a:lvl1pPr>
              <a:defRPr/>
            </a:lvl1pPr>
          </a:lstStyle>
          <a:p>
            <a:fld id="{823DE0F2-059E-4809-B933-B33D9269C84E}" type="slidenum">
              <a:rPr lang="en-GB" altLang="en-US"/>
              <a:pPr/>
              <a:t>‹#›</a:t>
            </a:fld>
            <a:endParaRPr lang="en-GB" altLang="en-US"/>
          </a:p>
        </p:txBody>
      </p:sp>
    </p:spTree>
    <p:extLst>
      <p:ext uri="{BB962C8B-B14F-4D97-AF65-F5344CB8AC3E}">
        <p14:creationId xmlns:p14="http://schemas.microsoft.com/office/powerpoint/2010/main" val="3691670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2E9B-310B-1827-DAC0-1290B70BD1A9}"/>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2195C4-AA5D-C14F-6A63-0A4404BC92A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0B1CB7-6380-ED28-3B68-8033B7FF92D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4595C16-51EA-7DB9-D6A7-6C556C5BE7C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41EED0-43FB-2252-ED82-1DA36C0B736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95FABD6-D5D1-9A67-8056-CCE3307E1796}"/>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FFC79EE6-C0E6-1864-ABB9-8BEECE12F1BC}"/>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B65A76E8-7054-B685-AD41-BED5EA740419}"/>
              </a:ext>
            </a:extLst>
          </p:cNvPr>
          <p:cNvSpPr>
            <a:spLocks noGrp="1"/>
          </p:cNvSpPr>
          <p:nvPr>
            <p:ph type="sldNum" sz="quarter" idx="12"/>
          </p:nvPr>
        </p:nvSpPr>
        <p:spPr/>
        <p:txBody>
          <a:bodyPr/>
          <a:lstStyle>
            <a:lvl1pPr>
              <a:defRPr/>
            </a:lvl1pPr>
          </a:lstStyle>
          <a:p>
            <a:fld id="{A6F36D2D-2D66-457D-B4A0-C04704B4DBF7}" type="slidenum">
              <a:rPr lang="en-GB" altLang="en-US"/>
              <a:pPr/>
              <a:t>‹#›</a:t>
            </a:fld>
            <a:endParaRPr lang="en-GB" altLang="en-US"/>
          </a:p>
        </p:txBody>
      </p:sp>
    </p:spTree>
    <p:extLst>
      <p:ext uri="{BB962C8B-B14F-4D97-AF65-F5344CB8AC3E}">
        <p14:creationId xmlns:p14="http://schemas.microsoft.com/office/powerpoint/2010/main" val="7344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38051-7CB7-17B7-0074-BFEBAC7638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5584AC-AF8C-21A4-73E8-7CBC1DC589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32D326-BB80-B1B7-88B0-D2A03D652D71}"/>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DC1B718F-3BEC-37FE-8557-866630AAD9CE}"/>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DBC3E718-AA58-B798-605D-5D99A8BFF4C6}"/>
              </a:ext>
            </a:extLst>
          </p:cNvPr>
          <p:cNvSpPr>
            <a:spLocks noGrp="1"/>
          </p:cNvSpPr>
          <p:nvPr>
            <p:ph type="sldNum" sz="quarter" idx="12"/>
          </p:nvPr>
        </p:nvSpPr>
        <p:spPr/>
        <p:txBody>
          <a:bodyPr/>
          <a:lstStyle>
            <a:lvl1pPr>
              <a:defRPr/>
            </a:lvl1pPr>
          </a:lstStyle>
          <a:p>
            <a:fld id="{4A20085D-308D-4EE3-A08D-A0A004AE8DFF}" type="slidenum">
              <a:rPr lang="en-GB" altLang="en-US"/>
              <a:pPr/>
              <a:t>‹#›</a:t>
            </a:fld>
            <a:endParaRPr lang="en-GB" altLang="en-US"/>
          </a:p>
        </p:txBody>
      </p:sp>
    </p:spTree>
    <p:extLst>
      <p:ext uri="{BB962C8B-B14F-4D97-AF65-F5344CB8AC3E}">
        <p14:creationId xmlns:p14="http://schemas.microsoft.com/office/powerpoint/2010/main" val="3919440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CDE36-7051-CEB3-54FF-70ED784601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25E7B7-DA38-60E5-5399-8780BDB3D52B}"/>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85A673E9-E6F5-BE07-470B-2C3007F6DE2A}"/>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E2BE03EE-09B5-74DA-4BB2-F10041C2A707}"/>
              </a:ext>
            </a:extLst>
          </p:cNvPr>
          <p:cNvSpPr>
            <a:spLocks noGrp="1"/>
          </p:cNvSpPr>
          <p:nvPr>
            <p:ph type="sldNum" sz="quarter" idx="12"/>
          </p:nvPr>
        </p:nvSpPr>
        <p:spPr/>
        <p:txBody>
          <a:bodyPr/>
          <a:lstStyle>
            <a:lvl1pPr>
              <a:defRPr/>
            </a:lvl1pPr>
          </a:lstStyle>
          <a:p>
            <a:fld id="{BCEB42EE-F2CD-4FFF-9694-736FA2E06B74}" type="slidenum">
              <a:rPr lang="en-GB" altLang="en-US"/>
              <a:pPr/>
              <a:t>‹#›</a:t>
            </a:fld>
            <a:endParaRPr lang="en-GB" altLang="en-US"/>
          </a:p>
        </p:txBody>
      </p:sp>
    </p:spTree>
    <p:extLst>
      <p:ext uri="{BB962C8B-B14F-4D97-AF65-F5344CB8AC3E}">
        <p14:creationId xmlns:p14="http://schemas.microsoft.com/office/powerpoint/2010/main" val="4061672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873E4A-AC38-7278-A0CF-7936A582D0AF}"/>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5C5EBB48-C974-1112-23BB-03BB853DD915}"/>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0F5CAB46-2B70-A0AE-FA5A-71DBFF1A6915}"/>
              </a:ext>
            </a:extLst>
          </p:cNvPr>
          <p:cNvSpPr>
            <a:spLocks noGrp="1"/>
          </p:cNvSpPr>
          <p:nvPr>
            <p:ph type="sldNum" sz="quarter" idx="12"/>
          </p:nvPr>
        </p:nvSpPr>
        <p:spPr/>
        <p:txBody>
          <a:bodyPr/>
          <a:lstStyle>
            <a:lvl1pPr>
              <a:defRPr/>
            </a:lvl1pPr>
          </a:lstStyle>
          <a:p>
            <a:fld id="{DFE8E130-BCBB-44E5-883A-0E2A8C3919C7}" type="slidenum">
              <a:rPr lang="en-GB" altLang="en-US"/>
              <a:pPr/>
              <a:t>‹#›</a:t>
            </a:fld>
            <a:endParaRPr lang="en-GB" altLang="en-US"/>
          </a:p>
        </p:txBody>
      </p:sp>
    </p:spTree>
    <p:extLst>
      <p:ext uri="{BB962C8B-B14F-4D97-AF65-F5344CB8AC3E}">
        <p14:creationId xmlns:p14="http://schemas.microsoft.com/office/powerpoint/2010/main" val="1544528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6DC93-6252-C6C8-39B6-495ECE0E825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03CFC31-ACA7-A003-239B-0C67ECB66BC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B9D121-64B2-DEC5-FF55-554D8FA494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8B08A8-D78D-BB8D-99CE-20C5E2024D15}"/>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F94F2037-BD57-29C8-EC9E-A4319DE58C76}"/>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F7F04470-A100-6598-CD95-020E3AE2EC19}"/>
              </a:ext>
            </a:extLst>
          </p:cNvPr>
          <p:cNvSpPr>
            <a:spLocks noGrp="1"/>
          </p:cNvSpPr>
          <p:nvPr>
            <p:ph type="sldNum" sz="quarter" idx="12"/>
          </p:nvPr>
        </p:nvSpPr>
        <p:spPr/>
        <p:txBody>
          <a:bodyPr/>
          <a:lstStyle>
            <a:lvl1pPr>
              <a:defRPr/>
            </a:lvl1pPr>
          </a:lstStyle>
          <a:p>
            <a:fld id="{5196EEA3-5C64-41A8-8B67-5CCA88472D5D}" type="slidenum">
              <a:rPr lang="en-GB" altLang="en-US"/>
              <a:pPr/>
              <a:t>‹#›</a:t>
            </a:fld>
            <a:endParaRPr lang="en-GB" altLang="en-US"/>
          </a:p>
        </p:txBody>
      </p:sp>
    </p:spTree>
    <p:extLst>
      <p:ext uri="{BB962C8B-B14F-4D97-AF65-F5344CB8AC3E}">
        <p14:creationId xmlns:p14="http://schemas.microsoft.com/office/powerpoint/2010/main" val="7295543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D202-B67B-8697-155F-9A553E4CC4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E4ACF6-D0CC-E5B7-C365-D1C6ED5649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9E4760-3F93-DCCE-D410-9AADBFD708C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D2D43C-0719-19BA-BC84-D8A41BCDBE08}"/>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FEB7D403-0387-33A0-FD7D-64B60E95E5D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7C8B3BBE-089E-1B8A-F1A1-B6BF2A6F0517}"/>
              </a:ext>
            </a:extLst>
          </p:cNvPr>
          <p:cNvSpPr>
            <a:spLocks noGrp="1"/>
          </p:cNvSpPr>
          <p:nvPr>
            <p:ph type="sldNum" sz="quarter" idx="12"/>
          </p:nvPr>
        </p:nvSpPr>
        <p:spPr/>
        <p:txBody>
          <a:bodyPr/>
          <a:lstStyle>
            <a:lvl1pPr>
              <a:defRPr/>
            </a:lvl1pPr>
          </a:lstStyle>
          <a:p>
            <a:fld id="{04D7A84F-C619-40BC-9FEE-41783E8FAD09}" type="slidenum">
              <a:rPr lang="en-GB" altLang="en-US"/>
              <a:pPr/>
              <a:t>‹#›</a:t>
            </a:fld>
            <a:endParaRPr lang="en-GB" altLang="en-US"/>
          </a:p>
        </p:txBody>
      </p:sp>
    </p:spTree>
    <p:extLst>
      <p:ext uri="{BB962C8B-B14F-4D97-AF65-F5344CB8AC3E}">
        <p14:creationId xmlns:p14="http://schemas.microsoft.com/office/powerpoint/2010/main" val="2350453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961B0-5170-47EE-850E-951E661A6C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0F1BF0-F8B3-8322-B4EE-0613CF9F97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F5A3C-0A68-7F7F-12F8-D56348BA58C7}"/>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65B030DC-9F65-5CE5-1419-D256D63EF9D8}"/>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B66DEFD1-89E8-635D-E1BA-1111BECD0CB5}"/>
              </a:ext>
            </a:extLst>
          </p:cNvPr>
          <p:cNvSpPr>
            <a:spLocks noGrp="1"/>
          </p:cNvSpPr>
          <p:nvPr>
            <p:ph type="sldNum" sz="quarter" idx="12"/>
          </p:nvPr>
        </p:nvSpPr>
        <p:spPr/>
        <p:txBody>
          <a:bodyPr/>
          <a:lstStyle>
            <a:lvl1pPr>
              <a:defRPr/>
            </a:lvl1pPr>
          </a:lstStyle>
          <a:p>
            <a:fld id="{1FBD27DD-0940-4A50-A229-06A058B69CE3}" type="slidenum">
              <a:rPr lang="en-GB" altLang="en-US"/>
              <a:pPr/>
              <a:t>‹#›</a:t>
            </a:fld>
            <a:endParaRPr lang="en-GB" altLang="en-US"/>
          </a:p>
        </p:txBody>
      </p:sp>
    </p:spTree>
    <p:extLst>
      <p:ext uri="{BB962C8B-B14F-4D97-AF65-F5344CB8AC3E}">
        <p14:creationId xmlns:p14="http://schemas.microsoft.com/office/powerpoint/2010/main" val="16209282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8DB130-BEE0-C157-6276-99CA8FF38440}"/>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63888C-F3D7-D90A-8C4E-97624B6544B7}"/>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9504F9-1EDF-43FA-2600-E42266EA3D5A}"/>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580C93C2-F345-C066-5F19-DCFABB2630AC}"/>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4843D863-CECC-5E80-69D5-ABD817C0FEBD}"/>
              </a:ext>
            </a:extLst>
          </p:cNvPr>
          <p:cNvSpPr>
            <a:spLocks noGrp="1"/>
          </p:cNvSpPr>
          <p:nvPr>
            <p:ph type="sldNum" sz="quarter" idx="12"/>
          </p:nvPr>
        </p:nvSpPr>
        <p:spPr/>
        <p:txBody>
          <a:bodyPr/>
          <a:lstStyle>
            <a:lvl1pPr>
              <a:defRPr/>
            </a:lvl1pPr>
          </a:lstStyle>
          <a:p>
            <a:fld id="{A23B1CBD-223B-4A81-B248-5798E675C2D3}" type="slidenum">
              <a:rPr lang="en-GB" altLang="en-US"/>
              <a:pPr/>
              <a:t>‹#›</a:t>
            </a:fld>
            <a:endParaRPr lang="en-GB" altLang="en-US"/>
          </a:p>
        </p:txBody>
      </p:sp>
    </p:spTree>
    <p:extLst>
      <p:ext uri="{BB962C8B-B14F-4D97-AF65-F5344CB8AC3E}">
        <p14:creationId xmlns:p14="http://schemas.microsoft.com/office/powerpoint/2010/main" val="129793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52517-958F-B4C3-0BEB-1E2E6E81C80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5F9678-8058-D4D7-913E-92537F74EB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108E467-C39E-F7AE-6018-B21768EEC76F}"/>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358B33F4-C6BA-D130-0507-9372ABEFB43E}"/>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18069B3B-C4A1-3F7E-9CD1-A137F04A3A99}"/>
              </a:ext>
            </a:extLst>
          </p:cNvPr>
          <p:cNvSpPr>
            <a:spLocks noGrp="1"/>
          </p:cNvSpPr>
          <p:nvPr>
            <p:ph type="sldNum" sz="quarter" idx="12"/>
          </p:nvPr>
        </p:nvSpPr>
        <p:spPr/>
        <p:txBody>
          <a:bodyPr/>
          <a:lstStyle>
            <a:lvl1pPr>
              <a:defRPr/>
            </a:lvl1pPr>
          </a:lstStyle>
          <a:p>
            <a:fld id="{64A905F2-C898-4681-ADE4-22C3DFB60644}" type="slidenum">
              <a:rPr lang="en-GB" altLang="en-US"/>
              <a:pPr/>
              <a:t>‹#›</a:t>
            </a:fld>
            <a:endParaRPr lang="en-GB" altLang="en-US"/>
          </a:p>
        </p:txBody>
      </p:sp>
    </p:spTree>
    <p:extLst>
      <p:ext uri="{BB962C8B-B14F-4D97-AF65-F5344CB8AC3E}">
        <p14:creationId xmlns:p14="http://schemas.microsoft.com/office/powerpoint/2010/main" val="213558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F7D8-0044-51E2-70F0-7CC7D121BE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341DB8-6FB4-2FDE-DFB9-825F029FBB25}"/>
              </a:ext>
            </a:extLst>
          </p:cNvPr>
          <p:cNvSpPr>
            <a:spLocks noGrp="1"/>
          </p:cNvSpPr>
          <p:nvPr>
            <p:ph sz="half" idx="1"/>
          </p:nvPr>
        </p:nvSpPr>
        <p:spPr>
          <a:xfrm>
            <a:off x="1524000" y="19050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395BCEC-A3BE-DA60-F387-EE454E9C7652}"/>
              </a:ext>
            </a:extLst>
          </p:cNvPr>
          <p:cNvSpPr>
            <a:spLocks noGrp="1"/>
          </p:cNvSpPr>
          <p:nvPr>
            <p:ph sz="half" idx="2"/>
          </p:nvPr>
        </p:nvSpPr>
        <p:spPr>
          <a:xfrm>
            <a:off x="5105400" y="1905000"/>
            <a:ext cx="3429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8A72986-44CF-F6F7-78B6-989C105D04CC}"/>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738F23C-7D6F-6A62-D9A5-8BC76101711B}"/>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EFD265B0-3A6B-D3FC-6608-5D252CA22019}"/>
              </a:ext>
            </a:extLst>
          </p:cNvPr>
          <p:cNvSpPr>
            <a:spLocks noGrp="1"/>
          </p:cNvSpPr>
          <p:nvPr>
            <p:ph type="sldNum" sz="quarter" idx="12"/>
          </p:nvPr>
        </p:nvSpPr>
        <p:spPr/>
        <p:txBody>
          <a:bodyPr/>
          <a:lstStyle>
            <a:lvl1pPr>
              <a:defRPr/>
            </a:lvl1pPr>
          </a:lstStyle>
          <a:p>
            <a:fld id="{C46EBDE9-3FBF-4968-B914-7717EB28EA01}" type="slidenum">
              <a:rPr lang="en-GB" altLang="en-US"/>
              <a:pPr/>
              <a:t>‹#›</a:t>
            </a:fld>
            <a:endParaRPr lang="en-GB" altLang="en-US"/>
          </a:p>
        </p:txBody>
      </p:sp>
    </p:spTree>
    <p:extLst>
      <p:ext uri="{BB962C8B-B14F-4D97-AF65-F5344CB8AC3E}">
        <p14:creationId xmlns:p14="http://schemas.microsoft.com/office/powerpoint/2010/main" val="68453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5DDCE-FB27-97AE-A884-F1B30D97C7C0}"/>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D02FA0-6C0B-A0C9-FF5F-45431F02885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1A9061-8C4D-14B5-8468-C087C778CCA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927CEB-D8BB-B88E-E6E3-55B82291D5C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CEDFB1-903A-A408-3D0F-8D0B9DDFA4F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C6414D-2265-654E-7079-6200A99CF45C}"/>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15C6D610-DE59-679C-EAC7-172BBAE9C75F}"/>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EFDD7B19-E590-CC78-33A1-8BB32DAC7DB4}"/>
              </a:ext>
            </a:extLst>
          </p:cNvPr>
          <p:cNvSpPr>
            <a:spLocks noGrp="1"/>
          </p:cNvSpPr>
          <p:nvPr>
            <p:ph type="sldNum" sz="quarter" idx="12"/>
          </p:nvPr>
        </p:nvSpPr>
        <p:spPr/>
        <p:txBody>
          <a:bodyPr/>
          <a:lstStyle>
            <a:lvl1pPr>
              <a:defRPr/>
            </a:lvl1pPr>
          </a:lstStyle>
          <a:p>
            <a:fld id="{34B96C32-52B9-444F-8534-DF6310D6A94B}" type="slidenum">
              <a:rPr lang="en-GB" altLang="en-US"/>
              <a:pPr/>
              <a:t>‹#›</a:t>
            </a:fld>
            <a:endParaRPr lang="en-GB" altLang="en-US"/>
          </a:p>
        </p:txBody>
      </p:sp>
    </p:spTree>
    <p:extLst>
      <p:ext uri="{BB962C8B-B14F-4D97-AF65-F5344CB8AC3E}">
        <p14:creationId xmlns:p14="http://schemas.microsoft.com/office/powerpoint/2010/main" val="335311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B203-C3D1-5CD1-339C-78647C4F7E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BC63A5-C4EB-8FD9-68B0-212A456D439F}"/>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4483BF93-E5C1-9797-4A07-B703017CDBF0}"/>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39D06C4F-0839-B68B-3787-A0D0F00469E1}"/>
              </a:ext>
            </a:extLst>
          </p:cNvPr>
          <p:cNvSpPr>
            <a:spLocks noGrp="1"/>
          </p:cNvSpPr>
          <p:nvPr>
            <p:ph type="sldNum" sz="quarter" idx="12"/>
          </p:nvPr>
        </p:nvSpPr>
        <p:spPr/>
        <p:txBody>
          <a:bodyPr/>
          <a:lstStyle>
            <a:lvl1pPr>
              <a:defRPr/>
            </a:lvl1pPr>
          </a:lstStyle>
          <a:p>
            <a:fld id="{569626C4-3ADC-4F88-A8AB-16BA20E5C4E0}" type="slidenum">
              <a:rPr lang="en-GB" altLang="en-US"/>
              <a:pPr/>
              <a:t>‹#›</a:t>
            </a:fld>
            <a:endParaRPr lang="en-GB" altLang="en-US"/>
          </a:p>
        </p:txBody>
      </p:sp>
    </p:spTree>
    <p:extLst>
      <p:ext uri="{BB962C8B-B14F-4D97-AF65-F5344CB8AC3E}">
        <p14:creationId xmlns:p14="http://schemas.microsoft.com/office/powerpoint/2010/main" val="351758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6DF6A3-7CDA-668F-74F9-5B32793236BA}"/>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7B62BFA7-74E9-8E93-4C53-A2BB7AA1DBFF}"/>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040B7578-1264-B6F7-0584-FF0DAB5BC7A3}"/>
              </a:ext>
            </a:extLst>
          </p:cNvPr>
          <p:cNvSpPr>
            <a:spLocks noGrp="1"/>
          </p:cNvSpPr>
          <p:nvPr>
            <p:ph type="sldNum" sz="quarter" idx="12"/>
          </p:nvPr>
        </p:nvSpPr>
        <p:spPr/>
        <p:txBody>
          <a:bodyPr/>
          <a:lstStyle>
            <a:lvl1pPr>
              <a:defRPr/>
            </a:lvl1pPr>
          </a:lstStyle>
          <a:p>
            <a:fld id="{5A969DFA-2E7B-4E9A-AB56-6B6B7C9866C3}" type="slidenum">
              <a:rPr lang="en-GB" altLang="en-US"/>
              <a:pPr/>
              <a:t>‹#›</a:t>
            </a:fld>
            <a:endParaRPr lang="en-GB" altLang="en-US"/>
          </a:p>
        </p:txBody>
      </p:sp>
    </p:spTree>
    <p:extLst>
      <p:ext uri="{BB962C8B-B14F-4D97-AF65-F5344CB8AC3E}">
        <p14:creationId xmlns:p14="http://schemas.microsoft.com/office/powerpoint/2010/main" val="2640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F5E9C-9ED3-F4B1-E7A5-C126E4F6FCB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1D53F7-C680-9F75-D56E-F053EFD10B3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4C6031D-203C-EC77-15AC-290FC95B1BF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7DB73-8CFB-1863-7E6B-E4AAC2CDCA95}"/>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9C7E89F4-8468-B04E-16A2-3E998D1E19F3}"/>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F0B01B53-7202-2E3E-9743-5BC533E53825}"/>
              </a:ext>
            </a:extLst>
          </p:cNvPr>
          <p:cNvSpPr>
            <a:spLocks noGrp="1"/>
          </p:cNvSpPr>
          <p:nvPr>
            <p:ph type="sldNum" sz="quarter" idx="12"/>
          </p:nvPr>
        </p:nvSpPr>
        <p:spPr/>
        <p:txBody>
          <a:bodyPr/>
          <a:lstStyle>
            <a:lvl1pPr>
              <a:defRPr/>
            </a:lvl1pPr>
          </a:lstStyle>
          <a:p>
            <a:fld id="{6B9A7FBF-1FD5-4E8F-9BCF-9FC1D778714A}" type="slidenum">
              <a:rPr lang="en-GB" altLang="en-US"/>
              <a:pPr/>
              <a:t>‹#›</a:t>
            </a:fld>
            <a:endParaRPr lang="en-GB" altLang="en-US"/>
          </a:p>
        </p:txBody>
      </p:sp>
    </p:spTree>
    <p:extLst>
      <p:ext uri="{BB962C8B-B14F-4D97-AF65-F5344CB8AC3E}">
        <p14:creationId xmlns:p14="http://schemas.microsoft.com/office/powerpoint/2010/main" val="407614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9F84-1954-B9A1-1A2B-C69CEFAF827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25D888D-8B23-F25E-AC8A-5C9990C7B3F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8935C0D-6D4A-7990-07AF-2171FA60DC0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0B8B69-2C9C-C4FF-75A5-7100F2F826BD}"/>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5183C1CE-3108-9246-FED9-BC7B9323970E}"/>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21621DF9-BC4A-D1DC-9373-8A50A6E17A64}"/>
              </a:ext>
            </a:extLst>
          </p:cNvPr>
          <p:cNvSpPr>
            <a:spLocks noGrp="1"/>
          </p:cNvSpPr>
          <p:nvPr>
            <p:ph type="sldNum" sz="quarter" idx="12"/>
          </p:nvPr>
        </p:nvSpPr>
        <p:spPr/>
        <p:txBody>
          <a:bodyPr/>
          <a:lstStyle>
            <a:lvl1pPr>
              <a:defRPr/>
            </a:lvl1pPr>
          </a:lstStyle>
          <a:p>
            <a:fld id="{416BE0E8-ED73-4718-A12D-18D6A0C5F719}" type="slidenum">
              <a:rPr lang="en-GB" altLang="en-US"/>
              <a:pPr/>
              <a:t>‹#›</a:t>
            </a:fld>
            <a:endParaRPr lang="en-GB" altLang="en-US"/>
          </a:p>
        </p:txBody>
      </p:sp>
    </p:spTree>
    <p:extLst>
      <p:ext uri="{BB962C8B-B14F-4D97-AF65-F5344CB8AC3E}">
        <p14:creationId xmlns:p14="http://schemas.microsoft.com/office/powerpoint/2010/main" val="307580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7CE93F1-3F09-4E7F-3D1C-3FB4E9BC6A0C}"/>
              </a:ext>
            </a:extLst>
          </p:cNvPr>
          <p:cNvSpPr>
            <a:spLocks noGrp="1" noChangeArrowheads="1"/>
          </p:cNvSpPr>
          <p:nvPr>
            <p:ph type="title"/>
          </p:nvPr>
        </p:nvSpPr>
        <p:spPr bwMode="auto">
          <a:xfrm>
            <a:off x="1524000" y="190500"/>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7171" name="Rectangle 3">
            <a:extLst>
              <a:ext uri="{FF2B5EF4-FFF2-40B4-BE49-F238E27FC236}">
                <a16:creationId xmlns:a16="http://schemas.microsoft.com/office/drawing/2014/main" id="{68EC0A4E-D939-4B51-2127-11E22DC2DF06}"/>
              </a:ext>
            </a:extLst>
          </p:cNvPr>
          <p:cNvSpPr>
            <a:spLocks noGrp="1" noChangeArrowheads="1"/>
          </p:cNvSpPr>
          <p:nvPr>
            <p:ph type="body" idx="1"/>
          </p:nvPr>
        </p:nvSpPr>
        <p:spPr bwMode="auto">
          <a:xfrm>
            <a:off x="1524000" y="1905000"/>
            <a:ext cx="7010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172" name="Rectangle 4">
            <a:extLst>
              <a:ext uri="{FF2B5EF4-FFF2-40B4-BE49-F238E27FC236}">
                <a16:creationId xmlns:a16="http://schemas.microsoft.com/office/drawing/2014/main" id="{1A0AF542-5A53-FBAC-86CB-7B10581887FE}"/>
              </a:ext>
            </a:extLst>
          </p:cNvPr>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7173" name="Rectangle 5">
            <a:extLst>
              <a:ext uri="{FF2B5EF4-FFF2-40B4-BE49-F238E27FC236}">
                <a16:creationId xmlns:a16="http://schemas.microsoft.com/office/drawing/2014/main" id="{4DBBCE20-05F0-D49F-4D84-144852E1F8DB}"/>
              </a:ext>
            </a:extLst>
          </p:cNvPr>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7174" name="Rectangle 6">
            <a:extLst>
              <a:ext uri="{FF2B5EF4-FFF2-40B4-BE49-F238E27FC236}">
                <a16:creationId xmlns:a16="http://schemas.microsoft.com/office/drawing/2014/main" id="{AC218941-59E5-CC5A-488D-88DBDF584430}"/>
              </a:ext>
            </a:extLst>
          </p:cNvPr>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7975DAB-B6DE-4B5A-8CFD-555B6F9DAAD7}" type="slidenum">
              <a:rPr lang="en-GB" altLang="en-US"/>
              <a:pPr/>
              <a:t>‹#›</a:t>
            </a:fld>
            <a:endParaRPr lang="en-GB" altLang="en-US"/>
          </a:p>
        </p:txBody>
      </p:sp>
      <p:sp>
        <p:nvSpPr>
          <p:cNvPr id="7175" name="Line 7">
            <a:extLst>
              <a:ext uri="{FF2B5EF4-FFF2-40B4-BE49-F238E27FC236}">
                <a16:creationId xmlns:a16="http://schemas.microsoft.com/office/drawing/2014/main" id="{98CF73C2-355E-3644-7AFA-12058A3396ED}"/>
              </a:ext>
            </a:extLst>
          </p:cNvPr>
          <p:cNvSpPr>
            <a:spLocks noChangeShapeType="1"/>
          </p:cNvSpPr>
          <p:nvPr/>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76" name="Oval 8">
            <a:extLst>
              <a:ext uri="{FF2B5EF4-FFF2-40B4-BE49-F238E27FC236}">
                <a16:creationId xmlns:a16="http://schemas.microsoft.com/office/drawing/2014/main" id="{C14E23E3-DF0C-DC23-C751-85F694D1E942}"/>
              </a:ext>
            </a:extLst>
          </p:cNvPr>
          <p:cNvSpPr>
            <a:spLocks noChangeArrowheads="1"/>
          </p:cNvSpPr>
          <p:nvPr/>
        </p:nvSpPr>
        <p:spPr bwMode="auto">
          <a:xfrm>
            <a:off x="152400" y="838200"/>
            <a:ext cx="228600" cy="22860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7177" name="Oval 9">
            <a:extLst>
              <a:ext uri="{FF2B5EF4-FFF2-40B4-BE49-F238E27FC236}">
                <a16:creationId xmlns:a16="http://schemas.microsoft.com/office/drawing/2014/main" id="{94C05612-FF6D-E5FB-EEE8-A11BFE492E8B}"/>
              </a:ext>
            </a:extLst>
          </p:cNvPr>
          <p:cNvSpPr>
            <a:spLocks noChangeArrowheads="1"/>
          </p:cNvSpPr>
          <p:nvPr/>
        </p:nvSpPr>
        <p:spPr bwMode="auto">
          <a:xfrm>
            <a:off x="539750" y="838200"/>
            <a:ext cx="228600" cy="2286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
        <p:nvSpPr>
          <p:cNvPr id="7178" name="Oval 10">
            <a:extLst>
              <a:ext uri="{FF2B5EF4-FFF2-40B4-BE49-F238E27FC236}">
                <a16:creationId xmlns:a16="http://schemas.microsoft.com/office/drawing/2014/main" id="{6D734E3D-BECA-B74C-1C9C-0B2528BF621D}"/>
              </a:ext>
            </a:extLst>
          </p:cNvPr>
          <p:cNvSpPr>
            <a:spLocks noChangeArrowheads="1"/>
          </p:cNvSpPr>
          <p:nvPr/>
        </p:nvSpPr>
        <p:spPr bwMode="auto">
          <a:xfrm>
            <a:off x="927100" y="838200"/>
            <a:ext cx="228600" cy="2286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75" r:id="rId12"/>
    <p:sldLayoutId id="2147483676" r:id="rId13"/>
    <p:sldLayoutId id="2147483677" r:id="rId14"/>
  </p:sldLayoutIdLst>
  <p:txStyles>
    <p:titleStyle>
      <a:lvl1pPr algn="l" rtl="0" fontAlgn="base">
        <a:spcBef>
          <a:spcPct val="0"/>
        </a:spcBef>
        <a:spcAft>
          <a:spcPct val="0"/>
        </a:spcAft>
        <a:defRPr sz="4200" kern="1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panose="020B0604020202020204" pitchFamily="34" charset="0"/>
        </a:defRPr>
      </a:lvl2pPr>
      <a:lvl3pPr algn="l" rtl="0" fontAlgn="base">
        <a:spcBef>
          <a:spcPct val="0"/>
        </a:spcBef>
        <a:spcAft>
          <a:spcPct val="0"/>
        </a:spcAft>
        <a:defRPr sz="4200">
          <a:solidFill>
            <a:schemeClr val="tx2"/>
          </a:solidFill>
          <a:latin typeface="Arial" panose="020B0604020202020204" pitchFamily="34" charset="0"/>
        </a:defRPr>
      </a:lvl3pPr>
      <a:lvl4pPr algn="l" rtl="0" fontAlgn="base">
        <a:spcBef>
          <a:spcPct val="0"/>
        </a:spcBef>
        <a:spcAft>
          <a:spcPct val="0"/>
        </a:spcAft>
        <a:defRPr sz="4200">
          <a:solidFill>
            <a:schemeClr val="tx2"/>
          </a:solidFill>
          <a:latin typeface="Arial" panose="020B0604020202020204" pitchFamily="34" charset="0"/>
        </a:defRPr>
      </a:lvl4pPr>
      <a:lvl5pPr algn="l" rtl="0" fontAlgn="base">
        <a:spcBef>
          <a:spcPct val="0"/>
        </a:spcBef>
        <a:spcAft>
          <a:spcPct val="0"/>
        </a:spcAft>
        <a:defRPr sz="4200">
          <a:solidFill>
            <a:schemeClr val="tx2"/>
          </a:solidFill>
          <a:latin typeface="Arial" panose="020B0604020202020204" pitchFamily="34" charset="0"/>
        </a:defRPr>
      </a:lvl5pPr>
      <a:lvl6pPr marL="457200" algn="l" rtl="0" fontAlgn="base">
        <a:spcBef>
          <a:spcPct val="0"/>
        </a:spcBef>
        <a:spcAft>
          <a:spcPct val="0"/>
        </a:spcAft>
        <a:defRPr sz="4200">
          <a:solidFill>
            <a:schemeClr val="tx2"/>
          </a:solidFill>
          <a:latin typeface="Arial" panose="020B0604020202020204" pitchFamily="34" charset="0"/>
        </a:defRPr>
      </a:lvl6pPr>
      <a:lvl7pPr marL="914400" algn="l" rtl="0" fontAlgn="base">
        <a:spcBef>
          <a:spcPct val="0"/>
        </a:spcBef>
        <a:spcAft>
          <a:spcPct val="0"/>
        </a:spcAft>
        <a:defRPr sz="4200">
          <a:solidFill>
            <a:schemeClr val="tx2"/>
          </a:solidFill>
          <a:latin typeface="Arial" panose="020B0604020202020204" pitchFamily="34" charset="0"/>
        </a:defRPr>
      </a:lvl7pPr>
      <a:lvl8pPr marL="1371600" algn="l" rtl="0" fontAlgn="base">
        <a:spcBef>
          <a:spcPct val="0"/>
        </a:spcBef>
        <a:spcAft>
          <a:spcPct val="0"/>
        </a:spcAft>
        <a:defRPr sz="4200">
          <a:solidFill>
            <a:schemeClr val="tx2"/>
          </a:solidFill>
          <a:latin typeface="Arial" panose="020B0604020202020204" pitchFamily="34" charset="0"/>
        </a:defRPr>
      </a:lvl8pPr>
      <a:lvl9pPr marL="1828800" algn="l" rtl="0" fontAlgn="base">
        <a:spcBef>
          <a:spcPct val="0"/>
        </a:spcBef>
        <a:spcAft>
          <a:spcPct val="0"/>
        </a:spcAft>
        <a:defRPr sz="4200">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tx1"/>
        </a:buClr>
        <a:buSzPct val="70000"/>
        <a:buFont typeface="Wingdings" panose="05000000000000000000" pitchFamily="2" charset="2"/>
        <a:buChar char="¢"/>
        <a:defRPr sz="30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anose="05000000000000000000" pitchFamily="2" charset="2"/>
        <a:buChar char="l"/>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2"/>
        </a:buClr>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2"/>
          </a:solidFill>
          <a:latin typeface="+mn-lt"/>
          <a:ea typeface="+mn-ea"/>
          <a:cs typeface="+mn-cs"/>
        </a:defRPr>
      </a:lvl4pPr>
      <a:lvl5pPr marL="2057400" indent="-228600" algn="l" rtl="0" fontAlgn="base">
        <a:spcBef>
          <a:spcPct val="20000"/>
        </a:spcBef>
        <a:spcAft>
          <a:spcPct val="0"/>
        </a:spcAft>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75ADE932-AD91-D807-A218-5C1E3E147BC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64867" name="Rectangle 3">
            <a:extLst>
              <a:ext uri="{FF2B5EF4-FFF2-40B4-BE49-F238E27FC236}">
                <a16:creationId xmlns:a16="http://schemas.microsoft.com/office/drawing/2014/main" id="{76AA9215-6029-9886-101C-DD09EF62A95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64868" name="Rectangle 4">
            <a:extLst>
              <a:ext uri="{FF2B5EF4-FFF2-40B4-BE49-F238E27FC236}">
                <a16:creationId xmlns:a16="http://schemas.microsoft.com/office/drawing/2014/main" id="{A0AC2589-1144-1931-4691-6A1C709F604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64869" name="Rectangle 5">
            <a:extLst>
              <a:ext uri="{FF2B5EF4-FFF2-40B4-BE49-F238E27FC236}">
                <a16:creationId xmlns:a16="http://schemas.microsoft.com/office/drawing/2014/main" id="{0A474E94-2C0E-03C3-44CE-CB0FB741069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64870" name="Rectangle 6">
            <a:extLst>
              <a:ext uri="{FF2B5EF4-FFF2-40B4-BE49-F238E27FC236}">
                <a16:creationId xmlns:a16="http://schemas.microsoft.com/office/drawing/2014/main" id="{4D369BFB-E169-409C-713F-71667F9A6EF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BEAE1B8-ABC7-4817-975D-C2131C6B15E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http://upload.wikimedia.org/wikipedia/commons/thumb/d/d6/ToothSection.jpg/496px-ToothSection.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http://upload.wikimedia.org/wikipedia/commons/thumb/d/d6/ToothSection.jpg/496px-ToothSection.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http://upload.wikimedia.org/wikipedia/commons/thumb/d/d6/ToothSection.jpg/496px-ToothSection.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http://upload.wikimedia.org/wikipedia/commons/thumb/d/d6/ToothSection.jpg/496px-ToothSection.jp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upload.wikimedia.org/wikipedia/commons/d/d6/ToothSection.jpg" TargetMode="External"/><Relationship Id="rId2" Type="http://schemas.openxmlformats.org/officeDocument/2006/relationships/notesSlide" Target="../notesSlides/notesSlide21.xml"/><Relationship Id="rId1" Type="http://schemas.openxmlformats.org/officeDocument/2006/relationships/slideLayout" Target="../slideLayouts/slideLayout12.xml"/><Relationship Id="rId5" Type="http://schemas.openxmlformats.org/officeDocument/2006/relationships/image" Target="http://upload.wikimedia.org/wikipedia/commons/thumb/d/d6/ToothSection.jpg/496px-ToothSection.jpg" TargetMode="Externa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images.google.com/imgres?imgurl=http://www.fcbfanshop.ch/images/baslerstab-t-shirt.jpg&amp;imgrefurl=http://www.fcbfanshop.ch/product_info.php%3Fproducts_id%3D351&amp;h=465&amp;w=512&amp;sz=23&amp;hl=en&amp;start=58&amp;tbnid=9tEMvcrsKPUbdM:&amp;tbnh=119&amp;tbnw=131&amp;prev=/images%3Fq%3DT-shirt%26start%3D40%26ndsp%3D20%26svnum%3D10%26hl%3Den%26lr%3D%26safe%3Dvss%26sa%3DN" TargetMode="External"/><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hopkins-gi.org/multimedia/database/intro_250_Swallow.swf"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udel.edu/Biology/Wags/wagart/anaglyphpage/villi.gif" TargetMode="External"/><Relationship Id="rId2" Type="http://schemas.openxmlformats.org/officeDocument/2006/relationships/notesSlide" Target="../notesSlides/notesSlide60.xml"/><Relationship Id="rId1" Type="http://schemas.openxmlformats.org/officeDocument/2006/relationships/slideLayout" Target="../slideLayouts/slideLayout14.xml"/><Relationship Id="rId4" Type="http://schemas.openxmlformats.org/officeDocument/2006/relationships/image" Target="../media/image9.png"/></Relationships>
</file>

<file path=ppt/slides/_rels/slide6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AA65434-7E0E-B8D0-E518-52FC8D8AD237}"/>
              </a:ext>
            </a:extLst>
          </p:cNvPr>
          <p:cNvSpPr>
            <a:spLocks noGrp="1" noChangeArrowheads="1"/>
          </p:cNvSpPr>
          <p:nvPr>
            <p:ph type="ctrTitle"/>
          </p:nvPr>
        </p:nvSpPr>
        <p:spPr/>
        <p:txBody>
          <a:bodyPr/>
          <a:lstStyle/>
          <a:p>
            <a:r>
              <a:rPr lang="en-US" altLang="en-US"/>
              <a:t>Digestion</a:t>
            </a:r>
            <a:endParaRPr lang="en-GB" altLang="en-US"/>
          </a:p>
        </p:txBody>
      </p:sp>
      <p:sp>
        <p:nvSpPr>
          <p:cNvPr id="2051" name="Rectangle 3">
            <a:extLst>
              <a:ext uri="{FF2B5EF4-FFF2-40B4-BE49-F238E27FC236}">
                <a16:creationId xmlns:a16="http://schemas.microsoft.com/office/drawing/2014/main" id="{E4A7DFD5-DC97-D7BB-B128-BE455EAFAF54}"/>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D6DDCFC-76BE-BEE0-6B38-7071E0623C08}"/>
              </a:ext>
            </a:extLst>
          </p:cNvPr>
          <p:cNvSpPr>
            <a:spLocks noGrp="1" noChangeArrowheads="1"/>
          </p:cNvSpPr>
          <p:nvPr>
            <p:ph type="title"/>
          </p:nvPr>
        </p:nvSpPr>
        <p:spPr/>
        <p:txBody>
          <a:bodyPr/>
          <a:lstStyle/>
          <a:p>
            <a:r>
              <a:rPr lang="en-US" altLang="en-US"/>
              <a:t>Tour guide</a:t>
            </a:r>
            <a:endParaRPr lang="en-GB" altLang="en-US"/>
          </a:p>
        </p:txBody>
      </p:sp>
      <p:sp>
        <p:nvSpPr>
          <p:cNvPr id="20483" name="Rectangle 3">
            <a:extLst>
              <a:ext uri="{FF2B5EF4-FFF2-40B4-BE49-F238E27FC236}">
                <a16:creationId xmlns:a16="http://schemas.microsoft.com/office/drawing/2014/main" id="{4761E157-6FD1-AA46-0192-DCBB4C77B0A8}"/>
              </a:ext>
            </a:extLst>
          </p:cNvPr>
          <p:cNvSpPr>
            <a:spLocks noGrp="1" noChangeArrowheads="1"/>
          </p:cNvSpPr>
          <p:nvPr>
            <p:ph type="body" idx="1"/>
          </p:nvPr>
        </p:nvSpPr>
        <p:spPr>
          <a:xfrm>
            <a:off x="1524000" y="1524000"/>
            <a:ext cx="7010400" cy="4953000"/>
          </a:xfrm>
        </p:spPr>
        <p:txBody>
          <a:bodyPr/>
          <a:lstStyle/>
          <a:p>
            <a:pPr>
              <a:lnSpc>
                <a:spcPct val="80000"/>
              </a:lnSpc>
            </a:pPr>
            <a:r>
              <a:rPr lang="en-US" altLang="en-US" sz="2100"/>
              <a:t>Mouth </a:t>
            </a:r>
          </a:p>
          <a:p>
            <a:pPr lvl="1">
              <a:lnSpc>
                <a:spcPct val="80000"/>
              </a:lnSpc>
            </a:pPr>
            <a:r>
              <a:rPr lang="en-US" altLang="en-US" sz="2000"/>
              <a:t>Teeth</a:t>
            </a:r>
          </a:p>
          <a:p>
            <a:pPr lvl="1">
              <a:lnSpc>
                <a:spcPct val="80000"/>
              </a:lnSpc>
            </a:pPr>
            <a:r>
              <a:rPr lang="en-US" altLang="en-US" sz="2000"/>
              <a:t>Amylase enzyme (What are enzymes???)</a:t>
            </a:r>
          </a:p>
          <a:p>
            <a:pPr>
              <a:lnSpc>
                <a:spcPct val="80000"/>
              </a:lnSpc>
            </a:pPr>
            <a:r>
              <a:rPr lang="en-US" altLang="en-US" sz="2100"/>
              <a:t>Oesophagus </a:t>
            </a:r>
          </a:p>
          <a:p>
            <a:pPr lvl="1">
              <a:lnSpc>
                <a:spcPct val="80000"/>
              </a:lnSpc>
            </a:pPr>
            <a:r>
              <a:rPr lang="en-US" altLang="en-US" sz="2000"/>
              <a:t>peristalsis</a:t>
            </a:r>
          </a:p>
          <a:p>
            <a:pPr>
              <a:lnSpc>
                <a:spcPct val="80000"/>
              </a:lnSpc>
            </a:pPr>
            <a:r>
              <a:rPr lang="en-US" altLang="en-US" sz="2100"/>
              <a:t>Stomach </a:t>
            </a:r>
          </a:p>
          <a:p>
            <a:pPr lvl="1">
              <a:lnSpc>
                <a:spcPct val="80000"/>
              </a:lnSpc>
            </a:pPr>
            <a:r>
              <a:rPr lang="en-US" altLang="en-US" sz="2000"/>
              <a:t>Protease enzyme</a:t>
            </a:r>
          </a:p>
          <a:p>
            <a:pPr lvl="1">
              <a:lnSpc>
                <a:spcPct val="80000"/>
              </a:lnSpc>
            </a:pPr>
            <a:r>
              <a:rPr lang="en-US" altLang="en-US" sz="2000"/>
              <a:t>Enzymes and pH</a:t>
            </a:r>
          </a:p>
          <a:p>
            <a:pPr>
              <a:lnSpc>
                <a:spcPct val="80000"/>
              </a:lnSpc>
            </a:pPr>
            <a:r>
              <a:rPr lang="en-US" altLang="en-US" sz="2100"/>
              <a:t>Pancreas</a:t>
            </a:r>
          </a:p>
          <a:p>
            <a:pPr lvl="1">
              <a:lnSpc>
                <a:spcPct val="80000"/>
              </a:lnSpc>
            </a:pPr>
            <a:r>
              <a:rPr lang="en-US" altLang="en-US" sz="2000"/>
              <a:t>Amylase, Protease and Lipase Enzymes</a:t>
            </a:r>
          </a:p>
          <a:p>
            <a:pPr>
              <a:lnSpc>
                <a:spcPct val="80000"/>
              </a:lnSpc>
            </a:pPr>
            <a:r>
              <a:rPr lang="en-US" altLang="en-US" sz="2100"/>
              <a:t>Small intestine </a:t>
            </a:r>
          </a:p>
          <a:p>
            <a:pPr lvl="1">
              <a:lnSpc>
                <a:spcPct val="80000"/>
              </a:lnSpc>
            </a:pPr>
            <a:r>
              <a:rPr lang="en-US" altLang="en-US" sz="2000"/>
              <a:t>Amylase, Protease and Lipase Enzymes</a:t>
            </a:r>
          </a:p>
          <a:p>
            <a:pPr lvl="1">
              <a:lnSpc>
                <a:spcPct val="80000"/>
              </a:lnSpc>
            </a:pPr>
            <a:r>
              <a:rPr lang="en-US" altLang="en-US" sz="2000"/>
              <a:t>Absorption</a:t>
            </a:r>
          </a:p>
          <a:p>
            <a:pPr>
              <a:lnSpc>
                <a:spcPct val="80000"/>
              </a:lnSpc>
            </a:pPr>
            <a:r>
              <a:rPr lang="en-US" altLang="en-US" sz="2100"/>
              <a:t>Large intestine </a:t>
            </a:r>
          </a:p>
          <a:p>
            <a:pPr lvl="1">
              <a:lnSpc>
                <a:spcPct val="80000"/>
              </a:lnSpc>
            </a:pPr>
            <a:r>
              <a:rPr lang="en-US" altLang="en-US" sz="2000"/>
              <a:t>egestion</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48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48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Effect transition="in" filter="fade">
                                      <p:cBhvr>
                                        <p:cTn id="13" dur="1000"/>
                                        <p:tgtEl>
                                          <p:spTgt spid="20483">
                                            <p:txEl>
                                              <p:pRg st="1" end="1"/>
                                            </p:txEl>
                                          </p:spTgt>
                                        </p:tgtEl>
                                      </p:cBhvr>
                                    </p:animEffect>
                                    <p:anim calcmode="lin" valueType="num">
                                      <p:cBhvr>
                                        <p:cTn id="14"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048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048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Effect transition="in" filter="fade">
                                      <p:cBhvr>
                                        <p:cTn id="19" dur="1000"/>
                                        <p:tgtEl>
                                          <p:spTgt spid="20483">
                                            <p:txEl>
                                              <p:pRg st="2" end="2"/>
                                            </p:txEl>
                                          </p:spTgt>
                                        </p:tgtEl>
                                      </p:cBhvr>
                                    </p:animEffect>
                                    <p:anim calcmode="lin" valueType="num">
                                      <p:cBhvr>
                                        <p:cTn id="20"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2048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2048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nodeType="clickEffect">
                                  <p:stCondLst>
                                    <p:cond delay="0"/>
                                  </p:stCondLst>
                                  <p:childTnLst>
                                    <p:set>
                                      <p:cBhvr>
                                        <p:cTn id="26" dur="1" fill="hold">
                                          <p:stCondLst>
                                            <p:cond delay="0"/>
                                          </p:stCondLst>
                                        </p:cTn>
                                        <p:tgtEl>
                                          <p:spTgt spid="20483">
                                            <p:txEl>
                                              <p:pRg st="3" end="3"/>
                                            </p:txEl>
                                          </p:spTgt>
                                        </p:tgtEl>
                                        <p:attrNameLst>
                                          <p:attrName>style.visibility</p:attrName>
                                        </p:attrNameLst>
                                      </p:cBhvr>
                                      <p:to>
                                        <p:strVal val="visible"/>
                                      </p:to>
                                    </p:set>
                                    <p:animEffect transition="in" filter="fade">
                                      <p:cBhvr>
                                        <p:cTn id="27" dur="1000"/>
                                        <p:tgtEl>
                                          <p:spTgt spid="20483">
                                            <p:txEl>
                                              <p:pRg st="3" end="3"/>
                                            </p:txEl>
                                          </p:spTgt>
                                        </p:tgtEl>
                                      </p:cBhvr>
                                    </p:animEffect>
                                    <p:anim calcmode="lin" valueType="num">
                                      <p:cBhvr>
                                        <p:cTn id="28"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2048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048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20483">
                                            <p:txEl>
                                              <p:pRg st="4" end="4"/>
                                            </p:txEl>
                                          </p:spTgt>
                                        </p:tgtEl>
                                        <p:attrNameLst>
                                          <p:attrName>style.visibility</p:attrName>
                                        </p:attrNameLst>
                                      </p:cBhvr>
                                      <p:to>
                                        <p:strVal val="visible"/>
                                      </p:to>
                                    </p:set>
                                    <p:animEffect transition="in" filter="fade">
                                      <p:cBhvr>
                                        <p:cTn id="33" dur="1000"/>
                                        <p:tgtEl>
                                          <p:spTgt spid="20483">
                                            <p:txEl>
                                              <p:pRg st="4" end="4"/>
                                            </p:txEl>
                                          </p:spTgt>
                                        </p:tgtEl>
                                      </p:cBhvr>
                                    </p:animEffect>
                                    <p:anim calcmode="lin" valueType="num">
                                      <p:cBhvr>
                                        <p:cTn id="34"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2048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048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7" presetClass="entr" presetSubtype="0" fill="hold" nodeType="clickEffect">
                                  <p:stCondLst>
                                    <p:cond delay="0"/>
                                  </p:stCondLst>
                                  <p:childTnLst>
                                    <p:set>
                                      <p:cBhvr>
                                        <p:cTn id="40" dur="1" fill="hold">
                                          <p:stCondLst>
                                            <p:cond delay="0"/>
                                          </p:stCondLst>
                                        </p:cTn>
                                        <p:tgtEl>
                                          <p:spTgt spid="20483">
                                            <p:txEl>
                                              <p:pRg st="5" end="5"/>
                                            </p:txEl>
                                          </p:spTgt>
                                        </p:tgtEl>
                                        <p:attrNameLst>
                                          <p:attrName>style.visibility</p:attrName>
                                        </p:attrNameLst>
                                      </p:cBhvr>
                                      <p:to>
                                        <p:strVal val="visible"/>
                                      </p:to>
                                    </p:set>
                                    <p:animEffect transition="in" filter="fade">
                                      <p:cBhvr>
                                        <p:cTn id="41" dur="1000"/>
                                        <p:tgtEl>
                                          <p:spTgt spid="20483">
                                            <p:txEl>
                                              <p:pRg st="5" end="5"/>
                                            </p:txEl>
                                          </p:spTgt>
                                        </p:tgtEl>
                                      </p:cBhvr>
                                    </p:animEffect>
                                    <p:anim calcmode="lin" valueType="num">
                                      <p:cBhvr>
                                        <p:cTn id="42" dur="1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2048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0483">
                                            <p:txEl>
                                              <p:pRg st="5" end="5"/>
                                            </p:txEl>
                                          </p:spTgt>
                                        </p:tgtEl>
                                        <p:attrNameLst>
                                          <p:attrName>ppt_y</p:attrName>
                                        </p:attrNameLst>
                                      </p:cBhvr>
                                      <p:tavLst>
                                        <p:tav tm="0">
                                          <p:val>
                                            <p:strVal val="#ppt_y-.03"/>
                                          </p:val>
                                        </p:tav>
                                        <p:tav tm="100000">
                                          <p:val>
                                            <p:strVal val="#ppt_y"/>
                                          </p:val>
                                        </p:tav>
                                      </p:tavLst>
                                    </p:anim>
                                  </p:childTnLst>
                                </p:cTn>
                              </p:par>
                              <p:par>
                                <p:cTn id="45" presetID="37" presetClass="entr" presetSubtype="0" fill="hold" nodeType="withEffect">
                                  <p:stCondLst>
                                    <p:cond delay="0"/>
                                  </p:stCondLst>
                                  <p:childTnLst>
                                    <p:set>
                                      <p:cBhvr>
                                        <p:cTn id="46" dur="1" fill="hold">
                                          <p:stCondLst>
                                            <p:cond delay="0"/>
                                          </p:stCondLst>
                                        </p:cTn>
                                        <p:tgtEl>
                                          <p:spTgt spid="20483">
                                            <p:txEl>
                                              <p:pRg st="6" end="6"/>
                                            </p:txEl>
                                          </p:spTgt>
                                        </p:tgtEl>
                                        <p:attrNameLst>
                                          <p:attrName>style.visibility</p:attrName>
                                        </p:attrNameLst>
                                      </p:cBhvr>
                                      <p:to>
                                        <p:strVal val="visible"/>
                                      </p:to>
                                    </p:set>
                                    <p:animEffect transition="in" filter="fade">
                                      <p:cBhvr>
                                        <p:cTn id="47" dur="1000"/>
                                        <p:tgtEl>
                                          <p:spTgt spid="20483">
                                            <p:txEl>
                                              <p:pRg st="6" end="6"/>
                                            </p:txEl>
                                          </p:spTgt>
                                        </p:tgtEl>
                                      </p:cBhvr>
                                    </p:animEffect>
                                    <p:anim calcmode="lin" valueType="num">
                                      <p:cBhvr>
                                        <p:cTn id="48" dur="10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20483">
                                            <p:txEl>
                                              <p:pRg st="6" end="6"/>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0483">
                                            <p:txEl>
                                              <p:pRg st="6" end="6"/>
                                            </p:txEl>
                                          </p:spTgt>
                                        </p:tgtEl>
                                        <p:attrNameLst>
                                          <p:attrName>ppt_y</p:attrName>
                                        </p:attrNameLst>
                                      </p:cBhvr>
                                      <p:tavLst>
                                        <p:tav tm="0">
                                          <p:val>
                                            <p:strVal val="#ppt_y-.03"/>
                                          </p:val>
                                        </p:tav>
                                        <p:tav tm="100000">
                                          <p:val>
                                            <p:strVal val="#ppt_y"/>
                                          </p:val>
                                        </p:tav>
                                      </p:tavLst>
                                    </p:anim>
                                  </p:childTnLst>
                                </p:cTn>
                              </p:par>
                              <p:par>
                                <p:cTn id="51" presetID="37" presetClass="entr" presetSubtype="0" fill="hold" nodeType="withEffect">
                                  <p:stCondLst>
                                    <p:cond delay="0"/>
                                  </p:stCondLst>
                                  <p:childTnLst>
                                    <p:set>
                                      <p:cBhvr>
                                        <p:cTn id="52" dur="1" fill="hold">
                                          <p:stCondLst>
                                            <p:cond delay="0"/>
                                          </p:stCondLst>
                                        </p:cTn>
                                        <p:tgtEl>
                                          <p:spTgt spid="20483">
                                            <p:txEl>
                                              <p:pRg st="7" end="7"/>
                                            </p:txEl>
                                          </p:spTgt>
                                        </p:tgtEl>
                                        <p:attrNameLst>
                                          <p:attrName>style.visibility</p:attrName>
                                        </p:attrNameLst>
                                      </p:cBhvr>
                                      <p:to>
                                        <p:strVal val="visible"/>
                                      </p:to>
                                    </p:set>
                                    <p:animEffect transition="in" filter="fade">
                                      <p:cBhvr>
                                        <p:cTn id="53" dur="1000"/>
                                        <p:tgtEl>
                                          <p:spTgt spid="20483">
                                            <p:txEl>
                                              <p:pRg st="7" end="7"/>
                                            </p:txEl>
                                          </p:spTgt>
                                        </p:tgtEl>
                                      </p:cBhvr>
                                    </p:animEffect>
                                    <p:anim calcmode="lin" valueType="num">
                                      <p:cBhvr>
                                        <p:cTn id="54" dur="10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20483">
                                            <p:txEl>
                                              <p:pRg st="7" end="7"/>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2048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7" presetClass="entr" presetSubtype="0" fill="hold" nodeType="clickEffect">
                                  <p:stCondLst>
                                    <p:cond delay="0"/>
                                  </p:stCondLst>
                                  <p:childTnLst>
                                    <p:set>
                                      <p:cBhvr>
                                        <p:cTn id="60" dur="1" fill="hold">
                                          <p:stCondLst>
                                            <p:cond delay="0"/>
                                          </p:stCondLst>
                                        </p:cTn>
                                        <p:tgtEl>
                                          <p:spTgt spid="20483">
                                            <p:txEl>
                                              <p:pRg st="8" end="8"/>
                                            </p:txEl>
                                          </p:spTgt>
                                        </p:tgtEl>
                                        <p:attrNameLst>
                                          <p:attrName>style.visibility</p:attrName>
                                        </p:attrNameLst>
                                      </p:cBhvr>
                                      <p:to>
                                        <p:strVal val="visible"/>
                                      </p:to>
                                    </p:set>
                                    <p:animEffect transition="in" filter="fade">
                                      <p:cBhvr>
                                        <p:cTn id="61" dur="1000"/>
                                        <p:tgtEl>
                                          <p:spTgt spid="20483">
                                            <p:txEl>
                                              <p:pRg st="8" end="8"/>
                                            </p:txEl>
                                          </p:spTgt>
                                        </p:tgtEl>
                                      </p:cBhvr>
                                    </p:animEffect>
                                    <p:anim calcmode="lin" valueType="num">
                                      <p:cBhvr>
                                        <p:cTn id="62" dur="1000" fill="hold"/>
                                        <p:tgtEl>
                                          <p:spTgt spid="20483">
                                            <p:txEl>
                                              <p:pRg st="8" end="8"/>
                                            </p:txEl>
                                          </p:spTgt>
                                        </p:tgtEl>
                                        <p:attrNameLst>
                                          <p:attrName>ppt_x</p:attrName>
                                        </p:attrNameLst>
                                      </p:cBhvr>
                                      <p:tavLst>
                                        <p:tav tm="0">
                                          <p:val>
                                            <p:strVal val="#ppt_x"/>
                                          </p:val>
                                        </p:tav>
                                        <p:tav tm="100000">
                                          <p:val>
                                            <p:strVal val="#ppt_x"/>
                                          </p:val>
                                        </p:tav>
                                      </p:tavLst>
                                    </p:anim>
                                    <p:anim calcmode="lin" valueType="num">
                                      <p:cBhvr>
                                        <p:cTn id="63" dur="900" decel="100000" fill="hold"/>
                                        <p:tgtEl>
                                          <p:spTgt spid="20483">
                                            <p:txEl>
                                              <p:pRg st="8" end="8"/>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0483">
                                            <p:txEl>
                                              <p:pRg st="8" end="8"/>
                                            </p:txEl>
                                          </p:spTgt>
                                        </p:tgtEl>
                                        <p:attrNameLst>
                                          <p:attrName>ppt_y</p:attrName>
                                        </p:attrNameLst>
                                      </p:cBhvr>
                                      <p:tavLst>
                                        <p:tav tm="0">
                                          <p:val>
                                            <p:strVal val="#ppt_y-.03"/>
                                          </p:val>
                                        </p:tav>
                                        <p:tav tm="100000">
                                          <p:val>
                                            <p:strVal val="#ppt_y"/>
                                          </p:val>
                                        </p:tav>
                                      </p:tavLst>
                                    </p:anim>
                                  </p:childTnLst>
                                </p:cTn>
                              </p:par>
                              <p:par>
                                <p:cTn id="65" presetID="37" presetClass="entr" presetSubtype="0" fill="hold" nodeType="withEffect">
                                  <p:stCondLst>
                                    <p:cond delay="0"/>
                                  </p:stCondLst>
                                  <p:childTnLst>
                                    <p:set>
                                      <p:cBhvr>
                                        <p:cTn id="66" dur="1" fill="hold">
                                          <p:stCondLst>
                                            <p:cond delay="0"/>
                                          </p:stCondLst>
                                        </p:cTn>
                                        <p:tgtEl>
                                          <p:spTgt spid="20483">
                                            <p:txEl>
                                              <p:pRg st="9" end="9"/>
                                            </p:txEl>
                                          </p:spTgt>
                                        </p:tgtEl>
                                        <p:attrNameLst>
                                          <p:attrName>style.visibility</p:attrName>
                                        </p:attrNameLst>
                                      </p:cBhvr>
                                      <p:to>
                                        <p:strVal val="visible"/>
                                      </p:to>
                                    </p:set>
                                    <p:animEffect transition="in" filter="fade">
                                      <p:cBhvr>
                                        <p:cTn id="67" dur="1000"/>
                                        <p:tgtEl>
                                          <p:spTgt spid="20483">
                                            <p:txEl>
                                              <p:pRg st="9" end="9"/>
                                            </p:txEl>
                                          </p:spTgt>
                                        </p:tgtEl>
                                      </p:cBhvr>
                                    </p:animEffect>
                                    <p:anim calcmode="lin" valueType="num">
                                      <p:cBhvr>
                                        <p:cTn id="68" dur="1000" fill="hold"/>
                                        <p:tgtEl>
                                          <p:spTgt spid="20483">
                                            <p:txEl>
                                              <p:pRg st="9" end="9"/>
                                            </p:txEl>
                                          </p:spTgt>
                                        </p:tgtEl>
                                        <p:attrNameLst>
                                          <p:attrName>ppt_x</p:attrName>
                                        </p:attrNameLst>
                                      </p:cBhvr>
                                      <p:tavLst>
                                        <p:tav tm="0">
                                          <p:val>
                                            <p:strVal val="#ppt_x"/>
                                          </p:val>
                                        </p:tav>
                                        <p:tav tm="100000">
                                          <p:val>
                                            <p:strVal val="#ppt_x"/>
                                          </p:val>
                                        </p:tav>
                                      </p:tavLst>
                                    </p:anim>
                                    <p:anim calcmode="lin" valueType="num">
                                      <p:cBhvr>
                                        <p:cTn id="69" dur="900" decel="100000" fill="hold"/>
                                        <p:tgtEl>
                                          <p:spTgt spid="20483">
                                            <p:txEl>
                                              <p:pRg st="9" end="9"/>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2048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37" presetClass="entr" presetSubtype="0" fill="hold" nodeType="clickEffect">
                                  <p:stCondLst>
                                    <p:cond delay="0"/>
                                  </p:stCondLst>
                                  <p:childTnLst>
                                    <p:set>
                                      <p:cBhvr>
                                        <p:cTn id="74" dur="1" fill="hold">
                                          <p:stCondLst>
                                            <p:cond delay="0"/>
                                          </p:stCondLst>
                                        </p:cTn>
                                        <p:tgtEl>
                                          <p:spTgt spid="20483">
                                            <p:txEl>
                                              <p:pRg st="10" end="10"/>
                                            </p:txEl>
                                          </p:spTgt>
                                        </p:tgtEl>
                                        <p:attrNameLst>
                                          <p:attrName>style.visibility</p:attrName>
                                        </p:attrNameLst>
                                      </p:cBhvr>
                                      <p:to>
                                        <p:strVal val="visible"/>
                                      </p:to>
                                    </p:set>
                                    <p:animEffect transition="in" filter="fade">
                                      <p:cBhvr>
                                        <p:cTn id="75" dur="1000"/>
                                        <p:tgtEl>
                                          <p:spTgt spid="20483">
                                            <p:txEl>
                                              <p:pRg st="10" end="10"/>
                                            </p:txEl>
                                          </p:spTgt>
                                        </p:tgtEl>
                                      </p:cBhvr>
                                    </p:animEffect>
                                    <p:anim calcmode="lin" valueType="num">
                                      <p:cBhvr>
                                        <p:cTn id="76" dur="1000" fill="hold"/>
                                        <p:tgtEl>
                                          <p:spTgt spid="20483">
                                            <p:txEl>
                                              <p:pRg st="10" end="10"/>
                                            </p:txEl>
                                          </p:spTgt>
                                        </p:tgtEl>
                                        <p:attrNameLst>
                                          <p:attrName>ppt_x</p:attrName>
                                        </p:attrNameLst>
                                      </p:cBhvr>
                                      <p:tavLst>
                                        <p:tav tm="0">
                                          <p:val>
                                            <p:strVal val="#ppt_x"/>
                                          </p:val>
                                        </p:tav>
                                        <p:tav tm="100000">
                                          <p:val>
                                            <p:strVal val="#ppt_x"/>
                                          </p:val>
                                        </p:tav>
                                      </p:tavLst>
                                    </p:anim>
                                    <p:anim calcmode="lin" valueType="num">
                                      <p:cBhvr>
                                        <p:cTn id="77" dur="900" decel="100000" fill="hold"/>
                                        <p:tgtEl>
                                          <p:spTgt spid="20483">
                                            <p:txEl>
                                              <p:pRg st="10" end="10"/>
                                            </p:txEl>
                                          </p:spTgt>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0483">
                                            <p:txEl>
                                              <p:pRg st="10" end="10"/>
                                            </p:txEl>
                                          </p:spTgt>
                                        </p:tgtEl>
                                        <p:attrNameLst>
                                          <p:attrName>ppt_y</p:attrName>
                                        </p:attrNameLst>
                                      </p:cBhvr>
                                      <p:tavLst>
                                        <p:tav tm="0">
                                          <p:val>
                                            <p:strVal val="#ppt_y-.03"/>
                                          </p:val>
                                        </p:tav>
                                        <p:tav tm="100000">
                                          <p:val>
                                            <p:strVal val="#ppt_y"/>
                                          </p:val>
                                        </p:tav>
                                      </p:tavLst>
                                    </p:anim>
                                  </p:childTnLst>
                                </p:cTn>
                              </p:par>
                              <p:par>
                                <p:cTn id="79" presetID="37" presetClass="entr" presetSubtype="0" fill="hold" nodeType="withEffect">
                                  <p:stCondLst>
                                    <p:cond delay="0"/>
                                  </p:stCondLst>
                                  <p:childTnLst>
                                    <p:set>
                                      <p:cBhvr>
                                        <p:cTn id="80" dur="1" fill="hold">
                                          <p:stCondLst>
                                            <p:cond delay="0"/>
                                          </p:stCondLst>
                                        </p:cTn>
                                        <p:tgtEl>
                                          <p:spTgt spid="20483">
                                            <p:txEl>
                                              <p:pRg st="11" end="11"/>
                                            </p:txEl>
                                          </p:spTgt>
                                        </p:tgtEl>
                                        <p:attrNameLst>
                                          <p:attrName>style.visibility</p:attrName>
                                        </p:attrNameLst>
                                      </p:cBhvr>
                                      <p:to>
                                        <p:strVal val="visible"/>
                                      </p:to>
                                    </p:set>
                                    <p:animEffect transition="in" filter="fade">
                                      <p:cBhvr>
                                        <p:cTn id="81" dur="1000"/>
                                        <p:tgtEl>
                                          <p:spTgt spid="20483">
                                            <p:txEl>
                                              <p:pRg st="11" end="11"/>
                                            </p:txEl>
                                          </p:spTgt>
                                        </p:tgtEl>
                                      </p:cBhvr>
                                    </p:animEffect>
                                    <p:anim calcmode="lin" valueType="num">
                                      <p:cBhvr>
                                        <p:cTn id="82" dur="1000" fill="hold"/>
                                        <p:tgtEl>
                                          <p:spTgt spid="20483">
                                            <p:txEl>
                                              <p:pRg st="11" end="11"/>
                                            </p:txEl>
                                          </p:spTgt>
                                        </p:tgtEl>
                                        <p:attrNameLst>
                                          <p:attrName>ppt_x</p:attrName>
                                        </p:attrNameLst>
                                      </p:cBhvr>
                                      <p:tavLst>
                                        <p:tav tm="0">
                                          <p:val>
                                            <p:strVal val="#ppt_x"/>
                                          </p:val>
                                        </p:tav>
                                        <p:tav tm="100000">
                                          <p:val>
                                            <p:strVal val="#ppt_x"/>
                                          </p:val>
                                        </p:tav>
                                      </p:tavLst>
                                    </p:anim>
                                    <p:anim calcmode="lin" valueType="num">
                                      <p:cBhvr>
                                        <p:cTn id="83" dur="900" decel="100000" fill="hold"/>
                                        <p:tgtEl>
                                          <p:spTgt spid="20483">
                                            <p:txEl>
                                              <p:pRg st="11" end="11"/>
                                            </p:txEl>
                                          </p:spTgt>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0483">
                                            <p:txEl>
                                              <p:pRg st="11" end="11"/>
                                            </p:txEl>
                                          </p:spTgt>
                                        </p:tgtEl>
                                        <p:attrNameLst>
                                          <p:attrName>ppt_y</p:attrName>
                                        </p:attrNameLst>
                                      </p:cBhvr>
                                      <p:tavLst>
                                        <p:tav tm="0">
                                          <p:val>
                                            <p:strVal val="#ppt_y-.03"/>
                                          </p:val>
                                        </p:tav>
                                        <p:tav tm="100000">
                                          <p:val>
                                            <p:strVal val="#ppt_y"/>
                                          </p:val>
                                        </p:tav>
                                      </p:tavLst>
                                    </p:anim>
                                  </p:childTnLst>
                                </p:cTn>
                              </p:par>
                              <p:par>
                                <p:cTn id="85" presetID="37" presetClass="entr" presetSubtype="0" fill="hold" nodeType="withEffect">
                                  <p:stCondLst>
                                    <p:cond delay="0"/>
                                  </p:stCondLst>
                                  <p:childTnLst>
                                    <p:set>
                                      <p:cBhvr>
                                        <p:cTn id="86" dur="1" fill="hold">
                                          <p:stCondLst>
                                            <p:cond delay="0"/>
                                          </p:stCondLst>
                                        </p:cTn>
                                        <p:tgtEl>
                                          <p:spTgt spid="20483">
                                            <p:txEl>
                                              <p:pRg st="12" end="12"/>
                                            </p:txEl>
                                          </p:spTgt>
                                        </p:tgtEl>
                                        <p:attrNameLst>
                                          <p:attrName>style.visibility</p:attrName>
                                        </p:attrNameLst>
                                      </p:cBhvr>
                                      <p:to>
                                        <p:strVal val="visible"/>
                                      </p:to>
                                    </p:set>
                                    <p:animEffect transition="in" filter="fade">
                                      <p:cBhvr>
                                        <p:cTn id="87" dur="1000"/>
                                        <p:tgtEl>
                                          <p:spTgt spid="20483">
                                            <p:txEl>
                                              <p:pRg st="12" end="12"/>
                                            </p:txEl>
                                          </p:spTgt>
                                        </p:tgtEl>
                                      </p:cBhvr>
                                    </p:animEffect>
                                    <p:anim calcmode="lin" valueType="num">
                                      <p:cBhvr>
                                        <p:cTn id="88" dur="1000" fill="hold"/>
                                        <p:tgtEl>
                                          <p:spTgt spid="20483">
                                            <p:txEl>
                                              <p:pRg st="12" end="12"/>
                                            </p:txEl>
                                          </p:spTgt>
                                        </p:tgtEl>
                                        <p:attrNameLst>
                                          <p:attrName>ppt_x</p:attrName>
                                        </p:attrNameLst>
                                      </p:cBhvr>
                                      <p:tavLst>
                                        <p:tav tm="0">
                                          <p:val>
                                            <p:strVal val="#ppt_x"/>
                                          </p:val>
                                        </p:tav>
                                        <p:tav tm="100000">
                                          <p:val>
                                            <p:strVal val="#ppt_x"/>
                                          </p:val>
                                        </p:tav>
                                      </p:tavLst>
                                    </p:anim>
                                    <p:anim calcmode="lin" valueType="num">
                                      <p:cBhvr>
                                        <p:cTn id="89" dur="900" decel="100000" fill="hold"/>
                                        <p:tgtEl>
                                          <p:spTgt spid="20483">
                                            <p:txEl>
                                              <p:pRg st="12" end="12"/>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20483">
                                            <p:txEl>
                                              <p:pRg st="12" end="12"/>
                                            </p:txEl>
                                          </p:spTgt>
                                        </p:tgtEl>
                                        <p:attrNameLst>
                                          <p:attrName>ppt_y</p:attrName>
                                        </p:attrNameLst>
                                      </p:cBhvr>
                                      <p:tavLst>
                                        <p:tav tm="0">
                                          <p:val>
                                            <p:strVal val="#ppt_y-.03"/>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37" presetClass="entr" presetSubtype="0" fill="hold" nodeType="clickEffect">
                                  <p:stCondLst>
                                    <p:cond delay="0"/>
                                  </p:stCondLst>
                                  <p:childTnLst>
                                    <p:set>
                                      <p:cBhvr>
                                        <p:cTn id="94" dur="1" fill="hold">
                                          <p:stCondLst>
                                            <p:cond delay="0"/>
                                          </p:stCondLst>
                                        </p:cTn>
                                        <p:tgtEl>
                                          <p:spTgt spid="20483">
                                            <p:txEl>
                                              <p:pRg st="13" end="13"/>
                                            </p:txEl>
                                          </p:spTgt>
                                        </p:tgtEl>
                                        <p:attrNameLst>
                                          <p:attrName>style.visibility</p:attrName>
                                        </p:attrNameLst>
                                      </p:cBhvr>
                                      <p:to>
                                        <p:strVal val="visible"/>
                                      </p:to>
                                    </p:set>
                                    <p:animEffect transition="in" filter="fade">
                                      <p:cBhvr>
                                        <p:cTn id="95" dur="1000"/>
                                        <p:tgtEl>
                                          <p:spTgt spid="20483">
                                            <p:txEl>
                                              <p:pRg st="13" end="13"/>
                                            </p:txEl>
                                          </p:spTgt>
                                        </p:tgtEl>
                                      </p:cBhvr>
                                    </p:animEffect>
                                    <p:anim calcmode="lin" valueType="num">
                                      <p:cBhvr>
                                        <p:cTn id="96" dur="1000" fill="hold"/>
                                        <p:tgtEl>
                                          <p:spTgt spid="20483">
                                            <p:txEl>
                                              <p:pRg st="13" end="13"/>
                                            </p:txEl>
                                          </p:spTgt>
                                        </p:tgtEl>
                                        <p:attrNameLst>
                                          <p:attrName>ppt_x</p:attrName>
                                        </p:attrNameLst>
                                      </p:cBhvr>
                                      <p:tavLst>
                                        <p:tav tm="0">
                                          <p:val>
                                            <p:strVal val="#ppt_x"/>
                                          </p:val>
                                        </p:tav>
                                        <p:tav tm="100000">
                                          <p:val>
                                            <p:strVal val="#ppt_x"/>
                                          </p:val>
                                        </p:tav>
                                      </p:tavLst>
                                    </p:anim>
                                    <p:anim calcmode="lin" valueType="num">
                                      <p:cBhvr>
                                        <p:cTn id="97" dur="900" decel="100000" fill="hold"/>
                                        <p:tgtEl>
                                          <p:spTgt spid="20483">
                                            <p:txEl>
                                              <p:pRg st="13" end="13"/>
                                            </p:txEl>
                                          </p:spTgt>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20483">
                                            <p:txEl>
                                              <p:pRg st="13" end="13"/>
                                            </p:txEl>
                                          </p:spTgt>
                                        </p:tgtEl>
                                        <p:attrNameLst>
                                          <p:attrName>ppt_y</p:attrName>
                                        </p:attrNameLst>
                                      </p:cBhvr>
                                      <p:tavLst>
                                        <p:tav tm="0">
                                          <p:val>
                                            <p:strVal val="#ppt_y-.03"/>
                                          </p:val>
                                        </p:tav>
                                        <p:tav tm="100000">
                                          <p:val>
                                            <p:strVal val="#ppt_y"/>
                                          </p:val>
                                        </p:tav>
                                      </p:tavLst>
                                    </p:anim>
                                  </p:childTnLst>
                                </p:cTn>
                              </p:par>
                              <p:par>
                                <p:cTn id="99" presetID="37" presetClass="entr" presetSubtype="0" fill="hold" nodeType="withEffect">
                                  <p:stCondLst>
                                    <p:cond delay="0"/>
                                  </p:stCondLst>
                                  <p:childTnLst>
                                    <p:set>
                                      <p:cBhvr>
                                        <p:cTn id="100" dur="1" fill="hold">
                                          <p:stCondLst>
                                            <p:cond delay="0"/>
                                          </p:stCondLst>
                                        </p:cTn>
                                        <p:tgtEl>
                                          <p:spTgt spid="20483">
                                            <p:txEl>
                                              <p:pRg st="14" end="14"/>
                                            </p:txEl>
                                          </p:spTgt>
                                        </p:tgtEl>
                                        <p:attrNameLst>
                                          <p:attrName>style.visibility</p:attrName>
                                        </p:attrNameLst>
                                      </p:cBhvr>
                                      <p:to>
                                        <p:strVal val="visible"/>
                                      </p:to>
                                    </p:set>
                                    <p:animEffect transition="in" filter="fade">
                                      <p:cBhvr>
                                        <p:cTn id="101" dur="1000"/>
                                        <p:tgtEl>
                                          <p:spTgt spid="20483">
                                            <p:txEl>
                                              <p:pRg st="14" end="14"/>
                                            </p:txEl>
                                          </p:spTgt>
                                        </p:tgtEl>
                                      </p:cBhvr>
                                    </p:animEffect>
                                    <p:anim calcmode="lin" valueType="num">
                                      <p:cBhvr>
                                        <p:cTn id="102" dur="1000" fill="hold"/>
                                        <p:tgtEl>
                                          <p:spTgt spid="20483">
                                            <p:txEl>
                                              <p:pRg st="14" end="14"/>
                                            </p:txEl>
                                          </p:spTgt>
                                        </p:tgtEl>
                                        <p:attrNameLst>
                                          <p:attrName>ppt_x</p:attrName>
                                        </p:attrNameLst>
                                      </p:cBhvr>
                                      <p:tavLst>
                                        <p:tav tm="0">
                                          <p:val>
                                            <p:strVal val="#ppt_x"/>
                                          </p:val>
                                        </p:tav>
                                        <p:tav tm="100000">
                                          <p:val>
                                            <p:strVal val="#ppt_x"/>
                                          </p:val>
                                        </p:tav>
                                      </p:tavLst>
                                    </p:anim>
                                    <p:anim calcmode="lin" valueType="num">
                                      <p:cBhvr>
                                        <p:cTn id="103" dur="900" decel="100000" fill="hold"/>
                                        <p:tgtEl>
                                          <p:spTgt spid="20483">
                                            <p:txEl>
                                              <p:pRg st="14" end="14"/>
                                            </p:txEl>
                                          </p:spTgt>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483">
                                            <p:txEl>
                                              <p:pRg st="14" end="1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0E9274C-C3F4-ED7B-8A04-4571CDEBE24F}"/>
              </a:ext>
            </a:extLst>
          </p:cNvPr>
          <p:cNvSpPr>
            <a:spLocks noGrp="1" noChangeArrowheads="1"/>
          </p:cNvSpPr>
          <p:nvPr>
            <p:ph type="title"/>
          </p:nvPr>
        </p:nvSpPr>
        <p:spPr/>
        <p:txBody>
          <a:bodyPr/>
          <a:lstStyle/>
          <a:p>
            <a:r>
              <a:rPr lang="en-US" altLang="en-US"/>
              <a:t>Tour guide</a:t>
            </a:r>
            <a:endParaRPr lang="en-GB" altLang="en-US"/>
          </a:p>
        </p:txBody>
      </p:sp>
      <p:sp>
        <p:nvSpPr>
          <p:cNvPr id="31747" name="Rectangle 3">
            <a:extLst>
              <a:ext uri="{FF2B5EF4-FFF2-40B4-BE49-F238E27FC236}">
                <a16:creationId xmlns:a16="http://schemas.microsoft.com/office/drawing/2014/main" id="{9F79FD3F-E289-72DF-14EA-2589AC0B96D2}"/>
              </a:ext>
            </a:extLst>
          </p:cNvPr>
          <p:cNvSpPr>
            <a:spLocks noGrp="1" noChangeArrowheads="1"/>
          </p:cNvSpPr>
          <p:nvPr>
            <p:ph type="body" idx="1"/>
          </p:nvPr>
        </p:nvSpPr>
        <p:spPr>
          <a:xfrm>
            <a:off x="1524000" y="1524000"/>
            <a:ext cx="7010400" cy="4953000"/>
          </a:xfrm>
        </p:spPr>
        <p:txBody>
          <a:bodyPr/>
          <a:lstStyle/>
          <a:p>
            <a:pPr>
              <a:lnSpc>
                <a:spcPct val="80000"/>
              </a:lnSpc>
            </a:pPr>
            <a:r>
              <a:rPr lang="en-US" altLang="en-US" sz="2100"/>
              <a:t>Mouth </a:t>
            </a:r>
          </a:p>
          <a:p>
            <a:pPr lvl="1">
              <a:lnSpc>
                <a:spcPct val="80000"/>
              </a:lnSpc>
            </a:pPr>
            <a:r>
              <a:rPr lang="en-US" altLang="en-US" sz="2000"/>
              <a:t>Teeth</a:t>
            </a:r>
          </a:p>
          <a:p>
            <a:pPr lvl="1">
              <a:lnSpc>
                <a:spcPct val="80000"/>
              </a:lnSpc>
            </a:pPr>
            <a:r>
              <a:rPr lang="en-US" altLang="en-US" sz="2000">
                <a:solidFill>
                  <a:schemeClr val="accent2"/>
                </a:solidFill>
              </a:rPr>
              <a:t>Amylase enzyme (What are enzymes???)</a:t>
            </a:r>
          </a:p>
          <a:p>
            <a:pPr>
              <a:lnSpc>
                <a:spcPct val="80000"/>
              </a:lnSpc>
            </a:pPr>
            <a:r>
              <a:rPr lang="en-US" altLang="en-US" sz="2100">
                <a:solidFill>
                  <a:schemeClr val="accent2"/>
                </a:solidFill>
              </a:rPr>
              <a:t>Oesophagus </a:t>
            </a:r>
          </a:p>
          <a:p>
            <a:pPr lvl="1">
              <a:lnSpc>
                <a:spcPct val="80000"/>
              </a:lnSpc>
            </a:pPr>
            <a:r>
              <a:rPr lang="en-US" altLang="en-US" sz="2000">
                <a:solidFill>
                  <a:schemeClr val="accent2"/>
                </a:solidFill>
              </a:rPr>
              <a:t>peristalsis</a:t>
            </a:r>
          </a:p>
          <a:p>
            <a:pPr>
              <a:lnSpc>
                <a:spcPct val="80000"/>
              </a:lnSpc>
            </a:pPr>
            <a:r>
              <a:rPr lang="en-US" altLang="en-US" sz="2100">
                <a:solidFill>
                  <a:schemeClr val="accent2"/>
                </a:solidFill>
              </a:rPr>
              <a:t>Stomach </a:t>
            </a:r>
          </a:p>
          <a:p>
            <a:pPr lvl="1">
              <a:lnSpc>
                <a:spcPct val="80000"/>
              </a:lnSpc>
            </a:pPr>
            <a:r>
              <a:rPr lang="en-US" altLang="en-US" sz="2000">
                <a:solidFill>
                  <a:schemeClr val="accent2"/>
                </a:solidFill>
              </a:rPr>
              <a:t>Protease enzyme</a:t>
            </a:r>
          </a:p>
          <a:p>
            <a:pPr lvl="1">
              <a:lnSpc>
                <a:spcPct val="80000"/>
              </a:lnSpc>
            </a:pPr>
            <a:r>
              <a:rPr lang="en-US" altLang="en-US" sz="2000">
                <a:solidFill>
                  <a:schemeClr val="accent2"/>
                </a:solidFill>
              </a:rPr>
              <a:t>Enzymes and pH</a:t>
            </a:r>
          </a:p>
          <a:p>
            <a:pPr>
              <a:lnSpc>
                <a:spcPct val="80000"/>
              </a:lnSpc>
            </a:pPr>
            <a:r>
              <a:rPr lang="en-US" altLang="en-US" sz="2100">
                <a:solidFill>
                  <a:schemeClr val="accent2"/>
                </a:solidFill>
              </a:rPr>
              <a:t>Pancreas</a:t>
            </a:r>
          </a:p>
          <a:p>
            <a:pPr lvl="1">
              <a:lnSpc>
                <a:spcPct val="80000"/>
              </a:lnSpc>
            </a:pPr>
            <a:r>
              <a:rPr lang="en-US" altLang="en-US" sz="2000">
                <a:solidFill>
                  <a:schemeClr val="accent2"/>
                </a:solidFill>
              </a:rPr>
              <a:t>Amylase, Protease and Lipase Enzymes</a:t>
            </a:r>
          </a:p>
          <a:p>
            <a:pPr>
              <a:lnSpc>
                <a:spcPct val="80000"/>
              </a:lnSpc>
            </a:pPr>
            <a:r>
              <a:rPr lang="en-US" altLang="en-US" sz="21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1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A3FBC9F-969C-7B11-17DE-06F4D0C16A58}"/>
              </a:ext>
            </a:extLst>
          </p:cNvPr>
          <p:cNvSpPr>
            <a:spLocks noGrp="1" noChangeArrowheads="1"/>
          </p:cNvSpPr>
          <p:nvPr>
            <p:ph type="title"/>
          </p:nvPr>
        </p:nvSpPr>
        <p:spPr/>
        <p:txBody>
          <a:bodyPr/>
          <a:lstStyle/>
          <a:p>
            <a:r>
              <a:rPr lang="en-US" altLang="en-US"/>
              <a:t>Teeth</a:t>
            </a:r>
            <a:endParaRPr lang="en-GB" altLang="en-US"/>
          </a:p>
        </p:txBody>
      </p:sp>
      <p:sp>
        <p:nvSpPr>
          <p:cNvPr id="33795" name="Rectangle 3">
            <a:extLst>
              <a:ext uri="{FF2B5EF4-FFF2-40B4-BE49-F238E27FC236}">
                <a16:creationId xmlns:a16="http://schemas.microsoft.com/office/drawing/2014/main" id="{789C2AEC-26D7-F339-7A9A-06029F87494E}"/>
              </a:ext>
            </a:extLst>
          </p:cNvPr>
          <p:cNvSpPr>
            <a:spLocks noGrp="1" noChangeArrowheads="1"/>
          </p:cNvSpPr>
          <p:nvPr>
            <p:ph type="body" idx="1"/>
          </p:nvPr>
        </p:nvSpPr>
        <p:spPr/>
        <p:txBody>
          <a:bodyPr/>
          <a:lstStyle/>
          <a:p>
            <a:r>
              <a:rPr lang="en-US" altLang="en-US"/>
              <a:t>Teeth are needed to tear, rip and chew food to physically break it into smaller pieces.</a:t>
            </a:r>
          </a:p>
          <a:p>
            <a:r>
              <a:rPr lang="en-US" altLang="en-US"/>
              <a:t>Let’s look at the internal structure of teeth.  You will need to cut up a copy of Worksheet 1 now.</a:t>
            </a:r>
            <a:endParaRPr lang="en-GB"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CBD64AE-6C21-0028-859F-763F62F1E308}"/>
              </a:ext>
            </a:extLst>
          </p:cNvPr>
          <p:cNvSpPr>
            <a:spLocks noGrp="1" noChangeArrowheads="1"/>
          </p:cNvSpPr>
          <p:nvPr>
            <p:ph type="title"/>
          </p:nvPr>
        </p:nvSpPr>
        <p:spPr/>
        <p:txBody>
          <a:bodyPr/>
          <a:lstStyle/>
          <a:p>
            <a:r>
              <a:rPr lang="en-US" altLang="en-US"/>
              <a:t>Teeth</a:t>
            </a:r>
            <a:endParaRPr lang="en-GB" altLang="en-US"/>
          </a:p>
        </p:txBody>
      </p:sp>
      <p:pic>
        <p:nvPicPr>
          <p:cNvPr id="27656" name="Picture 8">
            <a:extLst>
              <a:ext uri="{FF2B5EF4-FFF2-40B4-BE49-F238E27FC236}">
                <a16:creationId xmlns:a16="http://schemas.microsoft.com/office/drawing/2014/main" id="{122FDA26-2F98-80FB-BB79-6EA693FBB2EF}"/>
              </a:ext>
            </a:extLst>
          </p:cNvPr>
          <p:cNvPicPr>
            <a:picLocks noChangeAspect="1" noChangeArrowheads="1"/>
          </p:cNvPicPr>
          <p:nvPr>
            <p:ph idx="1"/>
          </p:nvPr>
        </p:nvPicPr>
        <p:blipFill>
          <a:blip r:embed="rId3" r:link="rId4">
            <a:extLst>
              <a:ext uri="{28A0092B-C50C-407E-A947-70E740481C1C}">
                <a14:useLocalDpi xmlns:a14="http://schemas.microsoft.com/office/drawing/2010/main" val="0"/>
              </a:ext>
            </a:extLst>
          </a:blip>
          <a:srcRect/>
          <a:stretch>
            <a:fillRect/>
          </a:stretch>
        </p:blipFill>
        <p:spPr>
          <a:xfrm>
            <a:off x="1828800" y="1219200"/>
            <a:ext cx="4473575"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7" name="Text Box 9">
            <a:extLst>
              <a:ext uri="{FF2B5EF4-FFF2-40B4-BE49-F238E27FC236}">
                <a16:creationId xmlns:a16="http://schemas.microsoft.com/office/drawing/2014/main" id="{7C6D0F26-EA8D-08E6-E7F2-6E2A0DCB4D6E}"/>
              </a:ext>
            </a:extLst>
          </p:cNvPr>
          <p:cNvSpPr txBox="1">
            <a:spLocks noChangeArrowheads="1"/>
          </p:cNvSpPr>
          <p:nvPr/>
        </p:nvSpPr>
        <p:spPr bwMode="auto">
          <a:xfrm>
            <a:off x="304800" y="1676400"/>
            <a:ext cx="152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crown</a:t>
            </a:r>
            <a:r>
              <a:rPr lang="en-US" altLang="en-US" sz="2000"/>
              <a:t> is the part of the tooth </a:t>
            </a:r>
            <a:r>
              <a:rPr lang="en-US" altLang="en-US" sz="2000">
                <a:solidFill>
                  <a:srgbClr val="FF3300"/>
                </a:solidFill>
              </a:rPr>
              <a:t>above</a:t>
            </a:r>
            <a:r>
              <a:rPr lang="en-US" altLang="en-US" sz="2000"/>
              <a:t> the gum line</a:t>
            </a:r>
            <a:endParaRPr lang="en-GB" altLang="en-US" sz="2000"/>
          </a:p>
        </p:txBody>
      </p:sp>
      <p:sp>
        <p:nvSpPr>
          <p:cNvPr id="27658" name="Text Box 10">
            <a:extLst>
              <a:ext uri="{FF2B5EF4-FFF2-40B4-BE49-F238E27FC236}">
                <a16:creationId xmlns:a16="http://schemas.microsoft.com/office/drawing/2014/main" id="{3E18E2B7-82FB-EFAD-B318-AB0B3873EA4A}"/>
              </a:ext>
            </a:extLst>
          </p:cNvPr>
          <p:cNvSpPr txBox="1">
            <a:spLocks noChangeArrowheads="1"/>
          </p:cNvSpPr>
          <p:nvPr/>
        </p:nvSpPr>
        <p:spPr bwMode="auto">
          <a:xfrm>
            <a:off x="457200" y="3886200"/>
            <a:ext cx="1447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root</a:t>
            </a:r>
            <a:r>
              <a:rPr lang="en-US" altLang="en-US" sz="2000"/>
              <a:t> is the part of the tooth </a:t>
            </a:r>
            <a:r>
              <a:rPr lang="en-US" altLang="en-US" sz="2000">
                <a:solidFill>
                  <a:srgbClr val="FF3300"/>
                </a:solidFill>
              </a:rPr>
              <a:t>below</a:t>
            </a:r>
            <a:r>
              <a:rPr lang="en-US" altLang="en-US" sz="2000"/>
              <a:t> the gum line</a:t>
            </a:r>
            <a:endParaRPr lang="en-GB" altLang="en-US" sz="2000"/>
          </a:p>
        </p:txBody>
      </p:sp>
      <p:sp>
        <p:nvSpPr>
          <p:cNvPr id="27659" name="Text Box 11">
            <a:extLst>
              <a:ext uri="{FF2B5EF4-FFF2-40B4-BE49-F238E27FC236}">
                <a16:creationId xmlns:a16="http://schemas.microsoft.com/office/drawing/2014/main" id="{84CC2392-D9F5-8AE4-9D63-6B3488216064}"/>
              </a:ext>
            </a:extLst>
          </p:cNvPr>
          <p:cNvSpPr txBox="1">
            <a:spLocks noChangeArrowheads="1"/>
          </p:cNvSpPr>
          <p:nvPr/>
        </p:nvSpPr>
        <p:spPr bwMode="auto">
          <a:xfrm>
            <a:off x="6003925" y="609600"/>
            <a:ext cx="2987675"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en-US" sz="2000"/>
              <a:t>The </a:t>
            </a:r>
            <a:r>
              <a:rPr lang="en-US" altLang="en-US" sz="2000">
                <a:solidFill>
                  <a:srgbClr val="FF3300"/>
                </a:solidFill>
              </a:rPr>
              <a:t>enamel</a:t>
            </a:r>
            <a:r>
              <a:rPr lang="en-US" altLang="en-US" sz="2000"/>
              <a:t> is the white part you can see covering the crown.</a:t>
            </a:r>
          </a:p>
          <a:p>
            <a:pPr>
              <a:buFontTx/>
              <a:buChar char="•"/>
            </a:pPr>
            <a:r>
              <a:rPr lang="en-US" altLang="en-US" sz="2000"/>
              <a:t>Enamel is the hardest substance in the human body</a:t>
            </a:r>
          </a:p>
          <a:p>
            <a:pPr>
              <a:buFontTx/>
              <a:buChar char="•"/>
            </a:pPr>
            <a:r>
              <a:rPr lang="en-US" altLang="en-US" sz="2000"/>
              <a:t>It covers the dentine and stops bacteria getting inside the tooth</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27657"/>
                                        </p:tgtEl>
                                        <p:attrNameLst>
                                          <p:attrName>style.visibility</p:attrName>
                                        </p:attrNameLst>
                                      </p:cBhvr>
                                      <p:to>
                                        <p:strVal val="visible"/>
                                      </p:to>
                                    </p:set>
                                    <p:animEffect transition="in" filter="slide(fromBottom)">
                                      <p:cBhvr>
                                        <p:cTn id="7" dur="500"/>
                                        <p:tgtEl>
                                          <p:spTgt spid="276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7658"/>
                                        </p:tgtEl>
                                        <p:attrNameLst>
                                          <p:attrName>style.visibility</p:attrName>
                                        </p:attrNameLst>
                                      </p:cBhvr>
                                      <p:to>
                                        <p:strVal val="visible"/>
                                      </p:to>
                                    </p:set>
                                    <p:animEffect transition="in" filter="slide(fromBottom)">
                                      <p:cBhvr>
                                        <p:cTn id="12" dur="500"/>
                                        <p:tgtEl>
                                          <p:spTgt spid="276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27659">
                                            <p:txEl>
                                              <p:pRg st="0" end="0"/>
                                            </p:txEl>
                                          </p:spTgt>
                                        </p:tgtEl>
                                        <p:attrNameLst>
                                          <p:attrName>style.visibility</p:attrName>
                                        </p:attrNameLst>
                                      </p:cBhvr>
                                      <p:to>
                                        <p:strVal val="visible"/>
                                      </p:to>
                                    </p:set>
                                    <p:anim calcmode="lin" valueType="num">
                                      <p:cBhvr>
                                        <p:cTn id="17" dur="500" fill="hold"/>
                                        <p:tgtEl>
                                          <p:spTgt spid="2765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765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27659">
                                            <p:txEl>
                                              <p:pRg st="1" end="1"/>
                                            </p:txEl>
                                          </p:spTgt>
                                        </p:tgtEl>
                                        <p:attrNameLst>
                                          <p:attrName>style.visibility</p:attrName>
                                        </p:attrNameLst>
                                      </p:cBhvr>
                                      <p:to>
                                        <p:strVal val="visible"/>
                                      </p:to>
                                    </p:set>
                                    <p:anim calcmode="lin" valueType="num">
                                      <p:cBhvr>
                                        <p:cTn id="23" dur="500" fill="hold"/>
                                        <p:tgtEl>
                                          <p:spTgt spid="2765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765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nodeType="clickEffect">
                                  <p:stCondLst>
                                    <p:cond delay="0"/>
                                  </p:stCondLst>
                                  <p:childTnLst>
                                    <p:set>
                                      <p:cBhvr>
                                        <p:cTn id="28" dur="1" fill="hold">
                                          <p:stCondLst>
                                            <p:cond delay="0"/>
                                          </p:stCondLst>
                                        </p:cTn>
                                        <p:tgtEl>
                                          <p:spTgt spid="27659">
                                            <p:txEl>
                                              <p:pRg st="2" end="2"/>
                                            </p:txEl>
                                          </p:spTgt>
                                        </p:tgtEl>
                                        <p:attrNameLst>
                                          <p:attrName>style.visibility</p:attrName>
                                        </p:attrNameLst>
                                      </p:cBhvr>
                                      <p:to>
                                        <p:strVal val="visible"/>
                                      </p:to>
                                    </p:set>
                                    <p:anim calcmode="lin" valueType="num">
                                      <p:cBhvr>
                                        <p:cTn id="29" dur="500" fill="hold"/>
                                        <p:tgtEl>
                                          <p:spTgt spid="27659">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2765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xit" presetSubtype="4" fill="hold" nodeType="clickEffect">
                                  <p:stCondLst>
                                    <p:cond delay="0"/>
                                  </p:stCondLst>
                                  <p:childTnLst>
                                    <p:anim calcmode="lin" valueType="num">
                                      <p:cBhvr additive="base">
                                        <p:cTn id="34" dur="500"/>
                                        <p:tgtEl>
                                          <p:spTgt spid="27659">
                                            <p:txEl>
                                              <p:pRg st="0" end="0"/>
                                            </p:txEl>
                                          </p:spTgt>
                                        </p:tgtEl>
                                        <p:attrNameLst>
                                          <p:attrName>ppt_x</p:attrName>
                                        </p:attrNameLst>
                                      </p:cBhvr>
                                      <p:tavLst>
                                        <p:tav tm="0">
                                          <p:val>
                                            <p:strVal val="ppt_x"/>
                                          </p:val>
                                        </p:tav>
                                        <p:tav tm="100000">
                                          <p:val>
                                            <p:strVal val="ppt_x"/>
                                          </p:val>
                                        </p:tav>
                                      </p:tavLst>
                                    </p:anim>
                                    <p:anim calcmode="lin" valueType="num">
                                      <p:cBhvr additive="base">
                                        <p:cTn id="35" dur="500"/>
                                        <p:tgtEl>
                                          <p:spTgt spid="27659">
                                            <p:txEl>
                                              <p:pRg st="0" end="0"/>
                                            </p:txEl>
                                          </p:spTgt>
                                        </p:tgtEl>
                                        <p:attrNameLst>
                                          <p:attrName>ppt_y</p:attrName>
                                        </p:attrNameLst>
                                      </p:cBhvr>
                                      <p:tavLst>
                                        <p:tav tm="0">
                                          <p:val>
                                            <p:strVal val="ppt_y"/>
                                          </p:val>
                                        </p:tav>
                                        <p:tav tm="100000">
                                          <p:val>
                                            <p:strVal val="1+ppt_h/2"/>
                                          </p:val>
                                        </p:tav>
                                      </p:tavLst>
                                    </p:anim>
                                    <p:set>
                                      <p:cBhvr>
                                        <p:cTn id="36" dur="1" fill="hold">
                                          <p:stCondLst>
                                            <p:cond delay="499"/>
                                          </p:stCondLst>
                                        </p:cTn>
                                        <p:tgtEl>
                                          <p:spTgt spid="27659">
                                            <p:txEl>
                                              <p:pRg st="0" end="0"/>
                                            </p:txEl>
                                          </p:spTgt>
                                        </p:tgtEl>
                                        <p:attrNameLst>
                                          <p:attrName>style.visibility</p:attrName>
                                        </p:attrNameLst>
                                      </p:cBhvr>
                                      <p:to>
                                        <p:strVal val="hidden"/>
                                      </p:to>
                                    </p:set>
                                  </p:childTnLst>
                                </p:cTn>
                              </p:par>
                              <p:par>
                                <p:cTn id="37" presetID="2" presetClass="exit" presetSubtype="4" fill="hold" nodeType="withEffect">
                                  <p:stCondLst>
                                    <p:cond delay="0"/>
                                  </p:stCondLst>
                                  <p:childTnLst>
                                    <p:anim calcmode="lin" valueType="num">
                                      <p:cBhvr additive="base">
                                        <p:cTn id="38" dur="500"/>
                                        <p:tgtEl>
                                          <p:spTgt spid="27659">
                                            <p:txEl>
                                              <p:pRg st="1" end="1"/>
                                            </p:txEl>
                                          </p:spTgt>
                                        </p:tgtEl>
                                        <p:attrNameLst>
                                          <p:attrName>ppt_x</p:attrName>
                                        </p:attrNameLst>
                                      </p:cBhvr>
                                      <p:tavLst>
                                        <p:tav tm="0">
                                          <p:val>
                                            <p:strVal val="ppt_x"/>
                                          </p:val>
                                        </p:tav>
                                        <p:tav tm="100000">
                                          <p:val>
                                            <p:strVal val="ppt_x"/>
                                          </p:val>
                                        </p:tav>
                                      </p:tavLst>
                                    </p:anim>
                                    <p:anim calcmode="lin" valueType="num">
                                      <p:cBhvr additive="base">
                                        <p:cTn id="39" dur="500"/>
                                        <p:tgtEl>
                                          <p:spTgt spid="27659">
                                            <p:txEl>
                                              <p:pRg st="1" end="1"/>
                                            </p:txEl>
                                          </p:spTgt>
                                        </p:tgtEl>
                                        <p:attrNameLst>
                                          <p:attrName>ppt_y</p:attrName>
                                        </p:attrNameLst>
                                      </p:cBhvr>
                                      <p:tavLst>
                                        <p:tav tm="0">
                                          <p:val>
                                            <p:strVal val="ppt_y"/>
                                          </p:val>
                                        </p:tav>
                                        <p:tav tm="100000">
                                          <p:val>
                                            <p:strVal val="1+ppt_h/2"/>
                                          </p:val>
                                        </p:tav>
                                      </p:tavLst>
                                    </p:anim>
                                    <p:set>
                                      <p:cBhvr>
                                        <p:cTn id="40" dur="1" fill="hold">
                                          <p:stCondLst>
                                            <p:cond delay="499"/>
                                          </p:stCondLst>
                                        </p:cTn>
                                        <p:tgtEl>
                                          <p:spTgt spid="27659">
                                            <p:txEl>
                                              <p:pRg st="1" end="1"/>
                                            </p:txEl>
                                          </p:spTgt>
                                        </p:tgtEl>
                                        <p:attrNameLst>
                                          <p:attrName>style.visibility</p:attrName>
                                        </p:attrNameLst>
                                      </p:cBhvr>
                                      <p:to>
                                        <p:strVal val="hidden"/>
                                      </p:to>
                                    </p:set>
                                  </p:childTnLst>
                                </p:cTn>
                              </p:par>
                              <p:par>
                                <p:cTn id="41" presetID="2" presetClass="exit" presetSubtype="4" fill="hold" nodeType="withEffect">
                                  <p:stCondLst>
                                    <p:cond delay="0"/>
                                  </p:stCondLst>
                                  <p:childTnLst>
                                    <p:anim calcmode="lin" valueType="num">
                                      <p:cBhvr additive="base">
                                        <p:cTn id="42" dur="500"/>
                                        <p:tgtEl>
                                          <p:spTgt spid="27659">
                                            <p:txEl>
                                              <p:pRg st="2" end="2"/>
                                            </p:txEl>
                                          </p:spTgt>
                                        </p:tgtEl>
                                        <p:attrNameLst>
                                          <p:attrName>ppt_x</p:attrName>
                                        </p:attrNameLst>
                                      </p:cBhvr>
                                      <p:tavLst>
                                        <p:tav tm="0">
                                          <p:val>
                                            <p:strVal val="ppt_x"/>
                                          </p:val>
                                        </p:tav>
                                        <p:tav tm="100000">
                                          <p:val>
                                            <p:strVal val="ppt_x"/>
                                          </p:val>
                                        </p:tav>
                                      </p:tavLst>
                                    </p:anim>
                                    <p:anim calcmode="lin" valueType="num">
                                      <p:cBhvr additive="base">
                                        <p:cTn id="43" dur="500"/>
                                        <p:tgtEl>
                                          <p:spTgt spid="27659">
                                            <p:txEl>
                                              <p:pRg st="2" end="2"/>
                                            </p:txEl>
                                          </p:spTgt>
                                        </p:tgtEl>
                                        <p:attrNameLst>
                                          <p:attrName>ppt_y</p:attrName>
                                        </p:attrNameLst>
                                      </p:cBhvr>
                                      <p:tavLst>
                                        <p:tav tm="0">
                                          <p:val>
                                            <p:strVal val="ppt_y"/>
                                          </p:val>
                                        </p:tav>
                                        <p:tav tm="100000">
                                          <p:val>
                                            <p:strVal val="1+ppt_h/2"/>
                                          </p:val>
                                        </p:tav>
                                      </p:tavLst>
                                    </p:anim>
                                    <p:set>
                                      <p:cBhvr>
                                        <p:cTn id="44" dur="1" fill="hold">
                                          <p:stCondLst>
                                            <p:cond delay="499"/>
                                          </p:stCondLst>
                                        </p:cTn>
                                        <p:tgtEl>
                                          <p:spTgt spid="27659">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7" grpId="0"/>
      <p:bldP spid="27658" grpId="0"/>
      <p:bldP spid="27659" grpId="0" build="allAtOnce"/>
      <p:bldP spid="27659" grpI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23BCB1E-45FF-1915-973F-99847B201338}"/>
              </a:ext>
            </a:extLst>
          </p:cNvPr>
          <p:cNvSpPr>
            <a:spLocks noGrp="1" noChangeArrowheads="1"/>
          </p:cNvSpPr>
          <p:nvPr>
            <p:ph type="title"/>
          </p:nvPr>
        </p:nvSpPr>
        <p:spPr/>
        <p:txBody>
          <a:bodyPr/>
          <a:lstStyle/>
          <a:p>
            <a:r>
              <a:rPr lang="en-US" altLang="en-US"/>
              <a:t>Teeth</a:t>
            </a:r>
            <a:endParaRPr lang="en-GB" altLang="en-US"/>
          </a:p>
        </p:txBody>
      </p:sp>
      <p:pic>
        <p:nvPicPr>
          <p:cNvPr id="34819" name="Picture 3">
            <a:extLst>
              <a:ext uri="{FF2B5EF4-FFF2-40B4-BE49-F238E27FC236}">
                <a16:creationId xmlns:a16="http://schemas.microsoft.com/office/drawing/2014/main" id="{902B9809-F3DC-98AB-22BF-D6E48AED4403}"/>
              </a:ext>
            </a:extLst>
          </p:cNvPr>
          <p:cNvPicPr>
            <a:picLocks noChangeAspect="1" noChangeArrowheads="1"/>
          </p:cNvPicPr>
          <p:nvPr>
            <p:ph idx="1"/>
          </p:nvPr>
        </p:nvPicPr>
        <p:blipFill>
          <a:blip r:embed="rId3" r:link="rId4">
            <a:extLst>
              <a:ext uri="{28A0092B-C50C-407E-A947-70E740481C1C}">
                <a14:useLocalDpi xmlns:a14="http://schemas.microsoft.com/office/drawing/2010/main" val="0"/>
              </a:ext>
            </a:extLst>
          </a:blip>
          <a:srcRect/>
          <a:stretch>
            <a:fillRect/>
          </a:stretch>
        </p:blipFill>
        <p:spPr>
          <a:xfrm>
            <a:off x="1828800" y="1219200"/>
            <a:ext cx="4473575"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0" name="Text Box 4">
            <a:extLst>
              <a:ext uri="{FF2B5EF4-FFF2-40B4-BE49-F238E27FC236}">
                <a16:creationId xmlns:a16="http://schemas.microsoft.com/office/drawing/2014/main" id="{7A5C896C-6279-2A01-3AFC-717EE2C629E8}"/>
              </a:ext>
            </a:extLst>
          </p:cNvPr>
          <p:cNvSpPr txBox="1">
            <a:spLocks noChangeArrowheads="1"/>
          </p:cNvSpPr>
          <p:nvPr/>
        </p:nvSpPr>
        <p:spPr bwMode="auto">
          <a:xfrm>
            <a:off x="304800" y="1676400"/>
            <a:ext cx="152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crown</a:t>
            </a:r>
            <a:r>
              <a:rPr lang="en-US" altLang="en-US" sz="2000"/>
              <a:t> is the part of the tooth </a:t>
            </a:r>
            <a:r>
              <a:rPr lang="en-US" altLang="en-US" sz="2000">
                <a:solidFill>
                  <a:srgbClr val="FF3300"/>
                </a:solidFill>
              </a:rPr>
              <a:t>above</a:t>
            </a:r>
            <a:r>
              <a:rPr lang="en-US" altLang="en-US" sz="2000"/>
              <a:t> the gum line</a:t>
            </a:r>
            <a:endParaRPr lang="en-GB" altLang="en-US" sz="2000"/>
          </a:p>
        </p:txBody>
      </p:sp>
      <p:sp>
        <p:nvSpPr>
          <p:cNvPr id="34821" name="Text Box 5">
            <a:extLst>
              <a:ext uri="{FF2B5EF4-FFF2-40B4-BE49-F238E27FC236}">
                <a16:creationId xmlns:a16="http://schemas.microsoft.com/office/drawing/2014/main" id="{FCF6C33E-EC11-E9A9-E0DD-1A7E62386024}"/>
              </a:ext>
            </a:extLst>
          </p:cNvPr>
          <p:cNvSpPr txBox="1">
            <a:spLocks noChangeArrowheads="1"/>
          </p:cNvSpPr>
          <p:nvPr/>
        </p:nvSpPr>
        <p:spPr bwMode="auto">
          <a:xfrm>
            <a:off x="457200" y="3886200"/>
            <a:ext cx="1447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root</a:t>
            </a:r>
            <a:r>
              <a:rPr lang="en-US" altLang="en-US" sz="2000"/>
              <a:t> is the part of the tooth </a:t>
            </a:r>
            <a:r>
              <a:rPr lang="en-US" altLang="en-US" sz="2000">
                <a:solidFill>
                  <a:srgbClr val="FF3300"/>
                </a:solidFill>
              </a:rPr>
              <a:t>below</a:t>
            </a:r>
            <a:r>
              <a:rPr lang="en-US" altLang="en-US" sz="2000"/>
              <a:t> the gum line</a:t>
            </a:r>
            <a:endParaRPr lang="en-GB" altLang="en-US" sz="2000"/>
          </a:p>
        </p:txBody>
      </p:sp>
      <p:sp>
        <p:nvSpPr>
          <p:cNvPr id="34823" name="Text Box 7">
            <a:extLst>
              <a:ext uri="{FF2B5EF4-FFF2-40B4-BE49-F238E27FC236}">
                <a16:creationId xmlns:a16="http://schemas.microsoft.com/office/drawing/2014/main" id="{42908DDD-8B20-5AD7-B54F-525F19AB7192}"/>
              </a:ext>
            </a:extLst>
          </p:cNvPr>
          <p:cNvSpPr txBox="1">
            <a:spLocks noChangeArrowheads="1"/>
          </p:cNvSpPr>
          <p:nvPr/>
        </p:nvSpPr>
        <p:spPr bwMode="auto">
          <a:xfrm>
            <a:off x="5943600" y="533400"/>
            <a:ext cx="298767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en-US" sz="2000"/>
              <a:t>The </a:t>
            </a:r>
            <a:r>
              <a:rPr lang="en-US" altLang="en-US" sz="2000">
                <a:solidFill>
                  <a:srgbClr val="FF3300"/>
                </a:solidFill>
              </a:rPr>
              <a:t>dentine</a:t>
            </a:r>
            <a:r>
              <a:rPr lang="en-US" altLang="en-US" sz="2000"/>
              <a:t> is the major component within the tooth. </a:t>
            </a:r>
          </a:p>
          <a:p>
            <a:pPr>
              <a:buFontTx/>
              <a:buChar char="•"/>
            </a:pPr>
            <a:r>
              <a:rPr lang="en-US" altLang="en-US" sz="2000"/>
              <a:t>It is made from softer material than enamel so is easier to decay.</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4823">
                                            <p:txEl>
                                              <p:pRg st="0" end="0"/>
                                            </p:txEl>
                                          </p:spTgt>
                                        </p:tgtEl>
                                        <p:attrNameLst>
                                          <p:attrName>style.visibility</p:attrName>
                                        </p:attrNameLst>
                                      </p:cBhvr>
                                      <p:to>
                                        <p:strVal val="visible"/>
                                      </p:to>
                                    </p:set>
                                    <p:anim calcmode="lin" valueType="num">
                                      <p:cBhvr>
                                        <p:cTn id="7" dur="500" fill="hold"/>
                                        <p:tgtEl>
                                          <p:spTgt spid="348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48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4823">
                                            <p:txEl>
                                              <p:pRg st="1" end="1"/>
                                            </p:txEl>
                                          </p:spTgt>
                                        </p:tgtEl>
                                        <p:attrNameLst>
                                          <p:attrName>style.visibility</p:attrName>
                                        </p:attrNameLst>
                                      </p:cBhvr>
                                      <p:to>
                                        <p:strVal val="visible"/>
                                      </p:to>
                                    </p:set>
                                    <p:anim calcmode="lin" valueType="num">
                                      <p:cBhvr>
                                        <p:cTn id="13" dur="500" fill="hold"/>
                                        <p:tgtEl>
                                          <p:spTgt spid="3482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482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nodeType="clickEffect">
                                  <p:stCondLst>
                                    <p:cond delay="0"/>
                                  </p:stCondLst>
                                  <p:childTnLst>
                                    <p:anim calcmode="lin" valueType="num">
                                      <p:cBhvr additive="base">
                                        <p:cTn id="18" dur="500"/>
                                        <p:tgtEl>
                                          <p:spTgt spid="34823">
                                            <p:txEl>
                                              <p:pRg st="0" end="0"/>
                                            </p:txEl>
                                          </p:spTgt>
                                        </p:tgtEl>
                                        <p:attrNameLst>
                                          <p:attrName>ppt_x</p:attrName>
                                        </p:attrNameLst>
                                      </p:cBhvr>
                                      <p:tavLst>
                                        <p:tav tm="0">
                                          <p:val>
                                            <p:strVal val="ppt_x"/>
                                          </p:val>
                                        </p:tav>
                                        <p:tav tm="100000">
                                          <p:val>
                                            <p:strVal val="ppt_x"/>
                                          </p:val>
                                        </p:tav>
                                      </p:tavLst>
                                    </p:anim>
                                    <p:anim calcmode="lin" valueType="num">
                                      <p:cBhvr additive="base">
                                        <p:cTn id="19" dur="500"/>
                                        <p:tgtEl>
                                          <p:spTgt spid="34823">
                                            <p:txEl>
                                              <p:pRg st="0" end="0"/>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4823">
                                            <p:txEl>
                                              <p:pRg st="0" end="0"/>
                                            </p:txEl>
                                          </p:spTgt>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500"/>
                                        <p:tgtEl>
                                          <p:spTgt spid="34823">
                                            <p:txEl>
                                              <p:pRg st="1" end="1"/>
                                            </p:txEl>
                                          </p:spTgt>
                                        </p:tgtEl>
                                        <p:attrNameLst>
                                          <p:attrName>ppt_x</p:attrName>
                                        </p:attrNameLst>
                                      </p:cBhvr>
                                      <p:tavLst>
                                        <p:tav tm="0">
                                          <p:val>
                                            <p:strVal val="ppt_x"/>
                                          </p:val>
                                        </p:tav>
                                        <p:tav tm="100000">
                                          <p:val>
                                            <p:strVal val="ppt_x"/>
                                          </p:val>
                                        </p:tav>
                                      </p:tavLst>
                                    </p:anim>
                                    <p:anim calcmode="lin" valueType="num">
                                      <p:cBhvr additive="base">
                                        <p:cTn id="23" dur="500"/>
                                        <p:tgtEl>
                                          <p:spTgt spid="34823">
                                            <p:txEl>
                                              <p:pRg st="1" end="1"/>
                                            </p:txEl>
                                          </p:spTgt>
                                        </p:tgtEl>
                                        <p:attrNameLst>
                                          <p:attrName>ppt_y</p:attrName>
                                        </p:attrNameLst>
                                      </p:cBhvr>
                                      <p:tavLst>
                                        <p:tav tm="0">
                                          <p:val>
                                            <p:strVal val="ppt_y"/>
                                          </p:val>
                                        </p:tav>
                                        <p:tav tm="100000">
                                          <p:val>
                                            <p:strVal val="1+ppt_h/2"/>
                                          </p:val>
                                        </p:tav>
                                      </p:tavLst>
                                    </p:anim>
                                    <p:set>
                                      <p:cBhvr>
                                        <p:cTn id="24" dur="1" fill="hold">
                                          <p:stCondLst>
                                            <p:cond delay="499"/>
                                          </p:stCondLst>
                                        </p:cTn>
                                        <p:tgtEl>
                                          <p:spTgt spid="3482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uiExpand="1" build="allAtOnce"/>
      <p:bldP spid="34823" grpId="1"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CF58A01-6C67-C24F-3DBB-3AE712572AAF}"/>
              </a:ext>
            </a:extLst>
          </p:cNvPr>
          <p:cNvSpPr>
            <a:spLocks noGrp="1" noChangeArrowheads="1"/>
          </p:cNvSpPr>
          <p:nvPr>
            <p:ph type="title"/>
          </p:nvPr>
        </p:nvSpPr>
        <p:spPr/>
        <p:txBody>
          <a:bodyPr/>
          <a:lstStyle/>
          <a:p>
            <a:r>
              <a:rPr lang="en-US" altLang="en-US"/>
              <a:t>Teeth</a:t>
            </a:r>
            <a:endParaRPr lang="en-GB" altLang="en-US"/>
          </a:p>
        </p:txBody>
      </p:sp>
      <p:pic>
        <p:nvPicPr>
          <p:cNvPr id="37891" name="Picture 3">
            <a:extLst>
              <a:ext uri="{FF2B5EF4-FFF2-40B4-BE49-F238E27FC236}">
                <a16:creationId xmlns:a16="http://schemas.microsoft.com/office/drawing/2014/main" id="{D623C0BA-3E5A-2D83-46A8-B9C433F3B239}"/>
              </a:ext>
            </a:extLst>
          </p:cNvPr>
          <p:cNvPicPr>
            <a:picLocks noChangeAspect="1" noChangeArrowheads="1"/>
          </p:cNvPicPr>
          <p:nvPr>
            <p:ph idx="1"/>
          </p:nvPr>
        </p:nvPicPr>
        <p:blipFill>
          <a:blip r:embed="rId3" r:link="rId4">
            <a:extLst>
              <a:ext uri="{28A0092B-C50C-407E-A947-70E740481C1C}">
                <a14:useLocalDpi xmlns:a14="http://schemas.microsoft.com/office/drawing/2010/main" val="0"/>
              </a:ext>
            </a:extLst>
          </a:blip>
          <a:srcRect/>
          <a:stretch>
            <a:fillRect/>
          </a:stretch>
        </p:blipFill>
        <p:spPr>
          <a:xfrm>
            <a:off x="1828800" y="1219200"/>
            <a:ext cx="4473575"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7892" name="Text Box 4">
            <a:extLst>
              <a:ext uri="{FF2B5EF4-FFF2-40B4-BE49-F238E27FC236}">
                <a16:creationId xmlns:a16="http://schemas.microsoft.com/office/drawing/2014/main" id="{B57595E8-E31C-05AB-FC82-E739AAF792CA}"/>
              </a:ext>
            </a:extLst>
          </p:cNvPr>
          <p:cNvSpPr txBox="1">
            <a:spLocks noChangeArrowheads="1"/>
          </p:cNvSpPr>
          <p:nvPr/>
        </p:nvSpPr>
        <p:spPr bwMode="auto">
          <a:xfrm>
            <a:off x="304800" y="1676400"/>
            <a:ext cx="152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crown</a:t>
            </a:r>
            <a:r>
              <a:rPr lang="en-US" altLang="en-US" sz="2000"/>
              <a:t> is the part of the tooth </a:t>
            </a:r>
            <a:r>
              <a:rPr lang="en-US" altLang="en-US" sz="2000">
                <a:solidFill>
                  <a:srgbClr val="FF3300"/>
                </a:solidFill>
              </a:rPr>
              <a:t>above</a:t>
            </a:r>
            <a:r>
              <a:rPr lang="en-US" altLang="en-US" sz="2000"/>
              <a:t> the gum line</a:t>
            </a:r>
            <a:endParaRPr lang="en-GB" altLang="en-US" sz="2000"/>
          </a:p>
        </p:txBody>
      </p:sp>
      <p:sp>
        <p:nvSpPr>
          <p:cNvPr id="37893" name="Text Box 5">
            <a:extLst>
              <a:ext uri="{FF2B5EF4-FFF2-40B4-BE49-F238E27FC236}">
                <a16:creationId xmlns:a16="http://schemas.microsoft.com/office/drawing/2014/main" id="{62B95DC0-D07C-28FA-44CA-893316DEC450}"/>
              </a:ext>
            </a:extLst>
          </p:cNvPr>
          <p:cNvSpPr txBox="1">
            <a:spLocks noChangeArrowheads="1"/>
          </p:cNvSpPr>
          <p:nvPr/>
        </p:nvSpPr>
        <p:spPr bwMode="auto">
          <a:xfrm>
            <a:off x="457200" y="3886200"/>
            <a:ext cx="1447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root</a:t>
            </a:r>
            <a:r>
              <a:rPr lang="en-US" altLang="en-US" sz="2000"/>
              <a:t> is the part of the tooth </a:t>
            </a:r>
            <a:r>
              <a:rPr lang="en-US" altLang="en-US" sz="2000">
                <a:solidFill>
                  <a:srgbClr val="FF3300"/>
                </a:solidFill>
              </a:rPr>
              <a:t>below</a:t>
            </a:r>
            <a:r>
              <a:rPr lang="en-US" altLang="en-US" sz="2000"/>
              <a:t> the gum line</a:t>
            </a:r>
            <a:endParaRPr lang="en-GB" altLang="en-US" sz="2000"/>
          </a:p>
        </p:txBody>
      </p:sp>
      <p:sp>
        <p:nvSpPr>
          <p:cNvPr id="37894" name="Text Box 6">
            <a:extLst>
              <a:ext uri="{FF2B5EF4-FFF2-40B4-BE49-F238E27FC236}">
                <a16:creationId xmlns:a16="http://schemas.microsoft.com/office/drawing/2014/main" id="{0966C432-BEBF-C07A-867B-16B79B6ECC59}"/>
              </a:ext>
            </a:extLst>
          </p:cNvPr>
          <p:cNvSpPr txBox="1">
            <a:spLocks noChangeArrowheads="1"/>
          </p:cNvSpPr>
          <p:nvPr/>
        </p:nvSpPr>
        <p:spPr bwMode="auto">
          <a:xfrm>
            <a:off x="5943600" y="533400"/>
            <a:ext cx="298767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en-US" sz="2000"/>
              <a:t>The </a:t>
            </a:r>
            <a:r>
              <a:rPr lang="en-US" altLang="en-US" sz="2000">
                <a:solidFill>
                  <a:srgbClr val="FF3300"/>
                </a:solidFill>
              </a:rPr>
              <a:t>pulp</a:t>
            </a:r>
            <a:r>
              <a:rPr lang="en-US" altLang="en-US" sz="2000"/>
              <a:t> contains the nerves and blood vessels of the tooth.  </a:t>
            </a:r>
          </a:p>
          <a:p>
            <a:pPr>
              <a:buFontTx/>
              <a:buChar char="•"/>
            </a:pPr>
            <a:r>
              <a:rPr lang="en-US" altLang="en-US" sz="2000"/>
              <a:t>It is underneath the dentine.</a:t>
            </a:r>
          </a:p>
          <a:p>
            <a:pPr>
              <a:buFontTx/>
              <a:buChar char="•"/>
            </a:pPr>
            <a:r>
              <a:rPr lang="en-US" altLang="en-US" sz="2000"/>
              <a:t>This is the bit which hurts when you have toothache!</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7894">
                                            <p:txEl>
                                              <p:pRg st="0" end="0"/>
                                            </p:txEl>
                                          </p:spTgt>
                                        </p:tgtEl>
                                        <p:attrNameLst>
                                          <p:attrName>style.visibility</p:attrName>
                                        </p:attrNameLst>
                                      </p:cBhvr>
                                      <p:to>
                                        <p:strVal val="visible"/>
                                      </p:to>
                                    </p:set>
                                    <p:anim calcmode="lin" valueType="num">
                                      <p:cBhvr>
                                        <p:cTn id="7" dur="500" fill="hold"/>
                                        <p:tgtEl>
                                          <p:spTgt spid="3789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789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7894">
                                            <p:txEl>
                                              <p:pRg st="1" end="1"/>
                                            </p:txEl>
                                          </p:spTgt>
                                        </p:tgtEl>
                                        <p:attrNameLst>
                                          <p:attrName>style.visibility</p:attrName>
                                        </p:attrNameLst>
                                      </p:cBhvr>
                                      <p:to>
                                        <p:strVal val="visible"/>
                                      </p:to>
                                    </p:set>
                                    <p:anim calcmode="lin" valueType="num">
                                      <p:cBhvr>
                                        <p:cTn id="13" dur="500" fill="hold"/>
                                        <p:tgtEl>
                                          <p:spTgt spid="3789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789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37894">
                                            <p:txEl>
                                              <p:pRg st="2" end="2"/>
                                            </p:txEl>
                                          </p:spTgt>
                                        </p:tgtEl>
                                        <p:attrNameLst>
                                          <p:attrName>style.visibility</p:attrName>
                                        </p:attrNameLst>
                                      </p:cBhvr>
                                      <p:to>
                                        <p:strVal val="visible"/>
                                      </p:to>
                                    </p:set>
                                    <p:anim calcmode="lin" valueType="num">
                                      <p:cBhvr>
                                        <p:cTn id="19" dur="500" fill="hold"/>
                                        <p:tgtEl>
                                          <p:spTgt spid="3789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789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nodeType="clickEffect">
                                  <p:stCondLst>
                                    <p:cond delay="0"/>
                                  </p:stCondLst>
                                  <p:childTnLst>
                                    <p:anim calcmode="lin" valueType="num">
                                      <p:cBhvr additive="base">
                                        <p:cTn id="24" dur="500"/>
                                        <p:tgtEl>
                                          <p:spTgt spid="37894">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37894">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7894">
                                            <p:txEl>
                                              <p:pRg st="0" end="0"/>
                                            </p:txEl>
                                          </p:spTgt>
                                        </p:tgtEl>
                                        <p:attrNameLst>
                                          <p:attrName>style.visibility</p:attrName>
                                        </p:attrNameLst>
                                      </p:cBhvr>
                                      <p:to>
                                        <p:strVal val="hidden"/>
                                      </p:to>
                                    </p:set>
                                  </p:childTnLst>
                                </p:cTn>
                              </p:par>
                              <p:par>
                                <p:cTn id="27" presetID="2" presetClass="exit" presetSubtype="4" fill="hold" nodeType="withEffect">
                                  <p:stCondLst>
                                    <p:cond delay="0"/>
                                  </p:stCondLst>
                                  <p:childTnLst>
                                    <p:anim calcmode="lin" valueType="num">
                                      <p:cBhvr additive="base">
                                        <p:cTn id="28" dur="500"/>
                                        <p:tgtEl>
                                          <p:spTgt spid="37894">
                                            <p:txEl>
                                              <p:pRg st="1" end="1"/>
                                            </p:txEl>
                                          </p:spTgt>
                                        </p:tgtEl>
                                        <p:attrNameLst>
                                          <p:attrName>ppt_x</p:attrName>
                                        </p:attrNameLst>
                                      </p:cBhvr>
                                      <p:tavLst>
                                        <p:tav tm="0">
                                          <p:val>
                                            <p:strVal val="ppt_x"/>
                                          </p:val>
                                        </p:tav>
                                        <p:tav tm="100000">
                                          <p:val>
                                            <p:strVal val="ppt_x"/>
                                          </p:val>
                                        </p:tav>
                                      </p:tavLst>
                                    </p:anim>
                                    <p:anim calcmode="lin" valueType="num">
                                      <p:cBhvr additive="base">
                                        <p:cTn id="29" dur="500"/>
                                        <p:tgtEl>
                                          <p:spTgt spid="37894">
                                            <p:txEl>
                                              <p:pRg st="1" end="1"/>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37894">
                                            <p:txEl>
                                              <p:pRg st="1" end="1"/>
                                            </p:txEl>
                                          </p:spTgt>
                                        </p:tgtEl>
                                        <p:attrNameLst>
                                          <p:attrName>style.visibility</p:attrName>
                                        </p:attrNameLst>
                                      </p:cBhvr>
                                      <p:to>
                                        <p:strVal val="hidden"/>
                                      </p:to>
                                    </p:set>
                                  </p:childTnLst>
                                </p:cTn>
                              </p:par>
                              <p:par>
                                <p:cTn id="31" presetID="2" presetClass="exit" presetSubtype="4" fill="hold" nodeType="withEffect">
                                  <p:stCondLst>
                                    <p:cond delay="0"/>
                                  </p:stCondLst>
                                  <p:childTnLst>
                                    <p:anim calcmode="lin" valueType="num">
                                      <p:cBhvr additive="base">
                                        <p:cTn id="32" dur="500"/>
                                        <p:tgtEl>
                                          <p:spTgt spid="37894">
                                            <p:txEl>
                                              <p:pRg st="2" end="2"/>
                                            </p:txEl>
                                          </p:spTgt>
                                        </p:tgtEl>
                                        <p:attrNameLst>
                                          <p:attrName>ppt_x</p:attrName>
                                        </p:attrNameLst>
                                      </p:cBhvr>
                                      <p:tavLst>
                                        <p:tav tm="0">
                                          <p:val>
                                            <p:strVal val="ppt_x"/>
                                          </p:val>
                                        </p:tav>
                                        <p:tav tm="100000">
                                          <p:val>
                                            <p:strVal val="ppt_x"/>
                                          </p:val>
                                        </p:tav>
                                      </p:tavLst>
                                    </p:anim>
                                    <p:anim calcmode="lin" valueType="num">
                                      <p:cBhvr additive="base">
                                        <p:cTn id="33" dur="500"/>
                                        <p:tgtEl>
                                          <p:spTgt spid="37894">
                                            <p:txEl>
                                              <p:pRg st="2" end="2"/>
                                            </p:txEl>
                                          </p:spTgt>
                                        </p:tgtEl>
                                        <p:attrNameLst>
                                          <p:attrName>ppt_y</p:attrName>
                                        </p:attrNameLst>
                                      </p:cBhvr>
                                      <p:tavLst>
                                        <p:tav tm="0">
                                          <p:val>
                                            <p:strVal val="ppt_y"/>
                                          </p:val>
                                        </p:tav>
                                        <p:tav tm="100000">
                                          <p:val>
                                            <p:strVal val="1+ppt_h/2"/>
                                          </p:val>
                                        </p:tav>
                                      </p:tavLst>
                                    </p:anim>
                                    <p:set>
                                      <p:cBhvr>
                                        <p:cTn id="34" dur="1" fill="hold">
                                          <p:stCondLst>
                                            <p:cond delay="499"/>
                                          </p:stCondLst>
                                        </p:cTn>
                                        <p:tgtEl>
                                          <p:spTgt spid="37894">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uiExpand="1" build="allAtOnce"/>
      <p:bldP spid="37894" grpId="1"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44A7FCB8-EC60-EE20-40A6-3A7F676DAD3E}"/>
              </a:ext>
            </a:extLst>
          </p:cNvPr>
          <p:cNvSpPr>
            <a:spLocks noGrp="1" noChangeArrowheads="1"/>
          </p:cNvSpPr>
          <p:nvPr>
            <p:ph type="title"/>
          </p:nvPr>
        </p:nvSpPr>
        <p:spPr/>
        <p:txBody>
          <a:bodyPr/>
          <a:lstStyle/>
          <a:p>
            <a:r>
              <a:rPr lang="en-US" altLang="en-US"/>
              <a:t>Teeth</a:t>
            </a:r>
            <a:endParaRPr lang="en-GB" altLang="en-US"/>
          </a:p>
        </p:txBody>
      </p:sp>
      <p:pic>
        <p:nvPicPr>
          <p:cNvPr id="39939" name="Picture 3">
            <a:extLst>
              <a:ext uri="{FF2B5EF4-FFF2-40B4-BE49-F238E27FC236}">
                <a16:creationId xmlns:a16="http://schemas.microsoft.com/office/drawing/2014/main" id="{158E6507-E0CD-A368-2DF0-DF0238BFF051}"/>
              </a:ext>
            </a:extLst>
          </p:cNvPr>
          <p:cNvPicPr>
            <a:picLocks noChangeAspect="1" noChangeArrowheads="1"/>
          </p:cNvPicPr>
          <p:nvPr>
            <p:ph idx="1"/>
          </p:nvPr>
        </p:nvPicPr>
        <p:blipFill>
          <a:blip r:embed="rId3" r:link="rId4">
            <a:extLst>
              <a:ext uri="{28A0092B-C50C-407E-A947-70E740481C1C}">
                <a14:useLocalDpi xmlns:a14="http://schemas.microsoft.com/office/drawing/2010/main" val="0"/>
              </a:ext>
            </a:extLst>
          </a:blip>
          <a:srcRect/>
          <a:stretch>
            <a:fillRect/>
          </a:stretch>
        </p:blipFill>
        <p:spPr>
          <a:xfrm>
            <a:off x="1828800" y="1219200"/>
            <a:ext cx="4473575" cy="5410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9940" name="Text Box 4">
            <a:extLst>
              <a:ext uri="{FF2B5EF4-FFF2-40B4-BE49-F238E27FC236}">
                <a16:creationId xmlns:a16="http://schemas.microsoft.com/office/drawing/2014/main" id="{6F362B67-8442-C193-1C78-AD6C3DF0554C}"/>
              </a:ext>
            </a:extLst>
          </p:cNvPr>
          <p:cNvSpPr txBox="1">
            <a:spLocks noChangeArrowheads="1"/>
          </p:cNvSpPr>
          <p:nvPr/>
        </p:nvSpPr>
        <p:spPr bwMode="auto">
          <a:xfrm>
            <a:off x="304800" y="1676400"/>
            <a:ext cx="1524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crown</a:t>
            </a:r>
            <a:r>
              <a:rPr lang="en-US" altLang="en-US" sz="2000"/>
              <a:t> is the part of the tooth </a:t>
            </a:r>
            <a:r>
              <a:rPr lang="en-US" altLang="en-US" sz="2000">
                <a:solidFill>
                  <a:srgbClr val="FF3300"/>
                </a:solidFill>
              </a:rPr>
              <a:t>above</a:t>
            </a:r>
            <a:r>
              <a:rPr lang="en-US" altLang="en-US" sz="2000"/>
              <a:t> the gum line</a:t>
            </a:r>
            <a:endParaRPr lang="en-GB" altLang="en-US" sz="2000"/>
          </a:p>
        </p:txBody>
      </p:sp>
      <p:sp>
        <p:nvSpPr>
          <p:cNvPr id="39941" name="Text Box 5">
            <a:extLst>
              <a:ext uri="{FF2B5EF4-FFF2-40B4-BE49-F238E27FC236}">
                <a16:creationId xmlns:a16="http://schemas.microsoft.com/office/drawing/2014/main" id="{CF3C7333-67C2-DB26-24BE-151D83C3C143}"/>
              </a:ext>
            </a:extLst>
          </p:cNvPr>
          <p:cNvSpPr txBox="1">
            <a:spLocks noChangeArrowheads="1"/>
          </p:cNvSpPr>
          <p:nvPr/>
        </p:nvSpPr>
        <p:spPr bwMode="auto">
          <a:xfrm>
            <a:off x="457200" y="3886200"/>
            <a:ext cx="1447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The </a:t>
            </a:r>
            <a:r>
              <a:rPr lang="en-US" altLang="en-US" sz="2000">
                <a:solidFill>
                  <a:srgbClr val="FF3300"/>
                </a:solidFill>
              </a:rPr>
              <a:t>root</a:t>
            </a:r>
            <a:r>
              <a:rPr lang="en-US" altLang="en-US" sz="2000"/>
              <a:t> is the part of the tooth </a:t>
            </a:r>
            <a:r>
              <a:rPr lang="en-US" altLang="en-US" sz="2000">
                <a:solidFill>
                  <a:srgbClr val="FF3300"/>
                </a:solidFill>
              </a:rPr>
              <a:t>below</a:t>
            </a:r>
            <a:r>
              <a:rPr lang="en-US" altLang="en-US" sz="2000"/>
              <a:t> the gum line</a:t>
            </a:r>
            <a:endParaRPr lang="en-GB" altLang="en-US" sz="2000"/>
          </a:p>
        </p:txBody>
      </p:sp>
      <p:sp>
        <p:nvSpPr>
          <p:cNvPr id="39942" name="Text Box 6">
            <a:extLst>
              <a:ext uri="{FF2B5EF4-FFF2-40B4-BE49-F238E27FC236}">
                <a16:creationId xmlns:a16="http://schemas.microsoft.com/office/drawing/2014/main" id="{7BB3936B-73D4-0135-A2FB-C53EA2B2B4D6}"/>
              </a:ext>
            </a:extLst>
          </p:cNvPr>
          <p:cNvSpPr txBox="1">
            <a:spLocks noChangeArrowheads="1"/>
          </p:cNvSpPr>
          <p:nvPr/>
        </p:nvSpPr>
        <p:spPr bwMode="auto">
          <a:xfrm>
            <a:off x="5943600" y="533400"/>
            <a:ext cx="29876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altLang="en-US" sz="2000"/>
              <a:t>The </a:t>
            </a:r>
            <a:r>
              <a:rPr lang="en-US" altLang="en-US" sz="2000">
                <a:solidFill>
                  <a:srgbClr val="FF3300"/>
                </a:solidFill>
              </a:rPr>
              <a:t>cementum</a:t>
            </a:r>
            <a:r>
              <a:rPr lang="en-US" altLang="en-US" sz="2000"/>
              <a:t> is found outside the dentine in the root.</a:t>
            </a:r>
          </a:p>
          <a:p>
            <a:pPr>
              <a:buFontTx/>
              <a:buChar char="•"/>
            </a:pPr>
            <a:r>
              <a:rPr lang="en-US" altLang="en-US" sz="2000"/>
              <a:t>It </a:t>
            </a:r>
            <a:r>
              <a:rPr lang="en-US" altLang="en-US" sz="2000" i="1"/>
              <a:t>cements</a:t>
            </a:r>
            <a:r>
              <a:rPr lang="en-US" altLang="en-US" sz="2000"/>
              <a:t> (holds) the tooth into the jaw bone.</a:t>
            </a:r>
            <a:endParaRPr lang="en-GB"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9942">
                                            <p:txEl>
                                              <p:pRg st="0" end="0"/>
                                            </p:txEl>
                                          </p:spTgt>
                                        </p:tgtEl>
                                        <p:attrNameLst>
                                          <p:attrName>style.visibility</p:attrName>
                                        </p:attrNameLst>
                                      </p:cBhvr>
                                      <p:to>
                                        <p:strVal val="visible"/>
                                      </p:to>
                                    </p:set>
                                    <p:anim calcmode="lin" valueType="num">
                                      <p:cBhvr>
                                        <p:cTn id="7" dur="500" fill="hold"/>
                                        <p:tgtEl>
                                          <p:spTgt spid="3994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994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39942">
                                            <p:txEl>
                                              <p:pRg st="1" end="1"/>
                                            </p:txEl>
                                          </p:spTgt>
                                        </p:tgtEl>
                                        <p:attrNameLst>
                                          <p:attrName>style.visibility</p:attrName>
                                        </p:attrNameLst>
                                      </p:cBhvr>
                                      <p:to>
                                        <p:strVal val="visible"/>
                                      </p:to>
                                    </p:set>
                                    <p:anim calcmode="lin" valueType="num">
                                      <p:cBhvr>
                                        <p:cTn id="13" dur="500" fill="hold"/>
                                        <p:tgtEl>
                                          <p:spTgt spid="3994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994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nodeType="clickEffect">
                                  <p:stCondLst>
                                    <p:cond delay="0"/>
                                  </p:stCondLst>
                                  <p:childTnLst>
                                    <p:anim calcmode="lin" valueType="num">
                                      <p:cBhvr additive="base">
                                        <p:cTn id="18" dur="500"/>
                                        <p:tgtEl>
                                          <p:spTgt spid="39942">
                                            <p:txEl>
                                              <p:pRg st="0" end="0"/>
                                            </p:txEl>
                                          </p:spTgt>
                                        </p:tgtEl>
                                        <p:attrNameLst>
                                          <p:attrName>ppt_x</p:attrName>
                                        </p:attrNameLst>
                                      </p:cBhvr>
                                      <p:tavLst>
                                        <p:tav tm="0">
                                          <p:val>
                                            <p:strVal val="ppt_x"/>
                                          </p:val>
                                        </p:tav>
                                        <p:tav tm="100000">
                                          <p:val>
                                            <p:strVal val="ppt_x"/>
                                          </p:val>
                                        </p:tav>
                                      </p:tavLst>
                                    </p:anim>
                                    <p:anim calcmode="lin" valueType="num">
                                      <p:cBhvr additive="base">
                                        <p:cTn id="19" dur="500"/>
                                        <p:tgtEl>
                                          <p:spTgt spid="39942">
                                            <p:txEl>
                                              <p:pRg st="0" end="0"/>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9942">
                                            <p:txEl>
                                              <p:pRg st="0" end="0"/>
                                            </p:txEl>
                                          </p:spTgt>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500"/>
                                        <p:tgtEl>
                                          <p:spTgt spid="39942">
                                            <p:txEl>
                                              <p:pRg st="1" end="1"/>
                                            </p:txEl>
                                          </p:spTgt>
                                        </p:tgtEl>
                                        <p:attrNameLst>
                                          <p:attrName>ppt_x</p:attrName>
                                        </p:attrNameLst>
                                      </p:cBhvr>
                                      <p:tavLst>
                                        <p:tav tm="0">
                                          <p:val>
                                            <p:strVal val="ppt_x"/>
                                          </p:val>
                                        </p:tav>
                                        <p:tav tm="100000">
                                          <p:val>
                                            <p:strVal val="ppt_x"/>
                                          </p:val>
                                        </p:tav>
                                      </p:tavLst>
                                    </p:anim>
                                    <p:anim calcmode="lin" valueType="num">
                                      <p:cBhvr additive="base">
                                        <p:cTn id="23" dur="500"/>
                                        <p:tgtEl>
                                          <p:spTgt spid="39942">
                                            <p:txEl>
                                              <p:pRg st="1" end="1"/>
                                            </p:txEl>
                                          </p:spTgt>
                                        </p:tgtEl>
                                        <p:attrNameLst>
                                          <p:attrName>ppt_y</p:attrName>
                                        </p:attrNameLst>
                                      </p:cBhvr>
                                      <p:tavLst>
                                        <p:tav tm="0">
                                          <p:val>
                                            <p:strVal val="ppt_y"/>
                                          </p:val>
                                        </p:tav>
                                        <p:tav tm="100000">
                                          <p:val>
                                            <p:strVal val="1+ppt_h/2"/>
                                          </p:val>
                                        </p:tav>
                                      </p:tavLst>
                                    </p:anim>
                                    <p:set>
                                      <p:cBhvr>
                                        <p:cTn id="24" dur="1" fill="hold">
                                          <p:stCondLst>
                                            <p:cond delay="499"/>
                                          </p:stCondLst>
                                        </p:cTn>
                                        <p:tgtEl>
                                          <p:spTgt spid="3994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uiExpand="1" build="allAtOnce"/>
      <p:bldP spid="39942" grpI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C8143DB-248F-C345-529C-031B67FB93B0}"/>
              </a:ext>
            </a:extLst>
          </p:cNvPr>
          <p:cNvSpPr>
            <a:spLocks noGrp="1" noChangeArrowheads="1"/>
          </p:cNvSpPr>
          <p:nvPr>
            <p:ph type="title"/>
          </p:nvPr>
        </p:nvSpPr>
        <p:spPr/>
        <p:txBody>
          <a:bodyPr/>
          <a:lstStyle/>
          <a:p>
            <a:r>
              <a:rPr lang="en-US" altLang="en-US"/>
              <a:t>Types of teeth</a:t>
            </a:r>
            <a:endParaRPr lang="en-GB" altLang="en-US"/>
          </a:p>
        </p:txBody>
      </p:sp>
      <p:sp>
        <p:nvSpPr>
          <p:cNvPr id="41987" name="Rectangle 3">
            <a:extLst>
              <a:ext uri="{FF2B5EF4-FFF2-40B4-BE49-F238E27FC236}">
                <a16:creationId xmlns:a16="http://schemas.microsoft.com/office/drawing/2014/main" id="{5307626B-3D96-2BAF-C25E-7F1047D4C50C}"/>
              </a:ext>
            </a:extLst>
          </p:cNvPr>
          <p:cNvSpPr>
            <a:spLocks noGrp="1" noChangeArrowheads="1"/>
          </p:cNvSpPr>
          <p:nvPr>
            <p:ph type="body" idx="4294967295"/>
          </p:nvPr>
        </p:nvSpPr>
        <p:spPr>
          <a:xfrm>
            <a:off x="1447800" y="1295400"/>
            <a:ext cx="7696200" cy="685800"/>
          </a:xfrm>
        </p:spPr>
        <p:txBody>
          <a:bodyPr/>
          <a:lstStyle/>
          <a:p>
            <a:pPr>
              <a:buFont typeface="Wingdings" panose="05000000000000000000" pitchFamily="2" charset="2"/>
              <a:buNone/>
            </a:pPr>
            <a:r>
              <a:rPr lang="en-US" altLang="en-US" sz="2400"/>
              <a:t>There are different types of teeth for different functions:</a:t>
            </a:r>
            <a:endParaRPr lang="en-GB" altLang="en-US" sz="2400"/>
          </a:p>
        </p:txBody>
      </p:sp>
      <p:pic>
        <p:nvPicPr>
          <p:cNvPr id="41995" name="Picture 11" descr="Image map  of  mouth  and  teeth">
            <a:extLst>
              <a:ext uri="{FF2B5EF4-FFF2-40B4-BE49-F238E27FC236}">
                <a16:creationId xmlns:a16="http://schemas.microsoft.com/office/drawing/2014/main" id="{0BB3FD37-512E-2D42-475D-8DAA333EAF5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95600" y="2133600"/>
            <a:ext cx="3963988" cy="4138613"/>
          </a:xfrm>
        </p:spPr>
      </p:pic>
      <p:sp>
        <p:nvSpPr>
          <p:cNvPr id="41996" name="Text Box 12">
            <a:extLst>
              <a:ext uri="{FF2B5EF4-FFF2-40B4-BE49-F238E27FC236}">
                <a16:creationId xmlns:a16="http://schemas.microsoft.com/office/drawing/2014/main" id="{59E187B4-8028-8F57-5E31-A13F3B228044}"/>
              </a:ext>
            </a:extLst>
          </p:cNvPr>
          <p:cNvSpPr txBox="1">
            <a:spLocks noChangeArrowheads="1"/>
          </p:cNvSpPr>
          <p:nvPr/>
        </p:nvSpPr>
        <p:spPr bwMode="auto">
          <a:xfrm>
            <a:off x="4724400" y="6019800"/>
            <a:ext cx="285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Cutting and chopping food</a:t>
            </a:r>
            <a:endParaRPr lang="en-GB" altLang="en-US"/>
          </a:p>
        </p:txBody>
      </p:sp>
      <p:sp>
        <p:nvSpPr>
          <p:cNvPr id="41997" name="Text Box 13">
            <a:extLst>
              <a:ext uri="{FF2B5EF4-FFF2-40B4-BE49-F238E27FC236}">
                <a16:creationId xmlns:a16="http://schemas.microsoft.com/office/drawing/2014/main" id="{A478670D-BB02-BF1D-69CE-BAFAA8293E33}"/>
              </a:ext>
            </a:extLst>
          </p:cNvPr>
          <p:cNvSpPr txBox="1">
            <a:spLocks noChangeArrowheads="1"/>
          </p:cNvSpPr>
          <p:nvPr/>
        </p:nvSpPr>
        <p:spPr bwMode="auto">
          <a:xfrm>
            <a:off x="6477000" y="1828800"/>
            <a:ext cx="23780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Sharp pointed teeth for cutting and tearing food</a:t>
            </a:r>
            <a:endParaRPr lang="en-GB" altLang="en-US"/>
          </a:p>
        </p:txBody>
      </p:sp>
      <p:sp>
        <p:nvSpPr>
          <p:cNvPr id="41998" name="Text Box 14">
            <a:extLst>
              <a:ext uri="{FF2B5EF4-FFF2-40B4-BE49-F238E27FC236}">
                <a16:creationId xmlns:a16="http://schemas.microsoft.com/office/drawing/2014/main" id="{E3246646-FBD9-B108-72CF-A7B375DCE0B5}"/>
              </a:ext>
            </a:extLst>
          </p:cNvPr>
          <p:cNvSpPr txBox="1">
            <a:spLocks noChangeArrowheads="1"/>
          </p:cNvSpPr>
          <p:nvPr/>
        </p:nvSpPr>
        <p:spPr bwMode="auto">
          <a:xfrm>
            <a:off x="6994525" y="4684713"/>
            <a:ext cx="1768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Crushing and grinding food</a:t>
            </a:r>
            <a:endParaRPr lang="en-GB" altLang="en-US"/>
          </a:p>
        </p:txBody>
      </p:sp>
      <p:sp>
        <p:nvSpPr>
          <p:cNvPr id="41999" name="Text Box 15">
            <a:extLst>
              <a:ext uri="{FF2B5EF4-FFF2-40B4-BE49-F238E27FC236}">
                <a16:creationId xmlns:a16="http://schemas.microsoft.com/office/drawing/2014/main" id="{8523FAA8-1C6F-C6A5-E60B-D79D2B6686D1}"/>
              </a:ext>
            </a:extLst>
          </p:cNvPr>
          <p:cNvSpPr txBox="1">
            <a:spLocks noChangeArrowheads="1"/>
          </p:cNvSpPr>
          <p:nvPr/>
        </p:nvSpPr>
        <p:spPr bwMode="auto">
          <a:xfrm>
            <a:off x="6705600" y="3733800"/>
            <a:ext cx="2149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Grinding and mashing food</a:t>
            </a:r>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1996"/>
                                        </p:tgtEl>
                                        <p:attrNameLst>
                                          <p:attrName>style.visibility</p:attrName>
                                        </p:attrNameLst>
                                      </p:cBhvr>
                                      <p:to>
                                        <p:strVal val="visible"/>
                                      </p:to>
                                    </p:set>
                                    <p:anim calcmode="lin" valueType="num">
                                      <p:cBhvr>
                                        <p:cTn id="7" dur="500" fill="hold"/>
                                        <p:tgtEl>
                                          <p:spTgt spid="41996"/>
                                        </p:tgtEl>
                                        <p:attrNameLst>
                                          <p:attrName>ppt_w</p:attrName>
                                        </p:attrNameLst>
                                      </p:cBhvr>
                                      <p:tavLst>
                                        <p:tav tm="0">
                                          <p:val>
                                            <p:fltVal val="0"/>
                                          </p:val>
                                        </p:tav>
                                        <p:tav tm="100000">
                                          <p:val>
                                            <p:strVal val="#ppt_w"/>
                                          </p:val>
                                        </p:tav>
                                      </p:tavLst>
                                    </p:anim>
                                    <p:anim calcmode="lin" valueType="num">
                                      <p:cBhvr>
                                        <p:cTn id="8" dur="500" fill="hold"/>
                                        <p:tgtEl>
                                          <p:spTgt spid="4199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41997"/>
                                        </p:tgtEl>
                                        <p:attrNameLst>
                                          <p:attrName>style.visibility</p:attrName>
                                        </p:attrNameLst>
                                      </p:cBhvr>
                                      <p:to>
                                        <p:strVal val="visible"/>
                                      </p:to>
                                    </p:set>
                                    <p:anim calcmode="lin" valueType="num">
                                      <p:cBhvr>
                                        <p:cTn id="13" dur="500" fill="hold"/>
                                        <p:tgtEl>
                                          <p:spTgt spid="41997"/>
                                        </p:tgtEl>
                                        <p:attrNameLst>
                                          <p:attrName>ppt_w</p:attrName>
                                        </p:attrNameLst>
                                      </p:cBhvr>
                                      <p:tavLst>
                                        <p:tav tm="0">
                                          <p:val>
                                            <p:fltVal val="0"/>
                                          </p:val>
                                        </p:tav>
                                        <p:tav tm="100000">
                                          <p:val>
                                            <p:strVal val="#ppt_w"/>
                                          </p:val>
                                        </p:tav>
                                      </p:tavLst>
                                    </p:anim>
                                    <p:anim calcmode="lin" valueType="num">
                                      <p:cBhvr>
                                        <p:cTn id="14" dur="500" fill="hold"/>
                                        <p:tgtEl>
                                          <p:spTgt spid="41997"/>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41998"/>
                                        </p:tgtEl>
                                        <p:attrNameLst>
                                          <p:attrName>style.visibility</p:attrName>
                                        </p:attrNameLst>
                                      </p:cBhvr>
                                      <p:to>
                                        <p:strVal val="visible"/>
                                      </p:to>
                                    </p:set>
                                    <p:anim calcmode="lin" valueType="num">
                                      <p:cBhvr>
                                        <p:cTn id="19" dur="500" fill="hold"/>
                                        <p:tgtEl>
                                          <p:spTgt spid="41998"/>
                                        </p:tgtEl>
                                        <p:attrNameLst>
                                          <p:attrName>ppt_w</p:attrName>
                                        </p:attrNameLst>
                                      </p:cBhvr>
                                      <p:tavLst>
                                        <p:tav tm="0">
                                          <p:val>
                                            <p:fltVal val="0"/>
                                          </p:val>
                                        </p:tav>
                                        <p:tav tm="100000">
                                          <p:val>
                                            <p:strVal val="#ppt_w"/>
                                          </p:val>
                                        </p:tav>
                                      </p:tavLst>
                                    </p:anim>
                                    <p:anim calcmode="lin" valueType="num">
                                      <p:cBhvr>
                                        <p:cTn id="20" dur="500" fill="hold"/>
                                        <p:tgtEl>
                                          <p:spTgt spid="41998"/>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41999"/>
                                        </p:tgtEl>
                                        <p:attrNameLst>
                                          <p:attrName>style.visibility</p:attrName>
                                        </p:attrNameLst>
                                      </p:cBhvr>
                                      <p:to>
                                        <p:strVal val="visible"/>
                                      </p:to>
                                    </p:set>
                                    <p:anim calcmode="lin" valueType="num">
                                      <p:cBhvr>
                                        <p:cTn id="25" dur="500" fill="hold"/>
                                        <p:tgtEl>
                                          <p:spTgt spid="41999"/>
                                        </p:tgtEl>
                                        <p:attrNameLst>
                                          <p:attrName>ppt_w</p:attrName>
                                        </p:attrNameLst>
                                      </p:cBhvr>
                                      <p:tavLst>
                                        <p:tav tm="0">
                                          <p:val>
                                            <p:fltVal val="0"/>
                                          </p:val>
                                        </p:tav>
                                        <p:tav tm="100000">
                                          <p:val>
                                            <p:strVal val="#ppt_w"/>
                                          </p:val>
                                        </p:tav>
                                      </p:tavLst>
                                    </p:anim>
                                    <p:anim calcmode="lin" valueType="num">
                                      <p:cBhvr>
                                        <p:cTn id="26" dur="500" fill="hold"/>
                                        <p:tgtEl>
                                          <p:spTgt spid="419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6" grpId="0"/>
      <p:bldP spid="41997" grpId="0"/>
      <p:bldP spid="41998" grpId="0"/>
      <p:bldP spid="4199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1FBC964-9115-05B6-2054-D9E625FC628C}"/>
              </a:ext>
            </a:extLst>
          </p:cNvPr>
          <p:cNvSpPr>
            <a:spLocks noGrp="1" noChangeArrowheads="1"/>
          </p:cNvSpPr>
          <p:nvPr>
            <p:ph type="title"/>
          </p:nvPr>
        </p:nvSpPr>
        <p:spPr/>
        <p:txBody>
          <a:bodyPr/>
          <a:lstStyle/>
          <a:p>
            <a:r>
              <a:rPr lang="en-US" altLang="en-US"/>
              <a:t>Experiment</a:t>
            </a:r>
          </a:p>
        </p:txBody>
      </p:sp>
      <p:sp>
        <p:nvSpPr>
          <p:cNvPr id="46083" name="Rectangle 3">
            <a:extLst>
              <a:ext uri="{FF2B5EF4-FFF2-40B4-BE49-F238E27FC236}">
                <a16:creationId xmlns:a16="http://schemas.microsoft.com/office/drawing/2014/main" id="{C889D6C2-53C4-F223-E00F-1FB8EC007CF2}"/>
              </a:ext>
            </a:extLst>
          </p:cNvPr>
          <p:cNvSpPr>
            <a:spLocks noGrp="1" noChangeArrowheads="1"/>
          </p:cNvSpPr>
          <p:nvPr>
            <p:ph type="body" idx="1"/>
          </p:nvPr>
        </p:nvSpPr>
        <p:spPr/>
        <p:txBody>
          <a:bodyPr/>
          <a:lstStyle/>
          <a:p>
            <a:r>
              <a:rPr lang="en-US" altLang="en-US"/>
              <a:t>Get a mirror and look at your own teeth.</a:t>
            </a:r>
          </a:p>
          <a:p>
            <a:r>
              <a:rPr lang="en-US" altLang="en-US"/>
              <a:t>Can you identify your incisors, canines, pre molars and molars?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diamond(in)">
                                      <p:cBhvr>
                                        <p:cTn id="7" dur="20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diamond(in)">
                                      <p:cBhvr>
                                        <p:cTn id="12" dur="2000"/>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858CEFE6-DC27-F3CA-F657-CE031BCCC656}"/>
              </a:ext>
            </a:extLst>
          </p:cNvPr>
          <p:cNvSpPr>
            <a:spLocks noGrp="1" noChangeArrowheads="1"/>
          </p:cNvSpPr>
          <p:nvPr>
            <p:ph type="title"/>
          </p:nvPr>
        </p:nvSpPr>
        <p:spPr/>
        <p:txBody>
          <a:bodyPr/>
          <a:lstStyle/>
          <a:p>
            <a:r>
              <a:rPr lang="en-US" altLang="en-US"/>
              <a:t>Experiment</a:t>
            </a:r>
          </a:p>
        </p:txBody>
      </p:sp>
      <p:sp>
        <p:nvSpPr>
          <p:cNvPr id="47107" name="Rectangle 3">
            <a:extLst>
              <a:ext uri="{FF2B5EF4-FFF2-40B4-BE49-F238E27FC236}">
                <a16:creationId xmlns:a16="http://schemas.microsoft.com/office/drawing/2014/main" id="{8F71B9A2-51B2-9AC5-2AE9-F67DB4716286}"/>
              </a:ext>
            </a:extLst>
          </p:cNvPr>
          <p:cNvSpPr>
            <a:spLocks noGrp="1" noChangeArrowheads="1"/>
          </p:cNvSpPr>
          <p:nvPr>
            <p:ph type="body" idx="1"/>
          </p:nvPr>
        </p:nvSpPr>
        <p:spPr/>
        <p:txBody>
          <a:bodyPr/>
          <a:lstStyle/>
          <a:p>
            <a:r>
              <a:rPr lang="en-US" altLang="en-US"/>
              <a:t>A dentist would write your dental records as</a:t>
            </a:r>
          </a:p>
          <a:p>
            <a:pPr lvl="1"/>
            <a:r>
              <a:rPr lang="en-US" altLang="en-US"/>
              <a:t>I: 2/2  C:1/1  PM:2/2  M:3/3</a:t>
            </a:r>
          </a:p>
          <a:p>
            <a:r>
              <a:rPr lang="en-US" altLang="en-US"/>
              <a:t>What do you think this means?</a:t>
            </a:r>
          </a:p>
          <a:p>
            <a:r>
              <a:rPr lang="en-US" altLang="en-US"/>
              <a:t>What is </a:t>
            </a:r>
            <a:r>
              <a:rPr lang="en-US" altLang="en-US" i="1"/>
              <a:t>your</a:t>
            </a:r>
            <a:r>
              <a:rPr lang="en-US" altLang="en-US"/>
              <a:t> dental record?</a:t>
            </a:r>
          </a:p>
          <a:p>
            <a:r>
              <a:rPr lang="en-US" altLang="en-US"/>
              <a:t>If you do not have a full set of teeth, can you explain why some teeth are missing?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diamond(in)">
                                      <p:cBhvr>
                                        <p:cTn id="7" dur="2000"/>
                                        <p:tgtEl>
                                          <p:spTgt spid="47107">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47107">
                                            <p:txEl>
                                              <p:pRg st="1" end="1"/>
                                            </p:txEl>
                                          </p:spTgt>
                                        </p:tgtEl>
                                        <p:attrNameLst>
                                          <p:attrName>style.visibility</p:attrName>
                                        </p:attrNameLst>
                                      </p:cBhvr>
                                      <p:to>
                                        <p:strVal val="visible"/>
                                      </p:to>
                                    </p:set>
                                    <p:animEffect transition="in" filter="diamond(in)">
                                      <p:cBhvr>
                                        <p:cTn id="10" dur="2000"/>
                                        <p:tgtEl>
                                          <p:spTgt spid="471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Effect transition="in" filter="diamond(in)">
                                      <p:cBhvr>
                                        <p:cTn id="15" dur="2000"/>
                                        <p:tgtEl>
                                          <p:spTgt spid="4710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nodeType="clickEffect">
                                  <p:stCondLst>
                                    <p:cond delay="0"/>
                                  </p:stCondLst>
                                  <p:childTnLst>
                                    <p:set>
                                      <p:cBhvr>
                                        <p:cTn id="19" dur="1" fill="hold">
                                          <p:stCondLst>
                                            <p:cond delay="0"/>
                                          </p:stCondLst>
                                        </p:cTn>
                                        <p:tgtEl>
                                          <p:spTgt spid="47107">
                                            <p:txEl>
                                              <p:pRg st="3" end="3"/>
                                            </p:txEl>
                                          </p:spTgt>
                                        </p:tgtEl>
                                        <p:attrNameLst>
                                          <p:attrName>style.visibility</p:attrName>
                                        </p:attrNameLst>
                                      </p:cBhvr>
                                      <p:to>
                                        <p:strVal val="visible"/>
                                      </p:to>
                                    </p:set>
                                    <p:animEffect transition="in" filter="diamond(in)">
                                      <p:cBhvr>
                                        <p:cTn id="20" dur="2000"/>
                                        <p:tgtEl>
                                          <p:spTgt spid="4710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nodeType="clickEffect">
                                  <p:stCondLst>
                                    <p:cond delay="0"/>
                                  </p:stCondLst>
                                  <p:childTnLst>
                                    <p:set>
                                      <p:cBhvr>
                                        <p:cTn id="24" dur="1" fill="hold">
                                          <p:stCondLst>
                                            <p:cond delay="0"/>
                                          </p:stCondLst>
                                        </p:cTn>
                                        <p:tgtEl>
                                          <p:spTgt spid="47107">
                                            <p:txEl>
                                              <p:pRg st="4" end="4"/>
                                            </p:txEl>
                                          </p:spTgt>
                                        </p:tgtEl>
                                        <p:attrNameLst>
                                          <p:attrName>style.visibility</p:attrName>
                                        </p:attrNameLst>
                                      </p:cBhvr>
                                      <p:to>
                                        <p:strVal val="visible"/>
                                      </p:to>
                                    </p:set>
                                    <p:animEffect transition="in" filter="diamond(in)">
                                      <p:cBhvr>
                                        <p:cTn id="25" dur="2000"/>
                                        <p:tgtEl>
                                          <p:spTgt spid="47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BD2921C-F35F-12DF-2370-6DB348B0118B}"/>
              </a:ext>
            </a:extLst>
          </p:cNvPr>
          <p:cNvSpPr>
            <a:spLocks noGrp="1" noChangeArrowheads="1"/>
          </p:cNvSpPr>
          <p:nvPr>
            <p:ph type="title"/>
          </p:nvPr>
        </p:nvSpPr>
        <p:spPr>
          <a:xfrm>
            <a:off x="1524000" y="190500"/>
            <a:ext cx="7467600" cy="1527175"/>
          </a:xfrm>
        </p:spPr>
        <p:txBody>
          <a:bodyPr/>
          <a:lstStyle/>
          <a:p>
            <a:r>
              <a:rPr lang="en-US" altLang="en-US"/>
              <a:t>You are a tube inside a tube…</a:t>
            </a:r>
            <a:endParaRPr lang="en-GB" altLang="en-US"/>
          </a:p>
        </p:txBody>
      </p:sp>
      <p:sp>
        <p:nvSpPr>
          <p:cNvPr id="3077" name="AutoShape 5">
            <a:extLst>
              <a:ext uri="{FF2B5EF4-FFF2-40B4-BE49-F238E27FC236}">
                <a16:creationId xmlns:a16="http://schemas.microsoft.com/office/drawing/2014/main" id="{9B42D894-1953-261A-ADB9-51B8307DAB71}"/>
              </a:ext>
            </a:extLst>
          </p:cNvPr>
          <p:cNvSpPr>
            <a:spLocks noChangeArrowheads="1"/>
          </p:cNvSpPr>
          <p:nvPr/>
        </p:nvSpPr>
        <p:spPr bwMode="auto">
          <a:xfrm>
            <a:off x="3886200" y="2514600"/>
            <a:ext cx="762000" cy="2743200"/>
          </a:xfrm>
          <a:prstGeom prst="can">
            <a:avLst>
              <a:gd name="adj" fmla="val 248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8" name="Rectangle 6">
            <a:extLst>
              <a:ext uri="{FF2B5EF4-FFF2-40B4-BE49-F238E27FC236}">
                <a16:creationId xmlns:a16="http://schemas.microsoft.com/office/drawing/2014/main" id="{87D98A2A-2D63-6A4A-B2A3-FC2C13FEAE7A}"/>
              </a:ext>
            </a:extLst>
          </p:cNvPr>
          <p:cNvSpPr>
            <a:spLocks noChangeArrowheads="1"/>
          </p:cNvSpPr>
          <p:nvPr/>
        </p:nvSpPr>
        <p:spPr bwMode="auto">
          <a:xfrm>
            <a:off x="2819400" y="2971800"/>
            <a:ext cx="12192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a:extLst>
              <a:ext uri="{FF2B5EF4-FFF2-40B4-BE49-F238E27FC236}">
                <a16:creationId xmlns:a16="http://schemas.microsoft.com/office/drawing/2014/main" id="{F0478449-7FC9-919F-4F4B-C0701745F0CD}"/>
              </a:ext>
            </a:extLst>
          </p:cNvPr>
          <p:cNvSpPr>
            <a:spLocks noChangeArrowheads="1"/>
          </p:cNvSpPr>
          <p:nvPr/>
        </p:nvSpPr>
        <p:spPr bwMode="auto">
          <a:xfrm>
            <a:off x="4495800" y="2971800"/>
            <a:ext cx="12192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0" name="Rectangle 8">
            <a:extLst>
              <a:ext uri="{FF2B5EF4-FFF2-40B4-BE49-F238E27FC236}">
                <a16:creationId xmlns:a16="http://schemas.microsoft.com/office/drawing/2014/main" id="{1CF5A05A-F327-4429-D311-96D7D230EB7D}"/>
              </a:ext>
            </a:extLst>
          </p:cNvPr>
          <p:cNvSpPr>
            <a:spLocks noChangeArrowheads="1"/>
          </p:cNvSpPr>
          <p:nvPr/>
        </p:nvSpPr>
        <p:spPr bwMode="auto">
          <a:xfrm rot="-3457159">
            <a:off x="2579688" y="5819775"/>
            <a:ext cx="18288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1" name="Rectangle 9">
            <a:extLst>
              <a:ext uri="{FF2B5EF4-FFF2-40B4-BE49-F238E27FC236}">
                <a16:creationId xmlns:a16="http://schemas.microsoft.com/office/drawing/2014/main" id="{758B273F-FB3B-5726-7221-4740BED192CC}"/>
              </a:ext>
            </a:extLst>
          </p:cNvPr>
          <p:cNvSpPr>
            <a:spLocks noChangeArrowheads="1"/>
          </p:cNvSpPr>
          <p:nvPr/>
        </p:nvSpPr>
        <p:spPr bwMode="auto">
          <a:xfrm rot="3418568">
            <a:off x="4110038" y="5773738"/>
            <a:ext cx="1905000" cy="152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087" name="Group 15">
            <a:extLst>
              <a:ext uri="{FF2B5EF4-FFF2-40B4-BE49-F238E27FC236}">
                <a16:creationId xmlns:a16="http://schemas.microsoft.com/office/drawing/2014/main" id="{D74F0186-BEC6-4176-8ECB-34A9C11C1362}"/>
              </a:ext>
            </a:extLst>
          </p:cNvPr>
          <p:cNvGrpSpPr>
            <a:grpSpLocks/>
          </p:cNvGrpSpPr>
          <p:nvPr/>
        </p:nvGrpSpPr>
        <p:grpSpPr bwMode="auto">
          <a:xfrm>
            <a:off x="3840163" y="1871663"/>
            <a:ext cx="808037" cy="795337"/>
            <a:chOff x="2419" y="1179"/>
            <a:chExt cx="509" cy="501"/>
          </a:xfrm>
        </p:grpSpPr>
        <p:sp>
          <p:nvSpPr>
            <p:cNvPr id="3076" name="Oval 4">
              <a:extLst>
                <a:ext uri="{FF2B5EF4-FFF2-40B4-BE49-F238E27FC236}">
                  <a16:creationId xmlns:a16="http://schemas.microsoft.com/office/drawing/2014/main" id="{D00DCC3A-EC81-A421-DCCC-CA78C31E04F3}"/>
                </a:ext>
              </a:extLst>
            </p:cNvPr>
            <p:cNvSpPr>
              <a:spLocks noChangeArrowheads="1"/>
            </p:cNvSpPr>
            <p:nvPr/>
          </p:nvSpPr>
          <p:spPr bwMode="auto">
            <a:xfrm>
              <a:off x="2448" y="1248"/>
              <a:ext cx="480" cy="43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2" name="Oval 10">
              <a:extLst>
                <a:ext uri="{FF2B5EF4-FFF2-40B4-BE49-F238E27FC236}">
                  <a16:creationId xmlns:a16="http://schemas.microsoft.com/office/drawing/2014/main" id="{38F13679-0E4C-F89B-A415-E985A8673EEA}"/>
                </a:ext>
              </a:extLst>
            </p:cNvPr>
            <p:cNvSpPr>
              <a:spLocks noChangeArrowheads="1"/>
            </p:cNvSpPr>
            <p:nvPr/>
          </p:nvSpPr>
          <p:spPr bwMode="auto">
            <a:xfrm>
              <a:off x="2544" y="1344"/>
              <a:ext cx="96"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3" name="Oval 11">
              <a:extLst>
                <a:ext uri="{FF2B5EF4-FFF2-40B4-BE49-F238E27FC236}">
                  <a16:creationId xmlns:a16="http://schemas.microsoft.com/office/drawing/2014/main" id="{123A5B6D-EC96-16CE-8114-82949EC9CE26}"/>
                </a:ext>
              </a:extLst>
            </p:cNvPr>
            <p:cNvSpPr>
              <a:spLocks noChangeArrowheads="1"/>
            </p:cNvSpPr>
            <p:nvPr/>
          </p:nvSpPr>
          <p:spPr bwMode="auto">
            <a:xfrm>
              <a:off x="2736" y="1344"/>
              <a:ext cx="96" cy="4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4" name="Freeform 12">
              <a:extLst>
                <a:ext uri="{FF2B5EF4-FFF2-40B4-BE49-F238E27FC236}">
                  <a16:creationId xmlns:a16="http://schemas.microsoft.com/office/drawing/2014/main" id="{A256170C-AB2A-798A-7149-CB1FF3B8B204}"/>
                </a:ext>
              </a:extLst>
            </p:cNvPr>
            <p:cNvSpPr>
              <a:spLocks/>
            </p:cNvSpPr>
            <p:nvPr/>
          </p:nvSpPr>
          <p:spPr bwMode="auto">
            <a:xfrm>
              <a:off x="2419" y="1179"/>
              <a:ext cx="439" cy="195"/>
            </a:xfrm>
            <a:custGeom>
              <a:avLst/>
              <a:gdLst>
                <a:gd name="T0" fmla="*/ 140 w 439"/>
                <a:gd name="T1" fmla="*/ 55 h 195"/>
                <a:gd name="T2" fmla="*/ 107 w 439"/>
                <a:gd name="T3" fmla="*/ 72 h 195"/>
                <a:gd name="T4" fmla="*/ 107 w 439"/>
                <a:gd name="T5" fmla="*/ 39 h 195"/>
                <a:gd name="T6" fmla="*/ 173 w 439"/>
                <a:gd name="T7" fmla="*/ 80 h 195"/>
                <a:gd name="T8" fmla="*/ 231 w 439"/>
                <a:gd name="T9" fmla="*/ 96 h 195"/>
                <a:gd name="T10" fmla="*/ 239 w 439"/>
                <a:gd name="T11" fmla="*/ 47 h 195"/>
                <a:gd name="T12" fmla="*/ 247 w 439"/>
                <a:gd name="T13" fmla="*/ 88 h 195"/>
                <a:gd name="T14" fmla="*/ 189 w 439"/>
                <a:gd name="T15" fmla="*/ 64 h 195"/>
                <a:gd name="T16" fmla="*/ 231 w 439"/>
                <a:gd name="T17" fmla="*/ 55 h 195"/>
                <a:gd name="T18" fmla="*/ 338 w 439"/>
                <a:gd name="T19" fmla="*/ 88 h 195"/>
                <a:gd name="T20" fmla="*/ 288 w 439"/>
                <a:gd name="T21" fmla="*/ 22 h 195"/>
                <a:gd name="T22" fmla="*/ 296 w 439"/>
                <a:gd name="T23" fmla="*/ 105 h 195"/>
                <a:gd name="T24" fmla="*/ 321 w 439"/>
                <a:gd name="T25" fmla="*/ 105 h 195"/>
                <a:gd name="T26" fmla="*/ 305 w 439"/>
                <a:gd name="T27" fmla="*/ 39 h 195"/>
                <a:gd name="T28" fmla="*/ 239 w 439"/>
                <a:gd name="T29" fmla="*/ 31 h 195"/>
                <a:gd name="T30" fmla="*/ 264 w 439"/>
                <a:gd name="T31" fmla="*/ 80 h 195"/>
                <a:gd name="T32" fmla="*/ 346 w 439"/>
                <a:gd name="T33" fmla="*/ 80 h 195"/>
                <a:gd name="T34" fmla="*/ 428 w 439"/>
                <a:gd name="T35" fmla="*/ 80 h 195"/>
                <a:gd name="T36" fmla="*/ 379 w 439"/>
                <a:gd name="T37" fmla="*/ 72 h 195"/>
                <a:gd name="T38" fmla="*/ 436 w 439"/>
                <a:gd name="T39" fmla="*/ 88 h 195"/>
                <a:gd name="T40" fmla="*/ 338 w 439"/>
                <a:gd name="T41" fmla="*/ 88 h 195"/>
                <a:gd name="T42" fmla="*/ 264 w 439"/>
                <a:gd name="T43" fmla="*/ 31 h 195"/>
                <a:gd name="T44" fmla="*/ 214 w 439"/>
                <a:gd name="T45" fmla="*/ 31 h 195"/>
                <a:gd name="T46" fmla="*/ 157 w 439"/>
                <a:gd name="T47" fmla="*/ 88 h 195"/>
                <a:gd name="T48" fmla="*/ 99 w 439"/>
                <a:gd name="T49" fmla="*/ 113 h 195"/>
                <a:gd name="T50" fmla="*/ 206 w 439"/>
                <a:gd name="T51" fmla="*/ 55 h 195"/>
                <a:gd name="T52" fmla="*/ 296 w 439"/>
                <a:gd name="T53" fmla="*/ 6 h 195"/>
                <a:gd name="T54" fmla="*/ 157 w 439"/>
                <a:gd name="T55" fmla="*/ 64 h 195"/>
                <a:gd name="T56" fmla="*/ 8 w 439"/>
                <a:gd name="T57" fmla="*/ 138 h 195"/>
                <a:gd name="T58" fmla="*/ 58 w 439"/>
                <a:gd name="T59" fmla="*/ 162 h 195"/>
                <a:gd name="T60" fmla="*/ 91 w 439"/>
                <a:gd name="T61" fmla="*/ 146 h 195"/>
                <a:gd name="T62" fmla="*/ 74 w 439"/>
                <a:gd name="T63" fmla="*/ 13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9" h="195">
                  <a:moveTo>
                    <a:pt x="82" y="72"/>
                  </a:moveTo>
                  <a:cubicBezTo>
                    <a:pt x="114" y="102"/>
                    <a:pt x="128" y="94"/>
                    <a:pt x="140" y="55"/>
                  </a:cubicBezTo>
                  <a:cubicBezTo>
                    <a:pt x="132" y="52"/>
                    <a:pt x="123" y="43"/>
                    <a:pt x="115" y="47"/>
                  </a:cubicBezTo>
                  <a:cubicBezTo>
                    <a:pt x="107" y="51"/>
                    <a:pt x="100" y="67"/>
                    <a:pt x="107" y="72"/>
                  </a:cubicBezTo>
                  <a:cubicBezTo>
                    <a:pt x="116" y="78"/>
                    <a:pt x="129" y="67"/>
                    <a:pt x="140" y="64"/>
                  </a:cubicBezTo>
                  <a:cubicBezTo>
                    <a:pt x="154" y="22"/>
                    <a:pt x="146" y="13"/>
                    <a:pt x="107" y="39"/>
                  </a:cubicBezTo>
                  <a:cubicBezTo>
                    <a:pt x="110" y="55"/>
                    <a:pt x="101" y="79"/>
                    <a:pt x="115" y="88"/>
                  </a:cubicBezTo>
                  <a:cubicBezTo>
                    <a:pt x="132" y="98"/>
                    <a:pt x="154" y="75"/>
                    <a:pt x="173" y="80"/>
                  </a:cubicBezTo>
                  <a:cubicBezTo>
                    <a:pt x="181" y="82"/>
                    <a:pt x="181" y="105"/>
                    <a:pt x="181" y="105"/>
                  </a:cubicBezTo>
                  <a:cubicBezTo>
                    <a:pt x="198" y="102"/>
                    <a:pt x="231" y="96"/>
                    <a:pt x="231" y="96"/>
                  </a:cubicBezTo>
                  <a:cubicBezTo>
                    <a:pt x="232" y="96"/>
                    <a:pt x="289" y="78"/>
                    <a:pt x="272" y="55"/>
                  </a:cubicBezTo>
                  <a:cubicBezTo>
                    <a:pt x="265" y="46"/>
                    <a:pt x="250" y="50"/>
                    <a:pt x="239" y="47"/>
                  </a:cubicBezTo>
                  <a:cubicBezTo>
                    <a:pt x="233" y="53"/>
                    <a:pt x="223" y="56"/>
                    <a:pt x="222" y="64"/>
                  </a:cubicBezTo>
                  <a:cubicBezTo>
                    <a:pt x="212" y="134"/>
                    <a:pt x="233" y="103"/>
                    <a:pt x="247" y="88"/>
                  </a:cubicBezTo>
                  <a:cubicBezTo>
                    <a:pt x="244" y="69"/>
                    <a:pt x="251" y="46"/>
                    <a:pt x="239" y="31"/>
                  </a:cubicBezTo>
                  <a:cubicBezTo>
                    <a:pt x="219" y="7"/>
                    <a:pt x="192" y="60"/>
                    <a:pt x="189" y="64"/>
                  </a:cubicBezTo>
                  <a:cubicBezTo>
                    <a:pt x="197" y="69"/>
                    <a:pt x="204" y="82"/>
                    <a:pt x="214" y="80"/>
                  </a:cubicBezTo>
                  <a:cubicBezTo>
                    <a:pt x="224" y="78"/>
                    <a:pt x="226" y="46"/>
                    <a:pt x="231" y="55"/>
                  </a:cubicBezTo>
                  <a:cubicBezTo>
                    <a:pt x="237" y="68"/>
                    <a:pt x="225" y="82"/>
                    <a:pt x="222" y="96"/>
                  </a:cubicBezTo>
                  <a:cubicBezTo>
                    <a:pt x="256" y="130"/>
                    <a:pt x="365" y="173"/>
                    <a:pt x="338" y="88"/>
                  </a:cubicBezTo>
                  <a:cubicBezTo>
                    <a:pt x="335" y="63"/>
                    <a:pt x="344" y="34"/>
                    <a:pt x="329" y="14"/>
                  </a:cubicBezTo>
                  <a:cubicBezTo>
                    <a:pt x="321" y="3"/>
                    <a:pt x="298" y="12"/>
                    <a:pt x="288" y="22"/>
                  </a:cubicBezTo>
                  <a:cubicBezTo>
                    <a:pt x="278" y="32"/>
                    <a:pt x="283" y="50"/>
                    <a:pt x="280" y="64"/>
                  </a:cubicBezTo>
                  <a:cubicBezTo>
                    <a:pt x="285" y="78"/>
                    <a:pt x="282" y="102"/>
                    <a:pt x="296" y="105"/>
                  </a:cubicBezTo>
                  <a:cubicBezTo>
                    <a:pt x="308" y="108"/>
                    <a:pt x="301" y="72"/>
                    <a:pt x="313" y="72"/>
                  </a:cubicBezTo>
                  <a:cubicBezTo>
                    <a:pt x="324" y="72"/>
                    <a:pt x="318" y="94"/>
                    <a:pt x="321" y="105"/>
                  </a:cubicBezTo>
                  <a:cubicBezTo>
                    <a:pt x="340" y="86"/>
                    <a:pt x="373" y="66"/>
                    <a:pt x="338" y="31"/>
                  </a:cubicBezTo>
                  <a:cubicBezTo>
                    <a:pt x="330" y="23"/>
                    <a:pt x="316" y="36"/>
                    <a:pt x="305" y="39"/>
                  </a:cubicBezTo>
                  <a:cubicBezTo>
                    <a:pt x="263" y="79"/>
                    <a:pt x="315" y="39"/>
                    <a:pt x="280" y="22"/>
                  </a:cubicBezTo>
                  <a:cubicBezTo>
                    <a:pt x="267" y="16"/>
                    <a:pt x="253" y="28"/>
                    <a:pt x="239" y="31"/>
                  </a:cubicBezTo>
                  <a:cubicBezTo>
                    <a:pt x="237" y="40"/>
                    <a:pt x="220" y="87"/>
                    <a:pt x="239" y="96"/>
                  </a:cubicBezTo>
                  <a:cubicBezTo>
                    <a:pt x="248" y="100"/>
                    <a:pt x="256" y="85"/>
                    <a:pt x="264" y="80"/>
                  </a:cubicBezTo>
                  <a:cubicBezTo>
                    <a:pt x="301" y="23"/>
                    <a:pt x="255" y="77"/>
                    <a:pt x="305" y="96"/>
                  </a:cubicBezTo>
                  <a:cubicBezTo>
                    <a:pt x="319" y="101"/>
                    <a:pt x="332" y="85"/>
                    <a:pt x="346" y="80"/>
                  </a:cubicBezTo>
                  <a:cubicBezTo>
                    <a:pt x="366" y="19"/>
                    <a:pt x="358" y="91"/>
                    <a:pt x="354" y="105"/>
                  </a:cubicBezTo>
                  <a:cubicBezTo>
                    <a:pt x="399" y="134"/>
                    <a:pt x="406" y="126"/>
                    <a:pt x="428" y="80"/>
                  </a:cubicBezTo>
                  <a:cubicBezTo>
                    <a:pt x="407" y="16"/>
                    <a:pt x="423" y="20"/>
                    <a:pt x="395" y="55"/>
                  </a:cubicBezTo>
                  <a:cubicBezTo>
                    <a:pt x="390" y="61"/>
                    <a:pt x="384" y="66"/>
                    <a:pt x="379" y="72"/>
                  </a:cubicBezTo>
                  <a:cubicBezTo>
                    <a:pt x="384" y="83"/>
                    <a:pt x="383" y="102"/>
                    <a:pt x="395" y="105"/>
                  </a:cubicBezTo>
                  <a:cubicBezTo>
                    <a:pt x="409" y="109"/>
                    <a:pt x="433" y="102"/>
                    <a:pt x="436" y="88"/>
                  </a:cubicBezTo>
                  <a:cubicBezTo>
                    <a:pt x="439" y="76"/>
                    <a:pt x="414" y="77"/>
                    <a:pt x="403" y="72"/>
                  </a:cubicBezTo>
                  <a:cubicBezTo>
                    <a:pt x="381" y="77"/>
                    <a:pt x="360" y="83"/>
                    <a:pt x="338" y="88"/>
                  </a:cubicBezTo>
                  <a:cubicBezTo>
                    <a:pt x="330" y="90"/>
                    <a:pt x="327" y="78"/>
                    <a:pt x="321" y="72"/>
                  </a:cubicBezTo>
                  <a:cubicBezTo>
                    <a:pt x="301" y="52"/>
                    <a:pt x="292" y="40"/>
                    <a:pt x="264" y="31"/>
                  </a:cubicBezTo>
                  <a:cubicBezTo>
                    <a:pt x="224" y="69"/>
                    <a:pt x="269" y="36"/>
                    <a:pt x="239" y="22"/>
                  </a:cubicBezTo>
                  <a:cubicBezTo>
                    <a:pt x="231" y="18"/>
                    <a:pt x="222" y="28"/>
                    <a:pt x="214" y="31"/>
                  </a:cubicBezTo>
                  <a:cubicBezTo>
                    <a:pt x="204" y="60"/>
                    <a:pt x="187" y="77"/>
                    <a:pt x="173" y="105"/>
                  </a:cubicBezTo>
                  <a:cubicBezTo>
                    <a:pt x="168" y="99"/>
                    <a:pt x="165" y="89"/>
                    <a:pt x="157" y="88"/>
                  </a:cubicBezTo>
                  <a:cubicBezTo>
                    <a:pt x="83" y="81"/>
                    <a:pt x="49" y="119"/>
                    <a:pt x="91" y="80"/>
                  </a:cubicBezTo>
                  <a:cubicBezTo>
                    <a:pt x="94" y="91"/>
                    <a:pt x="88" y="110"/>
                    <a:pt x="99" y="113"/>
                  </a:cubicBezTo>
                  <a:cubicBezTo>
                    <a:pt x="168" y="130"/>
                    <a:pt x="145" y="95"/>
                    <a:pt x="173" y="72"/>
                  </a:cubicBezTo>
                  <a:cubicBezTo>
                    <a:pt x="182" y="64"/>
                    <a:pt x="196" y="62"/>
                    <a:pt x="206" y="55"/>
                  </a:cubicBezTo>
                  <a:cubicBezTo>
                    <a:pt x="215" y="48"/>
                    <a:pt x="221" y="37"/>
                    <a:pt x="231" y="31"/>
                  </a:cubicBezTo>
                  <a:cubicBezTo>
                    <a:pt x="251" y="20"/>
                    <a:pt x="319" y="0"/>
                    <a:pt x="296" y="6"/>
                  </a:cubicBezTo>
                  <a:cubicBezTo>
                    <a:pt x="274" y="11"/>
                    <a:pt x="231" y="22"/>
                    <a:pt x="231" y="22"/>
                  </a:cubicBezTo>
                  <a:cubicBezTo>
                    <a:pt x="216" y="63"/>
                    <a:pt x="197" y="53"/>
                    <a:pt x="157" y="64"/>
                  </a:cubicBezTo>
                  <a:cubicBezTo>
                    <a:pt x="73" y="118"/>
                    <a:pt x="197" y="32"/>
                    <a:pt x="115" y="113"/>
                  </a:cubicBezTo>
                  <a:cubicBezTo>
                    <a:pt x="92" y="136"/>
                    <a:pt x="29" y="135"/>
                    <a:pt x="8" y="138"/>
                  </a:cubicBezTo>
                  <a:cubicBezTo>
                    <a:pt x="29" y="195"/>
                    <a:pt x="0" y="138"/>
                    <a:pt x="41" y="138"/>
                  </a:cubicBezTo>
                  <a:cubicBezTo>
                    <a:pt x="51" y="138"/>
                    <a:pt x="51" y="155"/>
                    <a:pt x="58" y="162"/>
                  </a:cubicBezTo>
                  <a:cubicBezTo>
                    <a:pt x="65" y="169"/>
                    <a:pt x="74" y="173"/>
                    <a:pt x="82" y="179"/>
                  </a:cubicBezTo>
                  <a:cubicBezTo>
                    <a:pt x="85" y="168"/>
                    <a:pt x="91" y="157"/>
                    <a:pt x="91" y="146"/>
                  </a:cubicBezTo>
                  <a:cubicBezTo>
                    <a:pt x="91" y="137"/>
                    <a:pt x="90" y="174"/>
                    <a:pt x="82" y="170"/>
                  </a:cubicBezTo>
                  <a:cubicBezTo>
                    <a:pt x="72" y="165"/>
                    <a:pt x="77" y="149"/>
                    <a:pt x="74" y="138"/>
                  </a:cubicBezTo>
                  <a:cubicBezTo>
                    <a:pt x="85" y="94"/>
                    <a:pt x="82" y="116"/>
                    <a:pt x="82" y="72"/>
                  </a:cubicBezTo>
                  <a:close/>
                </a:path>
              </a:pathLst>
            </a:custGeom>
            <a:solidFill>
              <a:schemeClr val="tx2"/>
            </a:solidFill>
            <a:ln w="9525">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85" name="Line 13">
              <a:extLst>
                <a:ext uri="{FF2B5EF4-FFF2-40B4-BE49-F238E27FC236}">
                  <a16:creationId xmlns:a16="http://schemas.microsoft.com/office/drawing/2014/main" id="{B9636DE4-DF54-CFC3-A0E2-81930A4798A4}"/>
                </a:ext>
              </a:extLst>
            </p:cNvPr>
            <p:cNvSpPr>
              <a:spLocks noChangeShapeType="1"/>
            </p:cNvSpPr>
            <p:nvPr/>
          </p:nvSpPr>
          <p:spPr bwMode="auto">
            <a:xfrm>
              <a:off x="2688" y="1392"/>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86" name="Oval 14">
            <a:extLst>
              <a:ext uri="{FF2B5EF4-FFF2-40B4-BE49-F238E27FC236}">
                <a16:creationId xmlns:a16="http://schemas.microsoft.com/office/drawing/2014/main" id="{BBE0D3B2-EF81-5DE8-ED19-40872933669B}"/>
              </a:ext>
            </a:extLst>
          </p:cNvPr>
          <p:cNvSpPr>
            <a:spLocks noChangeArrowheads="1"/>
          </p:cNvSpPr>
          <p:nvPr/>
        </p:nvSpPr>
        <p:spPr bwMode="auto">
          <a:xfrm>
            <a:off x="4125913" y="2438400"/>
            <a:ext cx="228600" cy="1524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094" name="Group 22">
            <a:extLst>
              <a:ext uri="{FF2B5EF4-FFF2-40B4-BE49-F238E27FC236}">
                <a16:creationId xmlns:a16="http://schemas.microsoft.com/office/drawing/2014/main" id="{5A83B5F6-BBDF-4E1F-648C-B42C4F7FF3AF}"/>
              </a:ext>
            </a:extLst>
          </p:cNvPr>
          <p:cNvGrpSpPr>
            <a:grpSpLocks/>
          </p:cNvGrpSpPr>
          <p:nvPr/>
        </p:nvGrpSpPr>
        <p:grpSpPr bwMode="auto">
          <a:xfrm>
            <a:off x="762000" y="1981200"/>
            <a:ext cx="3276600" cy="641350"/>
            <a:chOff x="480" y="1248"/>
            <a:chExt cx="2064" cy="404"/>
          </a:xfrm>
        </p:grpSpPr>
        <p:sp>
          <p:nvSpPr>
            <p:cNvPr id="3088" name="Text Box 16">
              <a:extLst>
                <a:ext uri="{FF2B5EF4-FFF2-40B4-BE49-F238E27FC236}">
                  <a16:creationId xmlns:a16="http://schemas.microsoft.com/office/drawing/2014/main" id="{D3A90B62-93F2-80C3-AC33-B64DE328A289}"/>
                </a:ext>
              </a:extLst>
            </p:cNvPr>
            <p:cNvSpPr txBox="1">
              <a:spLocks noChangeArrowheads="1"/>
            </p:cNvSpPr>
            <p:nvPr/>
          </p:nvSpPr>
          <p:spPr bwMode="auto">
            <a:xfrm>
              <a:off x="480" y="1248"/>
              <a:ext cx="124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The tube starts here:</a:t>
              </a:r>
              <a:endParaRPr lang="en-GB" altLang="en-US"/>
            </a:p>
          </p:txBody>
        </p:sp>
        <p:sp>
          <p:nvSpPr>
            <p:cNvPr id="3089" name="Line 17">
              <a:extLst>
                <a:ext uri="{FF2B5EF4-FFF2-40B4-BE49-F238E27FC236}">
                  <a16:creationId xmlns:a16="http://schemas.microsoft.com/office/drawing/2014/main" id="{640BBB17-1E56-C31B-2012-88496A546CF2}"/>
                </a:ext>
              </a:extLst>
            </p:cNvPr>
            <p:cNvSpPr>
              <a:spLocks noChangeShapeType="1"/>
            </p:cNvSpPr>
            <p:nvPr/>
          </p:nvSpPr>
          <p:spPr bwMode="auto">
            <a:xfrm>
              <a:off x="1248" y="1536"/>
              <a:ext cx="1296" cy="4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91" name="AutoShape 19">
            <a:extLst>
              <a:ext uri="{FF2B5EF4-FFF2-40B4-BE49-F238E27FC236}">
                <a16:creationId xmlns:a16="http://schemas.microsoft.com/office/drawing/2014/main" id="{EBF4988C-2942-7B5F-771D-4F4871EFCA0C}"/>
              </a:ext>
            </a:extLst>
          </p:cNvPr>
          <p:cNvSpPr>
            <a:spLocks noChangeArrowheads="1"/>
          </p:cNvSpPr>
          <p:nvPr/>
        </p:nvSpPr>
        <p:spPr bwMode="auto">
          <a:xfrm>
            <a:off x="4191000" y="2590800"/>
            <a:ext cx="142875" cy="1087438"/>
          </a:xfrm>
          <a:prstGeom prst="can">
            <a:avLst>
              <a:gd name="adj" fmla="val 26639"/>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3092" name="Text Box 20">
            <a:extLst>
              <a:ext uri="{FF2B5EF4-FFF2-40B4-BE49-F238E27FC236}">
                <a16:creationId xmlns:a16="http://schemas.microsoft.com/office/drawing/2014/main" id="{B0A5238F-1541-6315-F4C2-7DA2429875EC}"/>
              </a:ext>
            </a:extLst>
          </p:cNvPr>
          <p:cNvSpPr txBox="1">
            <a:spLocks noChangeArrowheads="1"/>
          </p:cNvSpPr>
          <p:nvPr/>
        </p:nvSpPr>
        <p:spPr bwMode="auto">
          <a:xfrm>
            <a:off x="533400" y="2895600"/>
            <a:ext cx="20732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And although there are a few twists and turns along the way…</a:t>
            </a:r>
            <a:endParaRPr lang="en-GB" altLang="en-US"/>
          </a:p>
        </p:txBody>
      </p:sp>
      <p:sp>
        <p:nvSpPr>
          <p:cNvPr id="3093" name="Line 21">
            <a:extLst>
              <a:ext uri="{FF2B5EF4-FFF2-40B4-BE49-F238E27FC236}">
                <a16:creationId xmlns:a16="http://schemas.microsoft.com/office/drawing/2014/main" id="{DF0F0DD5-97FD-B6E1-1DB2-5B5CFD2A59E7}"/>
              </a:ext>
            </a:extLst>
          </p:cNvPr>
          <p:cNvSpPr>
            <a:spLocks noChangeShapeType="1"/>
          </p:cNvSpPr>
          <p:nvPr/>
        </p:nvSpPr>
        <p:spPr bwMode="auto">
          <a:xfrm>
            <a:off x="2209800" y="3733800"/>
            <a:ext cx="2057400" cy="76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6" name="AutoShape 24">
            <a:extLst>
              <a:ext uri="{FF2B5EF4-FFF2-40B4-BE49-F238E27FC236}">
                <a16:creationId xmlns:a16="http://schemas.microsoft.com/office/drawing/2014/main" id="{768614AC-D047-DC0B-8060-9A5D1120C06E}"/>
              </a:ext>
            </a:extLst>
          </p:cNvPr>
          <p:cNvSpPr>
            <a:spLocks noChangeArrowheads="1"/>
          </p:cNvSpPr>
          <p:nvPr/>
        </p:nvSpPr>
        <p:spPr bwMode="auto">
          <a:xfrm>
            <a:off x="4191000" y="3657600"/>
            <a:ext cx="152400" cy="762000"/>
          </a:xfrm>
          <a:prstGeom prst="can">
            <a:avLst>
              <a:gd name="adj" fmla="val 17500"/>
            </a:avLst>
          </a:prstGeom>
          <a:solidFill>
            <a:schemeClr val="bg1"/>
          </a:solidFill>
          <a:ln w="9525">
            <a:solidFill>
              <a:schemeClr val="tx1"/>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AutoShape 25">
            <a:extLst>
              <a:ext uri="{FF2B5EF4-FFF2-40B4-BE49-F238E27FC236}">
                <a16:creationId xmlns:a16="http://schemas.microsoft.com/office/drawing/2014/main" id="{1B654846-4CD3-E7FC-B18A-5CDFA3434954}"/>
              </a:ext>
            </a:extLst>
          </p:cNvPr>
          <p:cNvSpPr>
            <a:spLocks noChangeArrowheads="1"/>
          </p:cNvSpPr>
          <p:nvPr/>
        </p:nvSpPr>
        <p:spPr bwMode="auto">
          <a:xfrm>
            <a:off x="4191000" y="4343400"/>
            <a:ext cx="152400" cy="914400"/>
          </a:xfrm>
          <a:prstGeom prst="can">
            <a:avLst>
              <a:gd name="adj" fmla="val 21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Text Box 26">
            <a:extLst>
              <a:ext uri="{FF2B5EF4-FFF2-40B4-BE49-F238E27FC236}">
                <a16:creationId xmlns:a16="http://schemas.microsoft.com/office/drawing/2014/main" id="{16CF91AD-CC8C-D782-C53D-97B8F8D565D6}"/>
              </a:ext>
            </a:extLst>
          </p:cNvPr>
          <p:cNvSpPr txBox="1">
            <a:spLocks noChangeArrowheads="1"/>
          </p:cNvSpPr>
          <p:nvPr/>
        </p:nvSpPr>
        <p:spPr bwMode="auto">
          <a:xfrm>
            <a:off x="441325" y="4760913"/>
            <a:ext cx="201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It comes out here:</a:t>
            </a:r>
            <a:endParaRPr lang="en-GB" altLang="en-US"/>
          </a:p>
        </p:txBody>
      </p:sp>
      <p:sp>
        <p:nvSpPr>
          <p:cNvPr id="3099" name="Line 27">
            <a:extLst>
              <a:ext uri="{FF2B5EF4-FFF2-40B4-BE49-F238E27FC236}">
                <a16:creationId xmlns:a16="http://schemas.microsoft.com/office/drawing/2014/main" id="{59CF51AF-3AE6-246F-C776-DF9957C0B4D9}"/>
              </a:ext>
            </a:extLst>
          </p:cNvPr>
          <p:cNvSpPr>
            <a:spLocks noChangeShapeType="1"/>
          </p:cNvSpPr>
          <p:nvPr/>
        </p:nvSpPr>
        <p:spPr bwMode="auto">
          <a:xfrm>
            <a:off x="2514600" y="4953000"/>
            <a:ext cx="167640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00" name="Text Box 28">
            <a:extLst>
              <a:ext uri="{FF2B5EF4-FFF2-40B4-BE49-F238E27FC236}">
                <a16:creationId xmlns:a16="http://schemas.microsoft.com/office/drawing/2014/main" id="{FCEF8950-69CE-D05F-B630-CF045DF774FA}"/>
              </a:ext>
            </a:extLst>
          </p:cNvPr>
          <p:cNvSpPr txBox="1">
            <a:spLocks noChangeArrowheads="1"/>
          </p:cNvSpPr>
          <p:nvPr/>
        </p:nvSpPr>
        <p:spPr bwMode="auto">
          <a:xfrm>
            <a:off x="5943600" y="3124200"/>
            <a:ext cx="291147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Anything that goes in the top hole (mouth) does not become part of the body until it is </a:t>
            </a:r>
            <a:r>
              <a:rPr lang="en-US" altLang="en-US" sz="2400" b="1">
                <a:solidFill>
                  <a:srgbClr val="FF3300"/>
                </a:solidFill>
              </a:rPr>
              <a:t>absorbed</a:t>
            </a:r>
            <a:r>
              <a:rPr lang="en-US" altLang="en-US" sz="2400"/>
              <a:t> (taken in) in a part called the small intestine.  </a:t>
            </a:r>
            <a:endParaRPr lang="en-GB" altLang="en-US" sz="2400"/>
          </a:p>
        </p:txBody>
      </p:sp>
      <p:sp>
        <p:nvSpPr>
          <p:cNvPr id="3101" name="Text Box 29">
            <a:extLst>
              <a:ext uri="{FF2B5EF4-FFF2-40B4-BE49-F238E27FC236}">
                <a16:creationId xmlns:a16="http://schemas.microsoft.com/office/drawing/2014/main" id="{9B9C99C7-D934-E132-1ACB-AD0D93A2FE2F}"/>
              </a:ext>
            </a:extLst>
          </p:cNvPr>
          <p:cNvSpPr txBox="1">
            <a:spLocks noChangeArrowheads="1"/>
          </p:cNvSpPr>
          <p:nvPr/>
        </p:nvSpPr>
        <p:spPr bwMode="auto">
          <a:xfrm>
            <a:off x="5943600" y="1524000"/>
            <a:ext cx="2606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This tube is called the </a:t>
            </a:r>
            <a:r>
              <a:rPr lang="en-US" altLang="en-US" sz="2400" b="1"/>
              <a:t>GUT</a:t>
            </a:r>
            <a:r>
              <a:rPr lang="en-US" altLang="en-US" sz="2400"/>
              <a:t>.</a:t>
            </a:r>
            <a:endParaRPr lang="en-GB"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8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9" presetClass="entr" presetSubtype="0" decel="100000" fill="hold" nodeType="clickEffect">
                                  <p:stCondLst>
                                    <p:cond delay="0"/>
                                  </p:stCondLst>
                                  <p:childTnLst>
                                    <p:set>
                                      <p:cBhvr>
                                        <p:cTn id="10" dur="1" fill="hold">
                                          <p:stCondLst>
                                            <p:cond delay="0"/>
                                          </p:stCondLst>
                                        </p:cTn>
                                        <p:tgtEl>
                                          <p:spTgt spid="3086"/>
                                        </p:tgtEl>
                                        <p:attrNameLst>
                                          <p:attrName>style.visibility</p:attrName>
                                        </p:attrNameLst>
                                      </p:cBhvr>
                                      <p:to>
                                        <p:strVal val="visible"/>
                                      </p:to>
                                    </p:set>
                                    <p:anim calcmode="lin" valueType="num">
                                      <p:cBhvr>
                                        <p:cTn id="11" dur="500" fill="hold"/>
                                        <p:tgtEl>
                                          <p:spTgt spid="3086"/>
                                        </p:tgtEl>
                                        <p:attrNameLst>
                                          <p:attrName>ppt_w</p:attrName>
                                        </p:attrNameLst>
                                      </p:cBhvr>
                                      <p:tavLst>
                                        <p:tav tm="0">
                                          <p:val>
                                            <p:fltVal val="0"/>
                                          </p:val>
                                        </p:tav>
                                        <p:tav tm="100000">
                                          <p:val>
                                            <p:strVal val="#ppt_w"/>
                                          </p:val>
                                        </p:tav>
                                      </p:tavLst>
                                    </p:anim>
                                    <p:anim calcmode="lin" valueType="num">
                                      <p:cBhvr>
                                        <p:cTn id="12" dur="500" fill="hold"/>
                                        <p:tgtEl>
                                          <p:spTgt spid="3086"/>
                                        </p:tgtEl>
                                        <p:attrNameLst>
                                          <p:attrName>ppt_h</p:attrName>
                                        </p:attrNameLst>
                                      </p:cBhvr>
                                      <p:tavLst>
                                        <p:tav tm="0">
                                          <p:val>
                                            <p:fltVal val="0"/>
                                          </p:val>
                                        </p:tav>
                                        <p:tav tm="100000">
                                          <p:val>
                                            <p:strVal val="#ppt_h"/>
                                          </p:val>
                                        </p:tav>
                                      </p:tavLst>
                                    </p:anim>
                                    <p:anim calcmode="lin" valueType="num">
                                      <p:cBhvr>
                                        <p:cTn id="13" dur="500" fill="hold"/>
                                        <p:tgtEl>
                                          <p:spTgt spid="3086"/>
                                        </p:tgtEl>
                                        <p:attrNameLst>
                                          <p:attrName>style.rotation</p:attrName>
                                        </p:attrNameLst>
                                      </p:cBhvr>
                                      <p:tavLst>
                                        <p:tav tm="0">
                                          <p:val>
                                            <p:fltVal val="360"/>
                                          </p:val>
                                        </p:tav>
                                        <p:tav tm="100000">
                                          <p:val>
                                            <p:fltVal val="0"/>
                                          </p:val>
                                        </p:tav>
                                      </p:tavLst>
                                    </p:anim>
                                    <p:animEffect transition="in" filter="fade">
                                      <p:cBhvr>
                                        <p:cTn id="14" dur="500"/>
                                        <p:tgtEl>
                                          <p:spTgt spid="308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091"/>
                                        </p:tgtEl>
                                        <p:attrNameLst>
                                          <p:attrName>style.visibility</p:attrName>
                                        </p:attrNameLst>
                                      </p:cBhvr>
                                      <p:to>
                                        <p:strVal val="visible"/>
                                      </p:to>
                                    </p:set>
                                    <p:animEffect transition="in" filter="wipe(up)">
                                      <p:cBhvr>
                                        <p:cTn id="19" dur="500"/>
                                        <p:tgtEl>
                                          <p:spTgt spid="309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094"/>
                                        </p:tgtEl>
                                        <p:attrNameLst>
                                          <p:attrName>style.visibility</p:attrName>
                                        </p:attrNameLst>
                                      </p:cBhvr>
                                      <p:to>
                                        <p:strVal val="visible"/>
                                      </p:to>
                                    </p:set>
                                    <p:animEffect transition="in" filter="wipe(left)">
                                      <p:cBhvr>
                                        <p:cTn id="24" dur="500"/>
                                        <p:tgtEl>
                                          <p:spTgt spid="309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07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07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7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08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81"/>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09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09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nodeType="clickEffect">
                                  <p:stCondLst>
                                    <p:cond delay="0"/>
                                  </p:stCondLst>
                                  <p:childTnLst>
                                    <p:set>
                                      <p:cBhvr>
                                        <p:cTn id="50" dur="1" fill="hold">
                                          <p:stCondLst>
                                            <p:cond delay="0"/>
                                          </p:stCondLst>
                                        </p:cTn>
                                        <p:tgtEl>
                                          <p:spTgt spid="3096"/>
                                        </p:tgtEl>
                                        <p:attrNameLst>
                                          <p:attrName>style.visibility</p:attrName>
                                        </p:attrNameLst>
                                      </p:cBhvr>
                                      <p:to>
                                        <p:strVal val="visible"/>
                                      </p:to>
                                    </p:set>
                                    <p:animEffect transition="in" filter="wipe(up)">
                                      <p:cBhvr>
                                        <p:cTn id="51" dur="500"/>
                                        <p:tgtEl>
                                          <p:spTgt spid="309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3097"/>
                                        </p:tgtEl>
                                        <p:attrNameLst>
                                          <p:attrName>style.visibility</p:attrName>
                                        </p:attrNameLst>
                                      </p:cBhvr>
                                      <p:to>
                                        <p:strVal val="visible"/>
                                      </p:to>
                                    </p:set>
                                    <p:animEffect transition="in" filter="wipe(up)">
                                      <p:cBhvr>
                                        <p:cTn id="56" dur="500"/>
                                        <p:tgtEl>
                                          <p:spTgt spid="309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098"/>
                                        </p:tgtEl>
                                        <p:attrNameLst>
                                          <p:attrName>style.visibility</p:attrName>
                                        </p:attrNameLst>
                                      </p:cBhvr>
                                      <p:to>
                                        <p:strVal val="visible"/>
                                      </p:to>
                                    </p:set>
                                    <p:animEffect transition="in" filter="wipe(left)">
                                      <p:cBhvr>
                                        <p:cTn id="61" dur="500"/>
                                        <p:tgtEl>
                                          <p:spTgt spid="3098"/>
                                        </p:tgtEl>
                                      </p:cBhvr>
                                    </p:animEffect>
                                  </p:childTnLst>
                                </p:cTn>
                              </p:par>
                              <p:par>
                                <p:cTn id="62" presetID="22" presetClass="entr" presetSubtype="8" fill="hold" nodeType="withEffect">
                                  <p:stCondLst>
                                    <p:cond delay="0"/>
                                  </p:stCondLst>
                                  <p:childTnLst>
                                    <p:set>
                                      <p:cBhvr>
                                        <p:cTn id="63" dur="1" fill="hold">
                                          <p:stCondLst>
                                            <p:cond delay="0"/>
                                          </p:stCondLst>
                                        </p:cTn>
                                        <p:tgtEl>
                                          <p:spTgt spid="3099"/>
                                        </p:tgtEl>
                                        <p:attrNameLst>
                                          <p:attrName>style.visibility</p:attrName>
                                        </p:attrNameLst>
                                      </p:cBhvr>
                                      <p:to>
                                        <p:strVal val="visible"/>
                                      </p:to>
                                    </p:set>
                                    <p:animEffect transition="in" filter="wipe(left)">
                                      <p:cBhvr>
                                        <p:cTn id="64" dur="500"/>
                                        <p:tgtEl>
                                          <p:spTgt spid="3099"/>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5" presetClass="entr" presetSubtype="0" fill="hold" nodeType="clickEffect">
                                  <p:stCondLst>
                                    <p:cond delay="0"/>
                                  </p:stCondLst>
                                  <p:childTnLst>
                                    <p:set>
                                      <p:cBhvr>
                                        <p:cTn id="68" dur="1" fill="hold">
                                          <p:stCondLst>
                                            <p:cond delay="0"/>
                                          </p:stCondLst>
                                        </p:cTn>
                                        <p:tgtEl>
                                          <p:spTgt spid="3101"/>
                                        </p:tgtEl>
                                        <p:attrNameLst>
                                          <p:attrName>style.visibility</p:attrName>
                                        </p:attrNameLst>
                                      </p:cBhvr>
                                      <p:to>
                                        <p:strVal val="visible"/>
                                      </p:to>
                                    </p:set>
                                    <p:animEffect transition="in" filter="fade">
                                      <p:cBhvr>
                                        <p:cTn id="69" dur="2000"/>
                                        <p:tgtEl>
                                          <p:spTgt spid="3101"/>
                                        </p:tgtEl>
                                      </p:cBhvr>
                                    </p:animEffect>
                                    <p:anim calcmode="lin" valueType="num">
                                      <p:cBhvr>
                                        <p:cTn id="70" dur="2000" fill="hold"/>
                                        <p:tgtEl>
                                          <p:spTgt spid="3101"/>
                                        </p:tgtEl>
                                        <p:attrNameLst>
                                          <p:attrName>style.rotation</p:attrName>
                                        </p:attrNameLst>
                                      </p:cBhvr>
                                      <p:tavLst>
                                        <p:tav tm="0">
                                          <p:val>
                                            <p:fltVal val="720"/>
                                          </p:val>
                                        </p:tav>
                                        <p:tav tm="100000">
                                          <p:val>
                                            <p:fltVal val="0"/>
                                          </p:val>
                                        </p:tav>
                                      </p:tavLst>
                                    </p:anim>
                                    <p:anim calcmode="lin" valueType="num">
                                      <p:cBhvr>
                                        <p:cTn id="71" dur="2000" fill="hold"/>
                                        <p:tgtEl>
                                          <p:spTgt spid="3101"/>
                                        </p:tgtEl>
                                        <p:attrNameLst>
                                          <p:attrName>ppt_h</p:attrName>
                                        </p:attrNameLst>
                                      </p:cBhvr>
                                      <p:tavLst>
                                        <p:tav tm="0">
                                          <p:val>
                                            <p:fltVal val="0"/>
                                          </p:val>
                                        </p:tav>
                                        <p:tav tm="100000">
                                          <p:val>
                                            <p:strVal val="#ppt_h"/>
                                          </p:val>
                                        </p:tav>
                                      </p:tavLst>
                                    </p:anim>
                                    <p:anim calcmode="lin" valueType="num">
                                      <p:cBhvr>
                                        <p:cTn id="72" dur="2000" fill="hold"/>
                                        <p:tgtEl>
                                          <p:spTgt spid="3101"/>
                                        </p:tgtEl>
                                        <p:attrNameLst>
                                          <p:attrName>ppt_w</p:attrName>
                                        </p:attrNameLst>
                                      </p:cBhvr>
                                      <p:tavLst>
                                        <p:tav tm="0">
                                          <p:val>
                                            <p:fltVal val="0"/>
                                          </p:val>
                                        </p:tav>
                                        <p:tav tm="100000">
                                          <p:val>
                                            <p:strVal val="#ppt_w"/>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35" presetClass="entr" presetSubtype="0" fill="hold" nodeType="clickEffect">
                                  <p:stCondLst>
                                    <p:cond delay="0"/>
                                  </p:stCondLst>
                                  <p:childTnLst>
                                    <p:set>
                                      <p:cBhvr>
                                        <p:cTn id="76" dur="1" fill="hold">
                                          <p:stCondLst>
                                            <p:cond delay="0"/>
                                          </p:stCondLst>
                                        </p:cTn>
                                        <p:tgtEl>
                                          <p:spTgt spid="3100"/>
                                        </p:tgtEl>
                                        <p:attrNameLst>
                                          <p:attrName>style.visibility</p:attrName>
                                        </p:attrNameLst>
                                      </p:cBhvr>
                                      <p:to>
                                        <p:strVal val="visible"/>
                                      </p:to>
                                    </p:set>
                                    <p:animEffect transition="in" filter="fade">
                                      <p:cBhvr>
                                        <p:cTn id="77" dur="2000"/>
                                        <p:tgtEl>
                                          <p:spTgt spid="3100"/>
                                        </p:tgtEl>
                                      </p:cBhvr>
                                    </p:animEffect>
                                    <p:anim calcmode="lin" valueType="num">
                                      <p:cBhvr>
                                        <p:cTn id="78" dur="2000" fill="hold"/>
                                        <p:tgtEl>
                                          <p:spTgt spid="3100"/>
                                        </p:tgtEl>
                                        <p:attrNameLst>
                                          <p:attrName>style.rotation</p:attrName>
                                        </p:attrNameLst>
                                      </p:cBhvr>
                                      <p:tavLst>
                                        <p:tav tm="0">
                                          <p:val>
                                            <p:fltVal val="720"/>
                                          </p:val>
                                        </p:tav>
                                        <p:tav tm="100000">
                                          <p:val>
                                            <p:fltVal val="0"/>
                                          </p:val>
                                        </p:tav>
                                      </p:tavLst>
                                    </p:anim>
                                    <p:anim calcmode="lin" valueType="num">
                                      <p:cBhvr>
                                        <p:cTn id="79" dur="2000" fill="hold"/>
                                        <p:tgtEl>
                                          <p:spTgt spid="3100"/>
                                        </p:tgtEl>
                                        <p:attrNameLst>
                                          <p:attrName>ppt_h</p:attrName>
                                        </p:attrNameLst>
                                      </p:cBhvr>
                                      <p:tavLst>
                                        <p:tav tm="0">
                                          <p:val>
                                            <p:fltVal val="0"/>
                                          </p:val>
                                        </p:tav>
                                        <p:tav tm="100000">
                                          <p:val>
                                            <p:strVal val="#ppt_h"/>
                                          </p:val>
                                        </p:tav>
                                      </p:tavLst>
                                    </p:anim>
                                    <p:anim calcmode="lin" valueType="num">
                                      <p:cBhvr>
                                        <p:cTn id="80" dur="2000" fill="hold"/>
                                        <p:tgtEl>
                                          <p:spTgt spid="310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1" grpId="0" animBg="1"/>
      <p:bldP spid="3092" grpId="0"/>
      <p:bldP spid="3098" grpId="0"/>
      <p:bldP spid="3100" grpId="0"/>
      <p:bldP spid="31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411939FC-9174-ECEC-3602-EF58095CEDA6}"/>
              </a:ext>
            </a:extLst>
          </p:cNvPr>
          <p:cNvSpPr>
            <a:spLocks noGrp="1" noChangeArrowheads="1"/>
          </p:cNvSpPr>
          <p:nvPr>
            <p:ph type="title"/>
          </p:nvPr>
        </p:nvSpPr>
        <p:spPr/>
        <p:txBody>
          <a:bodyPr/>
          <a:lstStyle/>
          <a:p>
            <a:r>
              <a:rPr lang="en-US" altLang="en-US"/>
              <a:t>Tooth decay</a:t>
            </a:r>
          </a:p>
        </p:txBody>
      </p:sp>
      <p:sp>
        <p:nvSpPr>
          <p:cNvPr id="56323" name="Rectangle 3">
            <a:extLst>
              <a:ext uri="{FF2B5EF4-FFF2-40B4-BE49-F238E27FC236}">
                <a16:creationId xmlns:a16="http://schemas.microsoft.com/office/drawing/2014/main" id="{8F6B3327-99DB-4EFD-C1FD-F8BC9659734E}"/>
              </a:ext>
            </a:extLst>
          </p:cNvPr>
          <p:cNvSpPr>
            <a:spLocks noGrp="1" noChangeArrowheads="1"/>
          </p:cNvSpPr>
          <p:nvPr>
            <p:ph type="body" idx="1"/>
          </p:nvPr>
        </p:nvSpPr>
        <p:spPr/>
        <p:txBody>
          <a:bodyPr/>
          <a:lstStyle/>
          <a:p>
            <a:r>
              <a:rPr lang="en-US" altLang="en-US"/>
              <a:t>What do you think causes tooth decay?</a:t>
            </a:r>
          </a:p>
          <a:p>
            <a:r>
              <a:rPr lang="en-US" altLang="en-US"/>
              <a:t>Saliva is normally slightly alkaline.  When we eat, bacteria in our mouth feed on sugar and turn it into acid.  The sugar starts to attack the enamel and wear it away.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81D7685-B0E5-1B9C-C662-AAF9976C2C2E}"/>
              </a:ext>
            </a:extLst>
          </p:cNvPr>
          <p:cNvSpPr>
            <a:spLocks noGrp="1" noChangeArrowheads="1"/>
          </p:cNvSpPr>
          <p:nvPr>
            <p:ph type="title" sz="quarter"/>
          </p:nvPr>
        </p:nvSpPr>
        <p:spPr/>
        <p:txBody>
          <a:bodyPr/>
          <a:lstStyle/>
          <a:p>
            <a:r>
              <a:rPr lang="en-US" altLang="en-US"/>
              <a:t>Tooth decay</a:t>
            </a:r>
          </a:p>
        </p:txBody>
      </p:sp>
      <p:sp>
        <p:nvSpPr>
          <p:cNvPr id="48145" name="Text Box 17">
            <a:extLst>
              <a:ext uri="{FF2B5EF4-FFF2-40B4-BE49-F238E27FC236}">
                <a16:creationId xmlns:a16="http://schemas.microsoft.com/office/drawing/2014/main" id="{CF0D6BA6-3DCB-8BF7-796B-9E785837E589}"/>
              </a:ext>
            </a:extLst>
          </p:cNvPr>
          <p:cNvSpPr txBox="1">
            <a:spLocks noChangeArrowheads="1"/>
          </p:cNvSpPr>
          <p:nvPr/>
        </p:nvSpPr>
        <p:spPr bwMode="auto">
          <a:xfrm>
            <a:off x="517525" y="4303713"/>
            <a:ext cx="16160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a:t>Decay has started in the enamel</a:t>
            </a:r>
          </a:p>
        </p:txBody>
      </p:sp>
      <p:grpSp>
        <p:nvGrpSpPr>
          <p:cNvPr id="48159" name="Group 31">
            <a:extLst>
              <a:ext uri="{FF2B5EF4-FFF2-40B4-BE49-F238E27FC236}">
                <a16:creationId xmlns:a16="http://schemas.microsoft.com/office/drawing/2014/main" id="{6AFF269B-E9E2-59E0-CE6E-1BFBA10F8DEB}"/>
              </a:ext>
            </a:extLst>
          </p:cNvPr>
          <p:cNvGrpSpPr>
            <a:grpSpLocks/>
          </p:cNvGrpSpPr>
          <p:nvPr/>
        </p:nvGrpSpPr>
        <p:grpSpPr bwMode="auto">
          <a:xfrm>
            <a:off x="381000" y="1828800"/>
            <a:ext cx="8115300" cy="1981200"/>
            <a:chOff x="240" y="1152"/>
            <a:chExt cx="5112" cy="1248"/>
          </a:xfrm>
        </p:grpSpPr>
        <p:pic>
          <p:nvPicPr>
            <p:cNvPr id="48132" name="Picture 4">
              <a:hlinkClick r:id="rId3"/>
              <a:extLst>
                <a:ext uri="{FF2B5EF4-FFF2-40B4-BE49-F238E27FC236}">
                  <a16:creationId xmlns:a16="http://schemas.microsoft.com/office/drawing/2014/main" id="{3660B258-A112-8DFB-C58E-7B571AC7EAB8}"/>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l="11946" t="1852" r="36537" b="5556"/>
            <a:stretch>
              <a:fillRect/>
            </a:stretch>
          </p:blipFill>
          <p:spPr bwMode="auto">
            <a:xfrm>
              <a:off x="240" y="1152"/>
              <a:ext cx="1032" cy="1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8138" name="Picture 10">
              <a:hlinkClick r:id="rId3"/>
              <a:extLst>
                <a:ext uri="{FF2B5EF4-FFF2-40B4-BE49-F238E27FC236}">
                  <a16:creationId xmlns:a16="http://schemas.microsoft.com/office/drawing/2014/main" id="{D46EADDB-B404-05A3-F391-9724F09FCEFB}"/>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l="11946" t="1852" r="36537" b="5556"/>
            <a:stretch>
              <a:fillRect/>
            </a:stretch>
          </p:blipFill>
          <p:spPr bwMode="auto">
            <a:xfrm>
              <a:off x="1632" y="1152"/>
              <a:ext cx="1032" cy="1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8140" name="Picture 12">
              <a:hlinkClick r:id="rId3"/>
              <a:extLst>
                <a:ext uri="{FF2B5EF4-FFF2-40B4-BE49-F238E27FC236}">
                  <a16:creationId xmlns:a16="http://schemas.microsoft.com/office/drawing/2014/main" id="{120F24C8-0755-1A30-92D4-91B33A1A9D36}"/>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l="11946" t="1852" r="36537" b="5556"/>
            <a:stretch>
              <a:fillRect/>
            </a:stretch>
          </p:blipFill>
          <p:spPr bwMode="auto">
            <a:xfrm>
              <a:off x="2928" y="1152"/>
              <a:ext cx="1032" cy="1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8142" name="Picture 14">
              <a:hlinkClick r:id="rId3"/>
              <a:extLst>
                <a:ext uri="{FF2B5EF4-FFF2-40B4-BE49-F238E27FC236}">
                  <a16:creationId xmlns:a16="http://schemas.microsoft.com/office/drawing/2014/main" id="{21C4B6E0-D47A-6DF7-21DB-F4CA21E1FE93}"/>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l="11946" t="1852" r="36537" b="5556"/>
            <a:stretch>
              <a:fillRect/>
            </a:stretch>
          </p:blipFill>
          <p:spPr bwMode="auto">
            <a:xfrm>
              <a:off x="4320" y="1152"/>
              <a:ext cx="1032" cy="12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8144" name="AutoShape 16">
              <a:extLst>
                <a:ext uri="{FF2B5EF4-FFF2-40B4-BE49-F238E27FC236}">
                  <a16:creationId xmlns:a16="http://schemas.microsoft.com/office/drawing/2014/main" id="{01FFB8BA-5B6E-29FA-B15A-FEAF3CD16CF7}"/>
                </a:ext>
              </a:extLst>
            </p:cNvPr>
            <p:cNvSpPr>
              <a:spLocks noChangeArrowheads="1"/>
            </p:cNvSpPr>
            <p:nvPr/>
          </p:nvSpPr>
          <p:spPr bwMode="auto">
            <a:xfrm>
              <a:off x="672" y="1296"/>
              <a:ext cx="144"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146" name="AutoShape 18">
              <a:extLst>
                <a:ext uri="{FF2B5EF4-FFF2-40B4-BE49-F238E27FC236}">
                  <a16:creationId xmlns:a16="http://schemas.microsoft.com/office/drawing/2014/main" id="{555019D5-60D2-7799-19E1-35F9394AFDAD}"/>
                </a:ext>
              </a:extLst>
            </p:cNvPr>
            <p:cNvSpPr>
              <a:spLocks noChangeArrowheads="1"/>
            </p:cNvSpPr>
            <p:nvPr/>
          </p:nvSpPr>
          <p:spPr bwMode="auto">
            <a:xfrm>
              <a:off x="2064" y="1296"/>
              <a:ext cx="144" cy="1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147" name="AutoShape 19">
              <a:extLst>
                <a:ext uri="{FF2B5EF4-FFF2-40B4-BE49-F238E27FC236}">
                  <a16:creationId xmlns:a16="http://schemas.microsoft.com/office/drawing/2014/main" id="{A7F9FF9E-F29A-A1C1-91A0-5F7927EAAEFE}"/>
                </a:ext>
              </a:extLst>
            </p:cNvPr>
            <p:cNvSpPr>
              <a:spLocks noChangeArrowheads="1"/>
            </p:cNvSpPr>
            <p:nvPr/>
          </p:nvSpPr>
          <p:spPr bwMode="auto">
            <a:xfrm>
              <a:off x="3360" y="1296"/>
              <a:ext cx="144" cy="28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48158" name="Group 30">
              <a:extLst>
                <a:ext uri="{FF2B5EF4-FFF2-40B4-BE49-F238E27FC236}">
                  <a16:creationId xmlns:a16="http://schemas.microsoft.com/office/drawing/2014/main" id="{F0C974CD-4755-AFC2-9B15-6CA35606FECD}"/>
                </a:ext>
              </a:extLst>
            </p:cNvPr>
            <p:cNvGrpSpPr>
              <a:grpSpLocks/>
            </p:cNvGrpSpPr>
            <p:nvPr/>
          </p:nvGrpSpPr>
          <p:grpSpPr bwMode="auto">
            <a:xfrm>
              <a:off x="4510" y="1296"/>
              <a:ext cx="578" cy="960"/>
              <a:chOff x="4510" y="1296"/>
              <a:chExt cx="578" cy="960"/>
            </a:xfrm>
          </p:grpSpPr>
          <p:sp>
            <p:nvSpPr>
              <p:cNvPr id="48149" name="AutoShape 21">
                <a:extLst>
                  <a:ext uri="{FF2B5EF4-FFF2-40B4-BE49-F238E27FC236}">
                    <a16:creationId xmlns:a16="http://schemas.microsoft.com/office/drawing/2014/main" id="{4D3D8021-0618-A713-E090-FA7E47AD0B8E}"/>
                  </a:ext>
                </a:extLst>
              </p:cNvPr>
              <p:cNvSpPr>
                <a:spLocks noChangeArrowheads="1"/>
              </p:cNvSpPr>
              <p:nvPr/>
            </p:nvSpPr>
            <p:spPr bwMode="auto">
              <a:xfrm>
                <a:off x="4752" y="1296"/>
                <a:ext cx="144" cy="28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8150" name="Freeform 22">
                <a:extLst>
                  <a:ext uri="{FF2B5EF4-FFF2-40B4-BE49-F238E27FC236}">
                    <a16:creationId xmlns:a16="http://schemas.microsoft.com/office/drawing/2014/main" id="{662FEF56-448F-E09A-3F61-48785A792058}"/>
                  </a:ext>
                </a:extLst>
              </p:cNvPr>
              <p:cNvSpPr>
                <a:spLocks/>
              </p:cNvSpPr>
              <p:nvPr/>
            </p:nvSpPr>
            <p:spPr bwMode="auto">
              <a:xfrm>
                <a:off x="4510" y="1488"/>
                <a:ext cx="578" cy="768"/>
              </a:xfrm>
              <a:custGeom>
                <a:avLst/>
                <a:gdLst>
                  <a:gd name="T0" fmla="*/ 290 w 578"/>
                  <a:gd name="T1" fmla="*/ 48 h 768"/>
                  <a:gd name="T2" fmla="*/ 194 w 578"/>
                  <a:gd name="T3" fmla="*/ 0 h 768"/>
                  <a:gd name="T4" fmla="*/ 146 w 578"/>
                  <a:gd name="T5" fmla="*/ 0 h 768"/>
                  <a:gd name="T6" fmla="*/ 146 w 578"/>
                  <a:gd name="T7" fmla="*/ 48 h 768"/>
                  <a:gd name="T8" fmla="*/ 146 w 578"/>
                  <a:gd name="T9" fmla="*/ 144 h 768"/>
                  <a:gd name="T10" fmla="*/ 98 w 578"/>
                  <a:gd name="T11" fmla="*/ 288 h 768"/>
                  <a:gd name="T12" fmla="*/ 50 w 578"/>
                  <a:gd name="T13" fmla="*/ 384 h 768"/>
                  <a:gd name="T14" fmla="*/ 50 w 578"/>
                  <a:gd name="T15" fmla="*/ 480 h 768"/>
                  <a:gd name="T16" fmla="*/ 50 w 578"/>
                  <a:gd name="T17" fmla="*/ 576 h 768"/>
                  <a:gd name="T18" fmla="*/ 2 w 578"/>
                  <a:gd name="T19" fmla="*/ 720 h 768"/>
                  <a:gd name="T20" fmla="*/ 16 w 578"/>
                  <a:gd name="T21" fmla="*/ 758 h 768"/>
                  <a:gd name="T22" fmla="*/ 98 w 578"/>
                  <a:gd name="T23" fmla="*/ 672 h 768"/>
                  <a:gd name="T24" fmla="*/ 98 w 578"/>
                  <a:gd name="T25" fmla="*/ 576 h 768"/>
                  <a:gd name="T26" fmla="*/ 98 w 578"/>
                  <a:gd name="T27" fmla="*/ 432 h 768"/>
                  <a:gd name="T28" fmla="*/ 146 w 578"/>
                  <a:gd name="T29" fmla="*/ 288 h 768"/>
                  <a:gd name="T30" fmla="*/ 242 w 578"/>
                  <a:gd name="T31" fmla="*/ 192 h 768"/>
                  <a:gd name="T32" fmla="*/ 338 w 578"/>
                  <a:gd name="T33" fmla="*/ 144 h 768"/>
                  <a:gd name="T34" fmla="*/ 434 w 578"/>
                  <a:gd name="T35" fmla="*/ 240 h 768"/>
                  <a:gd name="T36" fmla="*/ 477 w 578"/>
                  <a:gd name="T37" fmla="*/ 306 h 768"/>
                  <a:gd name="T38" fmla="*/ 482 w 578"/>
                  <a:gd name="T39" fmla="*/ 384 h 768"/>
                  <a:gd name="T40" fmla="*/ 482 w 578"/>
                  <a:gd name="T41" fmla="*/ 480 h 768"/>
                  <a:gd name="T42" fmla="*/ 434 w 578"/>
                  <a:gd name="T43" fmla="*/ 624 h 768"/>
                  <a:gd name="T44" fmla="*/ 434 w 578"/>
                  <a:gd name="T45" fmla="*/ 720 h 768"/>
                  <a:gd name="T46" fmla="*/ 434 w 578"/>
                  <a:gd name="T47" fmla="*/ 768 h 768"/>
                  <a:gd name="T48" fmla="*/ 482 w 578"/>
                  <a:gd name="T49" fmla="*/ 624 h 768"/>
                  <a:gd name="T50" fmla="*/ 578 w 578"/>
                  <a:gd name="T51" fmla="*/ 480 h 768"/>
                  <a:gd name="T52" fmla="*/ 578 w 578"/>
                  <a:gd name="T53" fmla="*/ 288 h 768"/>
                  <a:gd name="T54" fmla="*/ 530 w 578"/>
                  <a:gd name="T55" fmla="*/ 192 h 768"/>
                  <a:gd name="T56" fmla="*/ 482 w 578"/>
                  <a:gd name="T57" fmla="*/ 96 h 768"/>
                  <a:gd name="T58" fmla="*/ 482 w 578"/>
                  <a:gd name="T59" fmla="*/ 0 h 768"/>
                  <a:gd name="T60" fmla="*/ 386 w 578"/>
                  <a:gd name="T61" fmla="*/ 48 h 768"/>
                  <a:gd name="T62" fmla="*/ 338 w 578"/>
                  <a:gd name="T63" fmla="*/ 4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78" h="768">
                    <a:moveTo>
                      <a:pt x="290" y="48"/>
                    </a:moveTo>
                    <a:lnTo>
                      <a:pt x="194" y="0"/>
                    </a:lnTo>
                    <a:lnTo>
                      <a:pt x="146" y="0"/>
                    </a:lnTo>
                    <a:lnTo>
                      <a:pt x="146" y="48"/>
                    </a:lnTo>
                    <a:lnTo>
                      <a:pt x="146" y="144"/>
                    </a:lnTo>
                    <a:lnTo>
                      <a:pt x="98" y="288"/>
                    </a:lnTo>
                    <a:lnTo>
                      <a:pt x="50" y="384"/>
                    </a:lnTo>
                    <a:lnTo>
                      <a:pt x="50" y="480"/>
                    </a:lnTo>
                    <a:lnTo>
                      <a:pt x="50" y="576"/>
                    </a:lnTo>
                    <a:cubicBezTo>
                      <a:pt x="34" y="624"/>
                      <a:pt x="11" y="670"/>
                      <a:pt x="2" y="720"/>
                    </a:cubicBezTo>
                    <a:cubicBezTo>
                      <a:pt x="0" y="733"/>
                      <a:pt x="16" y="758"/>
                      <a:pt x="16" y="758"/>
                    </a:cubicBezTo>
                    <a:lnTo>
                      <a:pt x="98" y="672"/>
                    </a:lnTo>
                    <a:lnTo>
                      <a:pt x="98" y="576"/>
                    </a:lnTo>
                    <a:lnTo>
                      <a:pt x="98" y="432"/>
                    </a:lnTo>
                    <a:lnTo>
                      <a:pt x="146" y="288"/>
                    </a:lnTo>
                    <a:lnTo>
                      <a:pt x="242" y="192"/>
                    </a:lnTo>
                    <a:lnTo>
                      <a:pt x="338" y="144"/>
                    </a:lnTo>
                    <a:lnTo>
                      <a:pt x="434" y="240"/>
                    </a:lnTo>
                    <a:lnTo>
                      <a:pt x="477" y="306"/>
                    </a:lnTo>
                    <a:lnTo>
                      <a:pt x="482" y="384"/>
                    </a:lnTo>
                    <a:lnTo>
                      <a:pt x="482" y="480"/>
                    </a:lnTo>
                    <a:lnTo>
                      <a:pt x="434" y="624"/>
                    </a:lnTo>
                    <a:lnTo>
                      <a:pt x="434" y="720"/>
                    </a:lnTo>
                    <a:lnTo>
                      <a:pt x="434" y="768"/>
                    </a:lnTo>
                    <a:lnTo>
                      <a:pt x="482" y="624"/>
                    </a:lnTo>
                    <a:lnTo>
                      <a:pt x="578" y="480"/>
                    </a:lnTo>
                    <a:lnTo>
                      <a:pt x="578" y="288"/>
                    </a:lnTo>
                    <a:lnTo>
                      <a:pt x="530" y="192"/>
                    </a:lnTo>
                    <a:lnTo>
                      <a:pt x="482" y="96"/>
                    </a:lnTo>
                    <a:lnTo>
                      <a:pt x="482" y="0"/>
                    </a:lnTo>
                    <a:lnTo>
                      <a:pt x="386" y="48"/>
                    </a:lnTo>
                    <a:lnTo>
                      <a:pt x="338" y="48"/>
                    </a:lnTo>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8151" name="Text Box 23">
            <a:extLst>
              <a:ext uri="{FF2B5EF4-FFF2-40B4-BE49-F238E27FC236}">
                <a16:creationId xmlns:a16="http://schemas.microsoft.com/office/drawing/2014/main" id="{7578652A-717F-6429-83DC-770F32ABDBC4}"/>
              </a:ext>
            </a:extLst>
          </p:cNvPr>
          <p:cNvSpPr txBox="1">
            <a:spLocks noChangeArrowheads="1"/>
          </p:cNvSpPr>
          <p:nvPr/>
        </p:nvSpPr>
        <p:spPr bwMode="auto">
          <a:xfrm>
            <a:off x="533400" y="5943600"/>
            <a:ext cx="112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NO PAIN</a:t>
            </a:r>
            <a:endParaRPr lang="en-GB" altLang="en-US"/>
          </a:p>
        </p:txBody>
      </p:sp>
      <p:sp>
        <p:nvSpPr>
          <p:cNvPr id="48152" name="Text Box 24">
            <a:extLst>
              <a:ext uri="{FF2B5EF4-FFF2-40B4-BE49-F238E27FC236}">
                <a16:creationId xmlns:a16="http://schemas.microsoft.com/office/drawing/2014/main" id="{DE550DD2-62B0-E177-3FAA-92AF43DC9232}"/>
              </a:ext>
            </a:extLst>
          </p:cNvPr>
          <p:cNvSpPr txBox="1">
            <a:spLocks noChangeArrowheads="1"/>
          </p:cNvSpPr>
          <p:nvPr/>
        </p:nvSpPr>
        <p:spPr bwMode="auto">
          <a:xfrm>
            <a:off x="2667000" y="4267200"/>
            <a:ext cx="16160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a:t>Decay has reached the dentine</a:t>
            </a:r>
          </a:p>
        </p:txBody>
      </p:sp>
      <p:sp>
        <p:nvSpPr>
          <p:cNvPr id="48153" name="Text Box 25">
            <a:extLst>
              <a:ext uri="{FF2B5EF4-FFF2-40B4-BE49-F238E27FC236}">
                <a16:creationId xmlns:a16="http://schemas.microsoft.com/office/drawing/2014/main" id="{9382FBFC-B95B-DF1D-EE89-6F722F426068}"/>
              </a:ext>
            </a:extLst>
          </p:cNvPr>
          <p:cNvSpPr txBox="1">
            <a:spLocks noChangeArrowheads="1"/>
          </p:cNvSpPr>
          <p:nvPr/>
        </p:nvSpPr>
        <p:spPr bwMode="auto">
          <a:xfrm>
            <a:off x="2743200" y="5867400"/>
            <a:ext cx="1619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SLIGHT</a:t>
            </a:r>
          </a:p>
          <a:p>
            <a:pPr algn="ctr"/>
            <a:r>
              <a:rPr lang="en-US" altLang="en-US"/>
              <a:t>TOOTHACHE</a:t>
            </a:r>
            <a:endParaRPr lang="en-GB" altLang="en-US"/>
          </a:p>
        </p:txBody>
      </p:sp>
      <p:sp>
        <p:nvSpPr>
          <p:cNvPr id="48154" name="Text Box 26">
            <a:extLst>
              <a:ext uri="{FF2B5EF4-FFF2-40B4-BE49-F238E27FC236}">
                <a16:creationId xmlns:a16="http://schemas.microsoft.com/office/drawing/2014/main" id="{A52E779A-759F-B3F1-8B07-CCE4CFC65E9A}"/>
              </a:ext>
            </a:extLst>
          </p:cNvPr>
          <p:cNvSpPr txBox="1">
            <a:spLocks noChangeArrowheads="1"/>
          </p:cNvSpPr>
          <p:nvPr/>
        </p:nvSpPr>
        <p:spPr bwMode="auto">
          <a:xfrm>
            <a:off x="4724400" y="4343400"/>
            <a:ext cx="16160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a:t>Decay reaches the pulp</a:t>
            </a:r>
          </a:p>
        </p:txBody>
      </p:sp>
      <p:sp>
        <p:nvSpPr>
          <p:cNvPr id="48155" name="Text Box 27">
            <a:extLst>
              <a:ext uri="{FF2B5EF4-FFF2-40B4-BE49-F238E27FC236}">
                <a16:creationId xmlns:a16="http://schemas.microsoft.com/office/drawing/2014/main" id="{7FEFB7EC-D020-A6BF-E98A-15419F8313AC}"/>
              </a:ext>
            </a:extLst>
          </p:cNvPr>
          <p:cNvSpPr txBox="1">
            <a:spLocks noChangeArrowheads="1"/>
          </p:cNvSpPr>
          <p:nvPr/>
        </p:nvSpPr>
        <p:spPr bwMode="auto">
          <a:xfrm>
            <a:off x="4800600" y="5867400"/>
            <a:ext cx="1619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SEVERE</a:t>
            </a:r>
          </a:p>
          <a:p>
            <a:pPr algn="ctr"/>
            <a:r>
              <a:rPr lang="en-US" altLang="en-US"/>
              <a:t>TOOTHACHE</a:t>
            </a:r>
            <a:endParaRPr lang="en-GB" altLang="en-US"/>
          </a:p>
        </p:txBody>
      </p:sp>
      <p:sp>
        <p:nvSpPr>
          <p:cNvPr id="48156" name="Text Box 28">
            <a:extLst>
              <a:ext uri="{FF2B5EF4-FFF2-40B4-BE49-F238E27FC236}">
                <a16:creationId xmlns:a16="http://schemas.microsoft.com/office/drawing/2014/main" id="{ED30F835-946F-9727-0506-02EA5046B2CD}"/>
              </a:ext>
            </a:extLst>
          </p:cNvPr>
          <p:cNvSpPr txBox="1">
            <a:spLocks noChangeArrowheads="1"/>
          </p:cNvSpPr>
          <p:nvPr/>
        </p:nvSpPr>
        <p:spPr bwMode="auto">
          <a:xfrm>
            <a:off x="7010400" y="4343400"/>
            <a:ext cx="16160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a:t>Decay has spread down to the nerve root</a:t>
            </a:r>
          </a:p>
        </p:txBody>
      </p:sp>
      <p:sp>
        <p:nvSpPr>
          <p:cNvPr id="48157" name="Text Box 29">
            <a:extLst>
              <a:ext uri="{FF2B5EF4-FFF2-40B4-BE49-F238E27FC236}">
                <a16:creationId xmlns:a16="http://schemas.microsoft.com/office/drawing/2014/main" id="{A61E8235-7680-862A-00B3-A9411A083726}"/>
              </a:ext>
            </a:extLst>
          </p:cNvPr>
          <p:cNvSpPr txBox="1">
            <a:spLocks noChangeArrowheads="1"/>
          </p:cNvSpPr>
          <p:nvPr/>
        </p:nvSpPr>
        <p:spPr bwMode="auto">
          <a:xfrm>
            <a:off x="7010400" y="5867400"/>
            <a:ext cx="1974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a:t>EXCRUCIATING </a:t>
            </a:r>
          </a:p>
          <a:p>
            <a:pPr algn="ctr"/>
            <a:r>
              <a:rPr lang="en-US" altLang="en-US"/>
              <a:t>PAIN!!</a:t>
            </a:r>
            <a:endParaRPr lang="en-GB"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608CBDA-E9C5-0914-46A1-161450F44641}"/>
              </a:ext>
            </a:extLst>
          </p:cNvPr>
          <p:cNvSpPr>
            <a:spLocks noGrp="1" noChangeArrowheads="1"/>
          </p:cNvSpPr>
          <p:nvPr>
            <p:ph type="title"/>
          </p:nvPr>
        </p:nvSpPr>
        <p:spPr/>
        <p:txBody>
          <a:bodyPr/>
          <a:lstStyle/>
          <a:p>
            <a:r>
              <a:rPr lang="en-US" altLang="en-US"/>
              <a:t>Preventing Tooth Decay</a:t>
            </a:r>
            <a:endParaRPr lang="en-GB" altLang="en-US"/>
          </a:p>
        </p:txBody>
      </p:sp>
      <p:sp>
        <p:nvSpPr>
          <p:cNvPr id="61443" name="Rectangle 3">
            <a:extLst>
              <a:ext uri="{FF2B5EF4-FFF2-40B4-BE49-F238E27FC236}">
                <a16:creationId xmlns:a16="http://schemas.microsoft.com/office/drawing/2014/main" id="{3B4BDA17-213E-85BD-7127-239E59AC7B2B}"/>
              </a:ext>
            </a:extLst>
          </p:cNvPr>
          <p:cNvSpPr>
            <a:spLocks noGrp="1" noChangeArrowheads="1"/>
          </p:cNvSpPr>
          <p:nvPr>
            <p:ph type="body" idx="1"/>
          </p:nvPr>
        </p:nvSpPr>
        <p:spPr/>
        <p:txBody>
          <a:bodyPr/>
          <a:lstStyle/>
          <a:p>
            <a:pPr>
              <a:lnSpc>
                <a:spcPct val="90000"/>
              </a:lnSpc>
            </a:pPr>
            <a:r>
              <a:rPr lang="en-US" altLang="en-US"/>
              <a:t>How can we prevent tooth decay?</a:t>
            </a:r>
            <a:br>
              <a:rPr lang="en-US" altLang="en-US"/>
            </a:br>
            <a:endParaRPr lang="en-US" altLang="en-US"/>
          </a:p>
          <a:p>
            <a:pPr>
              <a:lnSpc>
                <a:spcPct val="90000"/>
              </a:lnSpc>
            </a:pPr>
            <a:r>
              <a:rPr lang="en-US" altLang="en-US"/>
              <a:t>How well do you brush your teeth?!</a:t>
            </a:r>
            <a:br>
              <a:rPr lang="en-US" altLang="en-US"/>
            </a:br>
            <a:endParaRPr lang="en-US" altLang="en-US"/>
          </a:p>
          <a:p>
            <a:pPr>
              <a:lnSpc>
                <a:spcPct val="90000"/>
              </a:lnSpc>
            </a:pPr>
            <a:r>
              <a:rPr lang="en-US" altLang="en-US"/>
              <a:t>What sort of foods should you avoid?</a:t>
            </a:r>
            <a:br>
              <a:rPr lang="en-US" altLang="en-US"/>
            </a:br>
            <a:endParaRPr lang="en-US" altLang="en-US"/>
          </a:p>
          <a:p>
            <a:pPr>
              <a:lnSpc>
                <a:spcPct val="90000"/>
              </a:lnSpc>
            </a:pPr>
            <a:r>
              <a:rPr lang="en-US" altLang="en-US"/>
              <a:t>Design a poster for a Year 7 student explaining what causes tooth decay and how to avoid it.</a:t>
            </a:r>
            <a:endParaRPr lang="en-GB"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CF99449B-8B5C-A671-B6A8-66F68DF0C486}"/>
              </a:ext>
            </a:extLst>
          </p:cNvPr>
          <p:cNvSpPr>
            <a:spLocks noGrp="1" noChangeArrowheads="1"/>
          </p:cNvSpPr>
          <p:nvPr>
            <p:ph type="title"/>
          </p:nvPr>
        </p:nvSpPr>
        <p:spPr/>
        <p:txBody>
          <a:bodyPr/>
          <a:lstStyle/>
          <a:p>
            <a:r>
              <a:rPr lang="en-US" altLang="en-US"/>
              <a:t>Tour guide</a:t>
            </a:r>
            <a:endParaRPr lang="en-GB" altLang="en-US"/>
          </a:p>
        </p:txBody>
      </p:sp>
      <p:sp>
        <p:nvSpPr>
          <p:cNvPr id="62467" name="Rectangle 3">
            <a:extLst>
              <a:ext uri="{FF2B5EF4-FFF2-40B4-BE49-F238E27FC236}">
                <a16:creationId xmlns:a16="http://schemas.microsoft.com/office/drawing/2014/main" id="{7D3FD2E0-490E-A902-A4BA-F3C8D8775041}"/>
              </a:ext>
            </a:extLst>
          </p:cNvPr>
          <p:cNvSpPr>
            <a:spLocks noGrp="1" noChangeArrowheads="1"/>
          </p:cNvSpPr>
          <p:nvPr>
            <p:ph type="body" idx="1"/>
          </p:nvPr>
        </p:nvSpPr>
        <p:spPr>
          <a:xfrm>
            <a:off x="1524000" y="1524000"/>
            <a:ext cx="7010400" cy="4953000"/>
          </a:xfrm>
        </p:spPr>
        <p:txBody>
          <a:bodyPr/>
          <a:lstStyle/>
          <a:p>
            <a:pPr>
              <a:lnSpc>
                <a:spcPct val="80000"/>
              </a:lnSpc>
            </a:pPr>
            <a:r>
              <a:rPr lang="en-US" altLang="en-US" sz="2100"/>
              <a:t>Mouth </a:t>
            </a:r>
          </a:p>
          <a:p>
            <a:pPr lvl="1">
              <a:lnSpc>
                <a:spcPct val="80000"/>
              </a:lnSpc>
            </a:pPr>
            <a:r>
              <a:rPr lang="en-US" altLang="en-US" sz="2000">
                <a:solidFill>
                  <a:schemeClr val="accent2"/>
                </a:solidFill>
              </a:rPr>
              <a:t>Teeth </a:t>
            </a:r>
            <a:r>
              <a:rPr lang="en-US" altLang="en-US" sz="2000">
                <a:solidFill>
                  <a:schemeClr val="accent2"/>
                </a:solidFill>
                <a:cs typeface="Arial" panose="020B0604020202020204" pitchFamily="34" charset="0"/>
              </a:rPr>
              <a:t>√</a:t>
            </a:r>
          </a:p>
          <a:p>
            <a:pPr lvl="1">
              <a:lnSpc>
                <a:spcPct val="80000"/>
              </a:lnSpc>
            </a:pPr>
            <a:r>
              <a:rPr lang="en-US" altLang="en-US" sz="2000"/>
              <a:t>Amylase enzyme (What are enzymes???)</a:t>
            </a:r>
          </a:p>
          <a:p>
            <a:pPr>
              <a:lnSpc>
                <a:spcPct val="80000"/>
              </a:lnSpc>
            </a:pPr>
            <a:r>
              <a:rPr lang="en-US" altLang="en-US" sz="2100">
                <a:solidFill>
                  <a:schemeClr val="accent2"/>
                </a:solidFill>
              </a:rPr>
              <a:t>Oesophagus </a:t>
            </a:r>
          </a:p>
          <a:p>
            <a:pPr lvl="1">
              <a:lnSpc>
                <a:spcPct val="80000"/>
              </a:lnSpc>
            </a:pPr>
            <a:r>
              <a:rPr lang="en-US" altLang="en-US" sz="2000">
                <a:solidFill>
                  <a:schemeClr val="accent2"/>
                </a:solidFill>
              </a:rPr>
              <a:t>peristalsis</a:t>
            </a:r>
          </a:p>
          <a:p>
            <a:pPr>
              <a:lnSpc>
                <a:spcPct val="80000"/>
              </a:lnSpc>
            </a:pPr>
            <a:r>
              <a:rPr lang="en-US" altLang="en-US" sz="2100">
                <a:solidFill>
                  <a:schemeClr val="accent2"/>
                </a:solidFill>
              </a:rPr>
              <a:t>Stomach </a:t>
            </a:r>
          </a:p>
          <a:p>
            <a:pPr lvl="1">
              <a:lnSpc>
                <a:spcPct val="80000"/>
              </a:lnSpc>
            </a:pPr>
            <a:r>
              <a:rPr lang="en-US" altLang="en-US" sz="2000">
                <a:solidFill>
                  <a:schemeClr val="accent2"/>
                </a:solidFill>
              </a:rPr>
              <a:t>Protease enzyme</a:t>
            </a:r>
          </a:p>
          <a:p>
            <a:pPr lvl="1">
              <a:lnSpc>
                <a:spcPct val="80000"/>
              </a:lnSpc>
            </a:pPr>
            <a:r>
              <a:rPr lang="en-US" altLang="en-US" sz="2000">
                <a:solidFill>
                  <a:schemeClr val="accent2"/>
                </a:solidFill>
              </a:rPr>
              <a:t>Enzymes and pH</a:t>
            </a:r>
          </a:p>
          <a:p>
            <a:pPr>
              <a:lnSpc>
                <a:spcPct val="80000"/>
              </a:lnSpc>
            </a:pPr>
            <a:r>
              <a:rPr lang="en-US" altLang="en-US" sz="2100">
                <a:solidFill>
                  <a:schemeClr val="accent2"/>
                </a:solidFill>
              </a:rPr>
              <a:t>Pancreas</a:t>
            </a:r>
          </a:p>
          <a:p>
            <a:pPr lvl="1">
              <a:lnSpc>
                <a:spcPct val="80000"/>
              </a:lnSpc>
            </a:pPr>
            <a:r>
              <a:rPr lang="en-US" altLang="en-US" sz="2000">
                <a:solidFill>
                  <a:schemeClr val="accent2"/>
                </a:solidFill>
              </a:rPr>
              <a:t>Amylase, Protease and Lipase Enzymes</a:t>
            </a:r>
          </a:p>
          <a:p>
            <a:pPr>
              <a:lnSpc>
                <a:spcPct val="80000"/>
              </a:lnSpc>
            </a:pPr>
            <a:r>
              <a:rPr lang="en-US" altLang="en-US" sz="21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1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9CBF9EB2-374F-A523-F0EC-3F3B13FA9F63}"/>
              </a:ext>
            </a:extLst>
          </p:cNvPr>
          <p:cNvSpPr>
            <a:spLocks noGrp="1" noChangeArrowheads="1"/>
          </p:cNvSpPr>
          <p:nvPr>
            <p:ph type="title"/>
          </p:nvPr>
        </p:nvSpPr>
        <p:spPr/>
        <p:txBody>
          <a:bodyPr/>
          <a:lstStyle/>
          <a:p>
            <a:r>
              <a:rPr lang="en-US" altLang="en-US"/>
              <a:t>Enzymes</a:t>
            </a:r>
            <a:endParaRPr lang="en-GB" altLang="en-US"/>
          </a:p>
        </p:txBody>
      </p:sp>
      <p:sp>
        <p:nvSpPr>
          <p:cNvPr id="64515" name="Rectangle 3">
            <a:extLst>
              <a:ext uri="{FF2B5EF4-FFF2-40B4-BE49-F238E27FC236}">
                <a16:creationId xmlns:a16="http://schemas.microsoft.com/office/drawing/2014/main" id="{76E5779B-D93A-F0AE-D0D7-DFDF54444814}"/>
              </a:ext>
            </a:extLst>
          </p:cNvPr>
          <p:cNvSpPr>
            <a:spLocks noGrp="1" noChangeArrowheads="1"/>
          </p:cNvSpPr>
          <p:nvPr>
            <p:ph type="body" idx="1"/>
          </p:nvPr>
        </p:nvSpPr>
        <p:spPr>
          <a:xfrm>
            <a:off x="1524000" y="1219200"/>
            <a:ext cx="7010400" cy="1524000"/>
          </a:xfrm>
        </p:spPr>
        <p:txBody>
          <a:bodyPr/>
          <a:lstStyle/>
          <a:p>
            <a:pPr>
              <a:lnSpc>
                <a:spcPct val="90000"/>
              </a:lnSpc>
              <a:buFont typeface="Wingdings" panose="05000000000000000000" pitchFamily="2" charset="2"/>
              <a:buNone/>
            </a:pPr>
            <a:r>
              <a:rPr lang="en-US" altLang="en-US"/>
              <a:t>Remember :</a:t>
            </a:r>
          </a:p>
          <a:p>
            <a:pPr>
              <a:lnSpc>
                <a:spcPct val="90000"/>
              </a:lnSpc>
            </a:pPr>
            <a:r>
              <a:rPr lang="en-US" altLang="en-US"/>
              <a:t>Large particles cannot be </a:t>
            </a:r>
            <a:r>
              <a:rPr lang="en-US" altLang="en-US" b="1"/>
              <a:t>absorbed</a:t>
            </a:r>
            <a:r>
              <a:rPr lang="en-US" altLang="en-US"/>
              <a:t> in the small intestine</a:t>
            </a:r>
            <a:endParaRPr lang="en-GB" altLang="en-US"/>
          </a:p>
        </p:txBody>
      </p:sp>
      <p:sp>
        <p:nvSpPr>
          <p:cNvPr id="64516" name="Line 4">
            <a:extLst>
              <a:ext uri="{FF2B5EF4-FFF2-40B4-BE49-F238E27FC236}">
                <a16:creationId xmlns:a16="http://schemas.microsoft.com/office/drawing/2014/main" id="{146CF2E9-17CF-FD06-13FF-4F7EB64D0046}"/>
              </a:ext>
            </a:extLst>
          </p:cNvPr>
          <p:cNvSpPr>
            <a:spLocks noChangeShapeType="1"/>
          </p:cNvSpPr>
          <p:nvPr/>
        </p:nvSpPr>
        <p:spPr bwMode="auto">
          <a:xfrm>
            <a:off x="3276600" y="3200400"/>
            <a:ext cx="0" cy="304800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4517" name="Oval 5">
            <a:extLst>
              <a:ext uri="{FF2B5EF4-FFF2-40B4-BE49-F238E27FC236}">
                <a16:creationId xmlns:a16="http://schemas.microsoft.com/office/drawing/2014/main" id="{53693D04-0DE4-5A61-6FAB-7C261F7524D8}"/>
              </a:ext>
            </a:extLst>
          </p:cNvPr>
          <p:cNvSpPr>
            <a:spLocks noChangeArrowheads="1"/>
          </p:cNvSpPr>
          <p:nvPr/>
        </p:nvSpPr>
        <p:spPr bwMode="auto">
          <a:xfrm>
            <a:off x="1447800" y="31242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64518" name="Oval 6">
            <a:extLst>
              <a:ext uri="{FF2B5EF4-FFF2-40B4-BE49-F238E27FC236}">
                <a16:creationId xmlns:a16="http://schemas.microsoft.com/office/drawing/2014/main" id="{5B984A9D-6A76-C373-90D2-68DFE02DC953}"/>
              </a:ext>
            </a:extLst>
          </p:cNvPr>
          <p:cNvSpPr>
            <a:spLocks noChangeArrowheads="1"/>
          </p:cNvSpPr>
          <p:nvPr/>
        </p:nvSpPr>
        <p:spPr bwMode="auto">
          <a:xfrm>
            <a:off x="1905000" y="34290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64519" name="Oval 7">
            <a:extLst>
              <a:ext uri="{FF2B5EF4-FFF2-40B4-BE49-F238E27FC236}">
                <a16:creationId xmlns:a16="http://schemas.microsoft.com/office/drawing/2014/main" id="{194C14B3-B613-4C05-26E1-58D588A7FF98}"/>
              </a:ext>
            </a:extLst>
          </p:cNvPr>
          <p:cNvSpPr>
            <a:spLocks noChangeArrowheads="1"/>
          </p:cNvSpPr>
          <p:nvPr/>
        </p:nvSpPr>
        <p:spPr bwMode="auto">
          <a:xfrm>
            <a:off x="1676400" y="5486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64520" name="Oval 8">
            <a:extLst>
              <a:ext uri="{FF2B5EF4-FFF2-40B4-BE49-F238E27FC236}">
                <a16:creationId xmlns:a16="http://schemas.microsoft.com/office/drawing/2014/main" id="{A963D712-BE59-EDE4-3400-81DB601D0917}"/>
              </a:ext>
            </a:extLst>
          </p:cNvPr>
          <p:cNvSpPr>
            <a:spLocks noChangeArrowheads="1"/>
          </p:cNvSpPr>
          <p:nvPr/>
        </p:nvSpPr>
        <p:spPr bwMode="auto">
          <a:xfrm>
            <a:off x="990600" y="3962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64521" name="Oval 9">
            <a:extLst>
              <a:ext uri="{FF2B5EF4-FFF2-40B4-BE49-F238E27FC236}">
                <a16:creationId xmlns:a16="http://schemas.microsoft.com/office/drawing/2014/main" id="{957723C4-D37F-ED8C-A4E3-BEAA2428A6E9}"/>
              </a:ext>
            </a:extLst>
          </p:cNvPr>
          <p:cNvSpPr>
            <a:spLocks noChangeArrowheads="1"/>
          </p:cNvSpPr>
          <p:nvPr/>
        </p:nvSpPr>
        <p:spPr bwMode="auto">
          <a:xfrm>
            <a:off x="2438400" y="4343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22" name="Oval 10">
            <a:extLst>
              <a:ext uri="{FF2B5EF4-FFF2-40B4-BE49-F238E27FC236}">
                <a16:creationId xmlns:a16="http://schemas.microsoft.com/office/drawing/2014/main" id="{C5B049A0-50AD-3420-245A-0AB0CD3F86B5}"/>
              </a:ext>
            </a:extLst>
          </p:cNvPr>
          <p:cNvSpPr>
            <a:spLocks noChangeArrowheads="1"/>
          </p:cNvSpPr>
          <p:nvPr/>
        </p:nvSpPr>
        <p:spPr bwMode="auto">
          <a:xfrm>
            <a:off x="2743200" y="4800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23" name="Oval 11">
            <a:extLst>
              <a:ext uri="{FF2B5EF4-FFF2-40B4-BE49-F238E27FC236}">
                <a16:creationId xmlns:a16="http://schemas.microsoft.com/office/drawing/2014/main" id="{BA4CAEB3-37C1-07B5-C893-1B0DC81FD908}"/>
              </a:ext>
            </a:extLst>
          </p:cNvPr>
          <p:cNvSpPr>
            <a:spLocks noChangeArrowheads="1"/>
          </p:cNvSpPr>
          <p:nvPr/>
        </p:nvSpPr>
        <p:spPr bwMode="auto">
          <a:xfrm>
            <a:off x="2438400" y="5181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24" name="Text Box 12">
            <a:extLst>
              <a:ext uri="{FF2B5EF4-FFF2-40B4-BE49-F238E27FC236}">
                <a16:creationId xmlns:a16="http://schemas.microsoft.com/office/drawing/2014/main" id="{C9A8FCA4-6685-ED56-D76B-C273AFB29730}"/>
              </a:ext>
            </a:extLst>
          </p:cNvPr>
          <p:cNvSpPr txBox="1">
            <a:spLocks noChangeArrowheads="1"/>
          </p:cNvSpPr>
          <p:nvPr/>
        </p:nvSpPr>
        <p:spPr bwMode="auto">
          <a:xfrm>
            <a:off x="228600" y="2895600"/>
            <a:ext cx="827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GUT</a:t>
            </a:r>
            <a:endParaRPr lang="en-GB" altLang="en-US" sz="2400"/>
          </a:p>
        </p:txBody>
      </p:sp>
      <p:sp>
        <p:nvSpPr>
          <p:cNvPr id="64525" name="Text Box 13">
            <a:extLst>
              <a:ext uri="{FF2B5EF4-FFF2-40B4-BE49-F238E27FC236}">
                <a16:creationId xmlns:a16="http://schemas.microsoft.com/office/drawing/2014/main" id="{8B2BCD4C-2EBE-E808-AEFA-D00CDFCBE68A}"/>
              </a:ext>
            </a:extLst>
          </p:cNvPr>
          <p:cNvSpPr txBox="1">
            <a:spLocks noChangeArrowheads="1"/>
          </p:cNvSpPr>
          <p:nvPr/>
        </p:nvSpPr>
        <p:spPr bwMode="auto">
          <a:xfrm>
            <a:off x="3581400" y="2819400"/>
            <a:ext cx="24542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INSIDE THE BODY (BLOOD)</a:t>
            </a:r>
            <a:endParaRPr lang="en-GB" altLang="en-US" sz="2400"/>
          </a:p>
        </p:txBody>
      </p:sp>
      <p:sp>
        <p:nvSpPr>
          <p:cNvPr id="64526" name="Text Box 14">
            <a:extLst>
              <a:ext uri="{FF2B5EF4-FFF2-40B4-BE49-F238E27FC236}">
                <a16:creationId xmlns:a16="http://schemas.microsoft.com/office/drawing/2014/main" id="{9355A035-BB1D-3AC2-AC54-4C38C9776F12}"/>
              </a:ext>
            </a:extLst>
          </p:cNvPr>
          <p:cNvSpPr txBox="1">
            <a:spLocks noChangeArrowheads="1"/>
          </p:cNvSpPr>
          <p:nvPr/>
        </p:nvSpPr>
        <p:spPr bwMode="auto">
          <a:xfrm>
            <a:off x="6858000" y="2971800"/>
            <a:ext cx="19812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Large particles (e.g. starch) are left in the gut and small particles (e.g. glucose) go through into the blood.</a:t>
            </a:r>
            <a:endParaRPr lang="en-GB" altLang="en-US"/>
          </a:p>
        </p:txBody>
      </p:sp>
      <p:sp>
        <p:nvSpPr>
          <p:cNvPr id="64527" name="Oval 15">
            <a:extLst>
              <a:ext uri="{FF2B5EF4-FFF2-40B4-BE49-F238E27FC236}">
                <a16:creationId xmlns:a16="http://schemas.microsoft.com/office/drawing/2014/main" id="{B69710FA-003D-AEFD-7696-4FD3D038171E}"/>
              </a:ext>
            </a:extLst>
          </p:cNvPr>
          <p:cNvSpPr>
            <a:spLocks noChangeArrowheads="1"/>
          </p:cNvSpPr>
          <p:nvPr/>
        </p:nvSpPr>
        <p:spPr bwMode="auto">
          <a:xfrm>
            <a:off x="1905000" y="4724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28" name="Oval 16">
            <a:extLst>
              <a:ext uri="{FF2B5EF4-FFF2-40B4-BE49-F238E27FC236}">
                <a16:creationId xmlns:a16="http://schemas.microsoft.com/office/drawing/2014/main" id="{2AA75625-F6F7-8889-3B65-7210A0BFE857}"/>
              </a:ext>
            </a:extLst>
          </p:cNvPr>
          <p:cNvSpPr>
            <a:spLocks noChangeArrowheads="1"/>
          </p:cNvSpPr>
          <p:nvPr/>
        </p:nvSpPr>
        <p:spPr bwMode="auto">
          <a:xfrm>
            <a:off x="1676400" y="3962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29" name="Oval 17">
            <a:extLst>
              <a:ext uri="{FF2B5EF4-FFF2-40B4-BE49-F238E27FC236}">
                <a16:creationId xmlns:a16="http://schemas.microsoft.com/office/drawing/2014/main" id="{4DE961F9-D85C-C263-2D50-0EB6B0C32E77}"/>
              </a:ext>
            </a:extLst>
          </p:cNvPr>
          <p:cNvSpPr>
            <a:spLocks noChangeArrowheads="1"/>
          </p:cNvSpPr>
          <p:nvPr/>
        </p:nvSpPr>
        <p:spPr bwMode="auto">
          <a:xfrm>
            <a:off x="1143000" y="49530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64530" name="Text Box 18">
            <a:extLst>
              <a:ext uri="{FF2B5EF4-FFF2-40B4-BE49-F238E27FC236}">
                <a16:creationId xmlns:a16="http://schemas.microsoft.com/office/drawing/2014/main" id="{E4938CBF-F28E-4147-96BA-4BC9CA6C90FE}"/>
              </a:ext>
            </a:extLst>
          </p:cNvPr>
          <p:cNvSpPr txBox="1">
            <a:spLocks noChangeArrowheads="1"/>
          </p:cNvSpPr>
          <p:nvPr/>
        </p:nvSpPr>
        <p:spPr bwMode="auto">
          <a:xfrm>
            <a:off x="4860925" y="5384800"/>
            <a:ext cx="39020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latin typeface="Kristen ITC" panose="03050502040202030202" pitchFamily="66" charset="0"/>
              </a:rPr>
              <a:t>BUT </a:t>
            </a:r>
            <a:r>
              <a:rPr lang="en-US" altLang="en-US">
                <a:latin typeface="Kristen ITC" panose="03050502040202030202" pitchFamily="66" charset="0"/>
              </a:rPr>
              <a:t>large particles </a:t>
            </a:r>
            <a:r>
              <a:rPr lang="en-US" altLang="en-US" i="1">
                <a:latin typeface="Kristen ITC" panose="03050502040202030202" pitchFamily="66" charset="0"/>
              </a:rPr>
              <a:t>can</a:t>
            </a:r>
            <a:r>
              <a:rPr lang="en-US" altLang="en-US">
                <a:latin typeface="Kristen ITC" panose="03050502040202030202" pitchFamily="66" charset="0"/>
              </a:rPr>
              <a:t> be broken down into small particles.  This is called DIGESTION</a:t>
            </a:r>
            <a:endParaRPr lang="en-GB" altLang="en-US" b="1">
              <a:latin typeface="Kristen ITC" panose="03050502040202030202"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4516"/>
                                        </p:tgtEl>
                                        <p:attrNameLst>
                                          <p:attrName>style.visibility</p:attrName>
                                        </p:attrNameLst>
                                      </p:cBhvr>
                                      <p:to>
                                        <p:strVal val="visible"/>
                                      </p:to>
                                    </p:set>
                                    <p:animEffect transition="in" filter="dissolve">
                                      <p:cBhvr>
                                        <p:cTn id="7" dur="500"/>
                                        <p:tgtEl>
                                          <p:spTgt spid="64516"/>
                                        </p:tgtEl>
                                      </p:cBhvr>
                                    </p:animEffect>
                                  </p:childTnLst>
                                </p:cTn>
                              </p:par>
                              <p:par>
                                <p:cTn id="8" presetID="1" presetClass="entr" presetSubtype="0" fill="hold" nodeType="withEffect">
                                  <p:stCondLst>
                                    <p:cond delay="0"/>
                                  </p:stCondLst>
                                  <p:childTnLst>
                                    <p:set>
                                      <p:cBhvr>
                                        <p:cTn id="9" dur="1" fill="hold">
                                          <p:stCondLst>
                                            <p:cond delay="0"/>
                                          </p:stCondLst>
                                        </p:cTn>
                                        <p:tgtEl>
                                          <p:spTgt spid="64524"/>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6452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6451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4517"/>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4520"/>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4519"/>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64523"/>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4522"/>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64521"/>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64527"/>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64528"/>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645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0" presetClass="path" presetSubtype="0" accel="50000" decel="50000" fill="hold" nodeType="clickEffect">
                                  <p:stCondLst>
                                    <p:cond delay="0"/>
                                  </p:stCondLst>
                                  <p:childTnLst>
                                    <p:animMotion origin="layout" path="M -8.33333E-7 4.07407E-6 C 0.01424 -0.00463 0.00764 -0.00278 0.02014 -0.00556 C 0.02153 -0.00625 0.02292 -0.00672 0.02431 -0.00764 C 0.02587 -0.00857 0.02709 -0.01042 0.02865 -0.01135 C 0.0349 -0.01482 0.04219 -0.01621 0.04862 -0.01899 C 0.05521 -0.01829 0.06285 -0.02176 0.06858 -0.01713 C 0.07066 -0.01551 0.06667 -0.00186 0.0658 0.00208 C 0.06372 0.0125 0.06303 0.02314 0.05868 0.0324 C 0.05625 0.03796 0.05 0.04768 0.05 0.04768 C 0.04757 0.06064 0.03872 0.07453 0.03143 0.08379 C 0.02987 0.09051 0.03039 0.09814 0.02865 0.10486 C 0.02796 0.1074 0.02553 0.10856 0.02431 0.11064 C 0.01632 0.1243 0.02084 0.12176 0.00868 0.12777 C 0.00261 0.13541 -0.00277 0.13634 -0.00989 0.14097 " pathEditMode="relative" ptsTypes="fffffffffffffA">
                                      <p:cBhvr>
                                        <p:cTn id="37" dur="2000" fill="hold"/>
                                        <p:tgtEl>
                                          <p:spTgt spid="64518"/>
                                        </p:tgtEl>
                                        <p:attrNameLst>
                                          <p:attrName>ppt_x</p:attrName>
                                          <p:attrName>ppt_y</p:attrName>
                                        </p:attrNameLst>
                                      </p:cBhvr>
                                    </p:animMotion>
                                  </p:childTnLst>
                                </p:cTn>
                              </p:par>
                              <p:par>
                                <p:cTn id="38" presetID="0" presetClass="path" presetSubtype="0" accel="50000" decel="50000" fill="hold" nodeType="withEffect">
                                  <p:stCondLst>
                                    <p:cond delay="0"/>
                                  </p:stCondLst>
                                  <p:childTnLst>
                                    <p:animMotion origin="layout" path="M -3.33333E-6 1.11022E-16 C 0.00521 -0.00069 0.01059 -0.00093 0.0158 -0.00208 C 0.01875 -0.00278 0.02153 -0.00463 0.02431 -0.00579 C 0.0257 -0.00648 0.02865 -0.00764 0.02865 -0.00741 C 0.03004 -0.00903 0.03143 -0.01042 0.03299 -0.01157 C 0.03525 -0.01319 0.03785 -0.01366 0.04011 -0.01528 C 0.04653 -0.02014 0.05295 -0.03079 0.06007 -0.03426 C 0.06962 -0.03889 0.07882 -0.0463 0.08872 -0.04954 C 0.09375 -0.05417 0.08959 -0.05648 0.09063 -0.06134 C 0.09236 -0.06458 0.09497 -0.0787 0.09497 -0.07847 C 0.09445 -0.08519 0.09254 -0.0919 0.09063 -0.09769 C 0.08976 -0.1 0.09375 -0.09676 0.09202 -0.09769 C 0.08646 -0.10093 0.09636 -0.10463 0.09011 -0.10671 C 0.0849 -0.11366 0.07865 -0.11296 0.07153 -0.11435 C 0.04653 -0.12731 0.02066 -0.11713 -0.00416 -0.11065 C -0.01753 -0.09861 -0.00017 -0.11343 -0.01284 -0.10486 C -0.02066 -0.09954 -0.01701 -0.09792 -0.02708 -0.09537 C -0.0342 -0.08819 -0.04184 -0.08657 -0.05 -0.08194 C -0.06875 -0.07153 -0.05382 -0.07593 -0.06996 -0.07245 C -0.07135 -0.0713 -0.07274 -0.06968 -0.0743 -0.06875 C -0.07569 -0.06782 -0.07725 -0.06759 -0.07847 -0.06667 C -0.08645 -0.06019 -0.09236 -0.04977 -0.10139 -0.04583 C -0.10312 -0.03843 -0.10451 -0.03704 -0.10989 -0.03426 C -0.11389 -0.0294 -0.11875 -0.02824 -0.12274 -0.02292 " pathEditMode="relative" rAng="0" ptsTypes="ffffffffffffffffffffffff">
                                      <p:cBhvr>
                                        <p:cTn id="39" dur="3000" fill="hold"/>
                                        <p:tgtEl>
                                          <p:spTgt spid="64519"/>
                                        </p:tgtEl>
                                        <p:attrNameLst>
                                          <p:attrName>ppt_x</p:attrName>
                                          <p:attrName>ppt_y</p:attrName>
                                        </p:attrNameLst>
                                      </p:cBhvr>
                                      <p:rCtr x="-1319" y="-6366"/>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0" presetClass="path" presetSubtype="0" accel="50000" decel="50000" fill="hold" nodeType="clickEffect">
                                  <p:stCondLst>
                                    <p:cond delay="0"/>
                                  </p:stCondLst>
                                  <p:childTnLst>
                                    <p:animMotion origin="layout" path="M 7.22222E-6 2.59259E-6 C 0.01372 0.00671 -0.00833 -0.00324 0.02726 0.00393 C 0.03021 0.00463 0.03143 0.01111 0.03438 0.01157 C 0.0448 0.01342 0.05539 0.01273 0.0658 0.01342 C 0.0889 0.01852 0.08265 0.01782 0.12431 0.01342 C 0.1257 0.01319 0.12605 0.01065 0.12726 0.00972 C 0.13369 0.00463 0.14011 -0.00324 0.14723 -0.00556 C 0.14896 -0.0081 0.15296 -0.01134 0.15296 -0.01505 " pathEditMode="relative" ptsTypes="fffffffA">
                                      <p:cBhvr>
                                        <p:cTn id="43" dur="2000" fill="hold"/>
                                        <p:tgtEl>
                                          <p:spTgt spid="64522"/>
                                        </p:tgtEl>
                                        <p:attrNameLst>
                                          <p:attrName>ppt_x</p:attrName>
                                          <p:attrName>ppt_y</p:attrName>
                                        </p:attrNameLst>
                                      </p:cBhvr>
                                    </p:animMotion>
                                  </p:childTnLst>
                                </p:cTn>
                              </p:par>
                              <p:par>
                                <p:cTn id="44" presetID="0" presetClass="path" presetSubtype="0" accel="50000" decel="50000" fill="hold" nodeType="withEffect">
                                  <p:stCondLst>
                                    <p:cond delay="0"/>
                                  </p:stCondLst>
                                  <p:childTnLst>
                                    <p:animMotion origin="layout" path="M -4.72222E-6 8.14815E-6 C 0.01441 0.00464 0.02657 0.00325 0.04132 0.00186 C 0.04827 0.00047 0.06268 -0.00925 0.06719 -0.00948 C 0.08959 -0.01064 0.11181 -0.01087 0.13421 -0.01157 C 0.14705 -0.01481 0.16181 -0.02152 0.17136 -0.03425 C 0.17396 -0.03773 0.17553 -0.04259 0.17848 -0.04583 C 0.18612 -0.05439 0.18056 -0.04166 0.18421 -0.05138 " pathEditMode="relative" ptsTypes="ffffffA">
                                      <p:cBhvr>
                                        <p:cTn id="45" dur="2000" fill="hold"/>
                                        <p:tgtEl>
                                          <p:spTgt spid="64521"/>
                                        </p:tgtEl>
                                        <p:attrNameLst>
                                          <p:attrName>ppt_x</p:attrName>
                                          <p:attrName>ppt_y</p:attrName>
                                        </p:attrNameLst>
                                      </p:cBhvr>
                                    </p:animMotion>
                                  </p:childTnLst>
                                </p:cTn>
                              </p:par>
                              <p:par>
                                <p:cTn id="46" presetID="0" presetClass="path" presetSubtype="0" accel="50000" decel="50000" fill="hold" nodeType="withEffect">
                                  <p:stCondLst>
                                    <p:cond delay="0"/>
                                  </p:stCondLst>
                                  <p:childTnLst>
                                    <p:animMotion origin="layout" path="M 0.00503 0.01227 C 0.01319 0.02338 0.00885 0.0206 0.01649 0.02384 C 0.02378 0.03125 0.02899 0.03657 0.03785 0.03912 C 0.04271 0.04514 0.04878 0.04606 0.05503 0.04861 C 0.08559 0.07592 0.1151 0.05277 0.1408 0.03518 C 0.14566 0.02847 0.14844 0.02477 0.15503 0.02199 C 0.16285 0.01458 0.17153 0.00787 0.18073 0.00486 C 0.19844 -0.01111 0.23559 -0.0125 0.25503 -0.01436 C 0.26146 -0.01598 0.26649 -0.01736 0.27222 -0.02199 C 0.27517 -0.02431 0.27743 -0.02824 0.28073 -0.02963 C 0.28872 -0.03311 0.29497 -0.03936 0.30208 -0.04468 C 0.31059 -0.05116 0.30243 -0.04028 0.31354 -0.05232 C 0.32066 -0.05996 0.32656 -0.07037 0.33073 -0.08102 C 0.33281 -0.10116 0.33177 -0.11898 0.35069 -0.11898 " pathEditMode="relative" rAng="0" ptsTypes="fffffffffffffA">
                                      <p:cBhvr>
                                        <p:cTn id="47" dur="2000" fill="hold"/>
                                        <p:tgtEl>
                                          <p:spTgt spid="64523"/>
                                        </p:tgtEl>
                                        <p:attrNameLst>
                                          <p:attrName>ppt_x</p:attrName>
                                          <p:attrName>ppt_y</p:attrName>
                                        </p:attrNameLst>
                                      </p:cBhvr>
                                      <p:rCtr x="0" y="0"/>
                                    </p:animMotion>
                                  </p:childTnLst>
                                </p:cTn>
                              </p:par>
                            </p:childTnLst>
                          </p:cTn>
                        </p:par>
                        <p:par>
                          <p:cTn id="48" fill="hold" nodeType="afterGroup">
                            <p:stCondLst>
                              <p:cond delay="2000"/>
                            </p:stCondLst>
                            <p:childTnLst>
                              <p:par>
                                <p:cTn id="49" presetID="0" presetClass="path" presetSubtype="0" accel="50000" decel="50000" fill="hold" nodeType="afterEffect">
                                  <p:stCondLst>
                                    <p:cond delay="0"/>
                                  </p:stCondLst>
                                  <p:childTnLst>
                                    <p:animMotion origin="layout" path="M 5.55556E-7 2.22222E-6 C 0.00416 0.00555 0.01007 0.00949 0.01579 0.01157 C 0.02534 0.02014 0.03593 0.02639 0.04722 0.0287 C 0.07951 0.02801 0.11198 0.0287 0.14427 0.02685 C 0.146 0.02685 0.14704 0.02384 0.14861 0.02291 C 0.15034 0.02199 0.15243 0.02176 0.15434 0.02106 C 0.15868 0.01504 0.16545 0.01157 0.17152 0.00949 C 0.17395 -0.00023 0.17118 0.00741 0.17725 2.22222E-6 C 0.17725 2.22222E-6 0.18715 -0.0132 0.1901 -0.01713 C 0.19114 -0.01852 0.19288 -0.01852 0.19427 -0.01898 C 0.2059 -0.02315 0.21336 -0.02523 0.22569 -0.02662 C 0.23142 -0.03033 0.23698 -0.03172 0.24288 -0.03426 C 0.24965 -0.04699 0.26215 -0.0507 0.27152 -0.05903 C 0.2835 -0.06968 0.29218 -0.08542 0.30295 -0.09699 C 0.30781 -0.10209 0.31475 -0.11042 0.32152 -0.11042 " pathEditMode="relative" ptsTypes="ffffffffffffffA">
                                      <p:cBhvr>
                                        <p:cTn id="50" dur="2000" fill="hold"/>
                                        <p:tgtEl>
                                          <p:spTgt spid="64527"/>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4.16667E-6 -5.18519E-6 C 0.0033 0.00069 0.00677 0.00138 0.01007 0.00208 C 0.01476 0.00323 0.02431 0.00578 0.02431 0.00578 C 0.03524 0.00509 0.04757 0.00925 0.05712 0.00208 C 0.05886 0.00069 0.05972 -0.00232 0.06146 -0.00371 C 0.06354 -0.00556 0.06615 -0.00626 0.06858 -0.00764 C 0.0724 -0.01482 0.07951 -0.01991 0.08576 -0.02269 C 0.10156 -0.04491 0.13646 -0.04237 0.15573 -0.04376 C 0.16337 -0.04422 0.17101 -0.04491 0.17865 -0.04561 C 0.18108 -0.0463 0.18333 -0.04746 0.18576 -0.04746 C 0.19045 -0.04746 0.2 -0.04561 0.2 -0.04561 " pathEditMode="relative" ptsTypes="ffffffffffA">
                                      <p:cBhvr>
                                        <p:cTn id="52" dur="2000" fill="hold"/>
                                        <p:tgtEl>
                                          <p:spTgt spid="64528"/>
                                        </p:tgtEl>
                                        <p:attrNameLst>
                                          <p:attrName>ppt_x</p:attrName>
                                          <p:attrName>ppt_y</p:attrName>
                                        </p:attrNameLst>
                                      </p:cBhvr>
                                    </p:animMotion>
                                  </p:childTnLst>
                                </p:cTn>
                              </p:par>
                              <p:par>
                                <p:cTn id="53" presetID="0" presetClass="path" presetSubtype="0" accel="50000" decel="50000" fill="hold" nodeType="withEffect">
                                  <p:stCondLst>
                                    <p:cond delay="0"/>
                                  </p:stCondLst>
                                  <p:childTnLst>
                                    <p:animMotion origin="layout" path="M -1.38889E-6 -3.33333E-6 C 0.00678 0.00949 0.01632 0.01991 0.0257 0.02292 C 0.03247 0.03172 0.04028 0.03843 0.04862 0.04375 C 0.05278 0.04954 0.05556 0.05139 0.06146 0.05324 C 0.06685 0.05834 0.07049 0.05926 0.07709 0.06088 C 0.08924 0.06922 0.10539 0.06736 0.11858 0.06852 C 0.12049 0.06922 0.1224 0.06945 0.12431 0.07037 C 0.12639 0.0713 0.12796 0.07338 0.13004 0.07431 C 0.13369 0.07593 0.13768 0.07639 0.14132 0.07801 C 0.15226 0.08797 0.16737 0.08912 0.17987 0.09329 C 0.204 0.0919 0.20504 0.09306 0.22136 0.08773 C 0.22726 0.07616 0.2224 0.08195 0.23994 0.08195 " pathEditMode="relative" ptsTypes="fffffffffffA">
                                      <p:cBhvr>
                                        <p:cTn id="54" dur="2000" fill="hold"/>
                                        <p:tgtEl>
                                          <p:spTgt spid="64529"/>
                                        </p:tgtEl>
                                        <p:attrNameLst>
                                          <p:attrName>ppt_x</p:attrName>
                                          <p:attrName>ppt_y</p:attrName>
                                        </p:attrNameLst>
                                      </p:cBhvr>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37" presetClass="entr" presetSubtype="0" fill="hold" nodeType="clickEffect">
                                  <p:stCondLst>
                                    <p:cond delay="0"/>
                                  </p:stCondLst>
                                  <p:childTnLst>
                                    <p:set>
                                      <p:cBhvr>
                                        <p:cTn id="58" dur="1" fill="hold">
                                          <p:stCondLst>
                                            <p:cond delay="0"/>
                                          </p:stCondLst>
                                        </p:cTn>
                                        <p:tgtEl>
                                          <p:spTgt spid="64526"/>
                                        </p:tgtEl>
                                        <p:attrNameLst>
                                          <p:attrName>style.visibility</p:attrName>
                                        </p:attrNameLst>
                                      </p:cBhvr>
                                      <p:to>
                                        <p:strVal val="visible"/>
                                      </p:to>
                                    </p:set>
                                    <p:animEffect transition="in" filter="fade">
                                      <p:cBhvr>
                                        <p:cTn id="59" dur="1000"/>
                                        <p:tgtEl>
                                          <p:spTgt spid="64526"/>
                                        </p:tgtEl>
                                      </p:cBhvr>
                                    </p:animEffect>
                                    <p:anim calcmode="lin" valueType="num">
                                      <p:cBhvr>
                                        <p:cTn id="60" dur="1000" fill="hold"/>
                                        <p:tgtEl>
                                          <p:spTgt spid="64526"/>
                                        </p:tgtEl>
                                        <p:attrNameLst>
                                          <p:attrName>ppt_x</p:attrName>
                                        </p:attrNameLst>
                                      </p:cBhvr>
                                      <p:tavLst>
                                        <p:tav tm="0">
                                          <p:val>
                                            <p:strVal val="#ppt_x"/>
                                          </p:val>
                                        </p:tav>
                                        <p:tav tm="100000">
                                          <p:val>
                                            <p:strVal val="#ppt_x"/>
                                          </p:val>
                                        </p:tav>
                                      </p:tavLst>
                                    </p:anim>
                                    <p:anim calcmode="lin" valueType="num">
                                      <p:cBhvr>
                                        <p:cTn id="61" dur="900" decel="100000" fill="hold"/>
                                        <p:tgtEl>
                                          <p:spTgt spid="6452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64526"/>
                                        </p:tgtEl>
                                        <p:attrNameLst>
                                          <p:attrName>ppt_y</p:attrName>
                                        </p:attrNameLst>
                                      </p:cBhvr>
                                      <p:tavLst>
                                        <p:tav tm="0">
                                          <p:val>
                                            <p:strVal val="#ppt_y-.03"/>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5" presetClass="entr" presetSubtype="0" fill="hold" nodeType="clickEffect">
                                  <p:stCondLst>
                                    <p:cond delay="0"/>
                                  </p:stCondLst>
                                  <p:childTnLst>
                                    <p:set>
                                      <p:cBhvr>
                                        <p:cTn id="66" dur="1" fill="hold">
                                          <p:stCondLst>
                                            <p:cond delay="0"/>
                                          </p:stCondLst>
                                        </p:cTn>
                                        <p:tgtEl>
                                          <p:spTgt spid="64530"/>
                                        </p:tgtEl>
                                        <p:attrNameLst>
                                          <p:attrName>style.visibility</p:attrName>
                                        </p:attrNameLst>
                                      </p:cBhvr>
                                      <p:to>
                                        <p:strVal val="visible"/>
                                      </p:to>
                                    </p:set>
                                    <p:animEffect transition="in" filter="fade">
                                      <p:cBhvr>
                                        <p:cTn id="67" dur="2000"/>
                                        <p:tgtEl>
                                          <p:spTgt spid="64530"/>
                                        </p:tgtEl>
                                      </p:cBhvr>
                                    </p:animEffect>
                                    <p:anim calcmode="lin" valueType="num">
                                      <p:cBhvr>
                                        <p:cTn id="68" dur="2000" fill="hold"/>
                                        <p:tgtEl>
                                          <p:spTgt spid="64530"/>
                                        </p:tgtEl>
                                        <p:attrNameLst>
                                          <p:attrName>style.rotation</p:attrName>
                                        </p:attrNameLst>
                                      </p:cBhvr>
                                      <p:tavLst>
                                        <p:tav tm="0">
                                          <p:val>
                                            <p:fltVal val="720"/>
                                          </p:val>
                                        </p:tav>
                                        <p:tav tm="100000">
                                          <p:val>
                                            <p:fltVal val="0"/>
                                          </p:val>
                                        </p:tav>
                                      </p:tavLst>
                                    </p:anim>
                                    <p:anim calcmode="lin" valueType="num">
                                      <p:cBhvr>
                                        <p:cTn id="69" dur="2000" fill="hold"/>
                                        <p:tgtEl>
                                          <p:spTgt spid="64530"/>
                                        </p:tgtEl>
                                        <p:attrNameLst>
                                          <p:attrName>ppt_h</p:attrName>
                                        </p:attrNameLst>
                                      </p:cBhvr>
                                      <p:tavLst>
                                        <p:tav tm="0">
                                          <p:val>
                                            <p:fltVal val="0"/>
                                          </p:val>
                                        </p:tav>
                                        <p:tav tm="100000">
                                          <p:val>
                                            <p:strVal val="#ppt_h"/>
                                          </p:val>
                                        </p:tav>
                                      </p:tavLst>
                                    </p:anim>
                                    <p:anim calcmode="lin" valueType="num">
                                      <p:cBhvr>
                                        <p:cTn id="70" dur="2000" fill="hold"/>
                                        <p:tgtEl>
                                          <p:spTgt spid="645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animBg="1"/>
      <p:bldP spid="64518" grpId="0" animBg="1"/>
      <p:bldP spid="64518" grpId="1" animBg="1"/>
      <p:bldP spid="64519" grpId="0" animBg="1"/>
      <p:bldP spid="64519" grpId="1" animBg="1"/>
      <p:bldP spid="64520" grpId="0" animBg="1"/>
      <p:bldP spid="64521" grpId="0" animBg="1"/>
      <p:bldP spid="64521" grpId="1" animBg="1"/>
      <p:bldP spid="64522" grpId="0" animBg="1"/>
      <p:bldP spid="64522" grpId="1" animBg="1"/>
      <p:bldP spid="64523" grpId="0" animBg="1"/>
      <p:bldP spid="64523" grpId="1" animBg="1"/>
      <p:bldP spid="64524" grpId="0"/>
      <p:bldP spid="64525" grpId="0"/>
      <p:bldP spid="64526" grpId="0"/>
      <p:bldP spid="64527" grpId="0" animBg="1"/>
      <p:bldP spid="64527" grpId="1" animBg="1"/>
      <p:bldP spid="64528" grpId="0" animBg="1"/>
      <p:bldP spid="64528" grpId="1" animBg="1"/>
      <p:bldP spid="64529" grpId="0" animBg="1"/>
      <p:bldP spid="64529" grpId="1" animBg="1"/>
      <p:bldP spid="64530"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6342425A-276B-78C5-BBF9-D72EF5DF9B41}"/>
              </a:ext>
            </a:extLst>
          </p:cNvPr>
          <p:cNvSpPr>
            <a:spLocks noGrp="1" noChangeArrowheads="1"/>
          </p:cNvSpPr>
          <p:nvPr>
            <p:ph type="title"/>
          </p:nvPr>
        </p:nvSpPr>
        <p:spPr/>
        <p:txBody>
          <a:bodyPr/>
          <a:lstStyle/>
          <a:p>
            <a:r>
              <a:rPr lang="en-US" altLang="en-US"/>
              <a:t>Enzymes</a:t>
            </a:r>
            <a:endParaRPr lang="en-GB" altLang="en-US"/>
          </a:p>
        </p:txBody>
      </p:sp>
      <p:sp>
        <p:nvSpPr>
          <p:cNvPr id="88067" name="Rectangle 3">
            <a:extLst>
              <a:ext uri="{FF2B5EF4-FFF2-40B4-BE49-F238E27FC236}">
                <a16:creationId xmlns:a16="http://schemas.microsoft.com/office/drawing/2014/main" id="{66106223-D394-89B0-0E07-E34A93F08FC5}"/>
              </a:ext>
            </a:extLst>
          </p:cNvPr>
          <p:cNvSpPr>
            <a:spLocks noGrp="1" noChangeArrowheads="1"/>
          </p:cNvSpPr>
          <p:nvPr>
            <p:ph type="body" idx="1"/>
          </p:nvPr>
        </p:nvSpPr>
        <p:spPr/>
        <p:txBody>
          <a:bodyPr/>
          <a:lstStyle/>
          <a:p>
            <a:r>
              <a:rPr lang="en-US" altLang="en-US"/>
              <a:t>They need to be broken down </a:t>
            </a:r>
            <a:r>
              <a:rPr lang="en-US" altLang="en-US" i="1"/>
              <a:t>chemically</a:t>
            </a:r>
            <a:r>
              <a:rPr lang="en-US" altLang="en-US"/>
              <a:t> by ENZYMES.</a:t>
            </a:r>
          </a:p>
          <a:p>
            <a:r>
              <a:rPr lang="en-US" altLang="en-US"/>
              <a:t>Enzymes are biological catalysts.  They speed up chemical reactions in the body.  </a:t>
            </a:r>
          </a:p>
          <a:p>
            <a:r>
              <a:rPr lang="en-US" altLang="en-US"/>
              <a:t>Digestive enzymes speed up the breaking down process by holding the large particle (substrate) in place</a:t>
            </a:r>
            <a:endParaRPr lang="en-GB"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88066"/>
                                        </p:tgtEl>
                                        <p:attrNameLst>
                                          <p:attrName>style.visibility</p:attrName>
                                        </p:attrNameLst>
                                      </p:cBhvr>
                                      <p:to>
                                        <p:strVal val="visible"/>
                                      </p:to>
                                    </p:set>
                                    <p:animEffect transition="in" filter="fade">
                                      <p:cBhvr>
                                        <p:cTn id="7" dur="1000"/>
                                        <p:tgtEl>
                                          <p:spTgt spid="88066"/>
                                        </p:tgtEl>
                                      </p:cBhvr>
                                    </p:animEffect>
                                    <p:anim calcmode="lin" valueType="num">
                                      <p:cBhvr>
                                        <p:cTn id="8" dur="1000" fill="hold"/>
                                        <p:tgtEl>
                                          <p:spTgt spid="88066"/>
                                        </p:tgtEl>
                                        <p:attrNameLst>
                                          <p:attrName>ppt_x</p:attrName>
                                        </p:attrNameLst>
                                      </p:cBhvr>
                                      <p:tavLst>
                                        <p:tav tm="0">
                                          <p:val>
                                            <p:strVal val="#ppt_x"/>
                                          </p:val>
                                        </p:tav>
                                        <p:tav tm="100000">
                                          <p:val>
                                            <p:strVal val="#ppt_x"/>
                                          </p:val>
                                        </p:tav>
                                      </p:tavLst>
                                    </p:anim>
                                    <p:anim calcmode="lin" valueType="num">
                                      <p:cBhvr>
                                        <p:cTn id="9" dur="898" decel="100000" fill="hold"/>
                                        <p:tgtEl>
                                          <p:spTgt spid="8806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8806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88067">
                                            <p:txEl>
                                              <p:pRg st="0" end="0"/>
                                            </p:txEl>
                                          </p:spTgt>
                                        </p:tgtEl>
                                        <p:attrNameLst>
                                          <p:attrName>style.visibility</p:attrName>
                                        </p:attrNameLst>
                                      </p:cBhvr>
                                      <p:to>
                                        <p:strVal val="visible"/>
                                      </p:to>
                                    </p:set>
                                    <p:animEffect transition="in" filter="fade">
                                      <p:cBhvr>
                                        <p:cTn id="15" dur="1000"/>
                                        <p:tgtEl>
                                          <p:spTgt spid="88067">
                                            <p:txEl>
                                              <p:pRg st="0" end="0"/>
                                            </p:txEl>
                                          </p:spTgt>
                                        </p:tgtEl>
                                      </p:cBhvr>
                                    </p:animEffect>
                                    <p:anim calcmode="lin" valueType="num">
                                      <p:cBhvr>
                                        <p:cTn id="16" dur="10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8806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880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88067">
                                            <p:txEl>
                                              <p:pRg st="1" end="1"/>
                                            </p:txEl>
                                          </p:spTgt>
                                        </p:tgtEl>
                                        <p:attrNameLst>
                                          <p:attrName>style.visibility</p:attrName>
                                        </p:attrNameLst>
                                      </p:cBhvr>
                                      <p:to>
                                        <p:strVal val="visible"/>
                                      </p:to>
                                    </p:set>
                                    <p:animEffect transition="in" filter="fade">
                                      <p:cBhvr>
                                        <p:cTn id="23" dur="1000"/>
                                        <p:tgtEl>
                                          <p:spTgt spid="88067">
                                            <p:txEl>
                                              <p:pRg st="1" end="1"/>
                                            </p:txEl>
                                          </p:spTgt>
                                        </p:tgtEl>
                                      </p:cBhvr>
                                    </p:animEffect>
                                    <p:anim calcmode="lin" valueType="num">
                                      <p:cBhvr>
                                        <p:cTn id="24" dur="10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8806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880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nodeType="clickEffect">
                                  <p:stCondLst>
                                    <p:cond delay="0"/>
                                  </p:stCondLst>
                                  <p:childTnLst>
                                    <p:set>
                                      <p:cBhvr>
                                        <p:cTn id="30" dur="1" fill="hold">
                                          <p:stCondLst>
                                            <p:cond delay="0"/>
                                          </p:stCondLst>
                                        </p:cTn>
                                        <p:tgtEl>
                                          <p:spTgt spid="88067">
                                            <p:txEl>
                                              <p:pRg st="2" end="2"/>
                                            </p:txEl>
                                          </p:spTgt>
                                        </p:tgtEl>
                                        <p:attrNameLst>
                                          <p:attrName>style.visibility</p:attrName>
                                        </p:attrNameLst>
                                      </p:cBhvr>
                                      <p:to>
                                        <p:strVal val="visible"/>
                                      </p:to>
                                    </p:set>
                                    <p:animEffect transition="in" filter="fade">
                                      <p:cBhvr>
                                        <p:cTn id="31" dur="1000"/>
                                        <p:tgtEl>
                                          <p:spTgt spid="88067">
                                            <p:txEl>
                                              <p:pRg st="2" end="2"/>
                                            </p:txEl>
                                          </p:spTgt>
                                        </p:tgtEl>
                                      </p:cBhvr>
                                    </p:animEffect>
                                    <p:anim calcmode="lin" valueType="num">
                                      <p:cBhvr>
                                        <p:cTn id="32" dur="10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8806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88067">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7" name="Oval 7">
            <a:extLst>
              <a:ext uri="{FF2B5EF4-FFF2-40B4-BE49-F238E27FC236}">
                <a16:creationId xmlns:a16="http://schemas.microsoft.com/office/drawing/2014/main" id="{84C3A838-3003-073F-1615-61BBF5982D19}"/>
              </a:ext>
            </a:extLst>
          </p:cNvPr>
          <p:cNvSpPr>
            <a:spLocks noChangeArrowheads="1"/>
          </p:cNvSpPr>
          <p:nvPr/>
        </p:nvSpPr>
        <p:spPr bwMode="auto">
          <a:xfrm>
            <a:off x="34290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68" name="Line 8">
            <a:extLst>
              <a:ext uri="{FF2B5EF4-FFF2-40B4-BE49-F238E27FC236}">
                <a16:creationId xmlns:a16="http://schemas.microsoft.com/office/drawing/2014/main" id="{E4B24064-9469-90F3-E50E-22B5F3FC2275}"/>
              </a:ext>
            </a:extLst>
          </p:cNvPr>
          <p:cNvSpPr>
            <a:spLocks noChangeShapeType="1"/>
          </p:cNvSpPr>
          <p:nvPr/>
        </p:nvSpPr>
        <p:spPr bwMode="auto">
          <a:xfrm>
            <a:off x="40386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70" name="Oval 10">
            <a:extLst>
              <a:ext uri="{FF2B5EF4-FFF2-40B4-BE49-F238E27FC236}">
                <a16:creationId xmlns:a16="http://schemas.microsoft.com/office/drawing/2014/main" id="{B51F46C2-B183-AAF8-A0F1-04D08F3D712B}"/>
              </a:ext>
            </a:extLst>
          </p:cNvPr>
          <p:cNvSpPr>
            <a:spLocks noChangeArrowheads="1"/>
          </p:cNvSpPr>
          <p:nvPr/>
        </p:nvSpPr>
        <p:spPr bwMode="auto">
          <a:xfrm>
            <a:off x="44196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72" name="Oval 12">
            <a:extLst>
              <a:ext uri="{FF2B5EF4-FFF2-40B4-BE49-F238E27FC236}">
                <a16:creationId xmlns:a16="http://schemas.microsoft.com/office/drawing/2014/main" id="{8EFDF26A-E572-1B8B-87A4-542F47FDECBB}"/>
              </a:ext>
            </a:extLst>
          </p:cNvPr>
          <p:cNvSpPr>
            <a:spLocks noChangeArrowheads="1"/>
          </p:cNvSpPr>
          <p:nvPr/>
        </p:nvSpPr>
        <p:spPr bwMode="auto">
          <a:xfrm>
            <a:off x="24384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73" name="Line 13">
            <a:extLst>
              <a:ext uri="{FF2B5EF4-FFF2-40B4-BE49-F238E27FC236}">
                <a16:creationId xmlns:a16="http://schemas.microsoft.com/office/drawing/2014/main" id="{92DC00FD-8526-1D85-E09D-386049646760}"/>
              </a:ext>
            </a:extLst>
          </p:cNvPr>
          <p:cNvSpPr>
            <a:spLocks noChangeShapeType="1"/>
          </p:cNvSpPr>
          <p:nvPr/>
        </p:nvSpPr>
        <p:spPr bwMode="auto">
          <a:xfrm>
            <a:off x="30480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75" name="Oval 15">
            <a:extLst>
              <a:ext uri="{FF2B5EF4-FFF2-40B4-BE49-F238E27FC236}">
                <a16:creationId xmlns:a16="http://schemas.microsoft.com/office/drawing/2014/main" id="{565BA59C-CAC6-0AF0-0F53-34AAC32E9C77}"/>
              </a:ext>
            </a:extLst>
          </p:cNvPr>
          <p:cNvSpPr>
            <a:spLocks noChangeArrowheads="1"/>
          </p:cNvSpPr>
          <p:nvPr/>
        </p:nvSpPr>
        <p:spPr bwMode="auto">
          <a:xfrm>
            <a:off x="54102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76" name="Line 16">
            <a:extLst>
              <a:ext uri="{FF2B5EF4-FFF2-40B4-BE49-F238E27FC236}">
                <a16:creationId xmlns:a16="http://schemas.microsoft.com/office/drawing/2014/main" id="{97BA0BE0-AEFB-84D1-AE2D-29B02291868A}"/>
              </a:ext>
            </a:extLst>
          </p:cNvPr>
          <p:cNvSpPr>
            <a:spLocks noChangeShapeType="1"/>
          </p:cNvSpPr>
          <p:nvPr/>
        </p:nvSpPr>
        <p:spPr bwMode="auto">
          <a:xfrm>
            <a:off x="50292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77" name="Oval 17">
            <a:extLst>
              <a:ext uri="{FF2B5EF4-FFF2-40B4-BE49-F238E27FC236}">
                <a16:creationId xmlns:a16="http://schemas.microsoft.com/office/drawing/2014/main" id="{C99E2375-59CE-EF53-82B9-EA7E1B0E72CC}"/>
              </a:ext>
            </a:extLst>
          </p:cNvPr>
          <p:cNvSpPr>
            <a:spLocks noChangeArrowheads="1"/>
          </p:cNvSpPr>
          <p:nvPr/>
        </p:nvSpPr>
        <p:spPr bwMode="auto">
          <a:xfrm>
            <a:off x="64008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78" name="Line 18">
            <a:extLst>
              <a:ext uri="{FF2B5EF4-FFF2-40B4-BE49-F238E27FC236}">
                <a16:creationId xmlns:a16="http://schemas.microsoft.com/office/drawing/2014/main" id="{4514092D-A9D3-FCDE-68A8-3A61B7537C8C}"/>
              </a:ext>
            </a:extLst>
          </p:cNvPr>
          <p:cNvSpPr>
            <a:spLocks noChangeShapeType="1"/>
          </p:cNvSpPr>
          <p:nvPr/>
        </p:nvSpPr>
        <p:spPr bwMode="auto">
          <a:xfrm>
            <a:off x="60198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83" name="Freeform 23">
            <a:extLst>
              <a:ext uri="{FF2B5EF4-FFF2-40B4-BE49-F238E27FC236}">
                <a16:creationId xmlns:a16="http://schemas.microsoft.com/office/drawing/2014/main" id="{20BCCE57-A600-80A6-18CF-0E20937B8EBB}"/>
              </a:ext>
            </a:extLst>
          </p:cNvPr>
          <p:cNvSpPr>
            <a:spLocks/>
          </p:cNvSpPr>
          <p:nvPr/>
        </p:nvSpPr>
        <p:spPr bwMode="auto">
          <a:xfrm>
            <a:off x="2057400" y="1295400"/>
            <a:ext cx="2209800" cy="1066800"/>
          </a:xfrm>
          <a:custGeom>
            <a:avLst/>
            <a:gdLst>
              <a:gd name="T0" fmla="*/ 0 w 1392"/>
              <a:gd name="T1" fmla="*/ 672 h 672"/>
              <a:gd name="T2" fmla="*/ 240 w 1392"/>
              <a:gd name="T3" fmla="*/ 672 h 672"/>
              <a:gd name="T4" fmla="*/ 288 w 1392"/>
              <a:gd name="T5" fmla="*/ 576 h 672"/>
              <a:gd name="T6" fmla="*/ 341 w 1392"/>
              <a:gd name="T7" fmla="*/ 544 h 672"/>
              <a:gd name="T8" fmla="*/ 432 w 1392"/>
              <a:gd name="T9" fmla="*/ 528 h 672"/>
              <a:gd name="T10" fmla="*/ 514 w 1392"/>
              <a:gd name="T11" fmla="*/ 535 h 672"/>
              <a:gd name="T12" fmla="*/ 576 w 1392"/>
              <a:gd name="T13" fmla="*/ 576 h 672"/>
              <a:gd name="T14" fmla="*/ 624 w 1392"/>
              <a:gd name="T15" fmla="*/ 624 h 672"/>
              <a:gd name="T16" fmla="*/ 864 w 1392"/>
              <a:gd name="T17" fmla="*/ 624 h 672"/>
              <a:gd name="T18" fmla="*/ 944 w 1392"/>
              <a:gd name="T19" fmla="*/ 553 h 672"/>
              <a:gd name="T20" fmla="*/ 1056 w 1392"/>
              <a:gd name="T21" fmla="*/ 528 h 672"/>
              <a:gd name="T22" fmla="*/ 1182 w 1392"/>
              <a:gd name="T23" fmla="*/ 553 h 672"/>
              <a:gd name="T24" fmla="*/ 1248 w 1392"/>
              <a:gd name="T25" fmla="*/ 624 h 672"/>
              <a:gd name="T26" fmla="*/ 1392 w 1392"/>
              <a:gd name="T27" fmla="*/ 624 h 672"/>
              <a:gd name="T28" fmla="*/ 1344 w 1392"/>
              <a:gd name="T29" fmla="*/ 144 h 672"/>
              <a:gd name="T30" fmla="*/ 816 w 1392"/>
              <a:gd name="T31" fmla="*/ 0 h 672"/>
              <a:gd name="T32" fmla="*/ 384 w 1392"/>
              <a:gd name="T33" fmla="*/ 96 h 672"/>
              <a:gd name="T34" fmla="*/ 48 w 1392"/>
              <a:gd name="T35" fmla="*/ 192 h 672"/>
              <a:gd name="T36" fmla="*/ 0 w 1392"/>
              <a:gd name="T37" fmla="*/ 672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92" h="672">
                <a:moveTo>
                  <a:pt x="0" y="672"/>
                </a:moveTo>
                <a:lnTo>
                  <a:pt x="240" y="672"/>
                </a:lnTo>
                <a:lnTo>
                  <a:pt x="288" y="576"/>
                </a:lnTo>
                <a:lnTo>
                  <a:pt x="341" y="544"/>
                </a:lnTo>
                <a:lnTo>
                  <a:pt x="432" y="528"/>
                </a:lnTo>
                <a:lnTo>
                  <a:pt x="514" y="535"/>
                </a:lnTo>
                <a:lnTo>
                  <a:pt x="576" y="576"/>
                </a:lnTo>
                <a:lnTo>
                  <a:pt x="624" y="624"/>
                </a:lnTo>
                <a:lnTo>
                  <a:pt x="864" y="624"/>
                </a:lnTo>
                <a:lnTo>
                  <a:pt x="944" y="553"/>
                </a:lnTo>
                <a:lnTo>
                  <a:pt x="1056" y="528"/>
                </a:lnTo>
                <a:lnTo>
                  <a:pt x="1182" y="553"/>
                </a:lnTo>
                <a:lnTo>
                  <a:pt x="1248" y="624"/>
                </a:lnTo>
                <a:lnTo>
                  <a:pt x="1392" y="624"/>
                </a:lnTo>
                <a:lnTo>
                  <a:pt x="1344" y="144"/>
                </a:lnTo>
                <a:lnTo>
                  <a:pt x="816" y="0"/>
                </a:lnTo>
                <a:lnTo>
                  <a:pt x="384" y="96"/>
                </a:lnTo>
                <a:lnTo>
                  <a:pt x="48" y="192"/>
                </a:lnTo>
                <a:lnTo>
                  <a:pt x="0" y="672"/>
                </a:lnTo>
                <a:close/>
              </a:path>
            </a:pathLst>
          </a:cu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84" name="Oval 24">
            <a:extLst>
              <a:ext uri="{FF2B5EF4-FFF2-40B4-BE49-F238E27FC236}">
                <a16:creationId xmlns:a16="http://schemas.microsoft.com/office/drawing/2014/main" id="{72220643-6616-F336-58CC-D2C7CF0CE8AF}"/>
              </a:ext>
            </a:extLst>
          </p:cNvPr>
          <p:cNvSpPr>
            <a:spLocks noChangeArrowheads="1"/>
          </p:cNvSpPr>
          <p:nvPr/>
        </p:nvSpPr>
        <p:spPr bwMode="auto">
          <a:xfrm>
            <a:off x="4038600" y="54864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6585" name="Text Box 25">
            <a:extLst>
              <a:ext uri="{FF2B5EF4-FFF2-40B4-BE49-F238E27FC236}">
                <a16:creationId xmlns:a16="http://schemas.microsoft.com/office/drawing/2014/main" id="{3451877D-F1AF-661A-F1BC-23C26E7ED874}"/>
              </a:ext>
            </a:extLst>
          </p:cNvPr>
          <p:cNvSpPr txBox="1">
            <a:spLocks noChangeArrowheads="1"/>
          </p:cNvSpPr>
          <p:nvPr/>
        </p:nvSpPr>
        <p:spPr bwMode="auto">
          <a:xfrm>
            <a:off x="5257800" y="1143000"/>
            <a:ext cx="3048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The enzyme fits over the substrate perfectly – like a key fits a lock.</a:t>
            </a:r>
            <a:endParaRPr lang="en-GB" altLang="en-US" sz="2400"/>
          </a:p>
        </p:txBody>
      </p:sp>
      <p:sp>
        <p:nvSpPr>
          <p:cNvPr id="66586" name="Text Box 26">
            <a:extLst>
              <a:ext uri="{FF2B5EF4-FFF2-40B4-BE49-F238E27FC236}">
                <a16:creationId xmlns:a16="http://schemas.microsoft.com/office/drawing/2014/main" id="{94AA8521-4E14-58F3-380A-92D5FA6DC2AE}"/>
              </a:ext>
            </a:extLst>
          </p:cNvPr>
          <p:cNvSpPr txBox="1">
            <a:spLocks noChangeArrowheads="1"/>
          </p:cNvSpPr>
          <p:nvPr/>
        </p:nvSpPr>
        <p:spPr bwMode="auto">
          <a:xfrm>
            <a:off x="5334000" y="4038600"/>
            <a:ext cx="31242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It holds the starch molecule in place as a water molecule breaks the bond between two glucose particles</a:t>
            </a:r>
            <a:endParaRPr lang="en-GB" altLang="en-US" sz="2400"/>
          </a:p>
        </p:txBody>
      </p:sp>
      <p:sp>
        <p:nvSpPr>
          <p:cNvPr id="66587" name="Text Box 27">
            <a:extLst>
              <a:ext uri="{FF2B5EF4-FFF2-40B4-BE49-F238E27FC236}">
                <a16:creationId xmlns:a16="http://schemas.microsoft.com/office/drawing/2014/main" id="{B4AB32FF-8CDC-AF48-5299-CAE76171681C}"/>
              </a:ext>
            </a:extLst>
          </p:cNvPr>
          <p:cNvSpPr txBox="1">
            <a:spLocks noChangeArrowheads="1"/>
          </p:cNvSpPr>
          <p:nvPr/>
        </p:nvSpPr>
        <p:spPr bwMode="auto">
          <a:xfrm>
            <a:off x="685800" y="3962400"/>
            <a:ext cx="1524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11501"/>
                </a:solidFill>
              </a:rPr>
              <a:t>Starch molecule</a:t>
            </a:r>
            <a:endParaRPr lang="en-GB" altLang="en-US" sz="2400">
              <a:solidFill>
                <a:srgbClr val="011501"/>
              </a:solidFill>
            </a:endParaRPr>
          </a:p>
        </p:txBody>
      </p:sp>
      <p:sp>
        <p:nvSpPr>
          <p:cNvPr id="66588" name="Line 28">
            <a:extLst>
              <a:ext uri="{FF2B5EF4-FFF2-40B4-BE49-F238E27FC236}">
                <a16:creationId xmlns:a16="http://schemas.microsoft.com/office/drawing/2014/main" id="{46526FA3-EAD6-B475-6039-C102448697D7}"/>
              </a:ext>
            </a:extLst>
          </p:cNvPr>
          <p:cNvSpPr>
            <a:spLocks noChangeShapeType="1"/>
          </p:cNvSpPr>
          <p:nvPr/>
        </p:nvSpPr>
        <p:spPr bwMode="auto">
          <a:xfrm flipV="1">
            <a:off x="1676400" y="3352800"/>
            <a:ext cx="762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589" name="Text Box 29">
            <a:extLst>
              <a:ext uri="{FF2B5EF4-FFF2-40B4-BE49-F238E27FC236}">
                <a16:creationId xmlns:a16="http://schemas.microsoft.com/office/drawing/2014/main" id="{E6F1618B-889B-8D9D-3457-19572E53FB19}"/>
              </a:ext>
            </a:extLst>
          </p:cNvPr>
          <p:cNvSpPr txBox="1">
            <a:spLocks noChangeArrowheads="1"/>
          </p:cNvSpPr>
          <p:nvPr/>
        </p:nvSpPr>
        <p:spPr bwMode="auto">
          <a:xfrm>
            <a:off x="457200" y="2133600"/>
            <a:ext cx="1371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11501"/>
                </a:solidFill>
              </a:rPr>
              <a:t>Amylase enzyme</a:t>
            </a:r>
            <a:endParaRPr lang="en-GB" altLang="en-US" sz="2400">
              <a:solidFill>
                <a:srgbClr val="01150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6583"/>
                                        </p:tgtEl>
                                        <p:attrNameLst>
                                          <p:attrName>style.visibility</p:attrName>
                                        </p:attrNameLst>
                                      </p:cBhvr>
                                      <p:to>
                                        <p:strVal val="visible"/>
                                      </p:to>
                                    </p:set>
                                    <p:anim calcmode="lin" valueType="num">
                                      <p:cBhvr additive="base">
                                        <p:cTn id="7" dur="500" fill="hold"/>
                                        <p:tgtEl>
                                          <p:spTgt spid="66583"/>
                                        </p:tgtEl>
                                        <p:attrNameLst>
                                          <p:attrName>ppt_x</p:attrName>
                                        </p:attrNameLst>
                                      </p:cBhvr>
                                      <p:tavLst>
                                        <p:tav tm="0">
                                          <p:val>
                                            <p:strVal val="0-#ppt_w/2"/>
                                          </p:val>
                                        </p:tav>
                                        <p:tav tm="100000">
                                          <p:val>
                                            <p:strVal val="#ppt_x"/>
                                          </p:val>
                                        </p:tav>
                                      </p:tavLst>
                                    </p:anim>
                                    <p:anim calcmode="lin" valueType="num">
                                      <p:cBhvr additive="base">
                                        <p:cTn id="8" dur="500" fill="hold"/>
                                        <p:tgtEl>
                                          <p:spTgt spid="665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658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0" presetClass="path" presetSubtype="0" accel="50000" decel="50000" fill="hold" nodeType="clickEffect">
                                  <p:stCondLst>
                                    <p:cond delay="0"/>
                                  </p:stCondLst>
                                  <p:childTnLst>
                                    <p:animMotion origin="layout" path="M -3.33333E-6 1.6185E-6 L 0.00087 0.12462 " pathEditMode="relative" rAng="0" ptsTypes="AA">
                                      <p:cBhvr>
                                        <p:cTn id="16" dur="2000" fill="hold"/>
                                        <p:tgtEl>
                                          <p:spTgt spid="66583"/>
                                        </p:tgtEl>
                                        <p:attrNameLst>
                                          <p:attrName>ppt_x</p:attrName>
                                          <p:attrName>ppt_y</p:attrName>
                                        </p:attrNameLst>
                                      </p:cBhvr>
                                      <p:rCtr x="35" y="6220"/>
                                    </p:animMotion>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2" fill="hold" nodeType="clickEffect">
                                  <p:stCondLst>
                                    <p:cond delay="0"/>
                                  </p:stCondLst>
                                  <p:childTnLst>
                                    <p:set>
                                      <p:cBhvr>
                                        <p:cTn id="20" dur="1" fill="hold">
                                          <p:stCondLst>
                                            <p:cond delay="0"/>
                                          </p:stCondLst>
                                        </p:cTn>
                                        <p:tgtEl>
                                          <p:spTgt spid="66585"/>
                                        </p:tgtEl>
                                        <p:attrNameLst>
                                          <p:attrName>style.visibility</p:attrName>
                                        </p:attrNameLst>
                                      </p:cBhvr>
                                      <p:to>
                                        <p:strVal val="visible"/>
                                      </p:to>
                                    </p:set>
                                    <p:animEffect transition="in" filter="slide(fromRight)">
                                      <p:cBhvr>
                                        <p:cTn id="21" dur="500"/>
                                        <p:tgtEl>
                                          <p:spTgt spid="6658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66584"/>
                                        </p:tgtEl>
                                        <p:attrNameLst>
                                          <p:attrName>style.visibility</p:attrName>
                                        </p:attrNameLst>
                                      </p:cBhvr>
                                      <p:to>
                                        <p:strVal val="visible"/>
                                      </p:to>
                                    </p:set>
                                    <p:anim calcmode="lin" valueType="num">
                                      <p:cBhvr additive="base">
                                        <p:cTn id="26" dur="500" fill="hold"/>
                                        <p:tgtEl>
                                          <p:spTgt spid="66584"/>
                                        </p:tgtEl>
                                        <p:attrNameLst>
                                          <p:attrName>ppt_x</p:attrName>
                                        </p:attrNameLst>
                                      </p:cBhvr>
                                      <p:tavLst>
                                        <p:tav tm="0">
                                          <p:val>
                                            <p:strVal val="#ppt_x"/>
                                          </p:val>
                                        </p:tav>
                                        <p:tav tm="100000">
                                          <p:val>
                                            <p:strVal val="#ppt_x"/>
                                          </p:val>
                                        </p:tav>
                                      </p:tavLst>
                                    </p:anim>
                                    <p:anim calcmode="lin" valueType="num">
                                      <p:cBhvr additive="base">
                                        <p:cTn id="27" dur="500" fill="hold"/>
                                        <p:tgtEl>
                                          <p:spTgt spid="66584"/>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66586"/>
                                        </p:tgtEl>
                                        <p:attrNameLst>
                                          <p:attrName>style.visibility</p:attrName>
                                        </p:attrNameLst>
                                      </p:cBhvr>
                                      <p:to>
                                        <p:strVal val="visible"/>
                                      </p:to>
                                    </p:set>
                                    <p:animEffect transition="in" filter="slide(fromBottom)">
                                      <p:cBhvr>
                                        <p:cTn id="32" dur="500"/>
                                        <p:tgtEl>
                                          <p:spTgt spid="6658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0" presetClass="path" presetSubtype="0" accel="50000" decel="50000" fill="hold" nodeType="clickEffect">
                                  <p:stCondLst>
                                    <p:cond delay="0"/>
                                  </p:stCondLst>
                                  <p:childTnLst>
                                    <p:animMotion origin="layout" path="M 3.33333E-6 -2.54335E-6 L -0.09584 -0.3163 " pathEditMode="relative" rAng="0" ptsTypes="AA">
                                      <p:cBhvr>
                                        <p:cTn id="36" dur="2000" fill="hold"/>
                                        <p:tgtEl>
                                          <p:spTgt spid="66584"/>
                                        </p:tgtEl>
                                        <p:attrNameLst>
                                          <p:attrName>ppt_x</p:attrName>
                                          <p:attrName>ppt_y</p:attrName>
                                        </p:attrNameLst>
                                      </p:cBhvr>
                                      <p:rCtr x="-4792" y="-15815"/>
                                    </p:animMotion>
                                  </p:childTnLst>
                                </p:cTn>
                              </p:par>
                            </p:childTnLst>
                          </p:cTn>
                        </p:par>
                        <p:par>
                          <p:cTn id="37" fill="hold" nodeType="afterGroup">
                            <p:stCondLst>
                              <p:cond delay="2000"/>
                            </p:stCondLst>
                            <p:childTnLst>
                              <p:par>
                                <p:cTn id="38" presetID="9" presetClass="exit" presetSubtype="0" fill="hold" nodeType="afterEffect">
                                  <p:stCondLst>
                                    <p:cond delay="500"/>
                                  </p:stCondLst>
                                  <p:childTnLst>
                                    <p:animEffect transition="out" filter="dissolve">
                                      <p:cBhvr>
                                        <p:cTn id="39" dur="500"/>
                                        <p:tgtEl>
                                          <p:spTgt spid="66573"/>
                                        </p:tgtEl>
                                      </p:cBhvr>
                                    </p:animEffect>
                                    <p:set>
                                      <p:cBhvr>
                                        <p:cTn id="40" dur="1" fill="hold">
                                          <p:stCondLst>
                                            <p:cond delay="499"/>
                                          </p:stCondLst>
                                        </p:cTn>
                                        <p:tgtEl>
                                          <p:spTgt spid="665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85" grpId="0"/>
      <p:bldP spid="66586" grpId="0"/>
      <p:bldP spid="6658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7" name="Oval 5">
            <a:extLst>
              <a:ext uri="{FF2B5EF4-FFF2-40B4-BE49-F238E27FC236}">
                <a16:creationId xmlns:a16="http://schemas.microsoft.com/office/drawing/2014/main" id="{9A5ADCCE-A63F-E994-4356-E427C4895878}"/>
              </a:ext>
            </a:extLst>
          </p:cNvPr>
          <p:cNvSpPr>
            <a:spLocks noChangeArrowheads="1"/>
          </p:cNvSpPr>
          <p:nvPr/>
        </p:nvSpPr>
        <p:spPr bwMode="auto">
          <a:xfrm>
            <a:off x="34290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78" name="Oval 6">
            <a:extLst>
              <a:ext uri="{FF2B5EF4-FFF2-40B4-BE49-F238E27FC236}">
                <a16:creationId xmlns:a16="http://schemas.microsoft.com/office/drawing/2014/main" id="{58FCBDE2-E9AB-1286-ABD8-39B7F83AB75F}"/>
              </a:ext>
            </a:extLst>
          </p:cNvPr>
          <p:cNvSpPr>
            <a:spLocks noChangeArrowheads="1"/>
          </p:cNvSpPr>
          <p:nvPr/>
        </p:nvSpPr>
        <p:spPr bwMode="auto">
          <a:xfrm>
            <a:off x="44196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79" name="Oval 7">
            <a:extLst>
              <a:ext uri="{FF2B5EF4-FFF2-40B4-BE49-F238E27FC236}">
                <a16:creationId xmlns:a16="http://schemas.microsoft.com/office/drawing/2014/main" id="{C6CED7EC-DF25-CA07-923D-5156451734F0}"/>
              </a:ext>
            </a:extLst>
          </p:cNvPr>
          <p:cNvSpPr>
            <a:spLocks noChangeArrowheads="1"/>
          </p:cNvSpPr>
          <p:nvPr/>
        </p:nvSpPr>
        <p:spPr bwMode="auto">
          <a:xfrm>
            <a:off x="24384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0" name="Oval 8">
            <a:extLst>
              <a:ext uri="{FF2B5EF4-FFF2-40B4-BE49-F238E27FC236}">
                <a16:creationId xmlns:a16="http://schemas.microsoft.com/office/drawing/2014/main" id="{D7C2419E-9B87-4921-4EF7-252583DE0043}"/>
              </a:ext>
            </a:extLst>
          </p:cNvPr>
          <p:cNvSpPr>
            <a:spLocks noChangeArrowheads="1"/>
          </p:cNvSpPr>
          <p:nvPr/>
        </p:nvSpPr>
        <p:spPr bwMode="auto">
          <a:xfrm>
            <a:off x="54102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1" name="Oval 9">
            <a:extLst>
              <a:ext uri="{FF2B5EF4-FFF2-40B4-BE49-F238E27FC236}">
                <a16:creationId xmlns:a16="http://schemas.microsoft.com/office/drawing/2014/main" id="{9859B4BA-C60D-68EF-92ED-028660C9F4A3}"/>
              </a:ext>
            </a:extLst>
          </p:cNvPr>
          <p:cNvSpPr>
            <a:spLocks noChangeArrowheads="1"/>
          </p:cNvSpPr>
          <p:nvPr/>
        </p:nvSpPr>
        <p:spPr bwMode="auto">
          <a:xfrm>
            <a:off x="6400800" y="2971800"/>
            <a:ext cx="609600" cy="6096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2" name="Freeform 10">
            <a:extLst>
              <a:ext uri="{FF2B5EF4-FFF2-40B4-BE49-F238E27FC236}">
                <a16:creationId xmlns:a16="http://schemas.microsoft.com/office/drawing/2014/main" id="{9EB5438F-7B71-BA57-3976-06DC1CF5C010}"/>
              </a:ext>
            </a:extLst>
          </p:cNvPr>
          <p:cNvSpPr>
            <a:spLocks/>
          </p:cNvSpPr>
          <p:nvPr/>
        </p:nvSpPr>
        <p:spPr bwMode="auto">
          <a:xfrm>
            <a:off x="2057400" y="1295400"/>
            <a:ext cx="2209800" cy="1066800"/>
          </a:xfrm>
          <a:custGeom>
            <a:avLst/>
            <a:gdLst>
              <a:gd name="T0" fmla="*/ 0 w 1392"/>
              <a:gd name="T1" fmla="*/ 672 h 672"/>
              <a:gd name="T2" fmla="*/ 240 w 1392"/>
              <a:gd name="T3" fmla="*/ 672 h 672"/>
              <a:gd name="T4" fmla="*/ 288 w 1392"/>
              <a:gd name="T5" fmla="*/ 576 h 672"/>
              <a:gd name="T6" fmla="*/ 341 w 1392"/>
              <a:gd name="T7" fmla="*/ 544 h 672"/>
              <a:gd name="T8" fmla="*/ 432 w 1392"/>
              <a:gd name="T9" fmla="*/ 528 h 672"/>
              <a:gd name="T10" fmla="*/ 514 w 1392"/>
              <a:gd name="T11" fmla="*/ 535 h 672"/>
              <a:gd name="T12" fmla="*/ 576 w 1392"/>
              <a:gd name="T13" fmla="*/ 576 h 672"/>
              <a:gd name="T14" fmla="*/ 624 w 1392"/>
              <a:gd name="T15" fmla="*/ 624 h 672"/>
              <a:gd name="T16" fmla="*/ 864 w 1392"/>
              <a:gd name="T17" fmla="*/ 624 h 672"/>
              <a:gd name="T18" fmla="*/ 944 w 1392"/>
              <a:gd name="T19" fmla="*/ 553 h 672"/>
              <a:gd name="T20" fmla="*/ 1056 w 1392"/>
              <a:gd name="T21" fmla="*/ 528 h 672"/>
              <a:gd name="T22" fmla="*/ 1182 w 1392"/>
              <a:gd name="T23" fmla="*/ 553 h 672"/>
              <a:gd name="T24" fmla="*/ 1248 w 1392"/>
              <a:gd name="T25" fmla="*/ 624 h 672"/>
              <a:gd name="T26" fmla="*/ 1392 w 1392"/>
              <a:gd name="T27" fmla="*/ 624 h 672"/>
              <a:gd name="T28" fmla="*/ 1344 w 1392"/>
              <a:gd name="T29" fmla="*/ 144 h 672"/>
              <a:gd name="T30" fmla="*/ 816 w 1392"/>
              <a:gd name="T31" fmla="*/ 0 h 672"/>
              <a:gd name="T32" fmla="*/ 384 w 1392"/>
              <a:gd name="T33" fmla="*/ 96 h 672"/>
              <a:gd name="T34" fmla="*/ 48 w 1392"/>
              <a:gd name="T35" fmla="*/ 192 h 672"/>
              <a:gd name="T36" fmla="*/ 0 w 1392"/>
              <a:gd name="T37" fmla="*/ 672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92" h="672">
                <a:moveTo>
                  <a:pt x="0" y="672"/>
                </a:moveTo>
                <a:lnTo>
                  <a:pt x="240" y="672"/>
                </a:lnTo>
                <a:lnTo>
                  <a:pt x="288" y="576"/>
                </a:lnTo>
                <a:lnTo>
                  <a:pt x="341" y="544"/>
                </a:lnTo>
                <a:lnTo>
                  <a:pt x="432" y="528"/>
                </a:lnTo>
                <a:lnTo>
                  <a:pt x="514" y="535"/>
                </a:lnTo>
                <a:lnTo>
                  <a:pt x="576" y="576"/>
                </a:lnTo>
                <a:lnTo>
                  <a:pt x="624" y="624"/>
                </a:lnTo>
                <a:lnTo>
                  <a:pt x="864" y="624"/>
                </a:lnTo>
                <a:lnTo>
                  <a:pt x="944" y="553"/>
                </a:lnTo>
                <a:lnTo>
                  <a:pt x="1056" y="528"/>
                </a:lnTo>
                <a:lnTo>
                  <a:pt x="1182" y="553"/>
                </a:lnTo>
                <a:lnTo>
                  <a:pt x="1248" y="624"/>
                </a:lnTo>
                <a:lnTo>
                  <a:pt x="1392" y="624"/>
                </a:lnTo>
                <a:lnTo>
                  <a:pt x="1344" y="144"/>
                </a:lnTo>
                <a:lnTo>
                  <a:pt x="816" y="0"/>
                </a:lnTo>
                <a:lnTo>
                  <a:pt x="384" y="96"/>
                </a:lnTo>
                <a:lnTo>
                  <a:pt x="48" y="192"/>
                </a:lnTo>
                <a:lnTo>
                  <a:pt x="0" y="672"/>
                </a:lnTo>
                <a:close/>
              </a:path>
            </a:pathLst>
          </a:cu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883" name="Line 11">
            <a:extLst>
              <a:ext uri="{FF2B5EF4-FFF2-40B4-BE49-F238E27FC236}">
                <a16:creationId xmlns:a16="http://schemas.microsoft.com/office/drawing/2014/main" id="{234EEC23-676E-2553-3D56-20C6E8EFF3FC}"/>
              </a:ext>
            </a:extLst>
          </p:cNvPr>
          <p:cNvSpPr>
            <a:spLocks noChangeShapeType="1"/>
          </p:cNvSpPr>
          <p:nvPr/>
        </p:nvSpPr>
        <p:spPr bwMode="auto">
          <a:xfrm>
            <a:off x="40386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884" name="Line 12">
            <a:extLst>
              <a:ext uri="{FF2B5EF4-FFF2-40B4-BE49-F238E27FC236}">
                <a16:creationId xmlns:a16="http://schemas.microsoft.com/office/drawing/2014/main" id="{ABAE34A8-FE4F-CC2A-3254-868A94D29A69}"/>
              </a:ext>
            </a:extLst>
          </p:cNvPr>
          <p:cNvSpPr>
            <a:spLocks noChangeShapeType="1"/>
          </p:cNvSpPr>
          <p:nvPr/>
        </p:nvSpPr>
        <p:spPr bwMode="auto">
          <a:xfrm>
            <a:off x="50292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885" name="Line 13">
            <a:extLst>
              <a:ext uri="{FF2B5EF4-FFF2-40B4-BE49-F238E27FC236}">
                <a16:creationId xmlns:a16="http://schemas.microsoft.com/office/drawing/2014/main" id="{2FD9C5B1-6258-9C88-23E6-7AC944069B18}"/>
              </a:ext>
            </a:extLst>
          </p:cNvPr>
          <p:cNvSpPr>
            <a:spLocks noChangeShapeType="1"/>
          </p:cNvSpPr>
          <p:nvPr/>
        </p:nvSpPr>
        <p:spPr bwMode="auto">
          <a:xfrm>
            <a:off x="6019800" y="32766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886" name="Oval 14">
            <a:extLst>
              <a:ext uri="{FF2B5EF4-FFF2-40B4-BE49-F238E27FC236}">
                <a16:creationId xmlns:a16="http://schemas.microsoft.com/office/drawing/2014/main" id="{5A0863A6-83F0-F678-AC75-B7BFF9F09B63}"/>
              </a:ext>
            </a:extLst>
          </p:cNvPr>
          <p:cNvSpPr>
            <a:spLocks noChangeArrowheads="1"/>
          </p:cNvSpPr>
          <p:nvPr/>
        </p:nvSpPr>
        <p:spPr bwMode="auto">
          <a:xfrm>
            <a:off x="4953000" y="54864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9887" name="Text Box 15">
            <a:extLst>
              <a:ext uri="{FF2B5EF4-FFF2-40B4-BE49-F238E27FC236}">
                <a16:creationId xmlns:a16="http://schemas.microsoft.com/office/drawing/2014/main" id="{AE054829-EA3E-ED70-C0DC-3AF871508B0D}"/>
              </a:ext>
            </a:extLst>
          </p:cNvPr>
          <p:cNvSpPr txBox="1">
            <a:spLocks noChangeArrowheads="1"/>
          </p:cNvSpPr>
          <p:nvPr/>
        </p:nvSpPr>
        <p:spPr bwMode="auto">
          <a:xfrm>
            <a:off x="5562600" y="762000"/>
            <a:ext cx="2971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This continues until the molecule has been broken down completely</a:t>
            </a:r>
            <a:endParaRPr lang="en-GB"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0.0375 0.02222 L 0.10868 0.12014 " pathEditMode="relative" rAng="0" ptsTypes="AA">
                                      <p:cBhvr>
                                        <p:cTn id="6" dur="2000" fill="hold"/>
                                        <p:tgtEl>
                                          <p:spTgt spid="79882"/>
                                        </p:tgtEl>
                                        <p:attrNameLst>
                                          <p:attrName>ppt_x</p:attrName>
                                          <p:attrName>ppt_y</p:attrName>
                                        </p:attrNameLst>
                                      </p:cBhvr>
                                      <p:rCtr x="3559" y="4884"/>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nodeType="clickEffect">
                                  <p:stCondLst>
                                    <p:cond delay="0"/>
                                  </p:stCondLst>
                                  <p:childTnLst>
                                    <p:animMotion origin="layout" path="M 3.33333E-6 -3.7037E-7 L -0.09584 -0.3162 " pathEditMode="relative" rAng="0" ptsTypes="AA">
                                      <p:cBhvr>
                                        <p:cTn id="10" dur="2000" fill="hold"/>
                                        <p:tgtEl>
                                          <p:spTgt spid="79886"/>
                                        </p:tgtEl>
                                        <p:attrNameLst>
                                          <p:attrName>ppt_x</p:attrName>
                                          <p:attrName>ppt_y</p:attrName>
                                        </p:attrNameLst>
                                      </p:cBhvr>
                                      <p:rCtr x="-4792" y="-15810"/>
                                    </p:animMotion>
                                  </p:childTnLst>
                                </p:cTn>
                              </p:par>
                            </p:childTnLst>
                          </p:cTn>
                        </p:par>
                        <p:par>
                          <p:cTn id="11" fill="hold" nodeType="afterGroup">
                            <p:stCondLst>
                              <p:cond delay="2000"/>
                            </p:stCondLst>
                            <p:childTnLst>
                              <p:par>
                                <p:cTn id="12" presetID="9" presetClass="exit" presetSubtype="0" fill="hold" nodeType="afterEffect">
                                  <p:stCondLst>
                                    <p:cond delay="0"/>
                                  </p:stCondLst>
                                  <p:childTnLst>
                                    <p:animEffect transition="out" filter="dissolve">
                                      <p:cBhvr>
                                        <p:cTn id="13" dur="500"/>
                                        <p:tgtEl>
                                          <p:spTgt spid="79883"/>
                                        </p:tgtEl>
                                      </p:cBhvr>
                                    </p:animEffect>
                                    <p:set>
                                      <p:cBhvr>
                                        <p:cTn id="14" dur="1" fill="hold">
                                          <p:stCondLst>
                                            <p:cond delay="499"/>
                                          </p:stCondLst>
                                        </p:cTn>
                                        <p:tgtEl>
                                          <p:spTgt spid="79883"/>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path" presetSubtype="0" accel="50000" decel="50000" fill="hold" nodeType="clickEffect">
                                  <p:stCondLst>
                                    <p:cond delay="0"/>
                                  </p:stCondLst>
                                  <p:childTnLst>
                                    <p:animMotion origin="layout" path="M 4.16667E-6 -6.2963E-6 C -0.01563 0.00323 -0.03177 0.00509 -0.04705 0.00995 C -0.05365 0.01203 -0.06667 0.01597 -0.06667 0.01597 C -0.07188 0.01944 -0.07639 0.02198 -0.08195 0.02407 C -0.0849 0.02823 -0.08802 0.03217 -0.09098 0.03634 C -0.09306 0.03911 -0.09375 0.04305 -0.09549 0.04629 C -0.09636 0.04791 -0.09757 0.04907 -0.09862 0.05046 C -0.1 0.05648 -0.10313 0.06851 -0.10313 0.06851 C -0.10174 0.08587 -0.10313 0.08865 -0.09705 0.103 C -0.09375 0.11087 -0.08403 0.11504 -0.07882 0.12106 C -0.07362 0.12708 -0.06632 0.13171 -0.06216 0.13935 C -0.0533 0.15578 -0.06164 0.14398 -0.05452 0.15347 C -0.0507 0.17013 -0.04966 0.18634 -0.05452 0.20393 C -0.05625 0.21041 -0.06858 0.22036 -0.07275 0.22407 C -0.07605 0.22708 -0.09046 0.23634 -0.09393 0.23819 C -0.09775 0.24027 -0.10608 0.24236 -0.10608 0.24236 C -0.11615 0.24097 -0.12657 0.2412 -0.13646 0.23819 C -0.13976 0.23726 -0.14618 0.22314 -0.14862 0.22013 C -0.15452 0.19976 -0.15452 0.20925 -0.15452 0.18171 " pathEditMode="relative" ptsTypes="ffffffffffffffffffA">
                                      <p:cBhvr>
                                        <p:cTn id="18" dur="2000" fill="hold"/>
                                        <p:tgtEl>
                                          <p:spTgt spid="79879"/>
                                        </p:tgtEl>
                                        <p:attrNameLst>
                                          <p:attrName>ppt_x</p:attrName>
                                          <p:attrName>ppt_y</p:attrName>
                                        </p:attrNameLst>
                                      </p:cBhvr>
                                    </p:animMotion>
                                  </p:childTnLst>
                                </p:cTn>
                              </p:par>
                              <p:par>
                                <p:cTn id="19" presetID="0" presetClass="path" presetSubtype="0" accel="50000" decel="50000" fill="hold" nodeType="withEffect">
                                  <p:stCondLst>
                                    <p:cond delay="0"/>
                                  </p:stCondLst>
                                  <p:childTnLst>
                                    <p:animMotion origin="layout" path="M -3.33333E-6 2.22222E-6 C -0.0059 0.00278 -0.01198 0.00393 -0.01805 0.00602 C -0.02014 0.0081 -0.02222 0.00972 -0.02413 0.01203 C -0.02743 0.01597 -0.03333 0.0243 -0.03333 0.02453 C -0.04027 0.04722 -0.03698 0.03796 -0.04236 0.05254 C -0.04514 0.07708 -0.04392 0.10648 -0.02725 0.12106 C -0.02291 0.12963 -0.01753 0.13634 -0.01198 0.14328 C -0.0085 0.14768 -0.00625 0.15324 -0.00295 0.15764 C 0.00018 0.16967 -0.00382 0.15833 0.00313 0.16759 C 0.00591 0.17129 0.00782 0.17616 0.01059 0.17986 C 0.01545 0.19884 0.00712 0.16875 0.01667 0.19398 C 0.02552 0.21759 0.01111 0.18819 0.02136 0.2081 C 0.02309 0.21551 0.0257 0.22176 0.02882 0.22824 C 0.02969 0.23426 0.03143 0.24028 0.03195 0.24653 C 0.03299 0.25926 0.03021 0.27361 0.0349 0.28472 C 0.03993 0.29653 0.0342 0.31319 0.04323 0.3162 C 0.06441 0.31203 0.06459 0.3412 0.07952 0.32616 C 0.08646 0.31921 0.09532 0.33333 0.10382 0.33032 C 0.11077 0.32453 0.12327 0.34375 0.13108 0.34051 C 0.14289 0.33009 0.14358 0.33009 0.17049 0.33426 C 0.18125 0.33588 0.19098 0.33912 0.2007 0.34236 C 0.2191 0.34861 0.22014 0.34768 0.23716 0.35856 C 0.24358 0.36736 0.24809 0.35 0.25226 0.36065 C 0.25573 0.38796 0.25677 0.34606 0.26441 0.36666 C 0.26528 0.36921 0.27414 0.36805 0.275 0.3706 C 0.27795 0.3787 0.27466 0.36551 0.28039 0.36759 C 0.29045 0.3669 0.30052 0.36736 0.31059 0.36551 C 0.31372 0.36504 0.31563 0.36018 0.31823 0.35764 C 0.3257 0.35046 0.33004 0.34143 0.33646 0.33333 C 0.33924 0.32291 0.33802 0.3294 0.33802 0.31319 " pathEditMode="relative" rAng="0" ptsTypes="ffffffffffffffffffffffffffffff">
                                      <p:cBhvr>
                                        <p:cTn id="20" dur="2000" fill="hold"/>
                                        <p:tgtEl>
                                          <p:spTgt spid="79877"/>
                                        </p:tgtEl>
                                        <p:attrNameLst>
                                          <p:attrName>ppt_x</p:attrName>
                                          <p:attrName>ppt_y</p:attrName>
                                        </p:attrNameLst>
                                      </p:cBhvr>
                                      <p:rCtr x="14705" y="1939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2387F9E-4C6A-1952-823E-EE162D63D4F1}"/>
              </a:ext>
            </a:extLst>
          </p:cNvPr>
          <p:cNvSpPr>
            <a:spLocks noGrp="1" noChangeArrowheads="1"/>
          </p:cNvSpPr>
          <p:nvPr>
            <p:ph type="title"/>
          </p:nvPr>
        </p:nvSpPr>
        <p:spPr/>
        <p:txBody>
          <a:bodyPr/>
          <a:lstStyle/>
          <a:p>
            <a:r>
              <a:rPr lang="en-US" altLang="en-US"/>
              <a:t>Digestive Enzymes</a:t>
            </a:r>
          </a:p>
        </p:txBody>
      </p:sp>
      <p:sp>
        <p:nvSpPr>
          <p:cNvPr id="90115" name="Rectangle 3">
            <a:extLst>
              <a:ext uri="{FF2B5EF4-FFF2-40B4-BE49-F238E27FC236}">
                <a16:creationId xmlns:a16="http://schemas.microsoft.com/office/drawing/2014/main" id="{73100D66-02AC-64B7-066C-C111F779926B}"/>
              </a:ext>
            </a:extLst>
          </p:cNvPr>
          <p:cNvSpPr>
            <a:spLocks noGrp="1" noChangeArrowheads="1"/>
          </p:cNvSpPr>
          <p:nvPr>
            <p:ph type="body" idx="1"/>
          </p:nvPr>
        </p:nvSpPr>
        <p:spPr/>
        <p:txBody>
          <a:bodyPr/>
          <a:lstStyle/>
          <a:p>
            <a:r>
              <a:rPr lang="en-US" altLang="en-US"/>
              <a:t>There are 3 main types of digestive enzymes:</a:t>
            </a:r>
          </a:p>
          <a:p>
            <a:pPr lvl="1"/>
            <a:r>
              <a:rPr lang="en-US" altLang="en-US" b="1">
                <a:solidFill>
                  <a:srgbClr val="FF3300"/>
                </a:solidFill>
              </a:rPr>
              <a:t>Amylase</a:t>
            </a:r>
            <a:r>
              <a:rPr lang="en-US" altLang="en-US"/>
              <a:t> breaks </a:t>
            </a:r>
            <a:r>
              <a:rPr lang="en-US" altLang="en-US">
                <a:solidFill>
                  <a:srgbClr val="FF33CC"/>
                </a:solidFill>
              </a:rPr>
              <a:t>starch</a:t>
            </a:r>
            <a:r>
              <a:rPr lang="en-US" altLang="en-US"/>
              <a:t> down into </a:t>
            </a:r>
            <a:r>
              <a:rPr lang="en-US" altLang="en-US">
                <a:solidFill>
                  <a:srgbClr val="FF33CC"/>
                </a:solidFill>
              </a:rPr>
              <a:t>glucose</a:t>
            </a:r>
            <a:r>
              <a:rPr lang="en-US" altLang="en-US"/>
              <a:t>.</a:t>
            </a:r>
          </a:p>
          <a:p>
            <a:pPr lvl="1"/>
            <a:r>
              <a:rPr lang="en-US" altLang="en-US" b="1">
                <a:solidFill>
                  <a:srgbClr val="0000CC"/>
                </a:solidFill>
              </a:rPr>
              <a:t>Protease</a:t>
            </a:r>
            <a:r>
              <a:rPr lang="en-US" altLang="en-US"/>
              <a:t> breaks </a:t>
            </a:r>
            <a:r>
              <a:rPr lang="en-US" altLang="en-US">
                <a:solidFill>
                  <a:srgbClr val="3399FF"/>
                </a:solidFill>
              </a:rPr>
              <a:t>protein</a:t>
            </a:r>
            <a:r>
              <a:rPr lang="en-US" altLang="en-US"/>
              <a:t> down into </a:t>
            </a:r>
            <a:r>
              <a:rPr lang="en-US" altLang="en-US">
                <a:solidFill>
                  <a:srgbClr val="3399FF"/>
                </a:solidFill>
              </a:rPr>
              <a:t>amino acids</a:t>
            </a:r>
            <a:r>
              <a:rPr lang="en-US" altLang="en-US"/>
              <a:t>.</a:t>
            </a:r>
          </a:p>
          <a:p>
            <a:pPr lvl="1"/>
            <a:r>
              <a:rPr lang="en-US" altLang="en-US" b="1">
                <a:solidFill>
                  <a:srgbClr val="008000"/>
                </a:solidFill>
              </a:rPr>
              <a:t>Lipase</a:t>
            </a:r>
            <a:r>
              <a:rPr lang="en-US" altLang="en-US"/>
              <a:t> breaks fats down into </a:t>
            </a:r>
            <a:r>
              <a:rPr lang="en-US" altLang="en-US">
                <a:solidFill>
                  <a:srgbClr val="33CC33"/>
                </a:solidFill>
              </a:rPr>
              <a:t>fatty acids</a:t>
            </a:r>
            <a:r>
              <a:rPr lang="en-US" altLang="en-US"/>
              <a:t> and </a:t>
            </a:r>
            <a:r>
              <a:rPr lang="en-US" altLang="en-US">
                <a:solidFill>
                  <a:srgbClr val="666633"/>
                </a:solidFill>
              </a:rPr>
              <a:t>glycerol</a:t>
            </a:r>
            <a:endParaRPr lang="en-US" altLang="en-US" b="1">
              <a:solidFill>
                <a:srgbClr val="666633"/>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DCDD36E7-2300-1B8A-B7C4-D0ACDA680D08}"/>
              </a:ext>
            </a:extLst>
          </p:cNvPr>
          <p:cNvSpPr>
            <a:spLocks noGrp="1" noChangeArrowheads="1"/>
          </p:cNvSpPr>
          <p:nvPr>
            <p:ph type="title"/>
          </p:nvPr>
        </p:nvSpPr>
        <p:spPr/>
        <p:txBody>
          <a:bodyPr/>
          <a:lstStyle/>
          <a:p>
            <a:r>
              <a:rPr lang="en-US" altLang="en-US"/>
              <a:t>Digestive Enzymes</a:t>
            </a:r>
          </a:p>
        </p:txBody>
      </p:sp>
      <p:sp>
        <p:nvSpPr>
          <p:cNvPr id="91139" name="Oval 3">
            <a:extLst>
              <a:ext uri="{FF2B5EF4-FFF2-40B4-BE49-F238E27FC236}">
                <a16:creationId xmlns:a16="http://schemas.microsoft.com/office/drawing/2014/main" id="{CCC83BD9-D52D-71A6-4048-68A6DF0C3CB3}"/>
              </a:ext>
            </a:extLst>
          </p:cNvPr>
          <p:cNvSpPr>
            <a:spLocks noChangeArrowheads="1"/>
          </p:cNvSpPr>
          <p:nvPr/>
        </p:nvSpPr>
        <p:spPr bwMode="auto">
          <a:xfrm>
            <a:off x="1443038" y="2438400"/>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40" name="Line 4">
            <a:extLst>
              <a:ext uri="{FF2B5EF4-FFF2-40B4-BE49-F238E27FC236}">
                <a16:creationId xmlns:a16="http://schemas.microsoft.com/office/drawing/2014/main" id="{C3279199-5177-B3F0-C475-686344137EE4}"/>
              </a:ext>
            </a:extLst>
          </p:cNvPr>
          <p:cNvSpPr>
            <a:spLocks noChangeShapeType="1"/>
          </p:cNvSpPr>
          <p:nvPr/>
        </p:nvSpPr>
        <p:spPr bwMode="auto">
          <a:xfrm>
            <a:off x="1890713" y="2679700"/>
            <a:ext cx="246062" cy="1588"/>
          </a:xfrm>
          <a:prstGeom prst="line">
            <a:avLst/>
          </a:prstGeom>
          <a:noFill/>
          <a:ln w="57150">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41" name="Oval 5">
            <a:extLst>
              <a:ext uri="{FF2B5EF4-FFF2-40B4-BE49-F238E27FC236}">
                <a16:creationId xmlns:a16="http://schemas.microsoft.com/office/drawing/2014/main" id="{76CB7809-56B2-F1E1-21F8-C102831A0B24}"/>
              </a:ext>
            </a:extLst>
          </p:cNvPr>
          <p:cNvSpPr>
            <a:spLocks noChangeArrowheads="1"/>
          </p:cNvSpPr>
          <p:nvPr/>
        </p:nvSpPr>
        <p:spPr bwMode="auto">
          <a:xfrm>
            <a:off x="2111375" y="2473325"/>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42" name="Oval 6">
            <a:extLst>
              <a:ext uri="{FF2B5EF4-FFF2-40B4-BE49-F238E27FC236}">
                <a16:creationId xmlns:a16="http://schemas.microsoft.com/office/drawing/2014/main" id="{1E58DDB6-F8BE-D3F8-D755-EFBC7548D8F2}"/>
              </a:ext>
            </a:extLst>
          </p:cNvPr>
          <p:cNvSpPr>
            <a:spLocks noChangeArrowheads="1"/>
          </p:cNvSpPr>
          <p:nvPr/>
        </p:nvSpPr>
        <p:spPr bwMode="auto">
          <a:xfrm>
            <a:off x="685800" y="2438400"/>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43" name="Line 7">
            <a:extLst>
              <a:ext uri="{FF2B5EF4-FFF2-40B4-BE49-F238E27FC236}">
                <a16:creationId xmlns:a16="http://schemas.microsoft.com/office/drawing/2014/main" id="{FD396945-52EA-1614-3EE1-C568E20665DD}"/>
              </a:ext>
            </a:extLst>
          </p:cNvPr>
          <p:cNvSpPr>
            <a:spLocks noChangeShapeType="1"/>
          </p:cNvSpPr>
          <p:nvPr/>
        </p:nvSpPr>
        <p:spPr bwMode="auto">
          <a:xfrm>
            <a:off x="1123950" y="2689225"/>
            <a:ext cx="354013" cy="19050"/>
          </a:xfrm>
          <a:prstGeom prst="line">
            <a:avLst/>
          </a:prstGeom>
          <a:noFill/>
          <a:ln w="57150">
            <a:solidFill>
              <a:srgbClr val="FF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44" name="Line 8">
            <a:extLst>
              <a:ext uri="{FF2B5EF4-FFF2-40B4-BE49-F238E27FC236}">
                <a16:creationId xmlns:a16="http://schemas.microsoft.com/office/drawing/2014/main" id="{3C83F341-EFAE-8CA0-CB36-64A7231D74C7}"/>
              </a:ext>
            </a:extLst>
          </p:cNvPr>
          <p:cNvSpPr>
            <a:spLocks noChangeShapeType="1"/>
          </p:cNvSpPr>
          <p:nvPr/>
        </p:nvSpPr>
        <p:spPr bwMode="auto">
          <a:xfrm>
            <a:off x="3429000" y="2743200"/>
            <a:ext cx="1033463" cy="15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45" name="Oval 9">
            <a:extLst>
              <a:ext uri="{FF2B5EF4-FFF2-40B4-BE49-F238E27FC236}">
                <a16:creationId xmlns:a16="http://schemas.microsoft.com/office/drawing/2014/main" id="{B5EF572A-E94F-82E0-682D-2CC24D2ECB8E}"/>
              </a:ext>
            </a:extLst>
          </p:cNvPr>
          <p:cNvSpPr>
            <a:spLocks noChangeArrowheads="1"/>
          </p:cNvSpPr>
          <p:nvPr/>
        </p:nvSpPr>
        <p:spPr bwMode="auto">
          <a:xfrm>
            <a:off x="6324600" y="2667000"/>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46" name="Oval 10">
            <a:extLst>
              <a:ext uri="{FF2B5EF4-FFF2-40B4-BE49-F238E27FC236}">
                <a16:creationId xmlns:a16="http://schemas.microsoft.com/office/drawing/2014/main" id="{60D3E543-A5D2-74A7-068F-8EB4B31F4631}"/>
              </a:ext>
            </a:extLst>
          </p:cNvPr>
          <p:cNvSpPr>
            <a:spLocks noChangeArrowheads="1"/>
          </p:cNvSpPr>
          <p:nvPr/>
        </p:nvSpPr>
        <p:spPr bwMode="auto">
          <a:xfrm>
            <a:off x="7467600" y="2057400"/>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47" name="Oval 11">
            <a:extLst>
              <a:ext uri="{FF2B5EF4-FFF2-40B4-BE49-F238E27FC236}">
                <a16:creationId xmlns:a16="http://schemas.microsoft.com/office/drawing/2014/main" id="{3B019968-40A8-6CFE-3E1C-8EDFE2C6D7E0}"/>
              </a:ext>
            </a:extLst>
          </p:cNvPr>
          <p:cNvSpPr>
            <a:spLocks noChangeArrowheads="1"/>
          </p:cNvSpPr>
          <p:nvPr/>
        </p:nvSpPr>
        <p:spPr bwMode="auto">
          <a:xfrm>
            <a:off x="5638800" y="2057400"/>
            <a:ext cx="457200" cy="457200"/>
          </a:xfrm>
          <a:prstGeom prst="ellipse">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1148" name="Group 12">
            <a:extLst>
              <a:ext uri="{FF2B5EF4-FFF2-40B4-BE49-F238E27FC236}">
                <a16:creationId xmlns:a16="http://schemas.microsoft.com/office/drawing/2014/main" id="{A8CC9597-5449-42CF-AA4C-D802F369611B}"/>
              </a:ext>
            </a:extLst>
          </p:cNvPr>
          <p:cNvGrpSpPr>
            <a:grpSpLocks/>
          </p:cNvGrpSpPr>
          <p:nvPr/>
        </p:nvGrpSpPr>
        <p:grpSpPr bwMode="auto">
          <a:xfrm>
            <a:off x="381000" y="1828800"/>
            <a:ext cx="1657350" cy="800100"/>
            <a:chOff x="240" y="1152"/>
            <a:chExt cx="1044" cy="504"/>
          </a:xfrm>
        </p:grpSpPr>
        <p:sp>
          <p:nvSpPr>
            <p:cNvPr id="91149" name="Freeform 13">
              <a:extLst>
                <a:ext uri="{FF2B5EF4-FFF2-40B4-BE49-F238E27FC236}">
                  <a16:creationId xmlns:a16="http://schemas.microsoft.com/office/drawing/2014/main" id="{480FA46F-F975-EB5C-614A-6F00544E8E24}"/>
                </a:ext>
              </a:extLst>
            </p:cNvPr>
            <p:cNvSpPr>
              <a:spLocks/>
            </p:cNvSpPr>
            <p:nvPr/>
          </p:nvSpPr>
          <p:spPr bwMode="auto">
            <a:xfrm>
              <a:off x="240" y="1152"/>
              <a:ext cx="1044" cy="504"/>
            </a:xfrm>
            <a:custGeom>
              <a:avLst/>
              <a:gdLst>
                <a:gd name="T0" fmla="*/ 0 w 1392"/>
                <a:gd name="T1" fmla="*/ 672 h 672"/>
                <a:gd name="T2" fmla="*/ 240 w 1392"/>
                <a:gd name="T3" fmla="*/ 672 h 672"/>
                <a:gd name="T4" fmla="*/ 288 w 1392"/>
                <a:gd name="T5" fmla="*/ 576 h 672"/>
                <a:gd name="T6" fmla="*/ 341 w 1392"/>
                <a:gd name="T7" fmla="*/ 544 h 672"/>
                <a:gd name="T8" fmla="*/ 432 w 1392"/>
                <a:gd name="T9" fmla="*/ 528 h 672"/>
                <a:gd name="T10" fmla="*/ 514 w 1392"/>
                <a:gd name="T11" fmla="*/ 535 h 672"/>
                <a:gd name="T12" fmla="*/ 576 w 1392"/>
                <a:gd name="T13" fmla="*/ 576 h 672"/>
                <a:gd name="T14" fmla="*/ 624 w 1392"/>
                <a:gd name="T15" fmla="*/ 624 h 672"/>
                <a:gd name="T16" fmla="*/ 864 w 1392"/>
                <a:gd name="T17" fmla="*/ 624 h 672"/>
                <a:gd name="T18" fmla="*/ 944 w 1392"/>
                <a:gd name="T19" fmla="*/ 553 h 672"/>
                <a:gd name="T20" fmla="*/ 1056 w 1392"/>
                <a:gd name="T21" fmla="*/ 528 h 672"/>
                <a:gd name="T22" fmla="*/ 1182 w 1392"/>
                <a:gd name="T23" fmla="*/ 553 h 672"/>
                <a:gd name="T24" fmla="*/ 1248 w 1392"/>
                <a:gd name="T25" fmla="*/ 624 h 672"/>
                <a:gd name="T26" fmla="*/ 1392 w 1392"/>
                <a:gd name="T27" fmla="*/ 624 h 672"/>
                <a:gd name="T28" fmla="*/ 1344 w 1392"/>
                <a:gd name="T29" fmla="*/ 144 h 672"/>
                <a:gd name="T30" fmla="*/ 816 w 1392"/>
                <a:gd name="T31" fmla="*/ 0 h 672"/>
                <a:gd name="T32" fmla="*/ 384 w 1392"/>
                <a:gd name="T33" fmla="*/ 96 h 672"/>
                <a:gd name="T34" fmla="*/ 48 w 1392"/>
                <a:gd name="T35" fmla="*/ 192 h 672"/>
                <a:gd name="T36" fmla="*/ 0 w 1392"/>
                <a:gd name="T37" fmla="*/ 672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92" h="672">
                  <a:moveTo>
                    <a:pt x="0" y="672"/>
                  </a:moveTo>
                  <a:lnTo>
                    <a:pt x="240" y="672"/>
                  </a:lnTo>
                  <a:lnTo>
                    <a:pt x="288" y="576"/>
                  </a:lnTo>
                  <a:lnTo>
                    <a:pt x="341" y="544"/>
                  </a:lnTo>
                  <a:lnTo>
                    <a:pt x="432" y="528"/>
                  </a:lnTo>
                  <a:lnTo>
                    <a:pt x="514" y="535"/>
                  </a:lnTo>
                  <a:lnTo>
                    <a:pt x="576" y="576"/>
                  </a:lnTo>
                  <a:lnTo>
                    <a:pt x="624" y="624"/>
                  </a:lnTo>
                  <a:lnTo>
                    <a:pt x="864" y="624"/>
                  </a:lnTo>
                  <a:lnTo>
                    <a:pt x="944" y="553"/>
                  </a:lnTo>
                  <a:lnTo>
                    <a:pt x="1056" y="528"/>
                  </a:lnTo>
                  <a:lnTo>
                    <a:pt x="1182" y="553"/>
                  </a:lnTo>
                  <a:lnTo>
                    <a:pt x="1248" y="624"/>
                  </a:lnTo>
                  <a:lnTo>
                    <a:pt x="1392" y="624"/>
                  </a:lnTo>
                  <a:lnTo>
                    <a:pt x="1344" y="144"/>
                  </a:lnTo>
                  <a:lnTo>
                    <a:pt x="816" y="0"/>
                  </a:lnTo>
                  <a:lnTo>
                    <a:pt x="384" y="96"/>
                  </a:lnTo>
                  <a:lnTo>
                    <a:pt x="48" y="192"/>
                  </a:lnTo>
                  <a:lnTo>
                    <a:pt x="0" y="672"/>
                  </a:lnTo>
                  <a:close/>
                </a:path>
              </a:pathLst>
            </a:cu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50" name="Text Box 14">
              <a:extLst>
                <a:ext uri="{FF2B5EF4-FFF2-40B4-BE49-F238E27FC236}">
                  <a16:creationId xmlns:a16="http://schemas.microsoft.com/office/drawing/2014/main" id="{DA931B4E-EA44-21C7-FDCB-ED8850CF927F}"/>
                </a:ext>
              </a:extLst>
            </p:cNvPr>
            <p:cNvSpPr txBox="1">
              <a:spLocks noChangeArrowheads="1"/>
            </p:cNvSpPr>
            <p:nvPr/>
          </p:nvSpPr>
          <p:spPr bwMode="auto">
            <a:xfrm>
              <a:off x="432" y="1248"/>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1"/>
                  </a:solidFill>
                </a:rPr>
                <a:t>Amylase</a:t>
              </a:r>
            </a:p>
          </p:txBody>
        </p:sp>
      </p:grpSp>
      <p:sp>
        <p:nvSpPr>
          <p:cNvPr id="91151" name="Text Box 15">
            <a:extLst>
              <a:ext uri="{FF2B5EF4-FFF2-40B4-BE49-F238E27FC236}">
                <a16:creationId xmlns:a16="http://schemas.microsoft.com/office/drawing/2014/main" id="{D8FB1EAD-4332-E451-7095-59A719D1E22A}"/>
              </a:ext>
            </a:extLst>
          </p:cNvPr>
          <p:cNvSpPr txBox="1">
            <a:spLocks noChangeArrowheads="1"/>
          </p:cNvSpPr>
          <p:nvPr/>
        </p:nvSpPr>
        <p:spPr bwMode="auto">
          <a:xfrm>
            <a:off x="1295400" y="3124200"/>
            <a:ext cx="138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solidFill>
                  <a:schemeClr val="tx2"/>
                </a:solidFill>
              </a:rPr>
              <a:t>Starch</a:t>
            </a:r>
          </a:p>
        </p:txBody>
      </p:sp>
      <p:sp>
        <p:nvSpPr>
          <p:cNvPr id="91152" name="Text Box 16">
            <a:extLst>
              <a:ext uri="{FF2B5EF4-FFF2-40B4-BE49-F238E27FC236}">
                <a16:creationId xmlns:a16="http://schemas.microsoft.com/office/drawing/2014/main" id="{C45D0CC6-27B7-6B66-56B3-2CCD602CB854}"/>
              </a:ext>
            </a:extLst>
          </p:cNvPr>
          <p:cNvSpPr txBox="1">
            <a:spLocks noChangeArrowheads="1"/>
          </p:cNvSpPr>
          <p:nvPr/>
        </p:nvSpPr>
        <p:spPr bwMode="auto">
          <a:xfrm>
            <a:off x="7162800" y="27432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solidFill>
                  <a:schemeClr val="tx2"/>
                </a:solidFill>
              </a:rPr>
              <a:t>Glucose</a:t>
            </a:r>
          </a:p>
        </p:txBody>
      </p:sp>
      <p:sp>
        <p:nvSpPr>
          <p:cNvPr id="91153" name="AutoShape 17">
            <a:extLst>
              <a:ext uri="{FF2B5EF4-FFF2-40B4-BE49-F238E27FC236}">
                <a16:creationId xmlns:a16="http://schemas.microsoft.com/office/drawing/2014/main" id="{58234FCF-47F1-5882-08A3-C6C446B43B9A}"/>
              </a:ext>
            </a:extLst>
          </p:cNvPr>
          <p:cNvSpPr>
            <a:spLocks/>
          </p:cNvSpPr>
          <p:nvPr/>
        </p:nvSpPr>
        <p:spPr bwMode="auto">
          <a:xfrm rot="16200000">
            <a:off x="1511300" y="2025650"/>
            <a:ext cx="304800" cy="1981200"/>
          </a:xfrm>
          <a:prstGeom prst="leftBrace">
            <a:avLst>
              <a:gd name="adj1" fmla="val 54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54" name="Oval 18">
            <a:extLst>
              <a:ext uri="{FF2B5EF4-FFF2-40B4-BE49-F238E27FC236}">
                <a16:creationId xmlns:a16="http://schemas.microsoft.com/office/drawing/2014/main" id="{651573C8-CAB4-FAD5-710A-BCC70279B6BA}"/>
              </a:ext>
            </a:extLst>
          </p:cNvPr>
          <p:cNvSpPr>
            <a:spLocks noChangeArrowheads="1"/>
          </p:cNvSpPr>
          <p:nvPr/>
        </p:nvSpPr>
        <p:spPr bwMode="auto">
          <a:xfrm>
            <a:off x="1519238" y="4648200"/>
            <a:ext cx="457200" cy="457200"/>
          </a:xfrm>
          <a:prstGeom prst="ellipse">
            <a:avLst/>
          </a:prstGeom>
          <a:solidFill>
            <a:srgbClr val="3399FF"/>
          </a:solidFill>
          <a:ln w="9525">
            <a:solidFill>
              <a:srgbClr val="33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55" name="Line 19">
            <a:extLst>
              <a:ext uri="{FF2B5EF4-FFF2-40B4-BE49-F238E27FC236}">
                <a16:creationId xmlns:a16="http://schemas.microsoft.com/office/drawing/2014/main" id="{060F5E4D-5656-202E-8508-211000E9E5B4}"/>
              </a:ext>
            </a:extLst>
          </p:cNvPr>
          <p:cNvSpPr>
            <a:spLocks noChangeShapeType="1"/>
          </p:cNvSpPr>
          <p:nvPr/>
        </p:nvSpPr>
        <p:spPr bwMode="auto">
          <a:xfrm>
            <a:off x="1966913" y="4889500"/>
            <a:ext cx="246062" cy="1588"/>
          </a:xfrm>
          <a:prstGeom prst="line">
            <a:avLst/>
          </a:prstGeom>
          <a:noFill/>
          <a:ln w="57150">
            <a:solidFill>
              <a:srgbClr val="33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56" name="Oval 20">
            <a:extLst>
              <a:ext uri="{FF2B5EF4-FFF2-40B4-BE49-F238E27FC236}">
                <a16:creationId xmlns:a16="http://schemas.microsoft.com/office/drawing/2014/main" id="{43C4A846-F2CB-0434-B20D-B4DECC1080C6}"/>
              </a:ext>
            </a:extLst>
          </p:cNvPr>
          <p:cNvSpPr>
            <a:spLocks noChangeArrowheads="1"/>
          </p:cNvSpPr>
          <p:nvPr/>
        </p:nvSpPr>
        <p:spPr bwMode="auto">
          <a:xfrm>
            <a:off x="2187575" y="4683125"/>
            <a:ext cx="457200" cy="457200"/>
          </a:xfrm>
          <a:prstGeom prst="ellipse">
            <a:avLst/>
          </a:prstGeom>
          <a:solidFill>
            <a:srgbClr val="3399FF"/>
          </a:solidFill>
          <a:ln w="9525">
            <a:solidFill>
              <a:srgbClr val="33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57" name="Oval 21">
            <a:extLst>
              <a:ext uri="{FF2B5EF4-FFF2-40B4-BE49-F238E27FC236}">
                <a16:creationId xmlns:a16="http://schemas.microsoft.com/office/drawing/2014/main" id="{D5B28BBE-042A-32F5-9AAD-304D7ADDB6EE}"/>
              </a:ext>
            </a:extLst>
          </p:cNvPr>
          <p:cNvSpPr>
            <a:spLocks noChangeArrowheads="1"/>
          </p:cNvSpPr>
          <p:nvPr/>
        </p:nvSpPr>
        <p:spPr bwMode="auto">
          <a:xfrm>
            <a:off x="762000" y="4648200"/>
            <a:ext cx="457200" cy="457200"/>
          </a:xfrm>
          <a:prstGeom prst="ellipse">
            <a:avLst/>
          </a:prstGeom>
          <a:solidFill>
            <a:srgbClr val="3399FF"/>
          </a:solidFill>
          <a:ln w="9525">
            <a:solidFill>
              <a:srgbClr val="3399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58" name="Line 22">
            <a:extLst>
              <a:ext uri="{FF2B5EF4-FFF2-40B4-BE49-F238E27FC236}">
                <a16:creationId xmlns:a16="http://schemas.microsoft.com/office/drawing/2014/main" id="{AE4BCCCE-53E1-1EF9-4004-ABFBE0653759}"/>
              </a:ext>
            </a:extLst>
          </p:cNvPr>
          <p:cNvSpPr>
            <a:spLocks noChangeShapeType="1"/>
          </p:cNvSpPr>
          <p:nvPr/>
        </p:nvSpPr>
        <p:spPr bwMode="auto">
          <a:xfrm>
            <a:off x="1200150" y="4899025"/>
            <a:ext cx="354013" cy="19050"/>
          </a:xfrm>
          <a:prstGeom prst="line">
            <a:avLst/>
          </a:prstGeom>
          <a:noFill/>
          <a:ln w="57150">
            <a:solidFill>
              <a:srgbClr val="33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59" name="Line 23">
            <a:extLst>
              <a:ext uri="{FF2B5EF4-FFF2-40B4-BE49-F238E27FC236}">
                <a16:creationId xmlns:a16="http://schemas.microsoft.com/office/drawing/2014/main" id="{DCC1C5D2-959A-3A95-7AB1-86F0F980ED2E}"/>
              </a:ext>
            </a:extLst>
          </p:cNvPr>
          <p:cNvSpPr>
            <a:spLocks noChangeShapeType="1"/>
          </p:cNvSpPr>
          <p:nvPr/>
        </p:nvSpPr>
        <p:spPr bwMode="auto">
          <a:xfrm>
            <a:off x="3505200" y="4953000"/>
            <a:ext cx="1033463" cy="15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60" name="Oval 24">
            <a:extLst>
              <a:ext uri="{FF2B5EF4-FFF2-40B4-BE49-F238E27FC236}">
                <a16:creationId xmlns:a16="http://schemas.microsoft.com/office/drawing/2014/main" id="{426BD82C-C268-27EF-A34A-4F3A404DD129}"/>
              </a:ext>
            </a:extLst>
          </p:cNvPr>
          <p:cNvSpPr>
            <a:spLocks noChangeArrowheads="1"/>
          </p:cNvSpPr>
          <p:nvPr/>
        </p:nvSpPr>
        <p:spPr bwMode="auto">
          <a:xfrm>
            <a:off x="6400800" y="4876800"/>
            <a:ext cx="457200" cy="4572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61" name="Oval 25">
            <a:extLst>
              <a:ext uri="{FF2B5EF4-FFF2-40B4-BE49-F238E27FC236}">
                <a16:creationId xmlns:a16="http://schemas.microsoft.com/office/drawing/2014/main" id="{D5B94D61-46E9-CD8A-1842-E4D21E689C50}"/>
              </a:ext>
            </a:extLst>
          </p:cNvPr>
          <p:cNvSpPr>
            <a:spLocks noChangeArrowheads="1"/>
          </p:cNvSpPr>
          <p:nvPr/>
        </p:nvSpPr>
        <p:spPr bwMode="auto">
          <a:xfrm>
            <a:off x="7543800" y="4267200"/>
            <a:ext cx="457200" cy="4572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1162" name="Oval 26">
            <a:extLst>
              <a:ext uri="{FF2B5EF4-FFF2-40B4-BE49-F238E27FC236}">
                <a16:creationId xmlns:a16="http://schemas.microsoft.com/office/drawing/2014/main" id="{5256B64D-41FB-EB98-326A-B75183E15DA0}"/>
              </a:ext>
            </a:extLst>
          </p:cNvPr>
          <p:cNvSpPr>
            <a:spLocks noChangeArrowheads="1"/>
          </p:cNvSpPr>
          <p:nvPr/>
        </p:nvSpPr>
        <p:spPr bwMode="auto">
          <a:xfrm>
            <a:off x="5715000" y="4267200"/>
            <a:ext cx="457200" cy="4572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1163" name="Group 27">
            <a:extLst>
              <a:ext uri="{FF2B5EF4-FFF2-40B4-BE49-F238E27FC236}">
                <a16:creationId xmlns:a16="http://schemas.microsoft.com/office/drawing/2014/main" id="{787EB651-8647-0226-FB5E-E8DAEB2F1119}"/>
              </a:ext>
            </a:extLst>
          </p:cNvPr>
          <p:cNvGrpSpPr>
            <a:grpSpLocks/>
          </p:cNvGrpSpPr>
          <p:nvPr/>
        </p:nvGrpSpPr>
        <p:grpSpPr bwMode="auto">
          <a:xfrm>
            <a:off x="457200" y="3568700"/>
            <a:ext cx="1676400" cy="1270000"/>
            <a:chOff x="288" y="2248"/>
            <a:chExt cx="1056" cy="800"/>
          </a:xfrm>
        </p:grpSpPr>
        <p:sp>
          <p:nvSpPr>
            <p:cNvPr id="91164" name="Freeform 28">
              <a:extLst>
                <a:ext uri="{FF2B5EF4-FFF2-40B4-BE49-F238E27FC236}">
                  <a16:creationId xmlns:a16="http://schemas.microsoft.com/office/drawing/2014/main" id="{36A92A4C-83DC-6C89-9D9A-63CB40BE02A1}"/>
                </a:ext>
              </a:extLst>
            </p:cNvPr>
            <p:cNvSpPr>
              <a:spLocks/>
            </p:cNvSpPr>
            <p:nvPr/>
          </p:nvSpPr>
          <p:spPr bwMode="auto">
            <a:xfrm>
              <a:off x="288" y="2248"/>
              <a:ext cx="1056" cy="800"/>
            </a:xfrm>
            <a:custGeom>
              <a:avLst/>
              <a:gdLst>
                <a:gd name="T0" fmla="*/ 0 w 1056"/>
                <a:gd name="T1" fmla="*/ 800 h 800"/>
                <a:gd name="T2" fmla="*/ 180 w 1056"/>
                <a:gd name="T3" fmla="*/ 800 h 800"/>
                <a:gd name="T4" fmla="*/ 216 w 1056"/>
                <a:gd name="T5" fmla="*/ 728 h 800"/>
                <a:gd name="T6" fmla="*/ 256 w 1056"/>
                <a:gd name="T7" fmla="*/ 704 h 800"/>
                <a:gd name="T8" fmla="*/ 324 w 1056"/>
                <a:gd name="T9" fmla="*/ 692 h 800"/>
                <a:gd name="T10" fmla="*/ 386 w 1056"/>
                <a:gd name="T11" fmla="*/ 697 h 800"/>
                <a:gd name="T12" fmla="*/ 432 w 1056"/>
                <a:gd name="T13" fmla="*/ 728 h 800"/>
                <a:gd name="T14" fmla="*/ 468 w 1056"/>
                <a:gd name="T15" fmla="*/ 764 h 800"/>
                <a:gd name="T16" fmla="*/ 648 w 1056"/>
                <a:gd name="T17" fmla="*/ 764 h 800"/>
                <a:gd name="T18" fmla="*/ 708 w 1056"/>
                <a:gd name="T19" fmla="*/ 711 h 800"/>
                <a:gd name="T20" fmla="*/ 792 w 1056"/>
                <a:gd name="T21" fmla="*/ 692 h 800"/>
                <a:gd name="T22" fmla="*/ 887 w 1056"/>
                <a:gd name="T23" fmla="*/ 711 h 800"/>
                <a:gd name="T24" fmla="*/ 936 w 1056"/>
                <a:gd name="T25" fmla="*/ 764 h 800"/>
                <a:gd name="T26" fmla="*/ 1056 w 1056"/>
                <a:gd name="T27" fmla="*/ 745 h 800"/>
                <a:gd name="T28" fmla="*/ 932 w 1056"/>
                <a:gd name="T29" fmla="*/ 474 h 800"/>
                <a:gd name="T30" fmla="*/ 717 w 1056"/>
                <a:gd name="T31" fmla="*/ 203 h 800"/>
                <a:gd name="T32" fmla="*/ 548 w 1056"/>
                <a:gd name="T33" fmla="*/ 0 h 800"/>
                <a:gd name="T34" fmla="*/ 401 w 1056"/>
                <a:gd name="T35" fmla="*/ 192 h 800"/>
                <a:gd name="T36" fmla="*/ 0 w 1056"/>
                <a:gd name="T37" fmla="*/ 80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6" h="800">
                  <a:moveTo>
                    <a:pt x="0" y="800"/>
                  </a:moveTo>
                  <a:lnTo>
                    <a:pt x="180" y="800"/>
                  </a:lnTo>
                  <a:lnTo>
                    <a:pt x="216" y="728"/>
                  </a:lnTo>
                  <a:lnTo>
                    <a:pt x="256" y="704"/>
                  </a:lnTo>
                  <a:lnTo>
                    <a:pt x="324" y="692"/>
                  </a:lnTo>
                  <a:lnTo>
                    <a:pt x="386" y="697"/>
                  </a:lnTo>
                  <a:lnTo>
                    <a:pt x="432" y="728"/>
                  </a:lnTo>
                  <a:lnTo>
                    <a:pt x="468" y="764"/>
                  </a:lnTo>
                  <a:lnTo>
                    <a:pt x="648" y="764"/>
                  </a:lnTo>
                  <a:lnTo>
                    <a:pt x="708" y="711"/>
                  </a:lnTo>
                  <a:lnTo>
                    <a:pt x="792" y="692"/>
                  </a:lnTo>
                  <a:lnTo>
                    <a:pt x="887" y="711"/>
                  </a:lnTo>
                  <a:lnTo>
                    <a:pt x="936" y="764"/>
                  </a:lnTo>
                  <a:lnTo>
                    <a:pt x="1056" y="745"/>
                  </a:lnTo>
                  <a:lnTo>
                    <a:pt x="932" y="474"/>
                  </a:lnTo>
                  <a:cubicBezTo>
                    <a:pt x="876" y="384"/>
                    <a:pt x="781" y="282"/>
                    <a:pt x="717" y="203"/>
                  </a:cubicBezTo>
                  <a:cubicBezTo>
                    <a:pt x="653" y="124"/>
                    <a:pt x="601" y="2"/>
                    <a:pt x="548" y="0"/>
                  </a:cubicBezTo>
                  <a:lnTo>
                    <a:pt x="401" y="192"/>
                  </a:lnTo>
                  <a:lnTo>
                    <a:pt x="0" y="800"/>
                  </a:lnTo>
                  <a:close/>
                </a:path>
              </a:pathLst>
            </a:custGeom>
            <a:solidFill>
              <a:srgbClr val="66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165" name="Text Box 29">
              <a:extLst>
                <a:ext uri="{FF2B5EF4-FFF2-40B4-BE49-F238E27FC236}">
                  <a16:creationId xmlns:a16="http://schemas.microsoft.com/office/drawing/2014/main" id="{D83ACBD9-EC10-0689-6706-144A1D23F5A2}"/>
                </a:ext>
              </a:extLst>
            </p:cNvPr>
            <p:cNvSpPr txBox="1">
              <a:spLocks noChangeArrowheads="1"/>
            </p:cNvSpPr>
            <p:nvPr/>
          </p:nvSpPr>
          <p:spPr bwMode="auto">
            <a:xfrm>
              <a:off x="480" y="264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1"/>
                  </a:solidFill>
                </a:rPr>
                <a:t>Protease</a:t>
              </a:r>
            </a:p>
          </p:txBody>
        </p:sp>
      </p:grpSp>
      <p:sp>
        <p:nvSpPr>
          <p:cNvPr id="91166" name="Text Box 30">
            <a:extLst>
              <a:ext uri="{FF2B5EF4-FFF2-40B4-BE49-F238E27FC236}">
                <a16:creationId xmlns:a16="http://schemas.microsoft.com/office/drawing/2014/main" id="{8F41DBF7-7313-6518-71FA-6AA9E7106EF2}"/>
              </a:ext>
            </a:extLst>
          </p:cNvPr>
          <p:cNvSpPr txBox="1">
            <a:spLocks noChangeArrowheads="1"/>
          </p:cNvSpPr>
          <p:nvPr/>
        </p:nvSpPr>
        <p:spPr bwMode="auto">
          <a:xfrm>
            <a:off x="1371600" y="5334000"/>
            <a:ext cx="138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solidFill>
                  <a:schemeClr val="tx2"/>
                </a:solidFill>
              </a:rPr>
              <a:t>Protein</a:t>
            </a:r>
          </a:p>
        </p:txBody>
      </p:sp>
      <p:sp>
        <p:nvSpPr>
          <p:cNvPr id="91167" name="Text Box 31">
            <a:extLst>
              <a:ext uri="{FF2B5EF4-FFF2-40B4-BE49-F238E27FC236}">
                <a16:creationId xmlns:a16="http://schemas.microsoft.com/office/drawing/2014/main" id="{9941DB01-7C71-6882-3EE2-C63902B525B1}"/>
              </a:ext>
            </a:extLst>
          </p:cNvPr>
          <p:cNvSpPr txBox="1">
            <a:spLocks noChangeArrowheads="1"/>
          </p:cNvSpPr>
          <p:nvPr/>
        </p:nvSpPr>
        <p:spPr bwMode="auto">
          <a:xfrm>
            <a:off x="7239000" y="4953000"/>
            <a:ext cx="1676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solidFill>
                  <a:schemeClr val="tx2"/>
                </a:solidFill>
              </a:rPr>
              <a:t>Amino Acids</a:t>
            </a:r>
          </a:p>
        </p:txBody>
      </p:sp>
      <p:sp>
        <p:nvSpPr>
          <p:cNvPr id="91168" name="AutoShape 32">
            <a:extLst>
              <a:ext uri="{FF2B5EF4-FFF2-40B4-BE49-F238E27FC236}">
                <a16:creationId xmlns:a16="http://schemas.microsoft.com/office/drawing/2014/main" id="{DD0890D5-5153-DCFC-4115-DE0DD0F92D05}"/>
              </a:ext>
            </a:extLst>
          </p:cNvPr>
          <p:cNvSpPr>
            <a:spLocks/>
          </p:cNvSpPr>
          <p:nvPr/>
        </p:nvSpPr>
        <p:spPr bwMode="auto">
          <a:xfrm rot="16200000">
            <a:off x="1587500" y="4235450"/>
            <a:ext cx="304800" cy="1981200"/>
          </a:xfrm>
          <a:prstGeom prst="leftBrace">
            <a:avLst>
              <a:gd name="adj1" fmla="val 54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1148"/>
                                        </p:tgtEl>
                                        <p:attrNameLst>
                                          <p:attrName>style.visibility</p:attrName>
                                        </p:attrNameLst>
                                      </p:cBhvr>
                                      <p:to>
                                        <p:strVal val="visible"/>
                                      </p:to>
                                    </p:set>
                                    <p:anim calcmode="lin" valueType="num">
                                      <p:cBhvr additive="base">
                                        <p:cTn id="7" dur="1000" fill="hold"/>
                                        <p:tgtEl>
                                          <p:spTgt spid="91148"/>
                                        </p:tgtEl>
                                        <p:attrNameLst>
                                          <p:attrName>ppt_x</p:attrName>
                                        </p:attrNameLst>
                                      </p:cBhvr>
                                      <p:tavLst>
                                        <p:tav tm="0">
                                          <p:val>
                                            <p:strVal val="0-#ppt_w/2"/>
                                          </p:val>
                                        </p:tav>
                                        <p:tav tm="100000">
                                          <p:val>
                                            <p:strVal val="#ppt_x"/>
                                          </p:val>
                                        </p:tav>
                                      </p:tavLst>
                                    </p:anim>
                                    <p:anim calcmode="lin" valueType="num">
                                      <p:cBhvr additive="base">
                                        <p:cTn id="8" dur="1000" fill="hold"/>
                                        <p:tgtEl>
                                          <p:spTgt spid="911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xit" presetSubtype="0" fill="hold" nodeType="clickEffect">
                                  <p:stCondLst>
                                    <p:cond delay="0"/>
                                  </p:stCondLst>
                                  <p:childTnLst>
                                    <p:animEffect transition="out" filter="dissolve">
                                      <p:cBhvr>
                                        <p:cTn id="12" dur="500"/>
                                        <p:tgtEl>
                                          <p:spTgt spid="91143"/>
                                        </p:tgtEl>
                                      </p:cBhvr>
                                    </p:animEffect>
                                    <p:set>
                                      <p:cBhvr>
                                        <p:cTn id="13" dur="1" fill="hold">
                                          <p:stCondLst>
                                            <p:cond delay="499"/>
                                          </p:stCondLst>
                                        </p:cTn>
                                        <p:tgtEl>
                                          <p:spTgt spid="91143"/>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91144"/>
                                        </p:tgtEl>
                                        <p:attrNameLst>
                                          <p:attrName>style.visibility</p:attrName>
                                        </p:attrNameLst>
                                      </p:cBhvr>
                                      <p:to>
                                        <p:strVal val="visible"/>
                                      </p:to>
                                    </p:set>
                                    <p:animEffect transition="in" filter="wipe(left)">
                                      <p:cBhvr>
                                        <p:cTn id="18" dur="500"/>
                                        <p:tgtEl>
                                          <p:spTgt spid="9114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8" fill="hold" nodeType="clickEffect">
                                  <p:stCondLst>
                                    <p:cond delay="0"/>
                                  </p:stCondLst>
                                  <p:childTnLst>
                                    <p:set>
                                      <p:cBhvr>
                                        <p:cTn id="22" dur="1" fill="hold">
                                          <p:stCondLst>
                                            <p:cond delay="0"/>
                                          </p:stCondLst>
                                        </p:cTn>
                                        <p:tgtEl>
                                          <p:spTgt spid="91145"/>
                                        </p:tgtEl>
                                        <p:attrNameLst>
                                          <p:attrName>style.visibility</p:attrName>
                                        </p:attrNameLst>
                                      </p:cBhvr>
                                      <p:to>
                                        <p:strVal val="visible"/>
                                      </p:to>
                                    </p:set>
                                    <p:animEffect transition="in" filter="slide(fromLeft)">
                                      <p:cBhvr>
                                        <p:cTn id="23" dur="500"/>
                                        <p:tgtEl>
                                          <p:spTgt spid="91145"/>
                                        </p:tgtEl>
                                      </p:cBhvr>
                                    </p:animEffect>
                                  </p:childTnLst>
                                </p:cTn>
                              </p:par>
                              <p:par>
                                <p:cTn id="24" presetID="12" presetClass="entr" presetSubtype="8" fill="hold" nodeType="withEffect">
                                  <p:stCondLst>
                                    <p:cond delay="0"/>
                                  </p:stCondLst>
                                  <p:childTnLst>
                                    <p:set>
                                      <p:cBhvr>
                                        <p:cTn id="25" dur="1" fill="hold">
                                          <p:stCondLst>
                                            <p:cond delay="0"/>
                                          </p:stCondLst>
                                        </p:cTn>
                                        <p:tgtEl>
                                          <p:spTgt spid="91147"/>
                                        </p:tgtEl>
                                        <p:attrNameLst>
                                          <p:attrName>style.visibility</p:attrName>
                                        </p:attrNameLst>
                                      </p:cBhvr>
                                      <p:to>
                                        <p:strVal val="visible"/>
                                      </p:to>
                                    </p:set>
                                    <p:animEffect transition="in" filter="slide(fromLeft)">
                                      <p:cBhvr>
                                        <p:cTn id="26" dur="500"/>
                                        <p:tgtEl>
                                          <p:spTgt spid="91147"/>
                                        </p:tgtEl>
                                      </p:cBhvr>
                                    </p:animEffect>
                                  </p:childTnLst>
                                </p:cTn>
                              </p:par>
                              <p:par>
                                <p:cTn id="27" presetID="12" presetClass="entr" presetSubtype="8" fill="hold" nodeType="withEffect">
                                  <p:stCondLst>
                                    <p:cond delay="0"/>
                                  </p:stCondLst>
                                  <p:childTnLst>
                                    <p:set>
                                      <p:cBhvr>
                                        <p:cTn id="28" dur="1" fill="hold">
                                          <p:stCondLst>
                                            <p:cond delay="0"/>
                                          </p:stCondLst>
                                        </p:cTn>
                                        <p:tgtEl>
                                          <p:spTgt spid="91146"/>
                                        </p:tgtEl>
                                        <p:attrNameLst>
                                          <p:attrName>style.visibility</p:attrName>
                                        </p:attrNameLst>
                                      </p:cBhvr>
                                      <p:to>
                                        <p:strVal val="visible"/>
                                      </p:to>
                                    </p:set>
                                    <p:animEffect transition="in" filter="slide(fromLeft)">
                                      <p:cBhvr>
                                        <p:cTn id="29" dur="500"/>
                                        <p:tgtEl>
                                          <p:spTgt spid="91146"/>
                                        </p:tgtEl>
                                      </p:cBhvr>
                                    </p:animEffect>
                                  </p:childTnLst>
                                </p:cTn>
                              </p:par>
                              <p:par>
                                <p:cTn id="30" presetID="1" presetClass="entr" presetSubtype="0" fill="hold" nodeType="withEffect">
                                  <p:stCondLst>
                                    <p:cond delay="0"/>
                                  </p:stCondLst>
                                  <p:childTnLst>
                                    <p:set>
                                      <p:cBhvr>
                                        <p:cTn id="31" dur="1" fill="hold">
                                          <p:stCondLst>
                                            <p:cond delay="0"/>
                                          </p:stCondLst>
                                        </p:cTn>
                                        <p:tgtEl>
                                          <p:spTgt spid="9115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91163"/>
                                        </p:tgtEl>
                                        <p:attrNameLst>
                                          <p:attrName>style.visibility</p:attrName>
                                        </p:attrNameLst>
                                      </p:cBhvr>
                                      <p:to>
                                        <p:strVal val="visible"/>
                                      </p:to>
                                    </p:set>
                                    <p:anim calcmode="lin" valueType="num">
                                      <p:cBhvr additive="base">
                                        <p:cTn id="36" dur="1000" fill="hold"/>
                                        <p:tgtEl>
                                          <p:spTgt spid="91163"/>
                                        </p:tgtEl>
                                        <p:attrNameLst>
                                          <p:attrName>ppt_x</p:attrName>
                                        </p:attrNameLst>
                                      </p:cBhvr>
                                      <p:tavLst>
                                        <p:tav tm="0">
                                          <p:val>
                                            <p:strVal val="0-#ppt_w/2"/>
                                          </p:val>
                                        </p:tav>
                                        <p:tav tm="100000">
                                          <p:val>
                                            <p:strVal val="#ppt_x"/>
                                          </p:val>
                                        </p:tav>
                                      </p:tavLst>
                                    </p:anim>
                                    <p:anim calcmode="lin" valueType="num">
                                      <p:cBhvr additive="base">
                                        <p:cTn id="37" dur="1000" fill="hold"/>
                                        <p:tgtEl>
                                          <p:spTgt spid="91163"/>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xit" presetSubtype="0" fill="hold" nodeType="clickEffect">
                                  <p:stCondLst>
                                    <p:cond delay="0"/>
                                  </p:stCondLst>
                                  <p:childTnLst>
                                    <p:animEffect transition="out" filter="dissolve">
                                      <p:cBhvr>
                                        <p:cTn id="41" dur="500"/>
                                        <p:tgtEl>
                                          <p:spTgt spid="91158"/>
                                        </p:tgtEl>
                                      </p:cBhvr>
                                    </p:animEffect>
                                    <p:set>
                                      <p:cBhvr>
                                        <p:cTn id="42" dur="1" fill="hold">
                                          <p:stCondLst>
                                            <p:cond delay="499"/>
                                          </p:stCondLst>
                                        </p:cTn>
                                        <p:tgtEl>
                                          <p:spTgt spid="91158"/>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91159"/>
                                        </p:tgtEl>
                                        <p:attrNameLst>
                                          <p:attrName>style.visibility</p:attrName>
                                        </p:attrNameLst>
                                      </p:cBhvr>
                                      <p:to>
                                        <p:strVal val="visible"/>
                                      </p:to>
                                    </p:set>
                                    <p:animEffect transition="in" filter="wipe(left)">
                                      <p:cBhvr>
                                        <p:cTn id="47" dur="500"/>
                                        <p:tgtEl>
                                          <p:spTgt spid="9115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8" fill="hold" nodeType="clickEffect">
                                  <p:stCondLst>
                                    <p:cond delay="0"/>
                                  </p:stCondLst>
                                  <p:childTnLst>
                                    <p:set>
                                      <p:cBhvr>
                                        <p:cTn id="51" dur="1" fill="hold">
                                          <p:stCondLst>
                                            <p:cond delay="0"/>
                                          </p:stCondLst>
                                        </p:cTn>
                                        <p:tgtEl>
                                          <p:spTgt spid="91160"/>
                                        </p:tgtEl>
                                        <p:attrNameLst>
                                          <p:attrName>style.visibility</p:attrName>
                                        </p:attrNameLst>
                                      </p:cBhvr>
                                      <p:to>
                                        <p:strVal val="visible"/>
                                      </p:to>
                                    </p:set>
                                    <p:animEffect transition="in" filter="slide(fromLeft)">
                                      <p:cBhvr>
                                        <p:cTn id="52" dur="500"/>
                                        <p:tgtEl>
                                          <p:spTgt spid="91160"/>
                                        </p:tgtEl>
                                      </p:cBhvr>
                                    </p:animEffect>
                                  </p:childTnLst>
                                </p:cTn>
                              </p:par>
                              <p:par>
                                <p:cTn id="53" presetID="12" presetClass="entr" presetSubtype="8" fill="hold" nodeType="withEffect">
                                  <p:stCondLst>
                                    <p:cond delay="0"/>
                                  </p:stCondLst>
                                  <p:childTnLst>
                                    <p:set>
                                      <p:cBhvr>
                                        <p:cTn id="54" dur="1" fill="hold">
                                          <p:stCondLst>
                                            <p:cond delay="0"/>
                                          </p:stCondLst>
                                        </p:cTn>
                                        <p:tgtEl>
                                          <p:spTgt spid="91162"/>
                                        </p:tgtEl>
                                        <p:attrNameLst>
                                          <p:attrName>style.visibility</p:attrName>
                                        </p:attrNameLst>
                                      </p:cBhvr>
                                      <p:to>
                                        <p:strVal val="visible"/>
                                      </p:to>
                                    </p:set>
                                    <p:animEffect transition="in" filter="slide(fromLeft)">
                                      <p:cBhvr>
                                        <p:cTn id="55" dur="500"/>
                                        <p:tgtEl>
                                          <p:spTgt spid="91162"/>
                                        </p:tgtEl>
                                      </p:cBhvr>
                                    </p:animEffect>
                                  </p:childTnLst>
                                </p:cTn>
                              </p:par>
                              <p:par>
                                <p:cTn id="56" presetID="12" presetClass="entr" presetSubtype="8" fill="hold" nodeType="withEffect">
                                  <p:stCondLst>
                                    <p:cond delay="0"/>
                                  </p:stCondLst>
                                  <p:childTnLst>
                                    <p:set>
                                      <p:cBhvr>
                                        <p:cTn id="57" dur="1" fill="hold">
                                          <p:stCondLst>
                                            <p:cond delay="0"/>
                                          </p:stCondLst>
                                        </p:cTn>
                                        <p:tgtEl>
                                          <p:spTgt spid="91161"/>
                                        </p:tgtEl>
                                        <p:attrNameLst>
                                          <p:attrName>style.visibility</p:attrName>
                                        </p:attrNameLst>
                                      </p:cBhvr>
                                      <p:to>
                                        <p:strVal val="visible"/>
                                      </p:to>
                                    </p:set>
                                    <p:animEffect transition="in" filter="slide(fromLeft)">
                                      <p:cBhvr>
                                        <p:cTn id="58" dur="500"/>
                                        <p:tgtEl>
                                          <p:spTgt spid="91161"/>
                                        </p:tgtEl>
                                      </p:cBhvr>
                                    </p:animEffect>
                                  </p:childTnLst>
                                </p:cTn>
                              </p:par>
                              <p:par>
                                <p:cTn id="59" presetID="1" presetClass="entr" presetSubtype="0" fill="hold" nodeType="withEffect">
                                  <p:stCondLst>
                                    <p:cond delay="0"/>
                                  </p:stCondLst>
                                  <p:childTnLst>
                                    <p:set>
                                      <p:cBhvr>
                                        <p:cTn id="60" dur="1" fill="hold">
                                          <p:stCondLst>
                                            <p:cond delay="0"/>
                                          </p:stCondLst>
                                        </p:cTn>
                                        <p:tgtEl>
                                          <p:spTgt spid="91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52" grpId="0"/>
      <p:bldP spid="9116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015BA29-23DC-EB2D-DF25-F19255D4E2A9}"/>
              </a:ext>
            </a:extLst>
          </p:cNvPr>
          <p:cNvSpPr>
            <a:spLocks noGrp="1" noChangeArrowheads="1"/>
          </p:cNvSpPr>
          <p:nvPr>
            <p:ph type="title"/>
          </p:nvPr>
        </p:nvSpPr>
        <p:spPr/>
        <p:txBody>
          <a:bodyPr/>
          <a:lstStyle/>
          <a:p>
            <a:r>
              <a:rPr lang="en-US" altLang="en-US"/>
              <a:t>A closer look at absorption…</a:t>
            </a:r>
            <a:endParaRPr lang="en-GB" altLang="en-US"/>
          </a:p>
        </p:txBody>
      </p:sp>
      <p:sp>
        <p:nvSpPr>
          <p:cNvPr id="13316" name="Line 4">
            <a:extLst>
              <a:ext uri="{FF2B5EF4-FFF2-40B4-BE49-F238E27FC236}">
                <a16:creationId xmlns:a16="http://schemas.microsoft.com/office/drawing/2014/main" id="{D587E510-3D17-1692-174A-69DA18BF93D2}"/>
              </a:ext>
            </a:extLst>
          </p:cNvPr>
          <p:cNvSpPr>
            <a:spLocks noChangeShapeType="1"/>
          </p:cNvSpPr>
          <p:nvPr/>
        </p:nvSpPr>
        <p:spPr bwMode="auto">
          <a:xfrm>
            <a:off x="3276600" y="3200400"/>
            <a:ext cx="0" cy="304800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17" name="Text Box 5">
            <a:extLst>
              <a:ext uri="{FF2B5EF4-FFF2-40B4-BE49-F238E27FC236}">
                <a16:creationId xmlns:a16="http://schemas.microsoft.com/office/drawing/2014/main" id="{59113FE8-520A-D299-1E27-96CA8798939F}"/>
              </a:ext>
            </a:extLst>
          </p:cNvPr>
          <p:cNvSpPr txBox="1">
            <a:spLocks noChangeArrowheads="1"/>
          </p:cNvSpPr>
          <p:nvPr/>
        </p:nvSpPr>
        <p:spPr bwMode="auto">
          <a:xfrm>
            <a:off x="593725" y="1636713"/>
            <a:ext cx="80930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Food is absorbed (taken in) to the body in the small intestine.  The wall of the small intestine has small holes in it.  Only small particles can pass through it:</a:t>
            </a:r>
            <a:endParaRPr lang="en-GB" altLang="en-US" sz="2400"/>
          </a:p>
        </p:txBody>
      </p:sp>
      <p:sp>
        <p:nvSpPr>
          <p:cNvPr id="13318" name="Oval 6">
            <a:extLst>
              <a:ext uri="{FF2B5EF4-FFF2-40B4-BE49-F238E27FC236}">
                <a16:creationId xmlns:a16="http://schemas.microsoft.com/office/drawing/2014/main" id="{FB2BADBD-E150-A17E-D051-5BDBC2CBEB15}"/>
              </a:ext>
            </a:extLst>
          </p:cNvPr>
          <p:cNvSpPr>
            <a:spLocks noChangeArrowheads="1"/>
          </p:cNvSpPr>
          <p:nvPr/>
        </p:nvSpPr>
        <p:spPr bwMode="auto">
          <a:xfrm>
            <a:off x="1447800" y="31242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13319" name="Oval 7">
            <a:extLst>
              <a:ext uri="{FF2B5EF4-FFF2-40B4-BE49-F238E27FC236}">
                <a16:creationId xmlns:a16="http://schemas.microsoft.com/office/drawing/2014/main" id="{B4B64E15-847B-2CF1-A20F-5078192EE8E6}"/>
              </a:ext>
            </a:extLst>
          </p:cNvPr>
          <p:cNvSpPr>
            <a:spLocks noChangeArrowheads="1"/>
          </p:cNvSpPr>
          <p:nvPr/>
        </p:nvSpPr>
        <p:spPr bwMode="auto">
          <a:xfrm>
            <a:off x="1905000" y="34290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13320" name="Oval 8">
            <a:extLst>
              <a:ext uri="{FF2B5EF4-FFF2-40B4-BE49-F238E27FC236}">
                <a16:creationId xmlns:a16="http://schemas.microsoft.com/office/drawing/2014/main" id="{BAB2C3C7-A7F8-D1D7-FA38-4DEE7F0ED700}"/>
              </a:ext>
            </a:extLst>
          </p:cNvPr>
          <p:cNvSpPr>
            <a:spLocks noChangeArrowheads="1"/>
          </p:cNvSpPr>
          <p:nvPr/>
        </p:nvSpPr>
        <p:spPr bwMode="auto">
          <a:xfrm>
            <a:off x="1676400" y="5486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13321" name="Oval 9">
            <a:extLst>
              <a:ext uri="{FF2B5EF4-FFF2-40B4-BE49-F238E27FC236}">
                <a16:creationId xmlns:a16="http://schemas.microsoft.com/office/drawing/2014/main" id="{B3C46F7F-0BEE-0E34-E9A2-BB462133654B}"/>
              </a:ext>
            </a:extLst>
          </p:cNvPr>
          <p:cNvSpPr>
            <a:spLocks noChangeArrowheads="1"/>
          </p:cNvSpPr>
          <p:nvPr/>
        </p:nvSpPr>
        <p:spPr bwMode="auto">
          <a:xfrm>
            <a:off x="990600" y="3962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13323" name="Oval 11">
            <a:extLst>
              <a:ext uri="{FF2B5EF4-FFF2-40B4-BE49-F238E27FC236}">
                <a16:creationId xmlns:a16="http://schemas.microsoft.com/office/drawing/2014/main" id="{679C7AAF-38FF-62DC-F013-49A3D3FC8EB4}"/>
              </a:ext>
            </a:extLst>
          </p:cNvPr>
          <p:cNvSpPr>
            <a:spLocks noChangeArrowheads="1"/>
          </p:cNvSpPr>
          <p:nvPr/>
        </p:nvSpPr>
        <p:spPr bwMode="auto">
          <a:xfrm>
            <a:off x="2438400" y="4343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25" name="Oval 13">
            <a:extLst>
              <a:ext uri="{FF2B5EF4-FFF2-40B4-BE49-F238E27FC236}">
                <a16:creationId xmlns:a16="http://schemas.microsoft.com/office/drawing/2014/main" id="{8F4DC2D3-504A-7F2E-16DA-C3B162DA09F9}"/>
              </a:ext>
            </a:extLst>
          </p:cNvPr>
          <p:cNvSpPr>
            <a:spLocks noChangeArrowheads="1"/>
          </p:cNvSpPr>
          <p:nvPr/>
        </p:nvSpPr>
        <p:spPr bwMode="auto">
          <a:xfrm>
            <a:off x="2743200" y="4800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26" name="Oval 14">
            <a:extLst>
              <a:ext uri="{FF2B5EF4-FFF2-40B4-BE49-F238E27FC236}">
                <a16:creationId xmlns:a16="http://schemas.microsoft.com/office/drawing/2014/main" id="{C0A82127-86E6-154A-B31F-A76131109C05}"/>
              </a:ext>
            </a:extLst>
          </p:cNvPr>
          <p:cNvSpPr>
            <a:spLocks noChangeArrowheads="1"/>
          </p:cNvSpPr>
          <p:nvPr/>
        </p:nvSpPr>
        <p:spPr bwMode="auto">
          <a:xfrm>
            <a:off x="2438400" y="5181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31" name="Text Box 19">
            <a:extLst>
              <a:ext uri="{FF2B5EF4-FFF2-40B4-BE49-F238E27FC236}">
                <a16:creationId xmlns:a16="http://schemas.microsoft.com/office/drawing/2014/main" id="{D907D3EA-B1CA-E035-8DCC-64CB1FCF3B44}"/>
              </a:ext>
            </a:extLst>
          </p:cNvPr>
          <p:cNvSpPr txBox="1">
            <a:spLocks noChangeArrowheads="1"/>
          </p:cNvSpPr>
          <p:nvPr/>
        </p:nvSpPr>
        <p:spPr bwMode="auto">
          <a:xfrm>
            <a:off x="228600" y="2895600"/>
            <a:ext cx="827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GUT</a:t>
            </a:r>
            <a:endParaRPr lang="en-GB" altLang="en-US" sz="2400"/>
          </a:p>
        </p:txBody>
      </p:sp>
      <p:sp>
        <p:nvSpPr>
          <p:cNvPr id="13332" name="Text Box 20">
            <a:extLst>
              <a:ext uri="{FF2B5EF4-FFF2-40B4-BE49-F238E27FC236}">
                <a16:creationId xmlns:a16="http://schemas.microsoft.com/office/drawing/2014/main" id="{3154EAE9-9153-C11C-DCA3-B3690E07A367}"/>
              </a:ext>
            </a:extLst>
          </p:cNvPr>
          <p:cNvSpPr txBox="1">
            <a:spLocks noChangeArrowheads="1"/>
          </p:cNvSpPr>
          <p:nvPr/>
        </p:nvSpPr>
        <p:spPr bwMode="auto">
          <a:xfrm>
            <a:off x="3581400" y="2819400"/>
            <a:ext cx="24542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INSIDE THE BODY (BLOOD)</a:t>
            </a:r>
            <a:endParaRPr lang="en-GB" altLang="en-US" sz="2400"/>
          </a:p>
        </p:txBody>
      </p:sp>
      <p:sp>
        <p:nvSpPr>
          <p:cNvPr id="13338" name="Text Box 26">
            <a:extLst>
              <a:ext uri="{FF2B5EF4-FFF2-40B4-BE49-F238E27FC236}">
                <a16:creationId xmlns:a16="http://schemas.microsoft.com/office/drawing/2014/main" id="{AB6B04F3-71D0-1A35-E68C-7DBA02221177}"/>
              </a:ext>
            </a:extLst>
          </p:cNvPr>
          <p:cNvSpPr txBox="1">
            <a:spLocks noChangeArrowheads="1"/>
          </p:cNvSpPr>
          <p:nvPr/>
        </p:nvSpPr>
        <p:spPr bwMode="auto">
          <a:xfrm>
            <a:off x="6858000" y="2971800"/>
            <a:ext cx="19812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Large particles (e.g. starch) are left in the gut and small particles (e.g. glucose) go through into the blood.</a:t>
            </a:r>
            <a:endParaRPr lang="en-GB" altLang="en-US"/>
          </a:p>
        </p:txBody>
      </p:sp>
      <p:sp>
        <p:nvSpPr>
          <p:cNvPr id="13340" name="Oval 28">
            <a:extLst>
              <a:ext uri="{FF2B5EF4-FFF2-40B4-BE49-F238E27FC236}">
                <a16:creationId xmlns:a16="http://schemas.microsoft.com/office/drawing/2014/main" id="{24EDCBD2-C257-377A-3AFD-BDBC9DC0AC50}"/>
              </a:ext>
            </a:extLst>
          </p:cNvPr>
          <p:cNvSpPr>
            <a:spLocks noChangeArrowheads="1"/>
          </p:cNvSpPr>
          <p:nvPr/>
        </p:nvSpPr>
        <p:spPr bwMode="auto">
          <a:xfrm>
            <a:off x="1905000" y="4724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41" name="Oval 29">
            <a:extLst>
              <a:ext uri="{FF2B5EF4-FFF2-40B4-BE49-F238E27FC236}">
                <a16:creationId xmlns:a16="http://schemas.microsoft.com/office/drawing/2014/main" id="{AB7D277D-4CEB-1ECC-8C61-283BEAC839F2}"/>
              </a:ext>
            </a:extLst>
          </p:cNvPr>
          <p:cNvSpPr>
            <a:spLocks noChangeArrowheads="1"/>
          </p:cNvSpPr>
          <p:nvPr/>
        </p:nvSpPr>
        <p:spPr bwMode="auto">
          <a:xfrm>
            <a:off x="1676400" y="3962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42" name="Oval 30">
            <a:extLst>
              <a:ext uri="{FF2B5EF4-FFF2-40B4-BE49-F238E27FC236}">
                <a16:creationId xmlns:a16="http://schemas.microsoft.com/office/drawing/2014/main" id="{AF046CCB-8B53-91BA-EA3F-E95E7167B596}"/>
              </a:ext>
            </a:extLst>
          </p:cNvPr>
          <p:cNvSpPr>
            <a:spLocks noChangeArrowheads="1"/>
          </p:cNvSpPr>
          <p:nvPr/>
        </p:nvSpPr>
        <p:spPr bwMode="auto">
          <a:xfrm>
            <a:off x="1143000" y="49530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13343" name="Text Box 31">
            <a:extLst>
              <a:ext uri="{FF2B5EF4-FFF2-40B4-BE49-F238E27FC236}">
                <a16:creationId xmlns:a16="http://schemas.microsoft.com/office/drawing/2014/main" id="{07F7D141-9D6E-8EB6-38AC-4257AD9E9D95}"/>
              </a:ext>
            </a:extLst>
          </p:cNvPr>
          <p:cNvSpPr txBox="1">
            <a:spLocks noChangeArrowheads="1"/>
          </p:cNvSpPr>
          <p:nvPr/>
        </p:nvSpPr>
        <p:spPr bwMode="auto">
          <a:xfrm>
            <a:off x="4860925" y="5384800"/>
            <a:ext cx="39020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latin typeface="Kristen ITC" panose="03050502040202030202" pitchFamily="66" charset="0"/>
              </a:rPr>
              <a:t>BUT </a:t>
            </a:r>
            <a:r>
              <a:rPr lang="en-US" altLang="en-US">
                <a:latin typeface="Kristen ITC" panose="03050502040202030202" pitchFamily="66" charset="0"/>
              </a:rPr>
              <a:t>large particles </a:t>
            </a:r>
            <a:r>
              <a:rPr lang="en-US" altLang="en-US" i="1">
                <a:latin typeface="Kristen ITC" panose="03050502040202030202" pitchFamily="66" charset="0"/>
              </a:rPr>
              <a:t>can</a:t>
            </a:r>
            <a:r>
              <a:rPr lang="en-US" altLang="en-US">
                <a:latin typeface="Kristen ITC" panose="03050502040202030202" pitchFamily="66" charset="0"/>
              </a:rPr>
              <a:t> be broken down into small particles.  This is called DIGESTION</a:t>
            </a:r>
            <a:endParaRPr lang="en-GB" altLang="en-US" b="1">
              <a:latin typeface="Kristen ITC" panose="03050502040202030202"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dissolve">
                                      <p:cBhvr>
                                        <p:cTn id="7" dur="500"/>
                                        <p:tgtEl>
                                          <p:spTgt spid="133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dissolve">
                                      <p:cBhvr>
                                        <p:cTn id="12" dur="500"/>
                                        <p:tgtEl>
                                          <p:spTgt spid="13316"/>
                                        </p:tgtEl>
                                      </p:cBhvr>
                                    </p:animEffect>
                                  </p:childTnLst>
                                </p:cTn>
                              </p:par>
                              <p:par>
                                <p:cTn id="13" presetID="1" presetClass="entr" presetSubtype="0" fill="hold" nodeType="withEffect">
                                  <p:stCondLst>
                                    <p:cond delay="0"/>
                                  </p:stCondLst>
                                  <p:childTnLst>
                                    <p:set>
                                      <p:cBhvr>
                                        <p:cTn id="14" dur="1" fill="hold">
                                          <p:stCondLst>
                                            <p:cond delay="0"/>
                                          </p:stCondLst>
                                        </p:cTn>
                                        <p:tgtEl>
                                          <p:spTgt spid="1333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3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3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3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32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3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3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32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3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34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334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0" presetClass="path" presetSubtype="0" accel="50000" decel="50000" fill="hold" nodeType="clickEffect">
                                  <p:stCondLst>
                                    <p:cond delay="0"/>
                                  </p:stCondLst>
                                  <p:childTnLst>
                                    <p:animMotion origin="layout" path="M -8.33333E-7 4.07407E-6 C 0.01424 -0.00463 0.00764 -0.00278 0.02014 -0.00556 C 0.02153 -0.00625 0.02292 -0.00672 0.02431 -0.00764 C 0.02587 -0.00857 0.02709 -0.01042 0.02865 -0.01135 C 0.0349 -0.01482 0.04219 -0.01621 0.04862 -0.01899 C 0.05521 -0.01829 0.06285 -0.02176 0.06858 -0.01713 C 0.07066 -0.01551 0.06667 -0.00186 0.0658 0.00208 C 0.06372 0.0125 0.06303 0.02314 0.05868 0.0324 C 0.05625 0.03796 0.05 0.04768 0.05 0.04768 C 0.04757 0.06064 0.03872 0.07453 0.03143 0.08379 C 0.02987 0.09051 0.03039 0.09814 0.02865 0.10486 C 0.02796 0.1074 0.02553 0.10856 0.02431 0.11064 C 0.01632 0.1243 0.02084 0.12176 0.00868 0.12777 C 0.00261 0.13541 -0.00277 0.13634 -0.00989 0.14097 " pathEditMode="relative" ptsTypes="fffffffffffffA">
                                      <p:cBhvr>
                                        <p:cTn id="42" dur="2000" fill="hold"/>
                                        <p:tgtEl>
                                          <p:spTgt spid="13319"/>
                                        </p:tgtEl>
                                        <p:attrNameLst>
                                          <p:attrName>ppt_x</p:attrName>
                                          <p:attrName>ppt_y</p:attrName>
                                        </p:attrNameLst>
                                      </p:cBhvr>
                                    </p:animMotion>
                                  </p:childTnLst>
                                </p:cTn>
                              </p:par>
                              <p:par>
                                <p:cTn id="43" presetID="0" presetClass="path" presetSubtype="0" accel="50000" decel="50000" fill="hold" nodeType="withEffect">
                                  <p:stCondLst>
                                    <p:cond delay="0"/>
                                  </p:stCondLst>
                                  <p:childTnLst>
                                    <p:animMotion origin="layout" path="M -3.33333E-6 1.11022E-16 C 0.00521 -0.00069 0.01059 -0.00093 0.0158 -0.00208 C 0.01875 -0.00278 0.02153 -0.00463 0.02431 -0.00579 C 0.0257 -0.00648 0.02865 -0.00764 0.02865 -0.00741 C 0.03004 -0.00903 0.03143 -0.01042 0.03299 -0.01157 C 0.03525 -0.01319 0.03785 -0.01366 0.04011 -0.01528 C 0.04653 -0.02014 0.05295 -0.03079 0.06007 -0.03426 C 0.06962 -0.03889 0.07882 -0.0463 0.08872 -0.04954 C 0.09375 -0.05417 0.08959 -0.05648 0.09063 -0.06134 C 0.09236 -0.06458 0.09497 -0.0787 0.09497 -0.07847 C 0.09445 -0.08519 0.09254 -0.0919 0.09063 -0.09769 C 0.08976 -0.1 0.09375 -0.09676 0.09202 -0.09769 C 0.08646 -0.10093 0.09636 -0.10463 0.09011 -0.10671 C 0.0849 -0.11366 0.07865 -0.11296 0.07153 -0.11435 C 0.04653 -0.12731 0.02066 -0.11713 -0.00416 -0.11065 C -0.01753 -0.09861 -0.00017 -0.11343 -0.01284 -0.10486 C -0.02066 -0.09954 -0.01701 -0.09792 -0.02708 -0.09537 C -0.0342 -0.08819 -0.04184 -0.08657 -0.05 -0.08194 C -0.06875 -0.07153 -0.05382 -0.07593 -0.06996 -0.07245 C -0.07135 -0.0713 -0.07274 -0.06968 -0.0743 -0.06875 C -0.07569 -0.06782 -0.07725 -0.06759 -0.07847 -0.06667 C -0.08645 -0.06019 -0.09236 -0.04977 -0.10139 -0.04583 C -0.10312 -0.03843 -0.10451 -0.03704 -0.10989 -0.03426 C -0.11389 -0.0294 -0.11875 -0.02824 -0.12274 -0.02292 " pathEditMode="relative" rAng="0" ptsTypes="ffffffffffffffffffffffff">
                                      <p:cBhvr>
                                        <p:cTn id="44" dur="3000" fill="hold"/>
                                        <p:tgtEl>
                                          <p:spTgt spid="13320"/>
                                        </p:tgtEl>
                                        <p:attrNameLst>
                                          <p:attrName>ppt_x</p:attrName>
                                          <p:attrName>ppt_y</p:attrName>
                                        </p:attrNameLst>
                                      </p:cBhvr>
                                      <p:rCtr x="-1319" y="-6366"/>
                                    </p:animMotion>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path" presetSubtype="0" accel="50000" decel="50000" fill="hold" nodeType="clickEffect">
                                  <p:stCondLst>
                                    <p:cond delay="0"/>
                                  </p:stCondLst>
                                  <p:childTnLst>
                                    <p:animMotion origin="layout" path="M 7.22222E-6 2.59259E-6 C 0.01372 0.00671 -0.00833 -0.00324 0.02726 0.00393 C 0.03021 0.00463 0.03143 0.01111 0.03438 0.01157 C 0.0448 0.01342 0.05539 0.01273 0.0658 0.01342 C 0.0889 0.01852 0.08265 0.01782 0.12431 0.01342 C 0.1257 0.01319 0.12605 0.01065 0.12726 0.00972 C 0.13369 0.00463 0.14011 -0.00324 0.14723 -0.00556 C 0.14896 -0.0081 0.15296 -0.01134 0.15296 -0.01505 " pathEditMode="relative" ptsTypes="fffffffA">
                                      <p:cBhvr>
                                        <p:cTn id="48" dur="2000" fill="hold"/>
                                        <p:tgtEl>
                                          <p:spTgt spid="13325"/>
                                        </p:tgtEl>
                                        <p:attrNameLst>
                                          <p:attrName>ppt_x</p:attrName>
                                          <p:attrName>ppt_y</p:attrName>
                                        </p:attrNameLst>
                                      </p:cBhvr>
                                    </p:animMotion>
                                  </p:childTnLst>
                                </p:cTn>
                              </p:par>
                              <p:par>
                                <p:cTn id="49" presetID="0" presetClass="path" presetSubtype="0" accel="50000" decel="50000" fill="hold" nodeType="withEffect">
                                  <p:stCondLst>
                                    <p:cond delay="0"/>
                                  </p:stCondLst>
                                  <p:childTnLst>
                                    <p:animMotion origin="layout" path="M -4.72222E-6 8.14815E-6 C 0.01441 0.00464 0.02657 0.00325 0.04132 0.00186 C 0.04827 0.00047 0.06268 -0.00925 0.06719 -0.00948 C 0.08959 -0.01064 0.11181 -0.01087 0.13421 -0.01157 C 0.14705 -0.01481 0.16181 -0.02152 0.17136 -0.03425 C 0.17396 -0.03773 0.17553 -0.04259 0.17848 -0.04583 C 0.18612 -0.05439 0.18056 -0.04166 0.18421 -0.05138 " pathEditMode="relative" ptsTypes="ffffffA">
                                      <p:cBhvr>
                                        <p:cTn id="50" dur="2000" fill="hold"/>
                                        <p:tgtEl>
                                          <p:spTgt spid="13323"/>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0.00503 0.01227 C 0.01319 0.02338 0.00885 0.0206 0.01649 0.02384 C 0.02378 0.03125 0.02899 0.03657 0.03785 0.03912 C 0.04271 0.04514 0.04878 0.04606 0.05503 0.04861 C 0.08559 0.07592 0.1151 0.05277 0.1408 0.03518 C 0.14566 0.02847 0.14844 0.02477 0.15503 0.02199 C 0.16285 0.01458 0.17153 0.00787 0.18073 0.00486 C 0.19844 -0.01111 0.23559 -0.0125 0.25503 -0.01436 C 0.26146 -0.01598 0.26649 -0.01736 0.27222 -0.02199 C 0.27517 -0.02431 0.27743 -0.02824 0.28073 -0.02963 C 0.28872 -0.03311 0.29497 -0.03936 0.30208 -0.04468 C 0.31059 -0.05116 0.30243 -0.04028 0.31354 -0.05232 C 0.32066 -0.05996 0.32656 -0.07037 0.33073 -0.08102 C 0.33281 -0.10116 0.33177 -0.11898 0.35069 -0.11898 " pathEditMode="relative" rAng="0" ptsTypes="fffffffffffffA">
                                      <p:cBhvr>
                                        <p:cTn id="52" dur="2000" fill="hold"/>
                                        <p:tgtEl>
                                          <p:spTgt spid="13326"/>
                                        </p:tgtEl>
                                        <p:attrNameLst>
                                          <p:attrName>ppt_x</p:attrName>
                                          <p:attrName>ppt_y</p:attrName>
                                        </p:attrNameLst>
                                      </p:cBhvr>
                                      <p:rCtr x="0" y="0"/>
                                    </p:animMotion>
                                  </p:childTnLst>
                                </p:cTn>
                              </p:par>
                            </p:childTnLst>
                          </p:cTn>
                        </p:par>
                        <p:par>
                          <p:cTn id="53" fill="hold" nodeType="afterGroup">
                            <p:stCondLst>
                              <p:cond delay="2000"/>
                            </p:stCondLst>
                            <p:childTnLst>
                              <p:par>
                                <p:cTn id="54" presetID="0" presetClass="path" presetSubtype="0" accel="50000" decel="50000" fill="hold" nodeType="afterEffect">
                                  <p:stCondLst>
                                    <p:cond delay="0"/>
                                  </p:stCondLst>
                                  <p:childTnLst>
                                    <p:animMotion origin="layout" path="M 5.55556E-7 2.22222E-6 C 0.00416 0.00555 0.01007 0.00949 0.01579 0.01157 C 0.02534 0.02014 0.03593 0.02639 0.04722 0.0287 C 0.07951 0.02801 0.11198 0.0287 0.14427 0.02685 C 0.146 0.02685 0.14704 0.02384 0.14861 0.02291 C 0.15034 0.02199 0.15243 0.02176 0.15434 0.02106 C 0.15868 0.01504 0.16545 0.01157 0.17152 0.00949 C 0.17395 -0.00023 0.17118 0.00741 0.17725 2.22222E-6 C 0.17725 2.22222E-6 0.18715 -0.0132 0.1901 -0.01713 C 0.19114 -0.01852 0.19288 -0.01852 0.19427 -0.01898 C 0.2059 -0.02315 0.21336 -0.02523 0.22569 -0.02662 C 0.23142 -0.03033 0.23698 -0.03172 0.24288 -0.03426 C 0.24965 -0.04699 0.26215 -0.0507 0.27152 -0.05903 C 0.2835 -0.06968 0.29218 -0.08542 0.30295 -0.09699 C 0.30781 -0.10209 0.31475 -0.11042 0.32152 -0.11042 " pathEditMode="relative" ptsTypes="ffffffffffffffA">
                                      <p:cBhvr>
                                        <p:cTn id="55" dur="2000" fill="hold"/>
                                        <p:tgtEl>
                                          <p:spTgt spid="13340"/>
                                        </p:tgtEl>
                                        <p:attrNameLst>
                                          <p:attrName>ppt_x</p:attrName>
                                          <p:attrName>ppt_y</p:attrName>
                                        </p:attrNameLst>
                                      </p:cBhvr>
                                    </p:animMotion>
                                  </p:childTnLst>
                                </p:cTn>
                              </p:par>
                              <p:par>
                                <p:cTn id="56" presetID="0" presetClass="path" presetSubtype="0" accel="50000" decel="50000" fill="hold" nodeType="withEffect">
                                  <p:stCondLst>
                                    <p:cond delay="0"/>
                                  </p:stCondLst>
                                  <p:childTnLst>
                                    <p:animMotion origin="layout" path="M -4.16667E-6 -5.18519E-6 C 0.0033 0.00069 0.00677 0.00138 0.01007 0.00208 C 0.01476 0.00323 0.02431 0.00578 0.02431 0.00578 C 0.03524 0.00509 0.04757 0.00925 0.05712 0.00208 C 0.05886 0.00069 0.05972 -0.00232 0.06146 -0.00371 C 0.06354 -0.00556 0.06615 -0.00626 0.06858 -0.00764 C 0.0724 -0.01482 0.07951 -0.01991 0.08576 -0.02269 C 0.10156 -0.04491 0.13646 -0.04237 0.15573 -0.04376 C 0.16337 -0.04422 0.17101 -0.04491 0.17865 -0.04561 C 0.18108 -0.0463 0.18333 -0.04746 0.18576 -0.04746 C 0.19045 -0.04746 0.2 -0.04561 0.2 -0.04561 " pathEditMode="relative" ptsTypes="ffffffffffA">
                                      <p:cBhvr>
                                        <p:cTn id="57" dur="2000" fill="hold"/>
                                        <p:tgtEl>
                                          <p:spTgt spid="13341"/>
                                        </p:tgtEl>
                                        <p:attrNameLst>
                                          <p:attrName>ppt_x</p:attrName>
                                          <p:attrName>ppt_y</p:attrName>
                                        </p:attrNameLst>
                                      </p:cBhvr>
                                    </p:animMotion>
                                  </p:childTnLst>
                                </p:cTn>
                              </p:par>
                              <p:par>
                                <p:cTn id="58" presetID="0" presetClass="path" presetSubtype="0" accel="50000" decel="50000" fill="hold" nodeType="withEffect">
                                  <p:stCondLst>
                                    <p:cond delay="0"/>
                                  </p:stCondLst>
                                  <p:childTnLst>
                                    <p:animMotion origin="layout" path="M -1.38889E-6 -3.33333E-6 C 0.00678 0.00949 0.01632 0.01991 0.0257 0.02292 C 0.03247 0.03172 0.04028 0.03843 0.04862 0.04375 C 0.05278 0.04954 0.05556 0.05139 0.06146 0.05324 C 0.06685 0.05834 0.07049 0.05926 0.07709 0.06088 C 0.08924 0.06922 0.10539 0.06736 0.11858 0.06852 C 0.12049 0.06922 0.1224 0.06945 0.12431 0.07037 C 0.12639 0.0713 0.12796 0.07338 0.13004 0.07431 C 0.13369 0.07593 0.13768 0.07639 0.14132 0.07801 C 0.15226 0.08797 0.16737 0.08912 0.17987 0.09329 C 0.204 0.0919 0.20504 0.09306 0.22136 0.08773 C 0.22726 0.07616 0.2224 0.08195 0.23994 0.08195 " pathEditMode="relative" ptsTypes="fffffffffffA">
                                      <p:cBhvr>
                                        <p:cTn id="59" dur="2000" fill="hold"/>
                                        <p:tgtEl>
                                          <p:spTgt spid="13342"/>
                                        </p:tgtEl>
                                        <p:attrNameLst>
                                          <p:attrName>ppt_x</p:attrName>
                                          <p:attrName>ppt_y</p:attrName>
                                        </p:attrNameLst>
                                      </p:cBhvr>
                                    </p:animMotion>
                                  </p:childTnLst>
                                </p:cTn>
                              </p:par>
                            </p:childTnLst>
                          </p:cTn>
                        </p:par>
                      </p:childTnLst>
                    </p:cTn>
                  </p:par>
                  <p:par>
                    <p:cTn id="60" fill="hold" nodeType="clickPar">
                      <p:stCondLst>
                        <p:cond delay="indefinite"/>
                      </p:stCondLst>
                      <p:childTnLst>
                        <p:par>
                          <p:cTn id="61" fill="hold" nodeType="withGroup">
                            <p:stCondLst>
                              <p:cond delay="0"/>
                            </p:stCondLst>
                            <p:childTnLst>
                              <p:par>
                                <p:cTn id="62" presetID="37" presetClass="entr" presetSubtype="0" fill="hold" nodeType="clickEffect">
                                  <p:stCondLst>
                                    <p:cond delay="0"/>
                                  </p:stCondLst>
                                  <p:childTnLst>
                                    <p:set>
                                      <p:cBhvr>
                                        <p:cTn id="63" dur="1" fill="hold">
                                          <p:stCondLst>
                                            <p:cond delay="0"/>
                                          </p:stCondLst>
                                        </p:cTn>
                                        <p:tgtEl>
                                          <p:spTgt spid="13338"/>
                                        </p:tgtEl>
                                        <p:attrNameLst>
                                          <p:attrName>style.visibility</p:attrName>
                                        </p:attrNameLst>
                                      </p:cBhvr>
                                      <p:to>
                                        <p:strVal val="visible"/>
                                      </p:to>
                                    </p:set>
                                    <p:animEffect transition="in" filter="fade">
                                      <p:cBhvr>
                                        <p:cTn id="64" dur="1000"/>
                                        <p:tgtEl>
                                          <p:spTgt spid="13338"/>
                                        </p:tgtEl>
                                      </p:cBhvr>
                                    </p:animEffect>
                                    <p:anim calcmode="lin" valueType="num">
                                      <p:cBhvr>
                                        <p:cTn id="65" dur="1000" fill="hold"/>
                                        <p:tgtEl>
                                          <p:spTgt spid="13338"/>
                                        </p:tgtEl>
                                        <p:attrNameLst>
                                          <p:attrName>ppt_x</p:attrName>
                                        </p:attrNameLst>
                                      </p:cBhvr>
                                      <p:tavLst>
                                        <p:tav tm="0">
                                          <p:val>
                                            <p:strVal val="#ppt_x"/>
                                          </p:val>
                                        </p:tav>
                                        <p:tav tm="100000">
                                          <p:val>
                                            <p:strVal val="#ppt_x"/>
                                          </p:val>
                                        </p:tav>
                                      </p:tavLst>
                                    </p:anim>
                                    <p:anim calcmode="lin" valueType="num">
                                      <p:cBhvr>
                                        <p:cTn id="66" dur="900" decel="100000" fill="hold"/>
                                        <p:tgtEl>
                                          <p:spTgt spid="1333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13338"/>
                                        </p:tgtEl>
                                        <p:attrNameLst>
                                          <p:attrName>ppt_y</p:attrName>
                                        </p:attrNameLst>
                                      </p:cBhvr>
                                      <p:tavLst>
                                        <p:tav tm="0">
                                          <p:val>
                                            <p:strVal val="#ppt_y-.03"/>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35" presetClass="entr" presetSubtype="0" fill="hold" nodeType="clickEffect">
                                  <p:stCondLst>
                                    <p:cond delay="0"/>
                                  </p:stCondLst>
                                  <p:childTnLst>
                                    <p:set>
                                      <p:cBhvr>
                                        <p:cTn id="71" dur="1" fill="hold">
                                          <p:stCondLst>
                                            <p:cond delay="0"/>
                                          </p:stCondLst>
                                        </p:cTn>
                                        <p:tgtEl>
                                          <p:spTgt spid="13343"/>
                                        </p:tgtEl>
                                        <p:attrNameLst>
                                          <p:attrName>style.visibility</p:attrName>
                                        </p:attrNameLst>
                                      </p:cBhvr>
                                      <p:to>
                                        <p:strVal val="visible"/>
                                      </p:to>
                                    </p:set>
                                    <p:animEffect transition="in" filter="fade">
                                      <p:cBhvr>
                                        <p:cTn id="72" dur="2000"/>
                                        <p:tgtEl>
                                          <p:spTgt spid="13343"/>
                                        </p:tgtEl>
                                      </p:cBhvr>
                                    </p:animEffect>
                                    <p:anim calcmode="lin" valueType="num">
                                      <p:cBhvr>
                                        <p:cTn id="73" dur="2000" fill="hold"/>
                                        <p:tgtEl>
                                          <p:spTgt spid="13343"/>
                                        </p:tgtEl>
                                        <p:attrNameLst>
                                          <p:attrName>style.rotation</p:attrName>
                                        </p:attrNameLst>
                                      </p:cBhvr>
                                      <p:tavLst>
                                        <p:tav tm="0">
                                          <p:val>
                                            <p:fltVal val="720"/>
                                          </p:val>
                                        </p:tav>
                                        <p:tav tm="100000">
                                          <p:val>
                                            <p:fltVal val="0"/>
                                          </p:val>
                                        </p:tav>
                                      </p:tavLst>
                                    </p:anim>
                                    <p:anim calcmode="lin" valueType="num">
                                      <p:cBhvr>
                                        <p:cTn id="74" dur="2000" fill="hold"/>
                                        <p:tgtEl>
                                          <p:spTgt spid="13343"/>
                                        </p:tgtEl>
                                        <p:attrNameLst>
                                          <p:attrName>ppt_h</p:attrName>
                                        </p:attrNameLst>
                                      </p:cBhvr>
                                      <p:tavLst>
                                        <p:tav tm="0">
                                          <p:val>
                                            <p:fltVal val="0"/>
                                          </p:val>
                                        </p:tav>
                                        <p:tav tm="100000">
                                          <p:val>
                                            <p:strVal val="#ppt_h"/>
                                          </p:val>
                                        </p:tav>
                                      </p:tavLst>
                                    </p:anim>
                                    <p:anim calcmode="lin" valueType="num">
                                      <p:cBhvr>
                                        <p:cTn id="75" dur="2000" fill="hold"/>
                                        <p:tgtEl>
                                          <p:spTgt spid="1334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animBg="1"/>
      <p:bldP spid="13319" grpId="0" animBg="1"/>
      <p:bldP spid="13319" grpId="1" animBg="1"/>
      <p:bldP spid="13320" grpId="0" animBg="1"/>
      <p:bldP spid="13320" grpId="1" animBg="1"/>
      <p:bldP spid="13321" grpId="0" animBg="1"/>
      <p:bldP spid="13323" grpId="0" animBg="1"/>
      <p:bldP spid="13323" grpId="1" animBg="1"/>
      <p:bldP spid="13325" grpId="0" animBg="1"/>
      <p:bldP spid="13325" grpId="1" animBg="1"/>
      <p:bldP spid="13326" grpId="0" animBg="1"/>
      <p:bldP spid="13326" grpId="1" animBg="1"/>
      <p:bldP spid="13331" grpId="0"/>
      <p:bldP spid="13332" grpId="0"/>
      <p:bldP spid="13338" grpId="0"/>
      <p:bldP spid="13340" grpId="0" animBg="1"/>
      <p:bldP spid="13340" grpId="1" animBg="1"/>
      <p:bldP spid="13341" grpId="0" animBg="1"/>
      <p:bldP spid="13341" grpId="1" animBg="1"/>
      <p:bldP spid="13342" grpId="0" animBg="1"/>
      <p:bldP spid="13342" grpId="1" animBg="1"/>
      <p:bldP spid="1334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Line 2">
            <a:extLst>
              <a:ext uri="{FF2B5EF4-FFF2-40B4-BE49-F238E27FC236}">
                <a16:creationId xmlns:a16="http://schemas.microsoft.com/office/drawing/2014/main" id="{AF5905B0-EE91-35E8-72AB-3F3EA58A032D}"/>
              </a:ext>
            </a:extLst>
          </p:cNvPr>
          <p:cNvSpPr>
            <a:spLocks noChangeShapeType="1"/>
          </p:cNvSpPr>
          <p:nvPr/>
        </p:nvSpPr>
        <p:spPr bwMode="auto">
          <a:xfrm rot="5003710">
            <a:off x="702469" y="2199482"/>
            <a:ext cx="623887" cy="28575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163" name="Rectangle 3">
            <a:extLst>
              <a:ext uri="{FF2B5EF4-FFF2-40B4-BE49-F238E27FC236}">
                <a16:creationId xmlns:a16="http://schemas.microsoft.com/office/drawing/2014/main" id="{D72E6B7D-0B3D-C15D-12B2-A8C7D3A18DD3}"/>
              </a:ext>
            </a:extLst>
          </p:cNvPr>
          <p:cNvSpPr>
            <a:spLocks noGrp="1" noChangeArrowheads="1"/>
          </p:cNvSpPr>
          <p:nvPr>
            <p:ph type="title"/>
          </p:nvPr>
        </p:nvSpPr>
        <p:spPr/>
        <p:txBody>
          <a:bodyPr/>
          <a:lstStyle/>
          <a:p>
            <a:r>
              <a:rPr lang="en-US" altLang="en-US"/>
              <a:t>Digestive Enzymes</a:t>
            </a:r>
          </a:p>
        </p:txBody>
      </p:sp>
      <p:sp>
        <p:nvSpPr>
          <p:cNvPr id="92164" name="Rectangle 4">
            <a:extLst>
              <a:ext uri="{FF2B5EF4-FFF2-40B4-BE49-F238E27FC236}">
                <a16:creationId xmlns:a16="http://schemas.microsoft.com/office/drawing/2014/main" id="{FBEA3324-4D70-90CC-09FA-E60B96143518}"/>
              </a:ext>
            </a:extLst>
          </p:cNvPr>
          <p:cNvSpPr>
            <a:spLocks noChangeArrowheads="1"/>
          </p:cNvSpPr>
          <p:nvPr/>
        </p:nvSpPr>
        <p:spPr bwMode="auto">
          <a:xfrm>
            <a:off x="762000" y="2438400"/>
            <a:ext cx="304800" cy="1752600"/>
          </a:xfrm>
          <a:prstGeom prst="rect">
            <a:avLst/>
          </a:prstGeom>
          <a:solidFill>
            <a:srgbClr val="66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altLang="en-US" b="1">
                <a:solidFill>
                  <a:schemeClr val="bg1"/>
                </a:solidFill>
              </a:rPr>
              <a:t>Glycerol</a:t>
            </a:r>
          </a:p>
        </p:txBody>
      </p:sp>
      <p:sp>
        <p:nvSpPr>
          <p:cNvPr id="92165" name="Rectangle 5">
            <a:extLst>
              <a:ext uri="{FF2B5EF4-FFF2-40B4-BE49-F238E27FC236}">
                <a16:creationId xmlns:a16="http://schemas.microsoft.com/office/drawing/2014/main" id="{563587F7-EE0E-3467-43D3-4A961B093175}"/>
              </a:ext>
            </a:extLst>
          </p:cNvPr>
          <p:cNvSpPr>
            <a:spLocks noChangeArrowheads="1"/>
          </p:cNvSpPr>
          <p:nvPr/>
        </p:nvSpPr>
        <p:spPr bwMode="auto">
          <a:xfrm>
            <a:off x="1066800" y="24384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66" name="Rectangle 6">
            <a:extLst>
              <a:ext uri="{FF2B5EF4-FFF2-40B4-BE49-F238E27FC236}">
                <a16:creationId xmlns:a16="http://schemas.microsoft.com/office/drawing/2014/main" id="{9F3F6D07-A0EC-5253-2820-E18AFF998F9D}"/>
              </a:ext>
            </a:extLst>
          </p:cNvPr>
          <p:cNvSpPr>
            <a:spLocks noChangeArrowheads="1"/>
          </p:cNvSpPr>
          <p:nvPr/>
        </p:nvSpPr>
        <p:spPr bwMode="auto">
          <a:xfrm>
            <a:off x="1066800" y="32004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67" name="Rectangle 7">
            <a:extLst>
              <a:ext uri="{FF2B5EF4-FFF2-40B4-BE49-F238E27FC236}">
                <a16:creationId xmlns:a16="http://schemas.microsoft.com/office/drawing/2014/main" id="{D349CA84-9ECB-BBD9-B6A3-CA0BFB4A952F}"/>
              </a:ext>
            </a:extLst>
          </p:cNvPr>
          <p:cNvSpPr>
            <a:spLocks noChangeArrowheads="1"/>
          </p:cNvSpPr>
          <p:nvPr/>
        </p:nvSpPr>
        <p:spPr bwMode="auto">
          <a:xfrm>
            <a:off x="1066800" y="38862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68" name="Rectangle 8">
            <a:extLst>
              <a:ext uri="{FF2B5EF4-FFF2-40B4-BE49-F238E27FC236}">
                <a16:creationId xmlns:a16="http://schemas.microsoft.com/office/drawing/2014/main" id="{4BF68836-5216-0A96-CA09-A702F10C562A}"/>
              </a:ext>
            </a:extLst>
          </p:cNvPr>
          <p:cNvSpPr>
            <a:spLocks noChangeArrowheads="1"/>
          </p:cNvSpPr>
          <p:nvPr/>
        </p:nvSpPr>
        <p:spPr bwMode="auto">
          <a:xfrm rot="-3107097">
            <a:off x="5638800" y="2438400"/>
            <a:ext cx="304800" cy="1752600"/>
          </a:xfrm>
          <a:prstGeom prst="rect">
            <a:avLst/>
          </a:prstGeom>
          <a:solidFill>
            <a:srgbClr val="6666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en-US" altLang="en-US" b="1">
                <a:solidFill>
                  <a:schemeClr val="bg1"/>
                </a:solidFill>
              </a:rPr>
              <a:t>Glycerol</a:t>
            </a:r>
          </a:p>
        </p:txBody>
      </p:sp>
      <p:sp>
        <p:nvSpPr>
          <p:cNvPr id="92169" name="Rectangle 9">
            <a:extLst>
              <a:ext uri="{FF2B5EF4-FFF2-40B4-BE49-F238E27FC236}">
                <a16:creationId xmlns:a16="http://schemas.microsoft.com/office/drawing/2014/main" id="{F16F08C6-8F96-13D1-9A94-897B38DC41A3}"/>
              </a:ext>
            </a:extLst>
          </p:cNvPr>
          <p:cNvSpPr>
            <a:spLocks noChangeArrowheads="1"/>
          </p:cNvSpPr>
          <p:nvPr/>
        </p:nvSpPr>
        <p:spPr bwMode="auto">
          <a:xfrm rot="-1513970">
            <a:off x="6629400" y="19050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70" name="Rectangle 10">
            <a:extLst>
              <a:ext uri="{FF2B5EF4-FFF2-40B4-BE49-F238E27FC236}">
                <a16:creationId xmlns:a16="http://schemas.microsoft.com/office/drawing/2014/main" id="{DAE2CDA7-A95C-AEFB-0024-83846E74EA60}"/>
              </a:ext>
            </a:extLst>
          </p:cNvPr>
          <p:cNvSpPr>
            <a:spLocks noChangeArrowheads="1"/>
          </p:cNvSpPr>
          <p:nvPr/>
        </p:nvSpPr>
        <p:spPr bwMode="auto">
          <a:xfrm rot="-575588">
            <a:off x="7010400" y="26670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71" name="Rectangle 11">
            <a:extLst>
              <a:ext uri="{FF2B5EF4-FFF2-40B4-BE49-F238E27FC236}">
                <a16:creationId xmlns:a16="http://schemas.microsoft.com/office/drawing/2014/main" id="{98285272-3ED6-234C-2435-66721C32B365}"/>
              </a:ext>
            </a:extLst>
          </p:cNvPr>
          <p:cNvSpPr>
            <a:spLocks noChangeArrowheads="1"/>
          </p:cNvSpPr>
          <p:nvPr/>
        </p:nvSpPr>
        <p:spPr bwMode="auto">
          <a:xfrm rot="502995">
            <a:off x="6781800" y="3429000"/>
            <a:ext cx="1676400" cy="304800"/>
          </a:xfrm>
          <a:prstGeom prst="rect">
            <a:avLst/>
          </a:pr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chemeClr val="bg1"/>
                </a:solidFill>
              </a:rPr>
              <a:t>Fatty Acid</a:t>
            </a:r>
          </a:p>
        </p:txBody>
      </p:sp>
      <p:sp>
        <p:nvSpPr>
          <p:cNvPr id="92172" name="Line 12">
            <a:extLst>
              <a:ext uri="{FF2B5EF4-FFF2-40B4-BE49-F238E27FC236}">
                <a16:creationId xmlns:a16="http://schemas.microsoft.com/office/drawing/2014/main" id="{6FAA6425-EC79-0164-CC0B-7F5AE0369B3B}"/>
              </a:ext>
            </a:extLst>
          </p:cNvPr>
          <p:cNvSpPr>
            <a:spLocks noChangeShapeType="1"/>
          </p:cNvSpPr>
          <p:nvPr/>
        </p:nvSpPr>
        <p:spPr bwMode="auto">
          <a:xfrm>
            <a:off x="3657600" y="3505200"/>
            <a:ext cx="1033463" cy="1588"/>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173" name="Oval 13">
            <a:extLst>
              <a:ext uri="{FF2B5EF4-FFF2-40B4-BE49-F238E27FC236}">
                <a16:creationId xmlns:a16="http://schemas.microsoft.com/office/drawing/2014/main" id="{C600CC92-F7E3-85F4-60DA-C596D20CBEE1}"/>
              </a:ext>
            </a:extLst>
          </p:cNvPr>
          <p:cNvSpPr>
            <a:spLocks noChangeArrowheads="1"/>
          </p:cNvSpPr>
          <p:nvPr/>
        </p:nvSpPr>
        <p:spPr bwMode="auto">
          <a:xfrm rot="5003710">
            <a:off x="1035843" y="1783557"/>
            <a:ext cx="290513" cy="228600"/>
          </a:xfrm>
          <a:prstGeom prst="ellipse">
            <a:avLst/>
          </a:prstGeom>
          <a:noFill/>
          <a:ln w="57150" algn="ctr">
            <a:solidFill>
              <a:srgbClr val="008000"/>
            </a:solidFill>
            <a:round/>
            <a:headEnd/>
            <a:tailEnd/>
          </a:ln>
          <a:effectLst/>
          <a:extLst>
            <a:ext uri="{909E8E84-426E-40DD-AFC4-6F175D3DCCD1}">
              <a14:hiddenFill xmlns:a14="http://schemas.microsoft.com/office/drawing/2010/main">
                <a:solidFill>
                  <a:srgbClr val="6666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92174" name="Group 14">
            <a:extLst>
              <a:ext uri="{FF2B5EF4-FFF2-40B4-BE49-F238E27FC236}">
                <a16:creationId xmlns:a16="http://schemas.microsoft.com/office/drawing/2014/main" id="{DBC8E553-C697-EA7F-A2E0-14A9E67A8C8F}"/>
              </a:ext>
            </a:extLst>
          </p:cNvPr>
          <p:cNvGrpSpPr>
            <a:grpSpLocks/>
          </p:cNvGrpSpPr>
          <p:nvPr/>
        </p:nvGrpSpPr>
        <p:grpSpPr bwMode="auto">
          <a:xfrm>
            <a:off x="685800" y="1752600"/>
            <a:ext cx="528638" cy="895350"/>
            <a:chOff x="432" y="1104"/>
            <a:chExt cx="333" cy="564"/>
          </a:xfrm>
        </p:grpSpPr>
        <p:sp>
          <p:nvSpPr>
            <p:cNvPr id="92175" name="Oval 15">
              <a:extLst>
                <a:ext uri="{FF2B5EF4-FFF2-40B4-BE49-F238E27FC236}">
                  <a16:creationId xmlns:a16="http://schemas.microsoft.com/office/drawing/2014/main" id="{34C3D39A-232E-8FB4-D946-A4E141574E43}"/>
                </a:ext>
              </a:extLst>
            </p:cNvPr>
            <p:cNvSpPr>
              <a:spLocks noChangeArrowheads="1"/>
            </p:cNvSpPr>
            <p:nvPr/>
          </p:nvSpPr>
          <p:spPr bwMode="auto">
            <a:xfrm rot="5003710">
              <a:off x="412" y="1124"/>
              <a:ext cx="183" cy="144"/>
            </a:xfrm>
            <a:prstGeom prst="ellipse">
              <a:avLst/>
            </a:prstGeom>
            <a:noFill/>
            <a:ln w="57150" algn="ctr">
              <a:solidFill>
                <a:srgbClr val="008000"/>
              </a:solidFill>
              <a:round/>
              <a:headEnd/>
              <a:tailEnd/>
            </a:ln>
            <a:effectLst/>
            <a:extLst>
              <a:ext uri="{909E8E84-426E-40DD-AFC4-6F175D3DCCD1}">
                <a14:hiddenFill xmlns:a14="http://schemas.microsoft.com/office/drawing/2010/main">
                  <a:solidFill>
                    <a:srgbClr val="6666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176" name="Line 16">
              <a:extLst>
                <a:ext uri="{FF2B5EF4-FFF2-40B4-BE49-F238E27FC236}">
                  <a16:creationId xmlns:a16="http://schemas.microsoft.com/office/drawing/2014/main" id="{091DA982-03DF-4C1E-49F9-A96C306E84BA}"/>
                </a:ext>
              </a:extLst>
            </p:cNvPr>
            <p:cNvSpPr>
              <a:spLocks noChangeShapeType="1"/>
            </p:cNvSpPr>
            <p:nvPr/>
          </p:nvSpPr>
          <p:spPr bwMode="auto">
            <a:xfrm rot="5003710" flipV="1">
              <a:off x="478" y="1382"/>
              <a:ext cx="393" cy="18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2177" name="Text Box 17">
            <a:extLst>
              <a:ext uri="{FF2B5EF4-FFF2-40B4-BE49-F238E27FC236}">
                <a16:creationId xmlns:a16="http://schemas.microsoft.com/office/drawing/2014/main" id="{CE200431-B5F3-19B2-A676-2179A5C8D00D}"/>
              </a:ext>
            </a:extLst>
          </p:cNvPr>
          <p:cNvSpPr txBox="1">
            <a:spLocks noChangeArrowheads="1"/>
          </p:cNvSpPr>
          <p:nvPr/>
        </p:nvSpPr>
        <p:spPr bwMode="auto">
          <a:xfrm rot="16200000">
            <a:off x="1625600" y="1270000"/>
            <a:ext cx="558800" cy="1219200"/>
          </a:xfrm>
          <a:prstGeom prst="rect">
            <a:avLst/>
          </a:prstGeom>
          <a:solidFill>
            <a:schemeClr val="bg1"/>
          </a:solidFill>
          <a:ln w="952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lgn="ctr">
              <a:spcBef>
                <a:spcPct val="50000"/>
              </a:spcBef>
            </a:pPr>
            <a:r>
              <a:rPr lang="en-US" altLang="en-US" sz="2400" b="1">
                <a:solidFill>
                  <a:schemeClr val="tx2"/>
                </a:solidFill>
              </a:rPr>
              <a:t>Lipase</a:t>
            </a:r>
          </a:p>
        </p:txBody>
      </p:sp>
      <p:sp>
        <p:nvSpPr>
          <p:cNvPr id="92178" name="Text Box 18">
            <a:extLst>
              <a:ext uri="{FF2B5EF4-FFF2-40B4-BE49-F238E27FC236}">
                <a16:creationId xmlns:a16="http://schemas.microsoft.com/office/drawing/2014/main" id="{6919CF3A-5732-EB2E-B178-5B09B933EE10}"/>
              </a:ext>
            </a:extLst>
          </p:cNvPr>
          <p:cNvSpPr txBox="1">
            <a:spLocks noChangeArrowheads="1"/>
          </p:cNvSpPr>
          <p:nvPr/>
        </p:nvSpPr>
        <p:spPr bwMode="auto">
          <a:xfrm>
            <a:off x="1447800" y="4572000"/>
            <a:ext cx="792163" cy="579438"/>
          </a:xfrm>
          <a:prstGeom prst="rect">
            <a:avLst/>
          </a:prstGeom>
          <a:noFill/>
          <a:ln>
            <a:noFill/>
          </a:ln>
          <a:effectLst/>
          <a:extLst>
            <a:ext uri="{909E8E84-426E-40DD-AFC4-6F175D3DCCD1}">
              <a14:hiddenFill xmlns:a14="http://schemas.microsoft.com/office/drawing/2010/main">
                <a:solidFill>
                  <a:srgbClr val="66663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b="1">
                <a:solidFill>
                  <a:schemeClr val="tx2"/>
                </a:solidFill>
              </a:rPr>
              <a:t>Fat</a:t>
            </a:r>
          </a:p>
        </p:txBody>
      </p:sp>
      <p:sp>
        <p:nvSpPr>
          <p:cNvPr id="92179" name="AutoShape 19">
            <a:extLst>
              <a:ext uri="{FF2B5EF4-FFF2-40B4-BE49-F238E27FC236}">
                <a16:creationId xmlns:a16="http://schemas.microsoft.com/office/drawing/2014/main" id="{54815134-8E1E-25DC-6BAC-64596B6CD9EA}"/>
              </a:ext>
            </a:extLst>
          </p:cNvPr>
          <p:cNvSpPr>
            <a:spLocks/>
          </p:cNvSpPr>
          <p:nvPr/>
        </p:nvSpPr>
        <p:spPr bwMode="auto">
          <a:xfrm rot="16200000">
            <a:off x="1638300" y="3238500"/>
            <a:ext cx="304800" cy="2362200"/>
          </a:xfrm>
          <a:prstGeom prst="leftBrace">
            <a:avLst>
              <a:gd name="adj1" fmla="val 64583"/>
              <a:gd name="adj2" fmla="val 50000"/>
            </a:avLst>
          </a:prstGeom>
          <a:noFill/>
          <a:ln w="9525">
            <a:solidFill>
              <a:schemeClr val="tx2"/>
            </a:solidFill>
            <a:round/>
            <a:headEnd/>
            <a:tailEnd/>
          </a:ln>
          <a:effectLst/>
          <a:extLst>
            <a:ext uri="{909E8E84-426E-40DD-AFC4-6F175D3DCCD1}">
              <a14:hiddenFill xmlns:a14="http://schemas.microsoft.com/office/drawing/2010/main">
                <a:solidFill>
                  <a:srgbClr val="6666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180" name="Text Box 20">
            <a:extLst>
              <a:ext uri="{FF2B5EF4-FFF2-40B4-BE49-F238E27FC236}">
                <a16:creationId xmlns:a16="http://schemas.microsoft.com/office/drawing/2014/main" id="{CAD24F2B-EFB8-9ED7-5495-6B5094A99188}"/>
              </a:ext>
            </a:extLst>
          </p:cNvPr>
          <p:cNvSpPr txBox="1">
            <a:spLocks noChangeArrowheads="1"/>
          </p:cNvSpPr>
          <p:nvPr/>
        </p:nvSpPr>
        <p:spPr bwMode="auto">
          <a:xfrm>
            <a:off x="5943600" y="4419600"/>
            <a:ext cx="2641600" cy="1066800"/>
          </a:xfrm>
          <a:prstGeom prst="rect">
            <a:avLst/>
          </a:prstGeom>
          <a:noFill/>
          <a:ln>
            <a:noFill/>
          </a:ln>
          <a:effectLst/>
          <a:extLst>
            <a:ext uri="{909E8E84-426E-40DD-AFC4-6F175D3DCCD1}">
              <a14:hiddenFill xmlns:a14="http://schemas.microsoft.com/office/drawing/2010/main">
                <a:solidFill>
                  <a:srgbClr val="66663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b="1">
                <a:solidFill>
                  <a:schemeClr val="tx2"/>
                </a:solidFill>
              </a:rPr>
              <a:t>Fatty Acids </a:t>
            </a:r>
          </a:p>
          <a:p>
            <a:pPr algn="ctr"/>
            <a:r>
              <a:rPr lang="en-US" altLang="en-US" sz="3200" b="1">
                <a:solidFill>
                  <a:schemeClr val="tx2"/>
                </a:solidFill>
              </a:rPr>
              <a:t>and Glycerol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177"/>
                                        </p:tgtEl>
                                        <p:attrNameLst>
                                          <p:attrName>style.visibility</p:attrName>
                                        </p:attrNameLst>
                                      </p:cBhvr>
                                      <p:to>
                                        <p:strVal val="visible"/>
                                      </p:to>
                                    </p:set>
                                    <p:anim calcmode="lin" valueType="num">
                                      <p:cBhvr additive="base">
                                        <p:cTn id="7" dur="500" fill="hold"/>
                                        <p:tgtEl>
                                          <p:spTgt spid="92177"/>
                                        </p:tgtEl>
                                        <p:attrNameLst>
                                          <p:attrName>ppt_x</p:attrName>
                                        </p:attrNameLst>
                                      </p:cBhvr>
                                      <p:tavLst>
                                        <p:tav tm="0">
                                          <p:val>
                                            <p:strVal val="0-#ppt_w/2"/>
                                          </p:val>
                                        </p:tav>
                                        <p:tav tm="100000">
                                          <p:val>
                                            <p:strVal val="#ppt_x"/>
                                          </p:val>
                                        </p:tav>
                                      </p:tavLst>
                                    </p:anim>
                                    <p:anim calcmode="lin" valueType="num">
                                      <p:cBhvr additive="base">
                                        <p:cTn id="8" dur="500" fill="hold"/>
                                        <p:tgtEl>
                                          <p:spTgt spid="9217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92172"/>
                                        </p:tgtEl>
                                        <p:attrNameLst>
                                          <p:attrName>style.visibility</p:attrName>
                                        </p:attrNameLst>
                                      </p:cBhvr>
                                      <p:to>
                                        <p:strVal val="visible"/>
                                      </p:to>
                                    </p:set>
                                    <p:animEffect transition="in" filter="wipe(left)">
                                      <p:cBhvr>
                                        <p:cTn id="13" dur="500"/>
                                        <p:tgtEl>
                                          <p:spTgt spid="9217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92168"/>
                                        </p:tgtEl>
                                        <p:attrNameLst>
                                          <p:attrName>style.visibility</p:attrName>
                                        </p:attrNameLst>
                                      </p:cBhvr>
                                      <p:to>
                                        <p:strVal val="visible"/>
                                      </p:to>
                                    </p:set>
                                    <p:animEffect transition="in" filter="wipe(left)">
                                      <p:cBhvr>
                                        <p:cTn id="18" dur="500"/>
                                        <p:tgtEl>
                                          <p:spTgt spid="92168"/>
                                        </p:tgtEl>
                                      </p:cBhvr>
                                    </p:animEffect>
                                  </p:childTnLst>
                                </p:cTn>
                              </p:par>
                              <p:par>
                                <p:cTn id="19" presetID="22" presetClass="entr" presetSubtype="8" fill="hold" nodeType="withEffect">
                                  <p:stCondLst>
                                    <p:cond delay="0"/>
                                  </p:stCondLst>
                                  <p:childTnLst>
                                    <p:set>
                                      <p:cBhvr>
                                        <p:cTn id="20" dur="1" fill="hold">
                                          <p:stCondLst>
                                            <p:cond delay="0"/>
                                          </p:stCondLst>
                                        </p:cTn>
                                        <p:tgtEl>
                                          <p:spTgt spid="92171"/>
                                        </p:tgtEl>
                                        <p:attrNameLst>
                                          <p:attrName>style.visibility</p:attrName>
                                        </p:attrNameLst>
                                      </p:cBhvr>
                                      <p:to>
                                        <p:strVal val="visible"/>
                                      </p:to>
                                    </p:set>
                                    <p:animEffect transition="in" filter="wipe(left)">
                                      <p:cBhvr>
                                        <p:cTn id="21" dur="500"/>
                                        <p:tgtEl>
                                          <p:spTgt spid="92171"/>
                                        </p:tgtEl>
                                      </p:cBhvr>
                                    </p:animEffect>
                                  </p:childTnLst>
                                </p:cTn>
                              </p:par>
                              <p:par>
                                <p:cTn id="22" presetID="22" presetClass="entr" presetSubtype="8" fill="hold" nodeType="withEffect">
                                  <p:stCondLst>
                                    <p:cond delay="0"/>
                                  </p:stCondLst>
                                  <p:childTnLst>
                                    <p:set>
                                      <p:cBhvr>
                                        <p:cTn id="23" dur="1" fill="hold">
                                          <p:stCondLst>
                                            <p:cond delay="0"/>
                                          </p:stCondLst>
                                        </p:cTn>
                                        <p:tgtEl>
                                          <p:spTgt spid="92170"/>
                                        </p:tgtEl>
                                        <p:attrNameLst>
                                          <p:attrName>style.visibility</p:attrName>
                                        </p:attrNameLst>
                                      </p:cBhvr>
                                      <p:to>
                                        <p:strVal val="visible"/>
                                      </p:to>
                                    </p:set>
                                    <p:animEffect transition="in" filter="wipe(left)">
                                      <p:cBhvr>
                                        <p:cTn id="24" dur="500"/>
                                        <p:tgtEl>
                                          <p:spTgt spid="92170"/>
                                        </p:tgtEl>
                                      </p:cBhvr>
                                    </p:animEffect>
                                  </p:childTnLst>
                                </p:cTn>
                              </p:par>
                              <p:par>
                                <p:cTn id="25" presetID="22" presetClass="entr" presetSubtype="8" fill="hold" nodeType="withEffect">
                                  <p:stCondLst>
                                    <p:cond delay="0"/>
                                  </p:stCondLst>
                                  <p:childTnLst>
                                    <p:set>
                                      <p:cBhvr>
                                        <p:cTn id="26" dur="1" fill="hold">
                                          <p:stCondLst>
                                            <p:cond delay="0"/>
                                          </p:stCondLst>
                                        </p:cTn>
                                        <p:tgtEl>
                                          <p:spTgt spid="92169"/>
                                        </p:tgtEl>
                                        <p:attrNameLst>
                                          <p:attrName>style.visibility</p:attrName>
                                        </p:attrNameLst>
                                      </p:cBhvr>
                                      <p:to>
                                        <p:strVal val="visible"/>
                                      </p:to>
                                    </p:set>
                                    <p:animEffect transition="in" filter="wipe(left)">
                                      <p:cBhvr>
                                        <p:cTn id="27" dur="500"/>
                                        <p:tgtEl>
                                          <p:spTgt spid="92169"/>
                                        </p:tgtEl>
                                      </p:cBhvr>
                                    </p:animEffect>
                                  </p:childTnLst>
                                </p:cTn>
                              </p:par>
                              <p:par>
                                <p:cTn id="28" presetID="1" presetClass="entr" presetSubtype="0" fill="hold" nodeType="withEffect">
                                  <p:stCondLst>
                                    <p:cond delay="0"/>
                                  </p:stCondLst>
                                  <p:childTnLst>
                                    <p:set>
                                      <p:cBhvr>
                                        <p:cTn id="29" dur="1" fill="hold">
                                          <p:stCondLst>
                                            <p:cond delay="0"/>
                                          </p:stCondLst>
                                        </p:cTn>
                                        <p:tgtEl>
                                          <p:spTgt spid="92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8" grpId="0" animBg="1"/>
      <p:bldP spid="92169" grpId="0" animBg="1"/>
      <p:bldP spid="92170" grpId="0" animBg="1"/>
      <p:bldP spid="92171" grpId="0" animBg="1"/>
      <p:bldP spid="92177" grpId="0" animBg="1"/>
      <p:bldP spid="9218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3F4E67A0-A8DC-C571-1DEF-F0A325365A86}"/>
              </a:ext>
            </a:extLst>
          </p:cNvPr>
          <p:cNvSpPr>
            <a:spLocks noGrp="1" noChangeArrowheads="1"/>
          </p:cNvSpPr>
          <p:nvPr>
            <p:ph type="title"/>
          </p:nvPr>
        </p:nvSpPr>
        <p:spPr/>
        <p:txBody>
          <a:bodyPr/>
          <a:lstStyle/>
          <a:p>
            <a:r>
              <a:rPr lang="en-US" altLang="en-US"/>
              <a:t>Enzymes in Industry</a:t>
            </a:r>
            <a:endParaRPr lang="en-GB" altLang="en-US"/>
          </a:p>
        </p:txBody>
      </p:sp>
      <p:sp>
        <p:nvSpPr>
          <p:cNvPr id="82947" name="Rectangle 3">
            <a:extLst>
              <a:ext uri="{FF2B5EF4-FFF2-40B4-BE49-F238E27FC236}">
                <a16:creationId xmlns:a16="http://schemas.microsoft.com/office/drawing/2014/main" id="{9DBBA0B1-5062-D354-AE10-DFDF08980445}"/>
              </a:ext>
            </a:extLst>
          </p:cNvPr>
          <p:cNvSpPr>
            <a:spLocks noGrp="1" noChangeArrowheads="1"/>
          </p:cNvSpPr>
          <p:nvPr>
            <p:ph type="body" idx="1"/>
          </p:nvPr>
        </p:nvSpPr>
        <p:spPr/>
        <p:txBody>
          <a:bodyPr/>
          <a:lstStyle/>
          <a:p>
            <a:pPr>
              <a:lnSpc>
                <a:spcPct val="90000"/>
              </a:lnSpc>
            </a:pPr>
            <a:r>
              <a:rPr lang="en-US" altLang="en-US"/>
              <a:t>Enzymes are used in biological washing powders.  These enzymes are good for breaking down coloured substances from animals or plants like blood or egg stains.</a:t>
            </a:r>
          </a:p>
          <a:p>
            <a:pPr>
              <a:lnSpc>
                <a:spcPct val="90000"/>
              </a:lnSpc>
            </a:pPr>
            <a:r>
              <a:rPr lang="en-US" altLang="en-US"/>
              <a:t>Protease enzymes break down protein based stains</a:t>
            </a:r>
          </a:p>
          <a:p>
            <a:pPr>
              <a:lnSpc>
                <a:spcPct val="90000"/>
              </a:lnSpc>
            </a:pPr>
            <a:r>
              <a:rPr lang="en-US" altLang="en-US"/>
              <a:t>Lipase enzymes break down fat based stains like greasy marks.</a:t>
            </a:r>
            <a:endParaRPr lang="en-GB"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9A7E889F-3125-B852-13A9-2D9D4D036361}"/>
              </a:ext>
            </a:extLst>
          </p:cNvPr>
          <p:cNvSpPr>
            <a:spLocks noGrp="1" noChangeArrowheads="1"/>
          </p:cNvSpPr>
          <p:nvPr>
            <p:ph type="title"/>
          </p:nvPr>
        </p:nvSpPr>
        <p:spPr/>
        <p:txBody>
          <a:bodyPr/>
          <a:lstStyle/>
          <a:p>
            <a:r>
              <a:rPr lang="en-US" altLang="en-US"/>
              <a:t>Enzymes in Industry</a:t>
            </a:r>
            <a:endParaRPr lang="en-GB" altLang="en-US"/>
          </a:p>
        </p:txBody>
      </p:sp>
      <p:sp>
        <p:nvSpPr>
          <p:cNvPr id="83972" name="Text Box 4">
            <a:extLst>
              <a:ext uri="{FF2B5EF4-FFF2-40B4-BE49-F238E27FC236}">
                <a16:creationId xmlns:a16="http://schemas.microsoft.com/office/drawing/2014/main" id="{D34595E7-873C-EBD9-FC74-CA5863AE77C5}"/>
              </a:ext>
            </a:extLst>
          </p:cNvPr>
          <p:cNvSpPr txBox="1">
            <a:spLocks noChangeArrowheads="1"/>
          </p:cNvSpPr>
          <p:nvPr/>
        </p:nvSpPr>
        <p:spPr bwMode="auto">
          <a:xfrm>
            <a:off x="609600" y="2057400"/>
            <a:ext cx="1752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Imagine your favourite shirt has a blood stain on it…</a:t>
            </a:r>
            <a:endParaRPr lang="en-GB" altLang="en-US"/>
          </a:p>
        </p:txBody>
      </p:sp>
      <p:sp>
        <p:nvSpPr>
          <p:cNvPr id="83973" name="Text Box 5">
            <a:extLst>
              <a:ext uri="{FF2B5EF4-FFF2-40B4-BE49-F238E27FC236}">
                <a16:creationId xmlns:a16="http://schemas.microsoft.com/office/drawing/2014/main" id="{15A87679-1682-D05D-CEB4-1F5C6FC5B66F}"/>
              </a:ext>
            </a:extLst>
          </p:cNvPr>
          <p:cNvSpPr txBox="1">
            <a:spLocks noChangeArrowheads="1"/>
          </p:cNvSpPr>
          <p:nvPr/>
        </p:nvSpPr>
        <p:spPr bwMode="auto">
          <a:xfrm>
            <a:off x="3032125" y="1865313"/>
            <a:ext cx="25304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The protease enzymes in biological washing powders, break down the Haemoglobin</a:t>
            </a:r>
            <a:endParaRPr lang="en-GB" altLang="en-US"/>
          </a:p>
        </p:txBody>
      </p:sp>
      <p:sp>
        <p:nvSpPr>
          <p:cNvPr id="83974" name="Text Box 6">
            <a:extLst>
              <a:ext uri="{FF2B5EF4-FFF2-40B4-BE49-F238E27FC236}">
                <a16:creationId xmlns:a16="http://schemas.microsoft.com/office/drawing/2014/main" id="{BF24D48B-CF10-9561-A087-1B9199A0165C}"/>
              </a:ext>
            </a:extLst>
          </p:cNvPr>
          <p:cNvSpPr txBox="1">
            <a:spLocks noChangeArrowheads="1"/>
          </p:cNvSpPr>
          <p:nvPr/>
        </p:nvSpPr>
        <p:spPr bwMode="auto">
          <a:xfrm>
            <a:off x="381000" y="5257800"/>
            <a:ext cx="2133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It is stained because blood contains the red protein Haemoglobin</a:t>
            </a:r>
            <a:endParaRPr lang="en-GB" altLang="en-US"/>
          </a:p>
        </p:txBody>
      </p:sp>
      <p:sp>
        <p:nvSpPr>
          <p:cNvPr id="83975" name="Text Box 7">
            <a:extLst>
              <a:ext uri="{FF2B5EF4-FFF2-40B4-BE49-F238E27FC236}">
                <a16:creationId xmlns:a16="http://schemas.microsoft.com/office/drawing/2014/main" id="{269E29ED-EA89-9325-EE51-892161B89A22}"/>
              </a:ext>
            </a:extLst>
          </p:cNvPr>
          <p:cNvSpPr txBox="1">
            <a:spLocks noChangeArrowheads="1"/>
          </p:cNvSpPr>
          <p:nvPr/>
        </p:nvSpPr>
        <p:spPr bwMode="auto">
          <a:xfrm>
            <a:off x="6400800" y="4876800"/>
            <a:ext cx="2514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These smaller molecules are not coloured and dissolve easily in water.  They can be washed away.</a:t>
            </a:r>
            <a:endParaRPr lang="en-GB" altLang="en-US"/>
          </a:p>
        </p:txBody>
      </p:sp>
      <p:grpSp>
        <p:nvGrpSpPr>
          <p:cNvPr id="83991" name="Group 23">
            <a:extLst>
              <a:ext uri="{FF2B5EF4-FFF2-40B4-BE49-F238E27FC236}">
                <a16:creationId xmlns:a16="http://schemas.microsoft.com/office/drawing/2014/main" id="{987A875A-C4C7-9C85-4D8A-1DC2166D96E3}"/>
              </a:ext>
            </a:extLst>
          </p:cNvPr>
          <p:cNvGrpSpPr>
            <a:grpSpLocks/>
          </p:cNvGrpSpPr>
          <p:nvPr/>
        </p:nvGrpSpPr>
        <p:grpSpPr bwMode="auto">
          <a:xfrm>
            <a:off x="228600" y="3505200"/>
            <a:ext cx="1981200" cy="1800225"/>
            <a:chOff x="144" y="2208"/>
            <a:chExt cx="1248" cy="1134"/>
          </a:xfrm>
        </p:grpSpPr>
        <p:pic>
          <p:nvPicPr>
            <p:cNvPr id="83977" name="Picture 9">
              <a:hlinkClick r:id="rId3"/>
              <a:extLst>
                <a:ext uri="{FF2B5EF4-FFF2-40B4-BE49-F238E27FC236}">
                  <a16:creationId xmlns:a16="http://schemas.microsoft.com/office/drawing/2014/main" id="{A6057A4D-4964-9A35-4284-7C63E5EF8C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 y="2208"/>
              <a:ext cx="1248" cy="1134"/>
            </a:xfrm>
            <a:prstGeom prst="rect">
              <a:avLst/>
            </a:prstGeom>
            <a:noFill/>
            <a:extLst>
              <a:ext uri="{909E8E84-426E-40DD-AFC4-6F175D3DCCD1}">
                <a14:hiddenFill xmlns:a14="http://schemas.microsoft.com/office/drawing/2010/main">
                  <a:solidFill>
                    <a:srgbClr val="FFFFFF"/>
                  </a:solidFill>
                </a14:hiddenFill>
              </a:ext>
            </a:extLst>
          </p:spPr>
        </p:pic>
        <p:sp>
          <p:nvSpPr>
            <p:cNvPr id="83980" name="Freeform 12">
              <a:extLst>
                <a:ext uri="{FF2B5EF4-FFF2-40B4-BE49-F238E27FC236}">
                  <a16:creationId xmlns:a16="http://schemas.microsoft.com/office/drawing/2014/main" id="{4BD5B9DB-F076-F63D-EA7A-84ED6EE2A518}"/>
                </a:ext>
              </a:extLst>
            </p:cNvPr>
            <p:cNvSpPr>
              <a:spLocks/>
            </p:cNvSpPr>
            <p:nvPr/>
          </p:nvSpPr>
          <p:spPr bwMode="auto">
            <a:xfrm>
              <a:off x="864" y="3024"/>
              <a:ext cx="120" cy="64"/>
            </a:xfrm>
            <a:custGeom>
              <a:avLst/>
              <a:gdLst>
                <a:gd name="T0" fmla="*/ 8 w 120"/>
                <a:gd name="T1" fmla="*/ 8 h 64"/>
                <a:gd name="T2" fmla="*/ 104 w 120"/>
                <a:gd name="T3" fmla="*/ 8 h 64"/>
                <a:gd name="T4" fmla="*/ 104 w 120"/>
                <a:gd name="T5" fmla="*/ 56 h 64"/>
                <a:gd name="T6" fmla="*/ 56 w 120"/>
                <a:gd name="T7" fmla="*/ 56 h 64"/>
                <a:gd name="T8" fmla="*/ 8 w 120"/>
                <a:gd name="T9" fmla="*/ 8 h 64"/>
              </a:gdLst>
              <a:ahLst/>
              <a:cxnLst>
                <a:cxn ang="0">
                  <a:pos x="T0" y="T1"/>
                </a:cxn>
                <a:cxn ang="0">
                  <a:pos x="T2" y="T3"/>
                </a:cxn>
                <a:cxn ang="0">
                  <a:pos x="T4" y="T5"/>
                </a:cxn>
                <a:cxn ang="0">
                  <a:pos x="T6" y="T7"/>
                </a:cxn>
                <a:cxn ang="0">
                  <a:pos x="T8" y="T9"/>
                </a:cxn>
              </a:cxnLst>
              <a:rect l="0" t="0" r="r" b="b"/>
              <a:pathLst>
                <a:path w="120" h="64">
                  <a:moveTo>
                    <a:pt x="8" y="8"/>
                  </a:moveTo>
                  <a:cubicBezTo>
                    <a:pt x="16" y="0"/>
                    <a:pt x="88" y="0"/>
                    <a:pt x="104" y="8"/>
                  </a:cubicBezTo>
                  <a:cubicBezTo>
                    <a:pt x="120" y="16"/>
                    <a:pt x="112" y="48"/>
                    <a:pt x="104" y="56"/>
                  </a:cubicBezTo>
                  <a:cubicBezTo>
                    <a:pt x="96" y="64"/>
                    <a:pt x="72" y="64"/>
                    <a:pt x="56" y="56"/>
                  </a:cubicBezTo>
                  <a:cubicBezTo>
                    <a:pt x="40" y="48"/>
                    <a:pt x="0" y="16"/>
                    <a:pt x="8" y="8"/>
                  </a:cubicBezTo>
                  <a:close/>
                </a:path>
              </a:pathLst>
            </a:custGeom>
            <a:solidFill>
              <a:srgbClr val="99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3992" name="Group 24">
            <a:extLst>
              <a:ext uri="{FF2B5EF4-FFF2-40B4-BE49-F238E27FC236}">
                <a16:creationId xmlns:a16="http://schemas.microsoft.com/office/drawing/2014/main" id="{3910497F-3A2C-E88A-84F8-8B3C28E61521}"/>
              </a:ext>
            </a:extLst>
          </p:cNvPr>
          <p:cNvGrpSpPr>
            <a:grpSpLocks/>
          </p:cNvGrpSpPr>
          <p:nvPr/>
        </p:nvGrpSpPr>
        <p:grpSpPr bwMode="auto">
          <a:xfrm>
            <a:off x="1143000" y="3200400"/>
            <a:ext cx="4648200" cy="3048000"/>
            <a:chOff x="720" y="2016"/>
            <a:chExt cx="2928" cy="1920"/>
          </a:xfrm>
        </p:grpSpPr>
        <p:sp>
          <p:nvSpPr>
            <p:cNvPr id="83981" name="Oval 13">
              <a:extLst>
                <a:ext uri="{FF2B5EF4-FFF2-40B4-BE49-F238E27FC236}">
                  <a16:creationId xmlns:a16="http://schemas.microsoft.com/office/drawing/2014/main" id="{5DF198EF-DDBF-07C5-F241-763A9563C32B}"/>
                </a:ext>
              </a:extLst>
            </p:cNvPr>
            <p:cNvSpPr>
              <a:spLocks noChangeArrowheads="1"/>
            </p:cNvSpPr>
            <p:nvPr/>
          </p:nvSpPr>
          <p:spPr bwMode="auto">
            <a:xfrm>
              <a:off x="720" y="2928"/>
              <a:ext cx="432" cy="384"/>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2" name="Line 14">
              <a:extLst>
                <a:ext uri="{FF2B5EF4-FFF2-40B4-BE49-F238E27FC236}">
                  <a16:creationId xmlns:a16="http://schemas.microsoft.com/office/drawing/2014/main" id="{5171E898-84BD-6058-ADF7-5AD36F1EA38B}"/>
                </a:ext>
              </a:extLst>
            </p:cNvPr>
            <p:cNvSpPr>
              <a:spLocks noChangeShapeType="1"/>
            </p:cNvSpPr>
            <p:nvPr/>
          </p:nvSpPr>
          <p:spPr bwMode="auto">
            <a:xfrm flipV="1">
              <a:off x="960" y="2160"/>
              <a:ext cx="1104" cy="7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83" name="Line 15">
              <a:extLst>
                <a:ext uri="{FF2B5EF4-FFF2-40B4-BE49-F238E27FC236}">
                  <a16:creationId xmlns:a16="http://schemas.microsoft.com/office/drawing/2014/main" id="{18F77565-241E-A748-5C6C-4B8AD2BFD2D4}"/>
                </a:ext>
              </a:extLst>
            </p:cNvPr>
            <p:cNvSpPr>
              <a:spLocks noChangeShapeType="1"/>
            </p:cNvSpPr>
            <p:nvPr/>
          </p:nvSpPr>
          <p:spPr bwMode="auto">
            <a:xfrm>
              <a:off x="960" y="3312"/>
              <a:ext cx="1344"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84" name="Oval 16">
              <a:extLst>
                <a:ext uri="{FF2B5EF4-FFF2-40B4-BE49-F238E27FC236}">
                  <a16:creationId xmlns:a16="http://schemas.microsoft.com/office/drawing/2014/main" id="{E087A60D-191F-14F7-7D60-608336A93FDE}"/>
                </a:ext>
              </a:extLst>
            </p:cNvPr>
            <p:cNvSpPr>
              <a:spLocks noChangeArrowheads="1"/>
            </p:cNvSpPr>
            <p:nvPr/>
          </p:nvSpPr>
          <p:spPr bwMode="auto">
            <a:xfrm>
              <a:off x="1584" y="2016"/>
              <a:ext cx="2064" cy="192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83985" name="Oval 17">
            <a:extLst>
              <a:ext uri="{FF2B5EF4-FFF2-40B4-BE49-F238E27FC236}">
                <a16:creationId xmlns:a16="http://schemas.microsoft.com/office/drawing/2014/main" id="{C3924F45-0D19-36F4-B81B-BBB900B893DB}"/>
              </a:ext>
            </a:extLst>
          </p:cNvPr>
          <p:cNvSpPr>
            <a:spLocks noChangeArrowheads="1"/>
          </p:cNvSpPr>
          <p:nvPr/>
        </p:nvSpPr>
        <p:spPr bwMode="auto">
          <a:xfrm>
            <a:off x="3948113" y="5095875"/>
            <a:ext cx="442912" cy="436563"/>
          </a:xfrm>
          <a:prstGeom prst="ellipse">
            <a:avLst/>
          </a:prstGeom>
          <a:solidFill>
            <a:srgbClr val="99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6" name="Line 18">
            <a:extLst>
              <a:ext uri="{FF2B5EF4-FFF2-40B4-BE49-F238E27FC236}">
                <a16:creationId xmlns:a16="http://schemas.microsoft.com/office/drawing/2014/main" id="{CDDE0270-49EB-FD79-826E-3BC3E3A5FBA2}"/>
              </a:ext>
            </a:extLst>
          </p:cNvPr>
          <p:cNvSpPr>
            <a:spLocks noChangeShapeType="1"/>
          </p:cNvSpPr>
          <p:nvPr/>
        </p:nvSpPr>
        <p:spPr bwMode="auto">
          <a:xfrm>
            <a:off x="4360863" y="5314950"/>
            <a:ext cx="276225" cy="31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87" name="Oval 19">
            <a:extLst>
              <a:ext uri="{FF2B5EF4-FFF2-40B4-BE49-F238E27FC236}">
                <a16:creationId xmlns:a16="http://schemas.microsoft.com/office/drawing/2014/main" id="{A7D53EE5-81FF-73E6-01AD-793BA039D624}"/>
              </a:ext>
            </a:extLst>
          </p:cNvPr>
          <p:cNvSpPr>
            <a:spLocks noChangeArrowheads="1"/>
          </p:cNvSpPr>
          <p:nvPr/>
        </p:nvSpPr>
        <p:spPr bwMode="auto">
          <a:xfrm>
            <a:off x="4648200" y="5105400"/>
            <a:ext cx="442913" cy="436563"/>
          </a:xfrm>
          <a:prstGeom prst="ellipse">
            <a:avLst/>
          </a:prstGeom>
          <a:solidFill>
            <a:srgbClr val="99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8" name="Oval 20">
            <a:extLst>
              <a:ext uri="{FF2B5EF4-FFF2-40B4-BE49-F238E27FC236}">
                <a16:creationId xmlns:a16="http://schemas.microsoft.com/office/drawing/2014/main" id="{13D01FB5-DEA9-6CED-9F4A-EC049F93EE25}"/>
              </a:ext>
            </a:extLst>
          </p:cNvPr>
          <p:cNvSpPr>
            <a:spLocks noChangeArrowheads="1"/>
          </p:cNvSpPr>
          <p:nvPr/>
        </p:nvSpPr>
        <p:spPr bwMode="auto">
          <a:xfrm>
            <a:off x="3276600" y="5103813"/>
            <a:ext cx="442913" cy="436562"/>
          </a:xfrm>
          <a:prstGeom prst="ellipse">
            <a:avLst/>
          </a:prstGeom>
          <a:solidFill>
            <a:srgbClr val="99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89" name="Line 21">
            <a:extLst>
              <a:ext uri="{FF2B5EF4-FFF2-40B4-BE49-F238E27FC236}">
                <a16:creationId xmlns:a16="http://schemas.microsoft.com/office/drawing/2014/main" id="{8E9C12FA-8C74-5C72-951B-E6A9C6EBB3F1}"/>
              </a:ext>
            </a:extLst>
          </p:cNvPr>
          <p:cNvSpPr>
            <a:spLocks noChangeShapeType="1"/>
          </p:cNvSpPr>
          <p:nvPr/>
        </p:nvSpPr>
        <p:spPr bwMode="auto">
          <a:xfrm>
            <a:off x="3725863" y="5307013"/>
            <a:ext cx="276225" cy="31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3" name="Oval 25">
            <a:extLst>
              <a:ext uri="{FF2B5EF4-FFF2-40B4-BE49-F238E27FC236}">
                <a16:creationId xmlns:a16="http://schemas.microsoft.com/office/drawing/2014/main" id="{CC27B415-031D-90B8-FA53-3A70248661F6}"/>
              </a:ext>
            </a:extLst>
          </p:cNvPr>
          <p:cNvSpPr>
            <a:spLocks noChangeArrowheads="1"/>
          </p:cNvSpPr>
          <p:nvPr/>
        </p:nvSpPr>
        <p:spPr bwMode="auto">
          <a:xfrm>
            <a:off x="6629400" y="4343400"/>
            <a:ext cx="228600" cy="207963"/>
          </a:xfrm>
          <a:prstGeom prst="ellipse">
            <a:avLst/>
          </a:prstGeom>
          <a:solidFill>
            <a:srgbClr val="993300">
              <a:alpha val="24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4" name="Oval 26">
            <a:extLst>
              <a:ext uri="{FF2B5EF4-FFF2-40B4-BE49-F238E27FC236}">
                <a16:creationId xmlns:a16="http://schemas.microsoft.com/office/drawing/2014/main" id="{F5797BC8-4AD1-5DBC-7391-3917A50397C2}"/>
              </a:ext>
            </a:extLst>
          </p:cNvPr>
          <p:cNvSpPr>
            <a:spLocks noChangeArrowheads="1"/>
          </p:cNvSpPr>
          <p:nvPr/>
        </p:nvSpPr>
        <p:spPr bwMode="auto">
          <a:xfrm>
            <a:off x="7543800" y="4038600"/>
            <a:ext cx="228600" cy="207963"/>
          </a:xfrm>
          <a:prstGeom prst="ellipse">
            <a:avLst/>
          </a:prstGeom>
          <a:solidFill>
            <a:srgbClr val="993300">
              <a:alpha val="24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3995" name="Oval 27">
            <a:extLst>
              <a:ext uri="{FF2B5EF4-FFF2-40B4-BE49-F238E27FC236}">
                <a16:creationId xmlns:a16="http://schemas.microsoft.com/office/drawing/2014/main" id="{E9602117-1D7D-4B88-FB76-E3C9625A48F4}"/>
              </a:ext>
            </a:extLst>
          </p:cNvPr>
          <p:cNvSpPr>
            <a:spLocks noChangeArrowheads="1"/>
          </p:cNvSpPr>
          <p:nvPr/>
        </p:nvSpPr>
        <p:spPr bwMode="auto">
          <a:xfrm>
            <a:off x="6858000" y="3429000"/>
            <a:ext cx="228600" cy="207963"/>
          </a:xfrm>
          <a:prstGeom prst="ellipse">
            <a:avLst/>
          </a:prstGeom>
          <a:solidFill>
            <a:srgbClr val="993300">
              <a:alpha val="24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83996" name="Group 28">
            <a:extLst>
              <a:ext uri="{FF2B5EF4-FFF2-40B4-BE49-F238E27FC236}">
                <a16:creationId xmlns:a16="http://schemas.microsoft.com/office/drawing/2014/main" id="{0E51A2F1-9B77-9705-439D-25B69C0EBBAD}"/>
              </a:ext>
            </a:extLst>
          </p:cNvPr>
          <p:cNvGrpSpPr>
            <a:grpSpLocks/>
          </p:cNvGrpSpPr>
          <p:nvPr/>
        </p:nvGrpSpPr>
        <p:grpSpPr bwMode="auto">
          <a:xfrm>
            <a:off x="2971800" y="4014788"/>
            <a:ext cx="1676400" cy="1270000"/>
            <a:chOff x="288" y="2248"/>
            <a:chExt cx="1056" cy="800"/>
          </a:xfrm>
        </p:grpSpPr>
        <p:sp>
          <p:nvSpPr>
            <p:cNvPr id="83997" name="Freeform 29">
              <a:extLst>
                <a:ext uri="{FF2B5EF4-FFF2-40B4-BE49-F238E27FC236}">
                  <a16:creationId xmlns:a16="http://schemas.microsoft.com/office/drawing/2014/main" id="{046982BA-A991-6D35-7AC9-B41C4995989A}"/>
                </a:ext>
              </a:extLst>
            </p:cNvPr>
            <p:cNvSpPr>
              <a:spLocks/>
            </p:cNvSpPr>
            <p:nvPr/>
          </p:nvSpPr>
          <p:spPr bwMode="auto">
            <a:xfrm>
              <a:off x="288" y="2248"/>
              <a:ext cx="1056" cy="800"/>
            </a:xfrm>
            <a:custGeom>
              <a:avLst/>
              <a:gdLst>
                <a:gd name="T0" fmla="*/ 0 w 1056"/>
                <a:gd name="T1" fmla="*/ 800 h 800"/>
                <a:gd name="T2" fmla="*/ 180 w 1056"/>
                <a:gd name="T3" fmla="*/ 800 h 800"/>
                <a:gd name="T4" fmla="*/ 216 w 1056"/>
                <a:gd name="T5" fmla="*/ 728 h 800"/>
                <a:gd name="T6" fmla="*/ 256 w 1056"/>
                <a:gd name="T7" fmla="*/ 704 h 800"/>
                <a:gd name="T8" fmla="*/ 324 w 1056"/>
                <a:gd name="T9" fmla="*/ 692 h 800"/>
                <a:gd name="T10" fmla="*/ 386 w 1056"/>
                <a:gd name="T11" fmla="*/ 697 h 800"/>
                <a:gd name="T12" fmla="*/ 432 w 1056"/>
                <a:gd name="T13" fmla="*/ 728 h 800"/>
                <a:gd name="T14" fmla="*/ 468 w 1056"/>
                <a:gd name="T15" fmla="*/ 764 h 800"/>
                <a:gd name="T16" fmla="*/ 648 w 1056"/>
                <a:gd name="T17" fmla="*/ 764 h 800"/>
                <a:gd name="T18" fmla="*/ 708 w 1056"/>
                <a:gd name="T19" fmla="*/ 711 h 800"/>
                <a:gd name="T20" fmla="*/ 792 w 1056"/>
                <a:gd name="T21" fmla="*/ 692 h 800"/>
                <a:gd name="T22" fmla="*/ 887 w 1056"/>
                <a:gd name="T23" fmla="*/ 711 h 800"/>
                <a:gd name="T24" fmla="*/ 936 w 1056"/>
                <a:gd name="T25" fmla="*/ 764 h 800"/>
                <a:gd name="T26" fmla="*/ 1056 w 1056"/>
                <a:gd name="T27" fmla="*/ 745 h 800"/>
                <a:gd name="T28" fmla="*/ 932 w 1056"/>
                <a:gd name="T29" fmla="*/ 474 h 800"/>
                <a:gd name="T30" fmla="*/ 717 w 1056"/>
                <a:gd name="T31" fmla="*/ 203 h 800"/>
                <a:gd name="T32" fmla="*/ 548 w 1056"/>
                <a:gd name="T33" fmla="*/ 0 h 800"/>
                <a:gd name="T34" fmla="*/ 401 w 1056"/>
                <a:gd name="T35" fmla="*/ 192 h 800"/>
                <a:gd name="T36" fmla="*/ 0 w 1056"/>
                <a:gd name="T37" fmla="*/ 80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56" h="800">
                  <a:moveTo>
                    <a:pt x="0" y="800"/>
                  </a:moveTo>
                  <a:lnTo>
                    <a:pt x="180" y="800"/>
                  </a:lnTo>
                  <a:lnTo>
                    <a:pt x="216" y="728"/>
                  </a:lnTo>
                  <a:lnTo>
                    <a:pt x="256" y="704"/>
                  </a:lnTo>
                  <a:lnTo>
                    <a:pt x="324" y="692"/>
                  </a:lnTo>
                  <a:lnTo>
                    <a:pt x="386" y="697"/>
                  </a:lnTo>
                  <a:lnTo>
                    <a:pt x="432" y="728"/>
                  </a:lnTo>
                  <a:lnTo>
                    <a:pt x="468" y="764"/>
                  </a:lnTo>
                  <a:lnTo>
                    <a:pt x="648" y="764"/>
                  </a:lnTo>
                  <a:lnTo>
                    <a:pt x="708" y="711"/>
                  </a:lnTo>
                  <a:lnTo>
                    <a:pt x="792" y="692"/>
                  </a:lnTo>
                  <a:lnTo>
                    <a:pt x="887" y="711"/>
                  </a:lnTo>
                  <a:lnTo>
                    <a:pt x="936" y="764"/>
                  </a:lnTo>
                  <a:lnTo>
                    <a:pt x="1056" y="745"/>
                  </a:lnTo>
                  <a:lnTo>
                    <a:pt x="932" y="474"/>
                  </a:lnTo>
                  <a:cubicBezTo>
                    <a:pt x="876" y="384"/>
                    <a:pt x="781" y="282"/>
                    <a:pt x="717" y="203"/>
                  </a:cubicBezTo>
                  <a:cubicBezTo>
                    <a:pt x="653" y="124"/>
                    <a:pt x="601" y="2"/>
                    <a:pt x="548" y="0"/>
                  </a:cubicBezTo>
                  <a:lnTo>
                    <a:pt x="401" y="192"/>
                  </a:lnTo>
                  <a:lnTo>
                    <a:pt x="0" y="800"/>
                  </a:lnTo>
                  <a:close/>
                </a:path>
              </a:pathLst>
            </a:custGeom>
            <a:solidFill>
              <a:srgbClr val="66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998" name="Text Box 30">
              <a:extLst>
                <a:ext uri="{FF2B5EF4-FFF2-40B4-BE49-F238E27FC236}">
                  <a16:creationId xmlns:a16="http://schemas.microsoft.com/office/drawing/2014/main" id="{A97B7C6B-7F96-523B-8A51-CEF54EC25CCF}"/>
                </a:ext>
              </a:extLst>
            </p:cNvPr>
            <p:cNvSpPr txBox="1">
              <a:spLocks noChangeArrowheads="1"/>
            </p:cNvSpPr>
            <p:nvPr/>
          </p:nvSpPr>
          <p:spPr bwMode="auto">
            <a:xfrm>
              <a:off x="480" y="2640"/>
              <a:ext cx="8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1"/>
                  </a:solidFill>
                </a:rPr>
                <a:t>Protease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83972"/>
                                        </p:tgtEl>
                                        <p:attrNameLst>
                                          <p:attrName>style.visibility</p:attrName>
                                        </p:attrNameLst>
                                      </p:cBhvr>
                                      <p:to>
                                        <p:strVal val="visible"/>
                                      </p:to>
                                    </p:set>
                                    <p:anim calcmode="discrete" valueType="clr">
                                      <p:cBhvr override="childStyle">
                                        <p:cTn id="7" dur="80"/>
                                        <p:tgtEl>
                                          <p:spTgt spid="839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3972"/>
                                        </p:tgtEl>
                                        <p:attrNameLst>
                                          <p:attrName>fillcolor</p:attrName>
                                        </p:attrNameLst>
                                      </p:cBhvr>
                                      <p:tavLst>
                                        <p:tav tm="0">
                                          <p:val>
                                            <p:clrVal>
                                              <a:schemeClr val="accent2"/>
                                            </p:clrVal>
                                          </p:val>
                                        </p:tav>
                                        <p:tav tm="50000">
                                          <p:val>
                                            <p:clrVal>
                                              <a:schemeClr val="hlink"/>
                                            </p:clrVal>
                                          </p:val>
                                        </p:tav>
                                      </p:tavLst>
                                    </p:anim>
                                    <p:set>
                                      <p:cBhvr>
                                        <p:cTn id="9" dur="80"/>
                                        <p:tgtEl>
                                          <p:spTgt spid="8397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4" presetClass="entr" presetSubtype="0" fill="hold" nodeType="clickEffect">
                                  <p:stCondLst>
                                    <p:cond delay="0"/>
                                  </p:stCondLst>
                                  <p:childTnLst>
                                    <p:set>
                                      <p:cBhvr>
                                        <p:cTn id="13" dur="1" fill="hold">
                                          <p:stCondLst>
                                            <p:cond delay="0"/>
                                          </p:stCondLst>
                                        </p:cTn>
                                        <p:tgtEl>
                                          <p:spTgt spid="83991"/>
                                        </p:tgtEl>
                                        <p:attrNameLst>
                                          <p:attrName>style.visibility</p:attrName>
                                        </p:attrNameLst>
                                      </p:cBhvr>
                                      <p:to>
                                        <p:strVal val="visible"/>
                                      </p:to>
                                    </p:set>
                                    <p:anim from="(-#ppt_w/2)" to="(#ppt_x)" calcmode="lin" valueType="num">
                                      <p:cBhvr>
                                        <p:cTn id="14" dur="600" fill="hold">
                                          <p:stCondLst>
                                            <p:cond delay="0"/>
                                          </p:stCondLst>
                                        </p:cTn>
                                        <p:tgtEl>
                                          <p:spTgt spid="83991"/>
                                        </p:tgtEl>
                                        <p:attrNameLst>
                                          <p:attrName>ppt_x</p:attrName>
                                        </p:attrNameLst>
                                      </p:cBhvr>
                                    </p:anim>
                                    <p:anim from="0" to="-1.0" calcmode="lin" valueType="num">
                                      <p:cBhvr>
                                        <p:cTn id="15" dur="200" decel="50000" autoRev="1" fill="hold">
                                          <p:stCondLst>
                                            <p:cond delay="600"/>
                                          </p:stCondLst>
                                        </p:cTn>
                                        <p:tgtEl>
                                          <p:spTgt spid="83991"/>
                                        </p:tgtEl>
                                        <p:attrNameLst>
                                          <p:attrName>xshear</p:attrName>
                                        </p:attrNameLst>
                                      </p:cBhvr>
                                    </p:anim>
                                    <p:animScale>
                                      <p:cBhvr>
                                        <p:cTn id="16" dur="200" decel="100000" autoRev="1" fill="hold">
                                          <p:stCondLst>
                                            <p:cond delay="600"/>
                                          </p:stCondLst>
                                        </p:cTn>
                                        <p:tgtEl>
                                          <p:spTgt spid="83991"/>
                                        </p:tgtEl>
                                      </p:cBhvr>
                                      <p:from x="100000" y="100000"/>
                                      <p:to x="80000" y="100000"/>
                                    </p:animScale>
                                    <p:anim by="(#ppt_h/3+#ppt_w*0.1)" calcmode="lin" valueType="num">
                                      <p:cBhvr additive="sum">
                                        <p:cTn id="17" dur="200" decel="100000" autoRev="1" fill="hold">
                                          <p:stCondLst>
                                            <p:cond delay="600"/>
                                          </p:stCondLst>
                                        </p:cTn>
                                        <p:tgtEl>
                                          <p:spTgt spid="83991"/>
                                        </p:tgtEl>
                                        <p:attrNameLst>
                                          <p:attrName>ppt_x</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83974"/>
                                        </p:tgtEl>
                                        <p:attrNameLst>
                                          <p:attrName>style.visibility</p:attrName>
                                        </p:attrNameLst>
                                      </p:cBhvr>
                                      <p:to>
                                        <p:strVal val="visible"/>
                                      </p:to>
                                    </p:set>
                                    <p:anim calcmode="discrete" valueType="clr">
                                      <p:cBhvr override="childStyle">
                                        <p:cTn id="22" dur="80"/>
                                        <p:tgtEl>
                                          <p:spTgt spid="83974"/>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3974"/>
                                        </p:tgtEl>
                                        <p:attrNameLst>
                                          <p:attrName>fillcolor</p:attrName>
                                        </p:attrNameLst>
                                      </p:cBhvr>
                                      <p:tavLst>
                                        <p:tav tm="0">
                                          <p:val>
                                            <p:clrVal>
                                              <a:schemeClr val="accent2"/>
                                            </p:clrVal>
                                          </p:val>
                                        </p:tav>
                                        <p:tav tm="50000">
                                          <p:val>
                                            <p:clrVal>
                                              <a:schemeClr val="hlink"/>
                                            </p:clrVal>
                                          </p:val>
                                        </p:tav>
                                      </p:tavLst>
                                    </p:anim>
                                    <p:set>
                                      <p:cBhvr>
                                        <p:cTn id="24" dur="80"/>
                                        <p:tgtEl>
                                          <p:spTgt spid="83974"/>
                                        </p:tgtEl>
                                        <p:attrNameLst>
                                          <p:attrName>fill.type</p:attrName>
                                        </p:attrNameLst>
                                      </p:cBhvr>
                                      <p:to>
                                        <p:strVal val="solid"/>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83992"/>
                                        </p:tgtEl>
                                        <p:attrNameLst>
                                          <p:attrName>style.visibility</p:attrName>
                                        </p:attrNameLst>
                                      </p:cBhvr>
                                      <p:to>
                                        <p:strVal val="visible"/>
                                      </p:to>
                                    </p:set>
                                    <p:animEffect transition="in" filter="wipe(left)">
                                      <p:cBhvr>
                                        <p:cTn id="29" dur="2000"/>
                                        <p:tgtEl>
                                          <p:spTgt spid="8399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8" fill="hold" nodeType="clickEffect">
                                  <p:stCondLst>
                                    <p:cond delay="0"/>
                                  </p:stCondLst>
                                  <p:childTnLst>
                                    <p:set>
                                      <p:cBhvr>
                                        <p:cTn id="33" dur="1" fill="hold">
                                          <p:stCondLst>
                                            <p:cond delay="0"/>
                                          </p:stCondLst>
                                        </p:cTn>
                                        <p:tgtEl>
                                          <p:spTgt spid="83988"/>
                                        </p:tgtEl>
                                        <p:attrNameLst>
                                          <p:attrName>style.visibility</p:attrName>
                                        </p:attrNameLst>
                                      </p:cBhvr>
                                      <p:to>
                                        <p:strVal val="visible"/>
                                      </p:to>
                                    </p:set>
                                    <p:animEffect transition="in" filter="slide(fromLeft)">
                                      <p:cBhvr>
                                        <p:cTn id="34" dur="500"/>
                                        <p:tgtEl>
                                          <p:spTgt spid="83988"/>
                                        </p:tgtEl>
                                      </p:cBhvr>
                                    </p:animEffect>
                                  </p:childTnLst>
                                </p:cTn>
                              </p:par>
                              <p:par>
                                <p:cTn id="35" presetID="12" presetClass="entr" presetSubtype="8" fill="hold" nodeType="withEffect">
                                  <p:stCondLst>
                                    <p:cond delay="0"/>
                                  </p:stCondLst>
                                  <p:childTnLst>
                                    <p:set>
                                      <p:cBhvr>
                                        <p:cTn id="36" dur="1" fill="hold">
                                          <p:stCondLst>
                                            <p:cond delay="0"/>
                                          </p:stCondLst>
                                        </p:cTn>
                                        <p:tgtEl>
                                          <p:spTgt spid="83985"/>
                                        </p:tgtEl>
                                        <p:attrNameLst>
                                          <p:attrName>style.visibility</p:attrName>
                                        </p:attrNameLst>
                                      </p:cBhvr>
                                      <p:to>
                                        <p:strVal val="visible"/>
                                      </p:to>
                                    </p:set>
                                    <p:animEffect transition="in" filter="slide(fromLeft)">
                                      <p:cBhvr>
                                        <p:cTn id="37" dur="500"/>
                                        <p:tgtEl>
                                          <p:spTgt spid="83985"/>
                                        </p:tgtEl>
                                      </p:cBhvr>
                                    </p:animEffect>
                                  </p:childTnLst>
                                </p:cTn>
                              </p:par>
                              <p:par>
                                <p:cTn id="38" presetID="12" presetClass="entr" presetSubtype="8" fill="hold" nodeType="withEffect">
                                  <p:stCondLst>
                                    <p:cond delay="0"/>
                                  </p:stCondLst>
                                  <p:childTnLst>
                                    <p:set>
                                      <p:cBhvr>
                                        <p:cTn id="39" dur="1" fill="hold">
                                          <p:stCondLst>
                                            <p:cond delay="0"/>
                                          </p:stCondLst>
                                        </p:cTn>
                                        <p:tgtEl>
                                          <p:spTgt spid="83987"/>
                                        </p:tgtEl>
                                        <p:attrNameLst>
                                          <p:attrName>style.visibility</p:attrName>
                                        </p:attrNameLst>
                                      </p:cBhvr>
                                      <p:to>
                                        <p:strVal val="visible"/>
                                      </p:to>
                                    </p:set>
                                    <p:animEffect transition="in" filter="slide(fromLeft)">
                                      <p:cBhvr>
                                        <p:cTn id="40" dur="500"/>
                                        <p:tgtEl>
                                          <p:spTgt spid="83987"/>
                                        </p:tgtEl>
                                      </p:cBhvr>
                                    </p:animEffect>
                                  </p:childTnLst>
                                </p:cTn>
                              </p:par>
                              <p:par>
                                <p:cTn id="41" presetID="12" presetClass="entr" presetSubtype="4" fill="hold" nodeType="withEffect">
                                  <p:stCondLst>
                                    <p:cond delay="0"/>
                                  </p:stCondLst>
                                  <p:childTnLst>
                                    <p:set>
                                      <p:cBhvr>
                                        <p:cTn id="42" dur="1" fill="hold">
                                          <p:stCondLst>
                                            <p:cond delay="0"/>
                                          </p:stCondLst>
                                        </p:cTn>
                                        <p:tgtEl>
                                          <p:spTgt spid="83989"/>
                                        </p:tgtEl>
                                        <p:attrNameLst>
                                          <p:attrName>style.visibility</p:attrName>
                                        </p:attrNameLst>
                                      </p:cBhvr>
                                      <p:to>
                                        <p:strVal val="visible"/>
                                      </p:to>
                                    </p:set>
                                    <p:animEffect transition="in" filter="slide(fromBottom)">
                                      <p:cBhvr>
                                        <p:cTn id="43" dur="500"/>
                                        <p:tgtEl>
                                          <p:spTgt spid="83989"/>
                                        </p:tgtEl>
                                      </p:cBhvr>
                                    </p:animEffect>
                                  </p:childTnLst>
                                </p:cTn>
                              </p:par>
                              <p:par>
                                <p:cTn id="44" presetID="12" presetClass="entr" presetSubtype="4" fill="hold" nodeType="withEffect">
                                  <p:stCondLst>
                                    <p:cond delay="0"/>
                                  </p:stCondLst>
                                  <p:childTnLst>
                                    <p:set>
                                      <p:cBhvr>
                                        <p:cTn id="45" dur="1" fill="hold">
                                          <p:stCondLst>
                                            <p:cond delay="0"/>
                                          </p:stCondLst>
                                        </p:cTn>
                                        <p:tgtEl>
                                          <p:spTgt spid="83986"/>
                                        </p:tgtEl>
                                        <p:attrNameLst>
                                          <p:attrName>style.visibility</p:attrName>
                                        </p:attrNameLst>
                                      </p:cBhvr>
                                      <p:to>
                                        <p:strVal val="visible"/>
                                      </p:to>
                                    </p:set>
                                    <p:animEffect transition="in" filter="slide(fromBottom)">
                                      <p:cBhvr>
                                        <p:cTn id="46" dur="500"/>
                                        <p:tgtEl>
                                          <p:spTgt spid="8398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7" presetClass="entr" presetSubtype="0" fill="hold" nodeType="clickEffect">
                                  <p:stCondLst>
                                    <p:cond delay="0"/>
                                  </p:stCondLst>
                                  <p:iterate type="lt">
                                    <p:tmPct val="50000"/>
                                  </p:iterate>
                                  <p:childTnLst>
                                    <p:set>
                                      <p:cBhvr>
                                        <p:cTn id="50" dur="1" fill="hold">
                                          <p:stCondLst>
                                            <p:cond delay="0"/>
                                          </p:stCondLst>
                                        </p:cTn>
                                        <p:tgtEl>
                                          <p:spTgt spid="83973"/>
                                        </p:tgtEl>
                                        <p:attrNameLst>
                                          <p:attrName>style.visibility</p:attrName>
                                        </p:attrNameLst>
                                      </p:cBhvr>
                                      <p:to>
                                        <p:strVal val="visible"/>
                                      </p:to>
                                    </p:set>
                                    <p:anim calcmode="discrete" valueType="clr">
                                      <p:cBhvr override="childStyle">
                                        <p:cTn id="51" dur="80"/>
                                        <p:tgtEl>
                                          <p:spTgt spid="83973"/>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83973"/>
                                        </p:tgtEl>
                                        <p:attrNameLst>
                                          <p:attrName>fillcolor</p:attrName>
                                        </p:attrNameLst>
                                      </p:cBhvr>
                                      <p:tavLst>
                                        <p:tav tm="0">
                                          <p:val>
                                            <p:clrVal>
                                              <a:schemeClr val="accent2"/>
                                            </p:clrVal>
                                          </p:val>
                                        </p:tav>
                                        <p:tav tm="50000">
                                          <p:val>
                                            <p:clrVal>
                                              <a:schemeClr val="hlink"/>
                                            </p:clrVal>
                                          </p:val>
                                        </p:tav>
                                      </p:tavLst>
                                    </p:anim>
                                    <p:set>
                                      <p:cBhvr>
                                        <p:cTn id="53" dur="80"/>
                                        <p:tgtEl>
                                          <p:spTgt spid="83973"/>
                                        </p:tgtEl>
                                        <p:attrNameLst>
                                          <p:attrName>fill.type</p:attrName>
                                        </p:attrNameLst>
                                      </p:cBhvr>
                                      <p:to>
                                        <p:strVal val="solid"/>
                                      </p:to>
                                    </p:set>
                                  </p:childTnLst>
                                </p:cTn>
                              </p:par>
                            </p:childTnLst>
                          </p:cTn>
                        </p:par>
                        <p:par>
                          <p:cTn id="54" fill="hold" nodeType="afterGroup">
                            <p:stCondLst>
                              <p:cond delay="2760"/>
                            </p:stCondLst>
                            <p:childTnLst>
                              <p:par>
                                <p:cTn id="55" presetID="9" presetClass="exit" presetSubtype="0" fill="hold" nodeType="afterEffect">
                                  <p:stCondLst>
                                    <p:cond delay="0"/>
                                  </p:stCondLst>
                                  <p:childTnLst>
                                    <p:animEffect transition="out" filter="dissolve">
                                      <p:cBhvr>
                                        <p:cTn id="56" dur="500"/>
                                        <p:tgtEl>
                                          <p:spTgt spid="83989"/>
                                        </p:tgtEl>
                                      </p:cBhvr>
                                    </p:animEffect>
                                    <p:set>
                                      <p:cBhvr>
                                        <p:cTn id="57" dur="1" fill="hold">
                                          <p:stCondLst>
                                            <p:cond delay="499"/>
                                          </p:stCondLst>
                                        </p:cTn>
                                        <p:tgtEl>
                                          <p:spTgt spid="83989"/>
                                        </p:tgtEl>
                                        <p:attrNameLst>
                                          <p:attrName>style.visibility</p:attrName>
                                        </p:attrNameLst>
                                      </p:cBhvr>
                                      <p:to>
                                        <p:strVal val="hidden"/>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8" fill="hold" nodeType="clickEffect">
                                  <p:stCondLst>
                                    <p:cond delay="0"/>
                                  </p:stCondLst>
                                  <p:childTnLst>
                                    <p:set>
                                      <p:cBhvr>
                                        <p:cTn id="61" dur="1" fill="hold">
                                          <p:stCondLst>
                                            <p:cond delay="0"/>
                                          </p:stCondLst>
                                        </p:cTn>
                                        <p:tgtEl>
                                          <p:spTgt spid="83996"/>
                                        </p:tgtEl>
                                        <p:attrNameLst>
                                          <p:attrName>style.visibility</p:attrName>
                                        </p:attrNameLst>
                                      </p:cBhvr>
                                      <p:to>
                                        <p:strVal val="visible"/>
                                      </p:to>
                                    </p:set>
                                    <p:anim calcmode="lin" valueType="num">
                                      <p:cBhvr additive="base">
                                        <p:cTn id="62" dur="1000" fill="hold"/>
                                        <p:tgtEl>
                                          <p:spTgt spid="83996"/>
                                        </p:tgtEl>
                                        <p:attrNameLst>
                                          <p:attrName>ppt_x</p:attrName>
                                        </p:attrNameLst>
                                      </p:cBhvr>
                                      <p:tavLst>
                                        <p:tav tm="0">
                                          <p:val>
                                            <p:strVal val="0-#ppt_w/2"/>
                                          </p:val>
                                        </p:tav>
                                        <p:tav tm="100000">
                                          <p:val>
                                            <p:strVal val="#ppt_x"/>
                                          </p:val>
                                        </p:tav>
                                      </p:tavLst>
                                    </p:anim>
                                    <p:anim calcmode="lin" valueType="num">
                                      <p:cBhvr additive="base">
                                        <p:cTn id="63" dur="1000" fill="hold"/>
                                        <p:tgtEl>
                                          <p:spTgt spid="83996"/>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8" fill="hold" nodeType="clickEffect">
                                  <p:stCondLst>
                                    <p:cond delay="0"/>
                                  </p:stCondLst>
                                  <p:childTnLst>
                                    <p:set>
                                      <p:cBhvr>
                                        <p:cTn id="67" dur="1" fill="hold">
                                          <p:stCondLst>
                                            <p:cond delay="0"/>
                                          </p:stCondLst>
                                        </p:cTn>
                                        <p:tgtEl>
                                          <p:spTgt spid="83994"/>
                                        </p:tgtEl>
                                        <p:attrNameLst>
                                          <p:attrName>style.visibility</p:attrName>
                                        </p:attrNameLst>
                                      </p:cBhvr>
                                      <p:to>
                                        <p:strVal val="visible"/>
                                      </p:to>
                                    </p:set>
                                    <p:animEffect transition="in" filter="slide(fromLeft)">
                                      <p:cBhvr>
                                        <p:cTn id="68" dur="500"/>
                                        <p:tgtEl>
                                          <p:spTgt spid="83994"/>
                                        </p:tgtEl>
                                      </p:cBhvr>
                                    </p:animEffect>
                                  </p:childTnLst>
                                </p:cTn>
                              </p:par>
                              <p:par>
                                <p:cTn id="69" presetID="12" presetClass="entr" presetSubtype="8" fill="hold" nodeType="withEffect">
                                  <p:stCondLst>
                                    <p:cond delay="0"/>
                                  </p:stCondLst>
                                  <p:childTnLst>
                                    <p:set>
                                      <p:cBhvr>
                                        <p:cTn id="70" dur="1" fill="hold">
                                          <p:stCondLst>
                                            <p:cond delay="0"/>
                                          </p:stCondLst>
                                        </p:cTn>
                                        <p:tgtEl>
                                          <p:spTgt spid="83995"/>
                                        </p:tgtEl>
                                        <p:attrNameLst>
                                          <p:attrName>style.visibility</p:attrName>
                                        </p:attrNameLst>
                                      </p:cBhvr>
                                      <p:to>
                                        <p:strVal val="visible"/>
                                      </p:to>
                                    </p:set>
                                    <p:animEffect transition="in" filter="slide(fromLeft)">
                                      <p:cBhvr>
                                        <p:cTn id="71" dur="500"/>
                                        <p:tgtEl>
                                          <p:spTgt spid="83995"/>
                                        </p:tgtEl>
                                      </p:cBhvr>
                                    </p:animEffect>
                                  </p:childTnLst>
                                </p:cTn>
                              </p:par>
                              <p:par>
                                <p:cTn id="72" presetID="12" presetClass="entr" presetSubtype="8" fill="hold" nodeType="withEffect">
                                  <p:stCondLst>
                                    <p:cond delay="0"/>
                                  </p:stCondLst>
                                  <p:childTnLst>
                                    <p:set>
                                      <p:cBhvr>
                                        <p:cTn id="73" dur="1" fill="hold">
                                          <p:stCondLst>
                                            <p:cond delay="0"/>
                                          </p:stCondLst>
                                        </p:cTn>
                                        <p:tgtEl>
                                          <p:spTgt spid="83993"/>
                                        </p:tgtEl>
                                        <p:attrNameLst>
                                          <p:attrName>style.visibility</p:attrName>
                                        </p:attrNameLst>
                                      </p:cBhvr>
                                      <p:to>
                                        <p:strVal val="visible"/>
                                      </p:to>
                                    </p:set>
                                    <p:animEffect transition="in" filter="slide(fromLeft)">
                                      <p:cBhvr>
                                        <p:cTn id="74" dur="500"/>
                                        <p:tgtEl>
                                          <p:spTgt spid="8399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7" presetClass="entr" presetSubtype="0" fill="hold" nodeType="clickEffect">
                                  <p:stCondLst>
                                    <p:cond delay="0"/>
                                  </p:stCondLst>
                                  <p:iterate type="lt">
                                    <p:tmPct val="50000"/>
                                  </p:iterate>
                                  <p:childTnLst>
                                    <p:set>
                                      <p:cBhvr>
                                        <p:cTn id="78" dur="1" fill="hold">
                                          <p:stCondLst>
                                            <p:cond delay="0"/>
                                          </p:stCondLst>
                                        </p:cTn>
                                        <p:tgtEl>
                                          <p:spTgt spid="83975"/>
                                        </p:tgtEl>
                                        <p:attrNameLst>
                                          <p:attrName>style.visibility</p:attrName>
                                        </p:attrNameLst>
                                      </p:cBhvr>
                                      <p:to>
                                        <p:strVal val="visible"/>
                                      </p:to>
                                    </p:set>
                                    <p:anim calcmode="discrete" valueType="clr">
                                      <p:cBhvr override="childStyle">
                                        <p:cTn id="79" dur="80"/>
                                        <p:tgtEl>
                                          <p:spTgt spid="83975"/>
                                        </p:tgtEl>
                                        <p:attrNameLst>
                                          <p:attrName>style.color</p:attrName>
                                        </p:attrNameLst>
                                      </p:cBhvr>
                                      <p:tavLst>
                                        <p:tav tm="0">
                                          <p:val>
                                            <p:clrVal>
                                              <a:schemeClr val="accent2"/>
                                            </p:clrVal>
                                          </p:val>
                                        </p:tav>
                                        <p:tav tm="50000">
                                          <p:val>
                                            <p:clrVal>
                                              <a:schemeClr val="hlink"/>
                                            </p:clrVal>
                                          </p:val>
                                        </p:tav>
                                      </p:tavLst>
                                    </p:anim>
                                    <p:anim calcmode="discrete" valueType="clr">
                                      <p:cBhvr>
                                        <p:cTn id="80" dur="80"/>
                                        <p:tgtEl>
                                          <p:spTgt spid="83975"/>
                                        </p:tgtEl>
                                        <p:attrNameLst>
                                          <p:attrName>fillcolor</p:attrName>
                                        </p:attrNameLst>
                                      </p:cBhvr>
                                      <p:tavLst>
                                        <p:tav tm="0">
                                          <p:val>
                                            <p:clrVal>
                                              <a:schemeClr val="accent2"/>
                                            </p:clrVal>
                                          </p:val>
                                        </p:tav>
                                        <p:tav tm="50000">
                                          <p:val>
                                            <p:clrVal>
                                              <a:schemeClr val="hlink"/>
                                            </p:clrVal>
                                          </p:val>
                                        </p:tav>
                                      </p:tavLst>
                                    </p:anim>
                                    <p:set>
                                      <p:cBhvr>
                                        <p:cTn id="81" dur="80"/>
                                        <p:tgtEl>
                                          <p:spTgt spid="83975"/>
                                        </p:tgtEl>
                                        <p:attrNameLst>
                                          <p:attrName>fill.type</p:attrName>
                                        </p:attrNameLst>
                                      </p:cBhvr>
                                      <p:to>
                                        <p:strVal val="solid"/>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nodeType="clickEffect">
                                  <p:stCondLst>
                                    <p:cond delay="0"/>
                                  </p:stCondLst>
                                  <p:childTnLst>
                                    <p:set>
                                      <p:cBhvr>
                                        <p:cTn id="85" dur="1" fill="hold">
                                          <p:stCondLst>
                                            <p:cond delay="0"/>
                                          </p:stCondLst>
                                        </p:cTn>
                                        <p:tgtEl>
                                          <p:spTgt spid="83994"/>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83995"/>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83993"/>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xit" presetSubtype="2" fill="hold" nodeType="clickEffect">
                                  <p:stCondLst>
                                    <p:cond delay="0"/>
                                  </p:stCondLst>
                                  <p:childTnLst>
                                    <p:anim calcmode="lin" valueType="num">
                                      <p:cBhvr additive="base">
                                        <p:cTn id="93" dur="500"/>
                                        <p:tgtEl>
                                          <p:spTgt spid="83994"/>
                                        </p:tgtEl>
                                        <p:attrNameLst>
                                          <p:attrName>ppt_x</p:attrName>
                                        </p:attrNameLst>
                                      </p:cBhvr>
                                      <p:tavLst>
                                        <p:tav tm="0">
                                          <p:val>
                                            <p:strVal val="ppt_x"/>
                                          </p:val>
                                        </p:tav>
                                        <p:tav tm="100000">
                                          <p:val>
                                            <p:strVal val="1+ppt_w/2"/>
                                          </p:val>
                                        </p:tav>
                                      </p:tavLst>
                                    </p:anim>
                                    <p:anim calcmode="lin" valueType="num">
                                      <p:cBhvr additive="base">
                                        <p:cTn id="94" dur="500"/>
                                        <p:tgtEl>
                                          <p:spTgt spid="83994"/>
                                        </p:tgtEl>
                                        <p:attrNameLst>
                                          <p:attrName>ppt_y</p:attrName>
                                        </p:attrNameLst>
                                      </p:cBhvr>
                                      <p:tavLst>
                                        <p:tav tm="0">
                                          <p:val>
                                            <p:strVal val="ppt_y"/>
                                          </p:val>
                                        </p:tav>
                                        <p:tav tm="100000">
                                          <p:val>
                                            <p:strVal val="ppt_y"/>
                                          </p:val>
                                        </p:tav>
                                      </p:tavLst>
                                    </p:anim>
                                    <p:set>
                                      <p:cBhvr>
                                        <p:cTn id="95" dur="1" fill="hold">
                                          <p:stCondLst>
                                            <p:cond delay="499"/>
                                          </p:stCondLst>
                                        </p:cTn>
                                        <p:tgtEl>
                                          <p:spTgt spid="83994"/>
                                        </p:tgtEl>
                                        <p:attrNameLst>
                                          <p:attrName>style.visibility</p:attrName>
                                        </p:attrNameLst>
                                      </p:cBhvr>
                                      <p:to>
                                        <p:strVal val="hidden"/>
                                      </p:to>
                                    </p:set>
                                  </p:childTnLst>
                                </p:cTn>
                              </p:par>
                              <p:par>
                                <p:cTn id="96" presetID="2" presetClass="exit" presetSubtype="2" fill="hold" nodeType="withEffect">
                                  <p:stCondLst>
                                    <p:cond delay="0"/>
                                  </p:stCondLst>
                                  <p:childTnLst>
                                    <p:anim calcmode="lin" valueType="num">
                                      <p:cBhvr additive="base">
                                        <p:cTn id="97" dur="500"/>
                                        <p:tgtEl>
                                          <p:spTgt spid="83995"/>
                                        </p:tgtEl>
                                        <p:attrNameLst>
                                          <p:attrName>ppt_x</p:attrName>
                                        </p:attrNameLst>
                                      </p:cBhvr>
                                      <p:tavLst>
                                        <p:tav tm="0">
                                          <p:val>
                                            <p:strVal val="ppt_x"/>
                                          </p:val>
                                        </p:tav>
                                        <p:tav tm="100000">
                                          <p:val>
                                            <p:strVal val="1+ppt_w/2"/>
                                          </p:val>
                                        </p:tav>
                                      </p:tavLst>
                                    </p:anim>
                                    <p:anim calcmode="lin" valueType="num">
                                      <p:cBhvr additive="base">
                                        <p:cTn id="98" dur="500"/>
                                        <p:tgtEl>
                                          <p:spTgt spid="83995"/>
                                        </p:tgtEl>
                                        <p:attrNameLst>
                                          <p:attrName>ppt_y</p:attrName>
                                        </p:attrNameLst>
                                      </p:cBhvr>
                                      <p:tavLst>
                                        <p:tav tm="0">
                                          <p:val>
                                            <p:strVal val="ppt_y"/>
                                          </p:val>
                                        </p:tav>
                                        <p:tav tm="100000">
                                          <p:val>
                                            <p:strVal val="ppt_y"/>
                                          </p:val>
                                        </p:tav>
                                      </p:tavLst>
                                    </p:anim>
                                    <p:set>
                                      <p:cBhvr>
                                        <p:cTn id="99" dur="1" fill="hold">
                                          <p:stCondLst>
                                            <p:cond delay="499"/>
                                          </p:stCondLst>
                                        </p:cTn>
                                        <p:tgtEl>
                                          <p:spTgt spid="83995"/>
                                        </p:tgtEl>
                                        <p:attrNameLst>
                                          <p:attrName>style.visibility</p:attrName>
                                        </p:attrNameLst>
                                      </p:cBhvr>
                                      <p:to>
                                        <p:strVal val="hidden"/>
                                      </p:to>
                                    </p:set>
                                  </p:childTnLst>
                                </p:cTn>
                              </p:par>
                              <p:par>
                                <p:cTn id="100" presetID="2" presetClass="exit" presetSubtype="2" fill="hold" nodeType="withEffect">
                                  <p:stCondLst>
                                    <p:cond delay="0"/>
                                  </p:stCondLst>
                                  <p:childTnLst>
                                    <p:anim calcmode="lin" valueType="num">
                                      <p:cBhvr additive="base">
                                        <p:cTn id="101" dur="500"/>
                                        <p:tgtEl>
                                          <p:spTgt spid="83993"/>
                                        </p:tgtEl>
                                        <p:attrNameLst>
                                          <p:attrName>ppt_x</p:attrName>
                                        </p:attrNameLst>
                                      </p:cBhvr>
                                      <p:tavLst>
                                        <p:tav tm="0">
                                          <p:val>
                                            <p:strVal val="ppt_x"/>
                                          </p:val>
                                        </p:tav>
                                        <p:tav tm="100000">
                                          <p:val>
                                            <p:strVal val="1+ppt_w/2"/>
                                          </p:val>
                                        </p:tav>
                                      </p:tavLst>
                                    </p:anim>
                                    <p:anim calcmode="lin" valueType="num">
                                      <p:cBhvr additive="base">
                                        <p:cTn id="102" dur="500"/>
                                        <p:tgtEl>
                                          <p:spTgt spid="83993"/>
                                        </p:tgtEl>
                                        <p:attrNameLst>
                                          <p:attrName>ppt_y</p:attrName>
                                        </p:attrNameLst>
                                      </p:cBhvr>
                                      <p:tavLst>
                                        <p:tav tm="0">
                                          <p:val>
                                            <p:strVal val="ppt_y"/>
                                          </p:val>
                                        </p:tav>
                                        <p:tav tm="100000">
                                          <p:val>
                                            <p:strVal val="ppt_y"/>
                                          </p:val>
                                        </p:tav>
                                      </p:tavLst>
                                    </p:anim>
                                    <p:set>
                                      <p:cBhvr>
                                        <p:cTn id="103" dur="1" fill="hold">
                                          <p:stCondLst>
                                            <p:cond delay="499"/>
                                          </p:stCondLst>
                                        </p:cTn>
                                        <p:tgtEl>
                                          <p:spTgt spid="8399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p:bldP spid="83973" grpId="0"/>
      <p:bldP spid="83974" grpId="0"/>
      <p:bldP spid="8397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4D600BD4-9EE3-228B-DBE4-15EA0E2310FB}"/>
              </a:ext>
            </a:extLst>
          </p:cNvPr>
          <p:cNvSpPr>
            <a:spLocks noGrp="1" noChangeArrowheads="1"/>
          </p:cNvSpPr>
          <p:nvPr>
            <p:ph type="title"/>
          </p:nvPr>
        </p:nvSpPr>
        <p:spPr/>
        <p:txBody>
          <a:bodyPr/>
          <a:lstStyle/>
          <a:p>
            <a:r>
              <a:rPr lang="en-US" altLang="en-US"/>
              <a:t>Enzymes in Industry</a:t>
            </a:r>
          </a:p>
        </p:txBody>
      </p:sp>
      <p:sp>
        <p:nvSpPr>
          <p:cNvPr id="93187" name="Rectangle 3">
            <a:extLst>
              <a:ext uri="{FF2B5EF4-FFF2-40B4-BE49-F238E27FC236}">
                <a16:creationId xmlns:a16="http://schemas.microsoft.com/office/drawing/2014/main" id="{5687741F-0808-91BC-E27B-EC1D3ADDB560}"/>
              </a:ext>
            </a:extLst>
          </p:cNvPr>
          <p:cNvSpPr>
            <a:spLocks noGrp="1" noChangeArrowheads="1"/>
          </p:cNvSpPr>
          <p:nvPr>
            <p:ph type="body" idx="1"/>
          </p:nvPr>
        </p:nvSpPr>
        <p:spPr>
          <a:xfrm>
            <a:off x="1524000" y="1905000"/>
            <a:ext cx="7010400" cy="4495800"/>
          </a:xfrm>
        </p:spPr>
        <p:txBody>
          <a:bodyPr/>
          <a:lstStyle/>
          <a:p>
            <a:pPr>
              <a:lnSpc>
                <a:spcPct val="90000"/>
              </a:lnSpc>
            </a:pPr>
            <a:r>
              <a:rPr lang="en-US" altLang="en-US"/>
              <a:t>Enzymes are also used in many other processes in industry e.g.</a:t>
            </a:r>
          </a:p>
          <a:p>
            <a:pPr lvl="1">
              <a:lnSpc>
                <a:spcPct val="90000"/>
              </a:lnSpc>
            </a:pPr>
            <a:r>
              <a:rPr lang="en-US" altLang="en-US" b="1"/>
              <a:t>Pectinase</a:t>
            </a:r>
            <a:r>
              <a:rPr lang="en-US" altLang="en-US"/>
              <a:t> to extract juice from fruit</a:t>
            </a:r>
          </a:p>
          <a:p>
            <a:pPr lvl="1">
              <a:lnSpc>
                <a:spcPct val="90000"/>
              </a:lnSpc>
            </a:pPr>
            <a:r>
              <a:rPr lang="en-US" altLang="en-US" b="1"/>
              <a:t>Protease </a:t>
            </a:r>
            <a:r>
              <a:rPr lang="en-US" altLang="en-US"/>
              <a:t>to break down the proteins in baby food to make it easier for the baby to digest</a:t>
            </a:r>
          </a:p>
          <a:p>
            <a:pPr lvl="1">
              <a:lnSpc>
                <a:spcPct val="90000"/>
              </a:lnSpc>
            </a:pPr>
            <a:r>
              <a:rPr lang="en-US" altLang="en-US" b="1"/>
              <a:t>Cellulases </a:t>
            </a:r>
            <a:r>
              <a:rPr lang="en-US" altLang="en-US"/>
              <a:t>to soften vegetables</a:t>
            </a:r>
            <a:endParaRPr lang="en-US" altLang="en-US" b="1"/>
          </a:p>
          <a:p>
            <a:pPr lvl="1">
              <a:lnSpc>
                <a:spcPct val="90000"/>
              </a:lnSpc>
            </a:pPr>
            <a:r>
              <a:rPr lang="en-US" altLang="en-US" b="1"/>
              <a:t>Amylases </a:t>
            </a:r>
            <a:r>
              <a:rPr lang="en-US" altLang="en-US"/>
              <a:t>to make syrup from starch</a:t>
            </a:r>
          </a:p>
          <a:p>
            <a:pPr>
              <a:lnSpc>
                <a:spcPct val="90000"/>
              </a:lnSpc>
            </a:pPr>
            <a:r>
              <a:rPr lang="en-US" altLang="en-US"/>
              <a:t>Research one of these uses for homework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fade">
                                      <p:cBhvr>
                                        <p:cTn id="7" dur="1000"/>
                                        <p:tgtEl>
                                          <p:spTgt spid="93187">
                                            <p:txEl>
                                              <p:pRg st="0" end="0"/>
                                            </p:txEl>
                                          </p:spTgt>
                                        </p:tgtEl>
                                      </p:cBhvr>
                                    </p:animEffect>
                                    <p:anim calcmode="lin" valueType="num">
                                      <p:cBhvr>
                                        <p:cTn id="8" dur="1000" fill="hold"/>
                                        <p:tgtEl>
                                          <p:spTgt spid="93187">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93187">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318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93187">
                                            <p:txEl>
                                              <p:pRg st="1" end="1"/>
                                            </p:txEl>
                                          </p:spTgt>
                                        </p:tgtEl>
                                        <p:attrNameLst>
                                          <p:attrName>style.visibility</p:attrName>
                                        </p:attrNameLst>
                                      </p:cBhvr>
                                      <p:to>
                                        <p:strVal val="visible"/>
                                      </p:to>
                                    </p:set>
                                    <p:animEffect transition="in" filter="fade">
                                      <p:cBhvr>
                                        <p:cTn id="15" dur="1000"/>
                                        <p:tgtEl>
                                          <p:spTgt spid="93187">
                                            <p:txEl>
                                              <p:pRg st="1" end="1"/>
                                            </p:txEl>
                                          </p:spTgt>
                                        </p:tgtEl>
                                      </p:cBhvr>
                                    </p:animEffect>
                                    <p:anim calcmode="lin" valueType="num">
                                      <p:cBhvr>
                                        <p:cTn id="16" dur="1000" fill="hold"/>
                                        <p:tgtEl>
                                          <p:spTgt spid="93187">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93187">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318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93187">
                                            <p:txEl>
                                              <p:pRg st="2" end="2"/>
                                            </p:txEl>
                                          </p:spTgt>
                                        </p:tgtEl>
                                        <p:attrNameLst>
                                          <p:attrName>style.visibility</p:attrName>
                                        </p:attrNameLst>
                                      </p:cBhvr>
                                      <p:to>
                                        <p:strVal val="visible"/>
                                      </p:to>
                                    </p:set>
                                    <p:animEffect transition="in" filter="fade">
                                      <p:cBhvr>
                                        <p:cTn id="23" dur="1000"/>
                                        <p:tgtEl>
                                          <p:spTgt spid="93187">
                                            <p:txEl>
                                              <p:pRg st="2" end="2"/>
                                            </p:txEl>
                                          </p:spTgt>
                                        </p:tgtEl>
                                      </p:cBhvr>
                                    </p:animEffect>
                                    <p:anim calcmode="lin" valueType="num">
                                      <p:cBhvr>
                                        <p:cTn id="24" dur="1000" fill="hold"/>
                                        <p:tgtEl>
                                          <p:spTgt spid="93187">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93187">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3187">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nodeType="clickEffect">
                                  <p:stCondLst>
                                    <p:cond delay="0"/>
                                  </p:stCondLst>
                                  <p:childTnLst>
                                    <p:set>
                                      <p:cBhvr>
                                        <p:cTn id="30" dur="1" fill="hold">
                                          <p:stCondLst>
                                            <p:cond delay="0"/>
                                          </p:stCondLst>
                                        </p:cTn>
                                        <p:tgtEl>
                                          <p:spTgt spid="93187">
                                            <p:txEl>
                                              <p:pRg st="3" end="3"/>
                                            </p:txEl>
                                          </p:spTgt>
                                        </p:tgtEl>
                                        <p:attrNameLst>
                                          <p:attrName>style.visibility</p:attrName>
                                        </p:attrNameLst>
                                      </p:cBhvr>
                                      <p:to>
                                        <p:strVal val="visible"/>
                                      </p:to>
                                    </p:set>
                                    <p:animEffect transition="in" filter="fade">
                                      <p:cBhvr>
                                        <p:cTn id="31" dur="1000"/>
                                        <p:tgtEl>
                                          <p:spTgt spid="93187">
                                            <p:txEl>
                                              <p:pRg st="3" end="3"/>
                                            </p:txEl>
                                          </p:spTgt>
                                        </p:tgtEl>
                                      </p:cBhvr>
                                    </p:animEffect>
                                    <p:anim calcmode="lin" valueType="num">
                                      <p:cBhvr>
                                        <p:cTn id="32" dur="1000" fill="hold"/>
                                        <p:tgtEl>
                                          <p:spTgt spid="93187">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93187">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9318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nodeType="clickEffect">
                                  <p:stCondLst>
                                    <p:cond delay="0"/>
                                  </p:stCondLst>
                                  <p:childTnLst>
                                    <p:set>
                                      <p:cBhvr>
                                        <p:cTn id="38" dur="1" fill="hold">
                                          <p:stCondLst>
                                            <p:cond delay="0"/>
                                          </p:stCondLst>
                                        </p:cTn>
                                        <p:tgtEl>
                                          <p:spTgt spid="93187">
                                            <p:txEl>
                                              <p:pRg st="4" end="4"/>
                                            </p:txEl>
                                          </p:spTgt>
                                        </p:tgtEl>
                                        <p:attrNameLst>
                                          <p:attrName>style.visibility</p:attrName>
                                        </p:attrNameLst>
                                      </p:cBhvr>
                                      <p:to>
                                        <p:strVal val="visible"/>
                                      </p:to>
                                    </p:set>
                                    <p:animEffect transition="in" filter="fade">
                                      <p:cBhvr>
                                        <p:cTn id="39" dur="1000"/>
                                        <p:tgtEl>
                                          <p:spTgt spid="93187">
                                            <p:txEl>
                                              <p:pRg st="4" end="4"/>
                                            </p:txEl>
                                          </p:spTgt>
                                        </p:tgtEl>
                                      </p:cBhvr>
                                    </p:animEffect>
                                    <p:anim calcmode="lin" valueType="num">
                                      <p:cBhvr>
                                        <p:cTn id="40" dur="1000" fill="hold"/>
                                        <p:tgtEl>
                                          <p:spTgt spid="93187">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93187">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18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nodeType="clickEffect">
                                  <p:stCondLst>
                                    <p:cond delay="0"/>
                                  </p:stCondLst>
                                  <p:childTnLst>
                                    <p:set>
                                      <p:cBhvr>
                                        <p:cTn id="46" dur="1" fill="hold">
                                          <p:stCondLst>
                                            <p:cond delay="0"/>
                                          </p:stCondLst>
                                        </p:cTn>
                                        <p:tgtEl>
                                          <p:spTgt spid="93187">
                                            <p:txEl>
                                              <p:pRg st="5" end="5"/>
                                            </p:txEl>
                                          </p:spTgt>
                                        </p:tgtEl>
                                        <p:attrNameLst>
                                          <p:attrName>style.visibility</p:attrName>
                                        </p:attrNameLst>
                                      </p:cBhvr>
                                      <p:to>
                                        <p:strVal val="visible"/>
                                      </p:to>
                                    </p:set>
                                    <p:animEffect transition="in" filter="fade">
                                      <p:cBhvr>
                                        <p:cTn id="47" dur="1000"/>
                                        <p:tgtEl>
                                          <p:spTgt spid="93187">
                                            <p:txEl>
                                              <p:pRg st="5" end="5"/>
                                            </p:txEl>
                                          </p:spTgt>
                                        </p:tgtEl>
                                      </p:cBhvr>
                                    </p:animEffect>
                                    <p:anim calcmode="lin" valueType="num">
                                      <p:cBhvr>
                                        <p:cTn id="48" dur="1000" fill="hold"/>
                                        <p:tgtEl>
                                          <p:spTgt spid="93187">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93187">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3187">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D20411B6-873C-2FF0-71A4-1105722BE316}"/>
              </a:ext>
            </a:extLst>
          </p:cNvPr>
          <p:cNvSpPr>
            <a:spLocks noGrp="1" noChangeArrowheads="1"/>
          </p:cNvSpPr>
          <p:nvPr>
            <p:ph type="title"/>
          </p:nvPr>
        </p:nvSpPr>
        <p:spPr/>
        <p:txBody>
          <a:bodyPr/>
          <a:lstStyle/>
          <a:p>
            <a:r>
              <a:rPr lang="en-US" altLang="en-US"/>
              <a:t>What factors affect the rate of reaction of enzymes</a:t>
            </a:r>
            <a:endParaRPr lang="en-GB" altLang="en-US"/>
          </a:p>
        </p:txBody>
      </p:sp>
      <p:sp>
        <p:nvSpPr>
          <p:cNvPr id="103427" name="Rectangle 3">
            <a:extLst>
              <a:ext uri="{FF2B5EF4-FFF2-40B4-BE49-F238E27FC236}">
                <a16:creationId xmlns:a16="http://schemas.microsoft.com/office/drawing/2014/main" id="{DE53A160-C6F2-FA2E-7E6D-849BDB90E51E}"/>
              </a:ext>
            </a:extLst>
          </p:cNvPr>
          <p:cNvSpPr>
            <a:spLocks noGrp="1" noChangeArrowheads="1"/>
          </p:cNvSpPr>
          <p:nvPr>
            <p:ph type="body" idx="1"/>
          </p:nvPr>
        </p:nvSpPr>
        <p:spPr/>
        <p:txBody>
          <a:bodyPr/>
          <a:lstStyle/>
          <a:p>
            <a:pPr>
              <a:lnSpc>
                <a:spcPct val="90000"/>
              </a:lnSpc>
            </a:pPr>
            <a:r>
              <a:rPr lang="en-US" altLang="en-US"/>
              <a:t>How do you think you can speed up the rate of an enzymic reaction?</a:t>
            </a:r>
            <a:br>
              <a:rPr lang="en-US" altLang="en-US"/>
            </a:br>
            <a:r>
              <a:rPr lang="en-US" altLang="en-US" sz="2000"/>
              <a:t>(Hint: It’s the same as any other reaction!)</a:t>
            </a:r>
          </a:p>
          <a:p>
            <a:pPr lvl="1">
              <a:lnSpc>
                <a:spcPct val="90000"/>
              </a:lnSpc>
            </a:pPr>
            <a:br>
              <a:rPr lang="en-US" altLang="en-US"/>
            </a:br>
            <a:r>
              <a:rPr lang="en-US" altLang="en-US"/>
              <a:t>	</a:t>
            </a:r>
          </a:p>
          <a:p>
            <a:pPr lvl="1">
              <a:lnSpc>
                <a:spcPct val="90000"/>
              </a:lnSpc>
            </a:pPr>
            <a:br>
              <a:rPr lang="en-US" altLang="en-US"/>
            </a:br>
            <a:endParaRPr lang="en-US" altLang="en-US"/>
          </a:p>
          <a:p>
            <a:pPr lvl="1">
              <a:lnSpc>
                <a:spcPct val="90000"/>
              </a:lnSpc>
            </a:pPr>
            <a:br>
              <a:rPr lang="en-US" altLang="en-US"/>
            </a:br>
            <a:r>
              <a:rPr lang="en-US" altLang="en-US"/>
              <a:t>			</a:t>
            </a:r>
          </a:p>
          <a:p>
            <a:pPr>
              <a:lnSpc>
                <a:spcPct val="90000"/>
              </a:lnSpc>
            </a:pPr>
            <a:endParaRPr lang="en-GB"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D9A53C48-8CE9-51C3-2CB9-2F70C792524B}"/>
              </a:ext>
            </a:extLst>
          </p:cNvPr>
          <p:cNvSpPr>
            <a:spLocks noGrp="1" noChangeArrowheads="1"/>
          </p:cNvSpPr>
          <p:nvPr>
            <p:ph type="title"/>
          </p:nvPr>
        </p:nvSpPr>
        <p:spPr/>
        <p:txBody>
          <a:bodyPr/>
          <a:lstStyle/>
          <a:p>
            <a:r>
              <a:rPr lang="en-US" altLang="en-US"/>
              <a:t>Amylase and Starch Investigation</a:t>
            </a:r>
            <a:endParaRPr lang="en-GB" altLang="en-US"/>
          </a:p>
        </p:txBody>
      </p:sp>
      <p:sp>
        <p:nvSpPr>
          <p:cNvPr id="105475" name="Rectangle 3">
            <a:extLst>
              <a:ext uri="{FF2B5EF4-FFF2-40B4-BE49-F238E27FC236}">
                <a16:creationId xmlns:a16="http://schemas.microsoft.com/office/drawing/2014/main" id="{0C4859C7-17B6-64B1-99E9-82B5707E3891}"/>
              </a:ext>
            </a:extLst>
          </p:cNvPr>
          <p:cNvSpPr>
            <a:spLocks noGrp="1" noChangeArrowheads="1"/>
          </p:cNvSpPr>
          <p:nvPr>
            <p:ph type="body" idx="1"/>
          </p:nvPr>
        </p:nvSpPr>
        <p:spPr/>
        <p:txBody>
          <a:bodyPr/>
          <a:lstStyle/>
          <a:p>
            <a:r>
              <a:rPr lang="en-US" altLang="en-US"/>
              <a:t>Amylase enzyme breaks down starch into glucose.</a:t>
            </a:r>
          </a:p>
          <a:p>
            <a:r>
              <a:rPr lang="en-US" altLang="en-US"/>
              <a:t>Iodine is the test for starch.  If starch is present, iodine turns blue/black.</a:t>
            </a:r>
            <a:br>
              <a:rPr lang="en-US" altLang="en-US"/>
            </a:br>
            <a:endParaRPr lang="en-US" altLang="en-US"/>
          </a:p>
          <a:p>
            <a:r>
              <a:rPr lang="en-US" altLang="en-US"/>
              <a:t>Watch the demonstration of the experiment then answer the questions on your sheet.</a:t>
            </a:r>
            <a:endParaRPr lang="en-GB"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DA2EF802-E42D-A5AC-2B4D-C0B0F68D061A}"/>
              </a:ext>
            </a:extLst>
          </p:cNvPr>
          <p:cNvSpPr>
            <a:spLocks noGrp="1" noChangeArrowheads="1"/>
          </p:cNvSpPr>
          <p:nvPr>
            <p:ph type="title"/>
          </p:nvPr>
        </p:nvSpPr>
        <p:spPr/>
        <p:txBody>
          <a:bodyPr/>
          <a:lstStyle/>
          <a:p>
            <a:r>
              <a:rPr lang="en-US" altLang="en-US"/>
              <a:t>Apparatus</a:t>
            </a:r>
            <a:endParaRPr lang="en-GB" altLang="en-US"/>
          </a:p>
        </p:txBody>
      </p:sp>
      <p:graphicFrame>
        <p:nvGraphicFramePr>
          <p:cNvPr id="107525" name="Object 5">
            <a:extLst>
              <a:ext uri="{FF2B5EF4-FFF2-40B4-BE49-F238E27FC236}">
                <a16:creationId xmlns:a16="http://schemas.microsoft.com/office/drawing/2014/main" id="{1CC60E7E-7D5E-1B86-E7EB-AF2A534D9ED4}"/>
              </a:ext>
            </a:extLst>
          </p:cNvPr>
          <p:cNvGraphicFramePr>
            <a:graphicFrameLocks noChangeAspect="1"/>
          </p:cNvGraphicFramePr>
          <p:nvPr>
            <p:ph idx="1"/>
          </p:nvPr>
        </p:nvGraphicFramePr>
        <p:xfrm>
          <a:off x="2133600" y="1752600"/>
          <a:ext cx="4572000" cy="4392613"/>
        </p:xfrm>
        <a:graphic>
          <a:graphicData uri="http://schemas.openxmlformats.org/presentationml/2006/ole">
            <mc:AlternateContent xmlns:mc="http://schemas.openxmlformats.org/markup-compatibility/2006">
              <mc:Choice xmlns:v="urn:schemas-microsoft-com:vml" Requires="v">
                <p:oleObj name="Bitmap Image" r:id="rId3" imgW="3895238" imgH="3742857" progId="Paint.Picture">
                  <p:embed/>
                </p:oleObj>
              </mc:Choice>
              <mc:Fallback>
                <p:oleObj name="Bitmap Image" r:id="rId3" imgW="3895238" imgH="3742857"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752600"/>
                        <a:ext cx="4572000" cy="439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527" name="Line 7">
            <a:extLst>
              <a:ext uri="{FF2B5EF4-FFF2-40B4-BE49-F238E27FC236}">
                <a16:creationId xmlns:a16="http://schemas.microsoft.com/office/drawing/2014/main" id="{DDB8E8D1-778E-1AB6-9A42-958F68379382}"/>
              </a:ext>
            </a:extLst>
          </p:cNvPr>
          <p:cNvSpPr>
            <a:spLocks noChangeShapeType="1"/>
          </p:cNvSpPr>
          <p:nvPr/>
        </p:nvSpPr>
        <p:spPr bwMode="auto">
          <a:xfrm>
            <a:off x="2133600" y="3124200"/>
            <a:ext cx="1828800" cy="152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528" name="Text Box 8">
            <a:extLst>
              <a:ext uri="{FF2B5EF4-FFF2-40B4-BE49-F238E27FC236}">
                <a16:creationId xmlns:a16="http://schemas.microsoft.com/office/drawing/2014/main" id="{917DF54D-7650-2225-2603-AEBFEAB26400}"/>
              </a:ext>
            </a:extLst>
          </p:cNvPr>
          <p:cNvSpPr txBox="1">
            <a:spLocks noChangeArrowheads="1"/>
          </p:cNvSpPr>
          <p:nvPr/>
        </p:nvSpPr>
        <p:spPr bwMode="auto">
          <a:xfrm>
            <a:off x="593725" y="2630488"/>
            <a:ext cx="2574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Starch and Iodine</a:t>
            </a:r>
            <a:endParaRPr lang="en-GB" altLang="en-US" sz="2400"/>
          </a:p>
        </p:txBody>
      </p:sp>
      <p:sp>
        <p:nvSpPr>
          <p:cNvPr id="107529" name="Line 9">
            <a:extLst>
              <a:ext uri="{FF2B5EF4-FFF2-40B4-BE49-F238E27FC236}">
                <a16:creationId xmlns:a16="http://schemas.microsoft.com/office/drawing/2014/main" id="{7A7B39AE-0530-3EF8-7B43-6300FE7A6A56}"/>
              </a:ext>
            </a:extLst>
          </p:cNvPr>
          <p:cNvSpPr>
            <a:spLocks noChangeShapeType="1"/>
          </p:cNvSpPr>
          <p:nvPr/>
        </p:nvSpPr>
        <p:spPr bwMode="auto">
          <a:xfrm flipH="1">
            <a:off x="4648200" y="3429000"/>
            <a:ext cx="1600200" cy="76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530" name="Text Box 10">
            <a:extLst>
              <a:ext uri="{FF2B5EF4-FFF2-40B4-BE49-F238E27FC236}">
                <a16:creationId xmlns:a16="http://schemas.microsoft.com/office/drawing/2014/main" id="{5117E7C1-FA26-D78D-58F4-554760AF35C5}"/>
              </a:ext>
            </a:extLst>
          </p:cNvPr>
          <p:cNvSpPr txBox="1">
            <a:spLocks noChangeArrowheads="1"/>
          </p:cNvSpPr>
          <p:nvPr/>
        </p:nvSpPr>
        <p:spPr bwMode="auto">
          <a:xfrm>
            <a:off x="6461125" y="3087688"/>
            <a:ext cx="2506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Amylase enzyme</a:t>
            </a:r>
            <a:endParaRPr lang="en-GB" altLang="en-US" sz="2400"/>
          </a:p>
        </p:txBody>
      </p:sp>
      <p:sp>
        <p:nvSpPr>
          <p:cNvPr id="107531" name="Line 11">
            <a:extLst>
              <a:ext uri="{FF2B5EF4-FFF2-40B4-BE49-F238E27FC236}">
                <a16:creationId xmlns:a16="http://schemas.microsoft.com/office/drawing/2014/main" id="{FA044D2C-45C6-6CC3-98DC-E2104B934310}"/>
              </a:ext>
            </a:extLst>
          </p:cNvPr>
          <p:cNvSpPr>
            <a:spLocks noChangeShapeType="1"/>
          </p:cNvSpPr>
          <p:nvPr/>
        </p:nvSpPr>
        <p:spPr bwMode="auto">
          <a:xfrm flipH="1">
            <a:off x="4800600" y="2514600"/>
            <a:ext cx="121920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532" name="Text Box 12">
            <a:extLst>
              <a:ext uri="{FF2B5EF4-FFF2-40B4-BE49-F238E27FC236}">
                <a16:creationId xmlns:a16="http://schemas.microsoft.com/office/drawing/2014/main" id="{8AA14810-A181-0FAA-47F6-7853BB5F2509}"/>
              </a:ext>
            </a:extLst>
          </p:cNvPr>
          <p:cNvSpPr txBox="1">
            <a:spLocks noChangeArrowheads="1"/>
          </p:cNvSpPr>
          <p:nvPr/>
        </p:nvSpPr>
        <p:spPr bwMode="auto">
          <a:xfrm>
            <a:off x="6232525" y="2249488"/>
            <a:ext cx="2081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Water at 37</a:t>
            </a:r>
            <a:r>
              <a:rPr lang="en-US" altLang="en-US" sz="2400">
                <a:cs typeface="Arial" panose="020B0604020202020204" pitchFamily="34" charset="0"/>
              </a:rPr>
              <a:t>˚</a:t>
            </a:r>
            <a:r>
              <a:rPr lang="en-US" altLang="en-US" sz="2400"/>
              <a:t>C</a:t>
            </a:r>
            <a:endParaRPr lang="en-GB" altLang="en-US" sz="2400"/>
          </a:p>
        </p:txBody>
      </p:sp>
      <p:sp>
        <p:nvSpPr>
          <p:cNvPr id="107533" name="Text Box 13">
            <a:extLst>
              <a:ext uri="{FF2B5EF4-FFF2-40B4-BE49-F238E27FC236}">
                <a16:creationId xmlns:a16="http://schemas.microsoft.com/office/drawing/2014/main" id="{E6D801A6-9455-E734-4699-6E836530E7F5}"/>
              </a:ext>
            </a:extLst>
          </p:cNvPr>
          <p:cNvSpPr txBox="1">
            <a:spLocks noChangeArrowheads="1"/>
          </p:cNvSpPr>
          <p:nvPr/>
        </p:nvSpPr>
        <p:spPr bwMode="auto">
          <a:xfrm>
            <a:off x="304800" y="3810000"/>
            <a:ext cx="230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Stopwatch, syringe x 2, thermometer,</a:t>
            </a:r>
            <a:endParaRPr lang="en-GB" altLang="en-US" sz="2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4F347D8F-14B3-E606-85B0-EB8E88EFB220}"/>
              </a:ext>
            </a:extLst>
          </p:cNvPr>
          <p:cNvSpPr>
            <a:spLocks noGrp="1" noChangeArrowheads="1"/>
          </p:cNvSpPr>
          <p:nvPr>
            <p:ph type="title"/>
          </p:nvPr>
        </p:nvSpPr>
        <p:spPr/>
        <p:txBody>
          <a:bodyPr/>
          <a:lstStyle/>
          <a:p>
            <a:r>
              <a:rPr lang="en-US" altLang="en-US"/>
              <a:t>Method</a:t>
            </a:r>
            <a:endParaRPr lang="en-GB" altLang="en-US"/>
          </a:p>
        </p:txBody>
      </p:sp>
      <p:sp>
        <p:nvSpPr>
          <p:cNvPr id="111619" name="Rectangle 3">
            <a:extLst>
              <a:ext uri="{FF2B5EF4-FFF2-40B4-BE49-F238E27FC236}">
                <a16:creationId xmlns:a16="http://schemas.microsoft.com/office/drawing/2014/main" id="{B8636E21-5510-68A4-091B-03D236688F50}"/>
              </a:ext>
            </a:extLst>
          </p:cNvPr>
          <p:cNvSpPr>
            <a:spLocks noGrp="1" noChangeArrowheads="1"/>
          </p:cNvSpPr>
          <p:nvPr>
            <p:ph type="body" idx="1"/>
          </p:nvPr>
        </p:nvSpPr>
        <p:spPr>
          <a:xfrm>
            <a:off x="1524000" y="1905000"/>
            <a:ext cx="7391400" cy="4114800"/>
          </a:xfrm>
        </p:spPr>
        <p:txBody>
          <a:bodyPr/>
          <a:lstStyle/>
          <a:p>
            <a:pPr>
              <a:lnSpc>
                <a:spcPct val="90000"/>
              </a:lnSpc>
            </a:pPr>
            <a:r>
              <a:rPr lang="en-US" altLang="en-US" sz="2600"/>
              <a:t>Heat the water in the water bath to 37</a:t>
            </a:r>
            <a:r>
              <a:rPr lang="en-US" altLang="en-US" sz="2600">
                <a:cs typeface="Arial" panose="020B0604020202020204" pitchFamily="34" charset="0"/>
              </a:rPr>
              <a:t>˚C.</a:t>
            </a:r>
          </a:p>
          <a:p>
            <a:pPr>
              <a:lnSpc>
                <a:spcPct val="90000"/>
              </a:lnSpc>
            </a:pPr>
            <a:r>
              <a:rPr lang="en-US" altLang="en-US" sz="2600">
                <a:cs typeface="Arial" panose="020B0604020202020204" pitchFamily="34" charset="0"/>
              </a:rPr>
              <a:t>Measure out 1cm</a:t>
            </a:r>
            <a:r>
              <a:rPr lang="en-US" altLang="en-US" sz="2600" baseline="30000">
                <a:cs typeface="Arial" panose="020B0604020202020204" pitchFamily="34" charset="0"/>
              </a:rPr>
              <a:t>3</a:t>
            </a:r>
            <a:r>
              <a:rPr lang="en-US" altLang="en-US" sz="2600">
                <a:cs typeface="Arial" panose="020B0604020202020204" pitchFamily="34" charset="0"/>
              </a:rPr>
              <a:t> of Starch solution and put it into a test tube.</a:t>
            </a:r>
          </a:p>
          <a:p>
            <a:pPr>
              <a:lnSpc>
                <a:spcPct val="90000"/>
              </a:lnSpc>
            </a:pPr>
            <a:r>
              <a:rPr lang="en-US" altLang="en-US" sz="2600">
                <a:cs typeface="Arial" panose="020B0604020202020204" pitchFamily="34" charset="0"/>
              </a:rPr>
              <a:t>Put 5 drops of Iodine into the starch.  It should turn blue/black.</a:t>
            </a:r>
          </a:p>
          <a:p>
            <a:pPr>
              <a:lnSpc>
                <a:spcPct val="90000"/>
              </a:lnSpc>
            </a:pPr>
            <a:r>
              <a:rPr lang="en-US" altLang="en-US" sz="2600">
                <a:cs typeface="Arial" panose="020B0604020202020204" pitchFamily="34" charset="0"/>
              </a:rPr>
              <a:t>Put the test tube into the water bath for 2 minutes.</a:t>
            </a:r>
          </a:p>
          <a:p>
            <a:pPr>
              <a:lnSpc>
                <a:spcPct val="90000"/>
              </a:lnSpc>
            </a:pPr>
            <a:r>
              <a:rPr lang="en-US" altLang="en-US" sz="2600">
                <a:cs typeface="Arial" panose="020B0604020202020204" pitchFamily="34" charset="0"/>
              </a:rPr>
              <a:t>Put 5 drops of Amylase into the starch and start the stopwatch.  Stop timing when the blue/black colour disappears.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29514F0A-6794-B587-76C6-530FDFB27727}"/>
              </a:ext>
            </a:extLst>
          </p:cNvPr>
          <p:cNvSpPr>
            <a:spLocks noGrp="1" noChangeArrowheads="1"/>
          </p:cNvSpPr>
          <p:nvPr>
            <p:ph type="title"/>
          </p:nvPr>
        </p:nvSpPr>
        <p:spPr/>
        <p:txBody>
          <a:bodyPr/>
          <a:lstStyle/>
          <a:p>
            <a:r>
              <a:rPr lang="en-US" altLang="en-US"/>
              <a:t>Results</a:t>
            </a:r>
            <a:endParaRPr lang="en-GB" altLang="en-US"/>
          </a:p>
        </p:txBody>
      </p:sp>
      <p:sp>
        <p:nvSpPr>
          <p:cNvPr id="113667" name="Rectangle 3">
            <a:extLst>
              <a:ext uri="{FF2B5EF4-FFF2-40B4-BE49-F238E27FC236}">
                <a16:creationId xmlns:a16="http://schemas.microsoft.com/office/drawing/2014/main" id="{54FA9E8D-85C9-A4C8-C457-05A0CF20BB69}"/>
              </a:ext>
            </a:extLst>
          </p:cNvPr>
          <p:cNvSpPr>
            <a:spLocks noGrp="1" noChangeArrowheads="1"/>
          </p:cNvSpPr>
          <p:nvPr>
            <p:ph type="body" idx="1"/>
          </p:nvPr>
        </p:nvSpPr>
        <p:spPr/>
        <p:txBody>
          <a:bodyPr/>
          <a:lstStyle/>
          <a:p>
            <a:r>
              <a:rPr lang="en-US" altLang="en-US"/>
              <a:t>It took _____ seconds for the Iodine and starch solution to turn colourless.</a:t>
            </a:r>
            <a:endParaRPr lang="en-GB"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C4685BD2-15B4-FFAA-E260-2B6D502DAF63}"/>
              </a:ext>
            </a:extLst>
          </p:cNvPr>
          <p:cNvSpPr>
            <a:spLocks noGrp="1" noChangeArrowheads="1"/>
          </p:cNvSpPr>
          <p:nvPr>
            <p:ph type="title"/>
          </p:nvPr>
        </p:nvSpPr>
        <p:spPr/>
        <p:txBody>
          <a:bodyPr/>
          <a:lstStyle/>
          <a:p>
            <a:r>
              <a:rPr lang="en-US" altLang="en-US"/>
              <a:t>Conclusion</a:t>
            </a:r>
            <a:endParaRPr lang="en-GB" altLang="en-US"/>
          </a:p>
        </p:txBody>
      </p:sp>
      <p:sp>
        <p:nvSpPr>
          <p:cNvPr id="114691" name="Rectangle 3">
            <a:extLst>
              <a:ext uri="{FF2B5EF4-FFF2-40B4-BE49-F238E27FC236}">
                <a16:creationId xmlns:a16="http://schemas.microsoft.com/office/drawing/2014/main" id="{1F8E23DF-F314-005F-6F5C-803F7D8A0EEF}"/>
              </a:ext>
            </a:extLst>
          </p:cNvPr>
          <p:cNvSpPr>
            <a:spLocks noGrp="1" noChangeArrowheads="1"/>
          </p:cNvSpPr>
          <p:nvPr>
            <p:ph type="body" idx="1"/>
          </p:nvPr>
        </p:nvSpPr>
        <p:spPr/>
        <p:txBody>
          <a:bodyPr/>
          <a:lstStyle/>
          <a:p>
            <a:r>
              <a:rPr lang="en-US" altLang="en-US"/>
              <a:t>When the starch has been digested into glucose by the amylase the blue/black colour disappears.  It took _____ seconds for the amylase to digest the starch.</a:t>
            </a:r>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49C11FD9-67CD-DBA0-1A69-6C85B149C3C2}"/>
              </a:ext>
            </a:extLst>
          </p:cNvPr>
          <p:cNvSpPr>
            <a:spLocks noGrp="1" noChangeArrowheads="1"/>
          </p:cNvSpPr>
          <p:nvPr>
            <p:ph type="title"/>
          </p:nvPr>
        </p:nvSpPr>
        <p:spPr/>
        <p:txBody>
          <a:bodyPr/>
          <a:lstStyle/>
          <a:p>
            <a:r>
              <a:rPr lang="en-US" altLang="en-US" sz="2800" b="1"/>
              <a:t>TASK:</a:t>
            </a:r>
            <a:r>
              <a:rPr lang="en-US" altLang="en-US" sz="2800"/>
              <a:t> Copy and complete this diagram underneath Question 8 on your worksheet:</a:t>
            </a:r>
            <a:br>
              <a:rPr lang="en-GB" altLang="en-US" sz="1600"/>
            </a:br>
            <a:endParaRPr lang="en-GB" altLang="en-US" sz="1600"/>
          </a:p>
        </p:txBody>
      </p:sp>
      <p:sp>
        <p:nvSpPr>
          <p:cNvPr id="74756" name="Line 4">
            <a:extLst>
              <a:ext uri="{FF2B5EF4-FFF2-40B4-BE49-F238E27FC236}">
                <a16:creationId xmlns:a16="http://schemas.microsoft.com/office/drawing/2014/main" id="{D8403325-FE4B-092B-446D-388E1F8DCE91}"/>
              </a:ext>
            </a:extLst>
          </p:cNvPr>
          <p:cNvSpPr>
            <a:spLocks noChangeShapeType="1"/>
          </p:cNvSpPr>
          <p:nvPr/>
        </p:nvSpPr>
        <p:spPr bwMode="auto">
          <a:xfrm>
            <a:off x="2743200" y="3200400"/>
            <a:ext cx="1588" cy="304800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57" name="Oval 5">
            <a:extLst>
              <a:ext uri="{FF2B5EF4-FFF2-40B4-BE49-F238E27FC236}">
                <a16:creationId xmlns:a16="http://schemas.microsoft.com/office/drawing/2014/main" id="{97D377D5-CDBB-B213-A5B8-D730F89C83C1}"/>
              </a:ext>
            </a:extLst>
          </p:cNvPr>
          <p:cNvSpPr>
            <a:spLocks noChangeArrowheads="1"/>
          </p:cNvSpPr>
          <p:nvPr/>
        </p:nvSpPr>
        <p:spPr bwMode="auto">
          <a:xfrm>
            <a:off x="990600" y="31242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74758" name="Oval 6">
            <a:extLst>
              <a:ext uri="{FF2B5EF4-FFF2-40B4-BE49-F238E27FC236}">
                <a16:creationId xmlns:a16="http://schemas.microsoft.com/office/drawing/2014/main" id="{2D52F91E-FAD7-A2B1-10FA-342B2F979986}"/>
              </a:ext>
            </a:extLst>
          </p:cNvPr>
          <p:cNvSpPr>
            <a:spLocks noChangeArrowheads="1"/>
          </p:cNvSpPr>
          <p:nvPr/>
        </p:nvSpPr>
        <p:spPr bwMode="auto">
          <a:xfrm>
            <a:off x="1447800" y="34290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74759" name="Oval 7">
            <a:extLst>
              <a:ext uri="{FF2B5EF4-FFF2-40B4-BE49-F238E27FC236}">
                <a16:creationId xmlns:a16="http://schemas.microsoft.com/office/drawing/2014/main" id="{58BAFFA8-708B-4D48-7146-5B5D7E6491BF}"/>
              </a:ext>
            </a:extLst>
          </p:cNvPr>
          <p:cNvSpPr>
            <a:spLocks noChangeArrowheads="1"/>
          </p:cNvSpPr>
          <p:nvPr/>
        </p:nvSpPr>
        <p:spPr bwMode="auto">
          <a:xfrm>
            <a:off x="1219200" y="5486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74760" name="Oval 8">
            <a:extLst>
              <a:ext uri="{FF2B5EF4-FFF2-40B4-BE49-F238E27FC236}">
                <a16:creationId xmlns:a16="http://schemas.microsoft.com/office/drawing/2014/main" id="{BF8595EE-0036-1D53-C0D2-BCA22CC0BA5A}"/>
              </a:ext>
            </a:extLst>
          </p:cNvPr>
          <p:cNvSpPr>
            <a:spLocks noChangeArrowheads="1"/>
          </p:cNvSpPr>
          <p:nvPr/>
        </p:nvSpPr>
        <p:spPr bwMode="auto">
          <a:xfrm>
            <a:off x="533400" y="39624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starch</a:t>
            </a:r>
            <a:endParaRPr lang="en-GB" altLang="en-US"/>
          </a:p>
        </p:txBody>
      </p:sp>
      <p:sp>
        <p:nvSpPr>
          <p:cNvPr id="74761" name="Oval 9">
            <a:extLst>
              <a:ext uri="{FF2B5EF4-FFF2-40B4-BE49-F238E27FC236}">
                <a16:creationId xmlns:a16="http://schemas.microsoft.com/office/drawing/2014/main" id="{9B73CCCB-FAC3-A363-D074-10566F321771}"/>
              </a:ext>
            </a:extLst>
          </p:cNvPr>
          <p:cNvSpPr>
            <a:spLocks noChangeArrowheads="1"/>
          </p:cNvSpPr>
          <p:nvPr/>
        </p:nvSpPr>
        <p:spPr bwMode="auto">
          <a:xfrm>
            <a:off x="1981200" y="4343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62" name="Oval 10">
            <a:extLst>
              <a:ext uri="{FF2B5EF4-FFF2-40B4-BE49-F238E27FC236}">
                <a16:creationId xmlns:a16="http://schemas.microsoft.com/office/drawing/2014/main" id="{8EA8EF3C-D342-5E20-6DBE-A4359D5366B2}"/>
              </a:ext>
            </a:extLst>
          </p:cNvPr>
          <p:cNvSpPr>
            <a:spLocks noChangeArrowheads="1"/>
          </p:cNvSpPr>
          <p:nvPr/>
        </p:nvSpPr>
        <p:spPr bwMode="auto">
          <a:xfrm>
            <a:off x="2286000" y="4800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63" name="Oval 11">
            <a:extLst>
              <a:ext uri="{FF2B5EF4-FFF2-40B4-BE49-F238E27FC236}">
                <a16:creationId xmlns:a16="http://schemas.microsoft.com/office/drawing/2014/main" id="{3C4290A4-CB21-615C-4228-063F6D7CFBFA}"/>
              </a:ext>
            </a:extLst>
          </p:cNvPr>
          <p:cNvSpPr>
            <a:spLocks noChangeArrowheads="1"/>
          </p:cNvSpPr>
          <p:nvPr/>
        </p:nvSpPr>
        <p:spPr bwMode="auto">
          <a:xfrm>
            <a:off x="1981200" y="51816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64" name="Text Box 12">
            <a:extLst>
              <a:ext uri="{FF2B5EF4-FFF2-40B4-BE49-F238E27FC236}">
                <a16:creationId xmlns:a16="http://schemas.microsoft.com/office/drawing/2014/main" id="{E85E330C-8A4C-53F9-A8DE-AB8E3606E0D7}"/>
              </a:ext>
            </a:extLst>
          </p:cNvPr>
          <p:cNvSpPr txBox="1">
            <a:spLocks noChangeArrowheads="1"/>
          </p:cNvSpPr>
          <p:nvPr/>
        </p:nvSpPr>
        <p:spPr bwMode="auto">
          <a:xfrm>
            <a:off x="1143000" y="2590800"/>
            <a:ext cx="612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GUT</a:t>
            </a:r>
            <a:endParaRPr lang="en-GB" altLang="en-US" sz="1600"/>
          </a:p>
        </p:txBody>
      </p:sp>
      <p:sp>
        <p:nvSpPr>
          <p:cNvPr id="74765" name="Text Box 13">
            <a:extLst>
              <a:ext uri="{FF2B5EF4-FFF2-40B4-BE49-F238E27FC236}">
                <a16:creationId xmlns:a16="http://schemas.microsoft.com/office/drawing/2014/main" id="{C7C5B594-9F40-5C54-9669-2F1CE0223DC6}"/>
              </a:ext>
            </a:extLst>
          </p:cNvPr>
          <p:cNvSpPr txBox="1">
            <a:spLocks noChangeArrowheads="1"/>
          </p:cNvSpPr>
          <p:nvPr/>
        </p:nvSpPr>
        <p:spPr bwMode="auto">
          <a:xfrm>
            <a:off x="3048000" y="2514600"/>
            <a:ext cx="13716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a:t>INSIDE THE BODY (BLOOD)</a:t>
            </a:r>
            <a:endParaRPr lang="en-GB" altLang="en-US" sz="1600"/>
          </a:p>
        </p:txBody>
      </p:sp>
      <p:sp>
        <p:nvSpPr>
          <p:cNvPr id="74766" name="Oval 14">
            <a:extLst>
              <a:ext uri="{FF2B5EF4-FFF2-40B4-BE49-F238E27FC236}">
                <a16:creationId xmlns:a16="http://schemas.microsoft.com/office/drawing/2014/main" id="{AB2E46A9-9C21-DFDD-3F21-CAE2B6926E97}"/>
              </a:ext>
            </a:extLst>
          </p:cNvPr>
          <p:cNvSpPr>
            <a:spLocks noChangeArrowheads="1"/>
          </p:cNvSpPr>
          <p:nvPr/>
        </p:nvSpPr>
        <p:spPr bwMode="auto">
          <a:xfrm>
            <a:off x="1447800" y="4724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67" name="Oval 15">
            <a:extLst>
              <a:ext uri="{FF2B5EF4-FFF2-40B4-BE49-F238E27FC236}">
                <a16:creationId xmlns:a16="http://schemas.microsoft.com/office/drawing/2014/main" id="{C5ADCBAF-6994-3C44-190A-B5FD8BFC3B9E}"/>
              </a:ext>
            </a:extLst>
          </p:cNvPr>
          <p:cNvSpPr>
            <a:spLocks noChangeArrowheads="1"/>
          </p:cNvSpPr>
          <p:nvPr/>
        </p:nvSpPr>
        <p:spPr bwMode="auto">
          <a:xfrm>
            <a:off x="1219200" y="39624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68" name="Oval 16">
            <a:extLst>
              <a:ext uri="{FF2B5EF4-FFF2-40B4-BE49-F238E27FC236}">
                <a16:creationId xmlns:a16="http://schemas.microsoft.com/office/drawing/2014/main" id="{11EA91EE-522C-26EF-D433-A9C5EEA9F8ED}"/>
              </a:ext>
            </a:extLst>
          </p:cNvPr>
          <p:cNvSpPr>
            <a:spLocks noChangeArrowheads="1"/>
          </p:cNvSpPr>
          <p:nvPr/>
        </p:nvSpPr>
        <p:spPr bwMode="auto">
          <a:xfrm>
            <a:off x="685800" y="4953000"/>
            <a:ext cx="152400" cy="1524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900">
                <a:solidFill>
                  <a:schemeClr val="bg1"/>
                </a:solidFill>
              </a:rPr>
              <a:t>G</a:t>
            </a:r>
            <a:endParaRPr lang="en-GB" altLang="en-US" sz="900">
              <a:solidFill>
                <a:schemeClr val="bg1"/>
              </a:solidFill>
            </a:endParaRPr>
          </a:p>
        </p:txBody>
      </p:sp>
      <p:sp>
        <p:nvSpPr>
          <p:cNvPr id="74770" name="Text Box 18">
            <a:extLst>
              <a:ext uri="{FF2B5EF4-FFF2-40B4-BE49-F238E27FC236}">
                <a16:creationId xmlns:a16="http://schemas.microsoft.com/office/drawing/2014/main" id="{B5748FD5-956E-EC80-83A8-ABB777F41BC7}"/>
              </a:ext>
            </a:extLst>
          </p:cNvPr>
          <p:cNvSpPr txBox="1">
            <a:spLocks noChangeArrowheads="1"/>
          </p:cNvSpPr>
          <p:nvPr/>
        </p:nvSpPr>
        <p:spPr bwMode="auto">
          <a:xfrm>
            <a:off x="304800" y="1981200"/>
            <a:ext cx="3517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3300"/>
                </a:solidFill>
              </a:rPr>
              <a:t>BEFORE ABSORPTION</a:t>
            </a:r>
            <a:endParaRPr lang="en-GB" altLang="en-US" sz="2400">
              <a:solidFill>
                <a:srgbClr val="FF3300"/>
              </a:solidFill>
            </a:endParaRPr>
          </a:p>
        </p:txBody>
      </p:sp>
      <p:sp>
        <p:nvSpPr>
          <p:cNvPr id="74771" name="Line 19">
            <a:extLst>
              <a:ext uri="{FF2B5EF4-FFF2-40B4-BE49-F238E27FC236}">
                <a16:creationId xmlns:a16="http://schemas.microsoft.com/office/drawing/2014/main" id="{F4FAB0F7-1B23-7616-F630-39960C2D4DC8}"/>
              </a:ext>
            </a:extLst>
          </p:cNvPr>
          <p:cNvSpPr>
            <a:spLocks noChangeShapeType="1"/>
          </p:cNvSpPr>
          <p:nvPr/>
        </p:nvSpPr>
        <p:spPr bwMode="auto">
          <a:xfrm>
            <a:off x="4572000" y="1828800"/>
            <a:ext cx="0" cy="50292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72" name="Line 20">
            <a:extLst>
              <a:ext uri="{FF2B5EF4-FFF2-40B4-BE49-F238E27FC236}">
                <a16:creationId xmlns:a16="http://schemas.microsoft.com/office/drawing/2014/main" id="{ADF7A158-32DF-D026-B8E3-D60DBE8F0C16}"/>
              </a:ext>
            </a:extLst>
          </p:cNvPr>
          <p:cNvSpPr>
            <a:spLocks noChangeShapeType="1"/>
          </p:cNvSpPr>
          <p:nvPr/>
        </p:nvSpPr>
        <p:spPr bwMode="auto">
          <a:xfrm>
            <a:off x="7162800" y="3200400"/>
            <a:ext cx="1588" cy="3048000"/>
          </a:xfrm>
          <a:prstGeom prst="line">
            <a:avLst/>
          </a:prstGeom>
          <a:noFill/>
          <a:ln w="571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780" name="Text Box 28">
            <a:extLst>
              <a:ext uri="{FF2B5EF4-FFF2-40B4-BE49-F238E27FC236}">
                <a16:creationId xmlns:a16="http://schemas.microsoft.com/office/drawing/2014/main" id="{FA18153E-5494-49AF-D3A8-DB26A01EFC2F}"/>
              </a:ext>
            </a:extLst>
          </p:cNvPr>
          <p:cNvSpPr txBox="1">
            <a:spLocks noChangeArrowheads="1"/>
          </p:cNvSpPr>
          <p:nvPr/>
        </p:nvSpPr>
        <p:spPr bwMode="auto">
          <a:xfrm>
            <a:off x="5715000" y="2590800"/>
            <a:ext cx="6127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GUT</a:t>
            </a:r>
            <a:endParaRPr lang="en-GB" altLang="en-US" sz="1600"/>
          </a:p>
        </p:txBody>
      </p:sp>
      <p:sp>
        <p:nvSpPr>
          <p:cNvPr id="74781" name="Text Box 29">
            <a:extLst>
              <a:ext uri="{FF2B5EF4-FFF2-40B4-BE49-F238E27FC236}">
                <a16:creationId xmlns:a16="http://schemas.microsoft.com/office/drawing/2014/main" id="{63A5CB14-C3BC-76E0-C30A-37CA7CE16B55}"/>
              </a:ext>
            </a:extLst>
          </p:cNvPr>
          <p:cNvSpPr txBox="1">
            <a:spLocks noChangeArrowheads="1"/>
          </p:cNvSpPr>
          <p:nvPr/>
        </p:nvSpPr>
        <p:spPr bwMode="auto">
          <a:xfrm>
            <a:off x="7772400" y="2514600"/>
            <a:ext cx="13716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a:t>INSIDE THE BODY (BLOOD)</a:t>
            </a:r>
            <a:endParaRPr lang="en-GB" altLang="en-US" sz="1600"/>
          </a:p>
        </p:txBody>
      </p:sp>
      <p:sp>
        <p:nvSpPr>
          <p:cNvPr id="74785" name="Text Box 33">
            <a:extLst>
              <a:ext uri="{FF2B5EF4-FFF2-40B4-BE49-F238E27FC236}">
                <a16:creationId xmlns:a16="http://schemas.microsoft.com/office/drawing/2014/main" id="{CDA6E02F-6F0E-8299-5CA1-6A4FACE876A9}"/>
              </a:ext>
            </a:extLst>
          </p:cNvPr>
          <p:cNvSpPr txBox="1">
            <a:spLocks noChangeArrowheads="1"/>
          </p:cNvSpPr>
          <p:nvPr/>
        </p:nvSpPr>
        <p:spPr bwMode="auto">
          <a:xfrm>
            <a:off x="5257800" y="1981200"/>
            <a:ext cx="3263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3300"/>
                </a:solidFill>
              </a:rPr>
              <a:t>AFTER ABSORPTION</a:t>
            </a:r>
            <a:endParaRPr lang="en-GB" altLang="en-US" sz="2400">
              <a:solidFill>
                <a:srgbClr val="FF33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4E167D4D-1B2D-3E95-F634-8D6A8A37E3F7}"/>
              </a:ext>
            </a:extLst>
          </p:cNvPr>
          <p:cNvSpPr>
            <a:spLocks noGrp="1" noChangeArrowheads="1"/>
          </p:cNvSpPr>
          <p:nvPr>
            <p:ph type="title"/>
          </p:nvPr>
        </p:nvSpPr>
        <p:spPr/>
        <p:txBody>
          <a:bodyPr/>
          <a:lstStyle/>
          <a:p>
            <a:r>
              <a:rPr lang="en-US" altLang="en-US"/>
              <a:t>Task</a:t>
            </a:r>
            <a:endParaRPr lang="en-GB" altLang="en-US"/>
          </a:p>
        </p:txBody>
      </p:sp>
      <p:sp>
        <p:nvSpPr>
          <p:cNvPr id="117763" name="Rectangle 3">
            <a:extLst>
              <a:ext uri="{FF2B5EF4-FFF2-40B4-BE49-F238E27FC236}">
                <a16:creationId xmlns:a16="http://schemas.microsoft.com/office/drawing/2014/main" id="{950AC17F-B027-8279-C539-E231FAD2209D}"/>
              </a:ext>
            </a:extLst>
          </p:cNvPr>
          <p:cNvSpPr>
            <a:spLocks noGrp="1" noChangeArrowheads="1"/>
          </p:cNvSpPr>
          <p:nvPr>
            <p:ph type="body" idx="1"/>
          </p:nvPr>
        </p:nvSpPr>
        <p:spPr/>
        <p:txBody>
          <a:bodyPr/>
          <a:lstStyle/>
          <a:p>
            <a:r>
              <a:rPr lang="en-US" altLang="en-US"/>
              <a:t>Design an experiment to investigate how to speed up the digestion of starch by amylase.</a:t>
            </a:r>
          </a:p>
          <a:p>
            <a:r>
              <a:rPr lang="en-US" altLang="en-US"/>
              <a:t>Use the basic method in your worksheets but add detail to it.</a:t>
            </a:r>
          </a:p>
          <a:p>
            <a:r>
              <a:rPr lang="en-US" altLang="en-US"/>
              <a:t>Carry out your investigation safely!</a:t>
            </a:r>
            <a:endParaRPr lang="en-GB"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A82232D5-5EB8-756E-FA67-0D8288F686FB}"/>
              </a:ext>
            </a:extLst>
          </p:cNvPr>
          <p:cNvSpPr>
            <a:spLocks noGrp="1" noChangeArrowheads="1"/>
          </p:cNvSpPr>
          <p:nvPr>
            <p:ph type="title"/>
          </p:nvPr>
        </p:nvSpPr>
        <p:spPr/>
        <p:txBody>
          <a:bodyPr/>
          <a:lstStyle/>
          <a:p>
            <a:r>
              <a:rPr lang="en-US" altLang="en-US"/>
              <a:t>Basic method</a:t>
            </a:r>
            <a:endParaRPr lang="en-GB" altLang="en-US"/>
          </a:p>
        </p:txBody>
      </p:sp>
      <p:grpSp>
        <p:nvGrpSpPr>
          <p:cNvPr id="120835" name="Group 3">
            <a:extLst>
              <a:ext uri="{FF2B5EF4-FFF2-40B4-BE49-F238E27FC236}">
                <a16:creationId xmlns:a16="http://schemas.microsoft.com/office/drawing/2014/main" id="{5D337729-2DB7-EFDE-CC48-C40FF84AE02D}"/>
              </a:ext>
            </a:extLst>
          </p:cNvPr>
          <p:cNvGrpSpPr>
            <a:grpSpLocks/>
          </p:cNvGrpSpPr>
          <p:nvPr/>
        </p:nvGrpSpPr>
        <p:grpSpPr bwMode="auto">
          <a:xfrm>
            <a:off x="1066800" y="1752600"/>
            <a:ext cx="1981200" cy="1616075"/>
            <a:chOff x="672" y="1104"/>
            <a:chExt cx="1248" cy="1018"/>
          </a:xfrm>
        </p:grpSpPr>
        <p:sp>
          <p:nvSpPr>
            <p:cNvPr id="120836" name="Text Box 4">
              <a:extLst>
                <a:ext uri="{FF2B5EF4-FFF2-40B4-BE49-F238E27FC236}">
                  <a16:creationId xmlns:a16="http://schemas.microsoft.com/office/drawing/2014/main" id="{9D489F86-A754-B3C0-509D-29A2A3A337A6}"/>
                </a:ext>
              </a:extLst>
            </p:cNvPr>
            <p:cNvSpPr txBox="1">
              <a:spLocks noChangeArrowheads="1"/>
            </p:cNvSpPr>
            <p:nvPr/>
          </p:nvSpPr>
          <p:spPr bwMode="auto">
            <a:xfrm>
              <a:off x="672" y="1104"/>
              <a:ext cx="1248" cy="1018"/>
            </a:xfrm>
            <a:prstGeom prst="rect">
              <a:avLst/>
            </a:prstGeom>
            <a:solidFill>
              <a:srgbClr val="FFFFFF"/>
            </a:solidFill>
            <a:ln w="9525">
              <a:solidFill>
                <a:srgbClr val="000000"/>
              </a:solidFill>
              <a:miter lim="800000"/>
              <a:headEnd/>
              <a:tailEnd/>
            </a:ln>
          </p:spPr>
          <p:txBody>
            <a:bodyPr/>
            <a:lstStyle/>
            <a:p>
              <a:r>
                <a:rPr lang="en-GB" altLang="en-US" sz="2200"/>
                <a:t>1cm</a:t>
              </a:r>
              <a:r>
                <a:rPr lang="en-GB" altLang="en-US" sz="2200" baseline="30000"/>
                <a:t>3</a:t>
              </a:r>
              <a:r>
                <a:rPr lang="en-GB" altLang="en-US" sz="2200"/>
                <a:t> of starch </a:t>
              </a:r>
            </a:p>
            <a:p>
              <a:r>
                <a:rPr lang="en-GB" altLang="en-US" sz="2200"/>
                <a:t>+ 5 drops </a:t>
              </a:r>
            </a:p>
            <a:p>
              <a:r>
                <a:rPr lang="en-GB" altLang="en-US" sz="2200"/>
                <a:t>of iodine</a:t>
              </a:r>
              <a:endParaRPr lang="en-GB" altLang="en-US"/>
            </a:p>
          </p:txBody>
        </p:sp>
        <p:grpSp>
          <p:nvGrpSpPr>
            <p:cNvPr id="120837" name="Group 5">
              <a:extLst>
                <a:ext uri="{FF2B5EF4-FFF2-40B4-BE49-F238E27FC236}">
                  <a16:creationId xmlns:a16="http://schemas.microsoft.com/office/drawing/2014/main" id="{F855D54F-BE95-A355-1524-F9B7E415E367}"/>
                </a:ext>
              </a:extLst>
            </p:cNvPr>
            <p:cNvGrpSpPr>
              <a:grpSpLocks/>
            </p:cNvGrpSpPr>
            <p:nvPr/>
          </p:nvGrpSpPr>
          <p:grpSpPr bwMode="auto">
            <a:xfrm>
              <a:off x="1584" y="1344"/>
              <a:ext cx="183" cy="519"/>
              <a:chOff x="3795" y="2482"/>
              <a:chExt cx="456" cy="1298"/>
            </a:xfrm>
          </p:grpSpPr>
          <p:grpSp>
            <p:nvGrpSpPr>
              <p:cNvPr id="120838" name="Group 6">
                <a:extLst>
                  <a:ext uri="{FF2B5EF4-FFF2-40B4-BE49-F238E27FC236}">
                    <a16:creationId xmlns:a16="http://schemas.microsoft.com/office/drawing/2014/main" id="{9BD99D31-97F7-DBF5-9608-DF600F8ED424}"/>
                  </a:ext>
                </a:extLst>
              </p:cNvPr>
              <p:cNvGrpSpPr>
                <a:grpSpLocks/>
              </p:cNvGrpSpPr>
              <p:nvPr/>
            </p:nvGrpSpPr>
            <p:grpSpPr bwMode="auto">
              <a:xfrm>
                <a:off x="3795" y="2482"/>
                <a:ext cx="456" cy="1260"/>
                <a:chOff x="3795" y="2160"/>
                <a:chExt cx="456" cy="1260"/>
              </a:xfrm>
            </p:grpSpPr>
            <p:sp>
              <p:nvSpPr>
                <p:cNvPr id="120839" name="AutoShape 7">
                  <a:extLst>
                    <a:ext uri="{FF2B5EF4-FFF2-40B4-BE49-F238E27FC236}">
                      <a16:creationId xmlns:a16="http://schemas.microsoft.com/office/drawing/2014/main" id="{3DF34B13-8459-7491-7531-FED964C4DC7E}"/>
                    </a:ext>
                  </a:extLst>
                </p:cNvPr>
                <p:cNvSpPr>
                  <a:spLocks noChangeArrowheads="1"/>
                </p:cNvSpPr>
                <p:nvPr/>
              </p:nvSpPr>
              <p:spPr bwMode="auto">
                <a:xfrm>
                  <a:off x="3852" y="2160"/>
                  <a:ext cx="285" cy="1260"/>
                </a:xfrm>
                <a:prstGeom prst="roundRect">
                  <a:avLst>
                    <a:gd name="adj" fmla="val 16667"/>
                  </a:avLst>
                </a:prstGeom>
                <a:solidFill>
                  <a:srgbClr val="FFFFFF"/>
                </a:solidFill>
                <a:ln w="9525">
                  <a:solidFill>
                    <a:srgbClr val="000000"/>
                  </a:solidFill>
                  <a:round/>
                  <a:headEnd/>
                  <a:tailEnd/>
                </a:ln>
              </p:spPr>
              <p:txBody>
                <a:bodyPr/>
                <a:lstStyle/>
                <a:p>
                  <a:endParaRPr lang="en-GB"/>
                </a:p>
              </p:txBody>
            </p:sp>
            <p:sp>
              <p:nvSpPr>
                <p:cNvPr id="120840" name="Rectangle 8">
                  <a:extLst>
                    <a:ext uri="{FF2B5EF4-FFF2-40B4-BE49-F238E27FC236}">
                      <a16:creationId xmlns:a16="http://schemas.microsoft.com/office/drawing/2014/main" id="{A75E9EE2-539C-E975-28A5-F0E86B9A11F4}"/>
                    </a:ext>
                  </a:extLst>
                </p:cNvPr>
                <p:cNvSpPr>
                  <a:spLocks noChangeArrowheads="1"/>
                </p:cNvSpPr>
                <p:nvPr/>
              </p:nvSpPr>
              <p:spPr bwMode="auto">
                <a:xfrm>
                  <a:off x="3795" y="2160"/>
                  <a:ext cx="456" cy="1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sp>
            <p:nvSpPr>
              <p:cNvPr id="120841" name="AutoShape 9">
                <a:extLst>
                  <a:ext uri="{FF2B5EF4-FFF2-40B4-BE49-F238E27FC236}">
                    <a16:creationId xmlns:a16="http://schemas.microsoft.com/office/drawing/2014/main" id="{7EC1B0DC-005F-7515-F593-EC54B7F57E01}"/>
                  </a:ext>
                </a:extLst>
              </p:cNvPr>
              <p:cNvSpPr>
                <a:spLocks noChangeArrowheads="1"/>
              </p:cNvSpPr>
              <p:nvPr/>
            </p:nvSpPr>
            <p:spPr bwMode="auto">
              <a:xfrm>
                <a:off x="3853" y="3514"/>
                <a:ext cx="284" cy="266"/>
              </a:xfrm>
              <a:prstGeom prst="roundRect">
                <a:avLst>
                  <a:gd name="adj" fmla="val 16667"/>
                </a:avLst>
              </a:prstGeom>
              <a:solidFill>
                <a:srgbClr val="000080"/>
              </a:solidFill>
              <a:ln w="9525">
                <a:solidFill>
                  <a:srgbClr val="000000"/>
                </a:solidFill>
                <a:round/>
                <a:headEnd/>
                <a:tailEnd/>
              </a:ln>
            </p:spPr>
            <p:txBody>
              <a:bodyPr/>
              <a:lstStyle/>
              <a:p>
                <a:endParaRPr lang="en-GB"/>
              </a:p>
            </p:txBody>
          </p:sp>
        </p:grpSp>
      </p:grpSp>
      <p:sp>
        <p:nvSpPr>
          <p:cNvPr id="120842" name="Text Box 10">
            <a:extLst>
              <a:ext uri="{FF2B5EF4-FFF2-40B4-BE49-F238E27FC236}">
                <a16:creationId xmlns:a16="http://schemas.microsoft.com/office/drawing/2014/main" id="{332E2A46-C57A-A590-70AB-C42A5132C577}"/>
              </a:ext>
            </a:extLst>
          </p:cNvPr>
          <p:cNvSpPr txBox="1">
            <a:spLocks noChangeArrowheads="1"/>
          </p:cNvSpPr>
          <p:nvPr/>
        </p:nvSpPr>
        <p:spPr bwMode="auto">
          <a:xfrm>
            <a:off x="4679950" y="1485900"/>
            <a:ext cx="4103688" cy="1485900"/>
          </a:xfrm>
          <a:prstGeom prst="rect">
            <a:avLst/>
          </a:prstGeom>
          <a:solidFill>
            <a:srgbClr val="FFFFFF"/>
          </a:solidFill>
          <a:ln w="9525">
            <a:solidFill>
              <a:srgbClr val="000000"/>
            </a:solidFill>
            <a:miter lim="800000"/>
            <a:headEnd/>
            <a:tailEnd/>
          </a:ln>
        </p:spPr>
        <p:txBody>
          <a:bodyPr/>
          <a:lstStyle/>
          <a:p>
            <a:r>
              <a:rPr lang="en-GB" altLang="en-US" sz="2200"/>
              <a:t>Put into a water bath for 2 minutes.</a:t>
            </a:r>
          </a:p>
          <a:p>
            <a:r>
              <a:rPr lang="en-GB" altLang="en-US" sz="2200">
                <a:sym typeface="Wingdings" panose="05000000000000000000" pitchFamily="2" charset="2"/>
              </a:rPr>
              <a:t></a:t>
            </a:r>
            <a:r>
              <a:rPr lang="en-GB" altLang="en-US" sz="2200"/>
              <a:t> 37˚C or</a:t>
            </a:r>
          </a:p>
          <a:p>
            <a:r>
              <a:rPr lang="en-GB" altLang="en-US" sz="2200">
                <a:sym typeface="Wingdings" panose="05000000000000000000" pitchFamily="2" charset="2"/>
              </a:rPr>
              <a:t></a:t>
            </a:r>
            <a:r>
              <a:rPr lang="en-GB" altLang="en-US" sz="2200"/>
              <a:t> Different temperatures</a:t>
            </a:r>
            <a:endParaRPr lang="en-GB" altLang="en-US"/>
          </a:p>
        </p:txBody>
      </p:sp>
      <p:sp>
        <p:nvSpPr>
          <p:cNvPr id="120843" name="Freeform 11">
            <a:extLst>
              <a:ext uri="{FF2B5EF4-FFF2-40B4-BE49-F238E27FC236}">
                <a16:creationId xmlns:a16="http://schemas.microsoft.com/office/drawing/2014/main" id="{7179E3D2-6F75-CA65-C792-E65EF036CA86}"/>
              </a:ext>
            </a:extLst>
          </p:cNvPr>
          <p:cNvSpPr>
            <a:spLocks/>
          </p:cNvSpPr>
          <p:nvPr/>
        </p:nvSpPr>
        <p:spPr bwMode="auto">
          <a:xfrm>
            <a:off x="3232150" y="1943100"/>
            <a:ext cx="1266825" cy="293688"/>
          </a:xfrm>
          <a:custGeom>
            <a:avLst/>
            <a:gdLst>
              <a:gd name="T0" fmla="*/ 0 w 2804"/>
              <a:gd name="T1" fmla="*/ 93 h 463"/>
              <a:gd name="T2" fmla="*/ 875 w 2804"/>
              <a:gd name="T3" fmla="*/ 58 h 463"/>
              <a:gd name="T4" fmla="*/ 1813 w 2804"/>
              <a:gd name="T5" fmla="*/ 441 h 463"/>
              <a:gd name="T6" fmla="*/ 2804 w 2804"/>
              <a:gd name="T7" fmla="*/ 190 h 463"/>
            </a:gdLst>
            <a:ahLst/>
            <a:cxnLst>
              <a:cxn ang="0">
                <a:pos x="T0" y="T1"/>
              </a:cxn>
              <a:cxn ang="0">
                <a:pos x="T2" y="T3"/>
              </a:cxn>
              <a:cxn ang="0">
                <a:pos x="T4" y="T5"/>
              </a:cxn>
              <a:cxn ang="0">
                <a:pos x="T6" y="T7"/>
              </a:cxn>
            </a:cxnLst>
            <a:rect l="0" t="0" r="r" b="b"/>
            <a:pathLst>
              <a:path w="2804" h="463">
                <a:moveTo>
                  <a:pt x="0" y="93"/>
                </a:moveTo>
                <a:cubicBezTo>
                  <a:pt x="146" y="87"/>
                  <a:pt x="573" y="0"/>
                  <a:pt x="875" y="58"/>
                </a:cubicBezTo>
                <a:cubicBezTo>
                  <a:pt x="1177" y="116"/>
                  <a:pt x="1492" y="419"/>
                  <a:pt x="1813" y="441"/>
                </a:cubicBezTo>
                <a:cubicBezTo>
                  <a:pt x="2134" y="463"/>
                  <a:pt x="2598" y="242"/>
                  <a:pt x="2804" y="190"/>
                </a:cubicBezTo>
              </a:path>
            </a:pathLst>
          </a:custGeom>
          <a:noFill/>
          <a:ln w="76200"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20844" name="Text Box 12">
            <a:extLst>
              <a:ext uri="{FF2B5EF4-FFF2-40B4-BE49-F238E27FC236}">
                <a16:creationId xmlns:a16="http://schemas.microsoft.com/office/drawing/2014/main" id="{EA3BBC1E-9C8A-22DA-86D5-263183C7E5AC}"/>
              </a:ext>
            </a:extLst>
          </p:cNvPr>
          <p:cNvSpPr txBox="1">
            <a:spLocks noChangeArrowheads="1"/>
          </p:cNvSpPr>
          <p:nvPr/>
        </p:nvSpPr>
        <p:spPr bwMode="auto">
          <a:xfrm>
            <a:off x="4572000" y="3581400"/>
            <a:ext cx="3294063" cy="2171700"/>
          </a:xfrm>
          <a:prstGeom prst="rect">
            <a:avLst/>
          </a:prstGeom>
          <a:solidFill>
            <a:srgbClr val="FFFFFF"/>
          </a:solidFill>
          <a:ln w="9525">
            <a:solidFill>
              <a:srgbClr val="000000"/>
            </a:solidFill>
            <a:miter lim="800000"/>
            <a:headEnd/>
            <a:tailEnd/>
          </a:ln>
        </p:spPr>
        <p:txBody>
          <a:bodyPr/>
          <a:lstStyle/>
          <a:p>
            <a:r>
              <a:rPr lang="en-GB" altLang="en-US" sz="2200"/>
              <a:t>Add drops of Amylase enzyme.</a:t>
            </a:r>
          </a:p>
          <a:p>
            <a:r>
              <a:rPr lang="en-GB" altLang="en-US" sz="2200">
                <a:sym typeface="Wingdings" panose="05000000000000000000" pitchFamily="2" charset="2"/>
              </a:rPr>
              <a:t></a:t>
            </a:r>
            <a:r>
              <a:rPr lang="en-GB" altLang="en-US" sz="2200"/>
              <a:t>5 drops or</a:t>
            </a:r>
          </a:p>
          <a:p>
            <a:r>
              <a:rPr lang="en-GB" altLang="en-US" sz="2200">
                <a:sym typeface="Wingdings" panose="05000000000000000000" pitchFamily="2" charset="2"/>
              </a:rPr>
              <a:t></a:t>
            </a:r>
            <a:r>
              <a:rPr lang="en-GB" altLang="en-US" sz="2200"/>
              <a:t> Different number of drops</a:t>
            </a:r>
          </a:p>
          <a:p>
            <a:pPr algn="ctr"/>
            <a:endParaRPr lang="en-GB" altLang="en-US"/>
          </a:p>
        </p:txBody>
      </p:sp>
      <p:sp>
        <p:nvSpPr>
          <p:cNvPr id="120845" name="Line 13">
            <a:extLst>
              <a:ext uri="{FF2B5EF4-FFF2-40B4-BE49-F238E27FC236}">
                <a16:creationId xmlns:a16="http://schemas.microsoft.com/office/drawing/2014/main" id="{10A9B61F-EF64-3643-2CFC-556268BF6420}"/>
              </a:ext>
            </a:extLst>
          </p:cNvPr>
          <p:cNvSpPr>
            <a:spLocks noChangeShapeType="1"/>
          </p:cNvSpPr>
          <p:nvPr/>
        </p:nvSpPr>
        <p:spPr bwMode="auto">
          <a:xfrm>
            <a:off x="6272213" y="3086100"/>
            <a:ext cx="15875" cy="484188"/>
          </a:xfrm>
          <a:prstGeom prst="line">
            <a:avLst/>
          </a:prstGeom>
          <a:noFill/>
          <a:ln w="762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20846" name="Freeform 14">
            <a:extLst>
              <a:ext uri="{FF2B5EF4-FFF2-40B4-BE49-F238E27FC236}">
                <a16:creationId xmlns:a16="http://schemas.microsoft.com/office/drawing/2014/main" id="{6F7E501D-73FE-63B2-9B93-D4E356B16FE2}"/>
              </a:ext>
            </a:extLst>
          </p:cNvPr>
          <p:cNvSpPr>
            <a:spLocks/>
          </p:cNvSpPr>
          <p:nvPr/>
        </p:nvSpPr>
        <p:spPr bwMode="auto">
          <a:xfrm>
            <a:off x="3810000" y="4648200"/>
            <a:ext cx="661988" cy="287338"/>
          </a:xfrm>
          <a:custGeom>
            <a:avLst/>
            <a:gdLst>
              <a:gd name="T0" fmla="*/ 1043 w 1043"/>
              <a:gd name="T1" fmla="*/ 291 h 454"/>
              <a:gd name="T2" fmla="*/ 713 w 1043"/>
              <a:gd name="T3" fmla="*/ 423 h 454"/>
              <a:gd name="T4" fmla="*/ 330 w 1043"/>
              <a:gd name="T5" fmla="*/ 106 h 454"/>
              <a:gd name="T6" fmla="*/ 0 w 1043"/>
              <a:gd name="T7" fmla="*/ 0 h 454"/>
            </a:gdLst>
            <a:ahLst/>
            <a:cxnLst>
              <a:cxn ang="0">
                <a:pos x="T0" y="T1"/>
              </a:cxn>
              <a:cxn ang="0">
                <a:pos x="T2" y="T3"/>
              </a:cxn>
              <a:cxn ang="0">
                <a:pos x="T4" y="T5"/>
              </a:cxn>
              <a:cxn ang="0">
                <a:pos x="T6" y="T7"/>
              </a:cxn>
            </a:cxnLst>
            <a:rect l="0" t="0" r="r" b="b"/>
            <a:pathLst>
              <a:path w="1043" h="454">
                <a:moveTo>
                  <a:pt x="1043" y="291"/>
                </a:moveTo>
                <a:cubicBezTo>
                  <a:pt x="988" y="313"/>
                  <a:pt x="832" y="454"/>
                  <a:pt x="713" y="423"/>
                </a:cubicBezTo>
                <a:cubicBezTo>
                  <a:pt x="594" y="392"/>
                  <a:pt x="449" y="176"/>
                  <a:pt x="330" y="106"/>
                </a:cubicBezTo>
                <a:cubicBezTo>
                  <a:pt x="211" y="36"/>
                  <a:pt x="69" y="22"/>
                  <a:pt x="0" y="0"/>
                </a:cubicBezTo>
              </a:path>
            </a:pathLst>
          </a:custGeom>
          <a:noFill/>
          <a:ln w="76200" cmpd="sng">
            <a:solidFill>
              <a:srgbClr val="0000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120847" name="Group 15">
            <a:extLst>
              <a:ext uri="{FF2B5EF4-FFF2-40B4-BE49-F238E27FC236}">
                <a16:creationId xmlns:a16="http://schemas.microsoft.com/office/drawing/2014/main" id="{36D2F105-0608-A262-3AC7-09C1A21ED7CF}"/>
              </a:ext>
            </a:extLst>
          </p:cNvPr>
          <p:cNvGrpSpPr>
            <a:grpSpLocks/>
          </p:cNvGrpSpPr>
          <p:nvPr/>
        </p:nvGrpSpPr>
        <p:grpSpPr bwMode="auto">
          <a:xfrm>
            <a:off x="1676400" y="3581400"/>
            <a:ext cx="2179638" cy="2057400"/>
            <a:chOff x="960" y="2520"/>
            <a:chExt cx="1373" cy="1296"/>
          </a:xfrm>
        </p:grpSpPr>
        <p:grpSp>
          <p:nvGrpSpPr>
            <p:cNvPr id="120848" name="Group 16">
              <a:extLst>
                <a:ext uri="{FF2B5EF4-FFF2-40B4-BE49-F238E27FC236}">
                  <a16:creationId xmlns:a16="http://schemas.microsoft.com/office/drawing/2014/main" id="{2C97F094-708E-F34C-4B9E-443CECA7C96F}"/>
                </a:ext>
              </a:extLst>
            </p:cNvPr>
            <p:cNvGrpSpPr>
              <a:grpSpLocks/>
            </p:cNvGrpSpPr>
            <p:nvPr/>
          </p:nvGrpSpPr>
          <p:grpSpPr bwMode="auto">
            <a:xfrm>
              <a:off x="960" y="2520"/>
              <a:ext cx="1373" cy="1296"/>
              <a:chOff x="960" y="2520"/>
              <a:chExt cx="1373" cy="1296"/>
            </a:xfrm>
          </p:grpSpPr>
          <p:sp>
            <p:nvSpPr>
              <p:cNvPr id="120849" name="Text Box 17">
                <a:extLst>
                  <a:ext uri="{FF2B5EF4-FFF2-40B4-BE49-F238E27FC236}">
                    <a16:creationId xmlns:a16="http://schemas.microsoft.com/office/drawing/2014/main" id="{C2D6C3E6-C736-6DE9-B149-BDD9F0F4607C}"/>
                  </a:ext>
                </a:extLst>
              </p:cNvPr>
              <p:cNvSpPr txBox="1">
                <a:spLocks noChangeArrowheads="1"/>
              </p:cNvSpPr>
              <p:nvPr/>
            </p:nvSpPr>
            <p:spPr bwMode="auto">
              <a:xfrm>
                <a:off x="960" y="2520"/>
                <a:ext cx="1373" cy="1296"/>
              </a:xfrm>
              <a:prstGeom prst="rect">
                <a:avLst/>
              </a:prstGeom>
              <a:solidFill>
                <a:srgbClr val="FFFFFF"/>
              </a:solidFill>
              <a:ln w="9525">
                <a:solidFill>
                  <a:srgbClr val="000000"/>
                </a:solidFill>
                <a:miter lim="800000"/>
                <a:headEnd/>
                <a:tailEnd/>
              </a:ln>
            </p:spPr>
            <p:txBody>
              <a:bodyPr/>
              <a:lstStyle/>
              <a:p>
                <a:r>
                  <a:rPr lang="en-GB" altLang="en-US" sz="2200"/>
                  <a:t>Stop the stopwatch when the blue/black colour disappears.</a:t>
                </a:r>
                <a:endParaRPr lang="en-GB" altLang="en-US"/>
              </a:p>
            </p:txBody>
          </p:sp>
          <p:grpSp>
            <p:nvGrpSpPr>
              <p:cNvPr id="120850" name="Group 18">
                <a:extLst>
                  <a:ext uri="{FF2B5EF4-FFF2-40B4-BE49-F238E27FC236}">
                    <a16:creationId xmlns:a16="http://schemas.microsoft.com/office/drawing/2014/main" id="{5B81BF93-3F26-0AC2-DA7D-9983A58EB919}"/>
                  </a:ext>
                </a:extLst>
              </p:cNvPr>
              <p:cNvGrpSpPr>
                <a:grpSpLocks/>
              </p:cNvGrpSpPr>
              <p:nvPr/>
            </p:nvGrpSpPr>
            <p:grpSpPr bwMode="auto">
              <a:xfrm>
                <a:off x="2064" y="2784"/>
                <a:ext cx="183" cy="600"/>
                <a:chOff x="2064" y="2784"/>
                <a:chExt cx="183" cy="600"/>
              </a:xfrm>
            </p:grpSpPr>
            <p:sp>
              <p:nvSpPr>
                <p:cNvPr id="120851" name="AutoShape 19">
                  <a:extLst>
                    <a:ext uri="{FF2B5EF4-FFF2-40B4-BE49-F238E27FC236}">
                      <a16:creationId xmlns:a16="http://schemas.microsoft.com/office/drawing/2014/main" id="{6EB60599-0EDC-58B7-9904-0780E54E268E}"/>
                    </a:ext>
                  </a:extLst>
                </p:cNvPr>
                <p:cNvSpPr>
                  <a:spLocks noChangeArrowheads="1"/>
                </p:cNvSpPr>
                <p:nvPr/>
              </p:nvSpPr>
              <p:spPr bwMode="auto">
                <a:xfrm>
                  <a:off x="2087" y="2832"/>
                  <a:ext cx="114" cy="552"/>
                </a:xfrm>
                <a:prstGeom prst="roundRect">
                  <a:avLst>
                    <a:gd name="adj" fmla="val 16667"/>
                  </a:avLst>
                </a:prstGeom>
                <a:solidFill>
                  <a:srgbClr val="FFFFFF"/>
                </a:solidFill>
                <a:ln w="9525">
                  <a:solidFill>
                    <a:srgbClr val="000000"/>
                  </a:solidFill>
                  <a:round/>
                  <a:headEnd/>
                  <a:tailEnd/>
                </a:ln>
              </p:spPr>
              <p:txBody>
                <a:bodyPr/>
                <a:lstStyle/>
                <a:p>
                  <a:endParaRPr lang="en-GB"/>
                </a:p>
              </p:txBody>
            </p:sp>
            <p:sp>
              <p:nvSpPr>
                <p:cNvPr id="120852" name="Rectangle 20">
                  <a:extLst>
                    <a:ext uri="{FF2B5EF4-FFF2-40B4-BE49-F238E27FC236}">
                      <a16:creationId xmlns:a16="http://schemas.microsoft.com/office/drawing/2014/main" id="{07840B7D-2CC4-A412-A841-EA69FB41C6AB}"/>
                    </a:ext>
                  </a:extLst>
                </p:cNvPr>
                <p:cNvSpPr>
                  <a:spLocks noChangeArrowheads="1"/>
                </p:cNvSpPr>
                <p:nvPr/>
              </p:nvSpPr>
              <p:spPr bwMode="auto">
                <a:xfrm>
                  <a:off x="2064" y="2784"/>
                  <a:ext cx="183" cy="1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grpSp>
        </p:grpSp>
        <p:sp>
          <p:nvSpPr>
            <p:cNvPr id="120853" name="AutoShape 21">
              <a:extLst>
                <a:ext uri="{FF2B5EF4-FFF2-40B4-BE49-F238E27FC236}">
                  <a16:creationId xmlns:a16="http://schemas.microsoft.com/office/drawing/2014/main" id="{09199725-9964-BF8B-A633-202A92C385EC}"/>
                </a:ext>
              </a:extLst>
            </p:cNvPr>
            <p:cNvSpPr>
              <a:spLocks noChangeArrowheads="1"/>
            </p:cNvSpPr>
            <p:nvPr/>
          </p:nvSpPr>
          <p:spPr bwMode="auto">
            <a:xfrm>
              <a:off x="2085" y="3276"/>
              <a:ext cx="114" cy="106"/>
            </a:xfrm>
            <a:prstGeom prst="roundRect">
              <a:avLst>
                <a:gd name="adj" fmla="val 16667"/>
              </a:avLst>
            </a:prstGeom>
            <a:solidFill>
              <a:srgbClr val="000080">
                <a:alpha val="8000"/>
              </a:srgbClr>
            </a:solidFill>
            <a:ln w="9525">
              <a:solidFill>
                <a:schemeClr val="tx1"/>
              </a:solidFill>
              <a:round/>
              <a:headEnd/>
              <a:tailEnd/>
            </a:ln>
          </p:spPr>
          <p:txBody>
            <a:bodyPr/>
            <a:lstStyle/>
            <a:p>
              <a:endParaRPr lang="en-GB"/>
            </a:p>
          </p:txBody>
        </p:sp>
      </p:grpSp>
      <p:sp>
        <p:nvSpPr>
          <p:cNvPr id="120854" name="Text Box 22">
            <a:extLst>
              <a:ext uri="{FF2B5EF4-FFF2-40B4-BE49-F238E27FC236}">
                <a16:creationId xmlns:a16="http://schemas.microsoft.com/office/drawing/2014/main" id="{6C384721-865A-CBA7-08FB-A1205B99E865}"/>
              </a:ext>
            </a:extLst>
          </p:cNvPr>
          <p:cNvSpPr txBox="1">
            <a:spLocks noChangeArrowheads="1"/>
          </p:cNvSpPr>
          <p:nvPr/>
        </p:nvSpPr>
        <p:spPr bwMode="auto">
          <a:xfrm>
            <a:off x="4495800" y="5257800"/>
            <a:ext cx="3429000" cy="457200"/>
          </a:xfrm>
          <a:prstGeom prst="rect">
            <a:avLst/>
          </a:prstGeom>
          <a:noFill/>
          <a:ln>
            <a:noFill/>
          </a:ln>
          <a:effectLst/>
          <a:extLst>
            <a:ext uri="{909E8E84-426E-40DD-AFC4-6F175D3DCCD1}">
              <a14:hiddenFill xmlns:a14="http://schemas.microsoft.com/office/drawing/2010/main">
                <a:solidFill>
                  <a:srgbClr val="66663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2400">
                <a:solidFill>
                  <a:srgbClr val="333399"/>
                </a:solidFill>
                <a:latin typeface="Kristen ITC" panose="03050502040202030202" pitchFamily="66" charset="0"/>
              </a:rPr>
              <a:t>Start the stopwatch!</a:t>
            </a:r>
          </a:p>
        </p:txBody>
      </p:sp>
      <p:sp>
        <p:nvSpPr>
          <p:cNvPr id="120855" name="Text Box 23">
            <a:extLst>
              <a:ext uri="{FF2B5EF4-FFF2-40B4-BE49-F238E27FC236}">
                <a16:creationId xmlns:a16="http://schemas.microsoft.com/office/drawing/2014/main" id="{8450E483-3216-2461-BF99-F289355D78F1}"/>
              </a:ext>
            </a:extLst>
          </p:cNvPr>
          <p:cNvSpPr txBox="1">
            <a:spLocks noChangeArrowheads="1"/>
          </p:cNvSpPr>
          <p:nvPr/>
        </p:nvSpPr>
        <p:spPr bwMode="auto">
          <a:xfrm>
            <a:off x="685800" y="5943600"/>
            <a:ext cx="7943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008000"/>
                </a:solidFill>
              </a:rPr>
              <a:t>Don’t forget to write down how you will make it a fair test!!</a:t>
            </a:r>
            <a:endParaRPr lang="en-GB" altLang="en-US" sz="240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slide(fromLeft)">
                                      <p:cBhvr>
                                        <p:cTn id="7" dur="500"/>
                                        <p:tgtEl>
                                          <p:spTgt spid="120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20843"/>
                                        </p:tgtEl>
                                        <p:attrNameLst>
                                          <p:attrName>style.visibility</p:attrName>
                                        </p:attrNameLst>
                                      </p:cBhvr>
                                      <p:to>
                                        <p:strVal val="visible"/>
                                      </p:to>
                                    </p:set>
                                    <p:animEffect transition="in" filter="wipe(left)">
                                      <p:cBhvr>
                                        <p:cTn id="12" dur="500"/>
                                        <p:tgtEl>
                                          <p:spTgt spid="1208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childTnLst>
                                    <p:set>
                                      <p:cBhvr>
                                        <p:cTn id="16" dur="1" fill="hold">
                                          <p:stCondLst>
                                            <p:cond delay="0"/>
                                          </p:stCondLst>
                                        </p:cTn>
                                        <p:tgtEl>
                                          <p:spTgt spid="120842"/>
                                        </p:tgtEl>
                                        <p:attrNameLst>
                                          <p:attrName>style.visibility</p:attrName>
                                        </p:attrNameLst>
                                      </p:cBhvr>
                                      <p:to>
                                        <p:strVal val="visible"/>
                                      </p:to>
                                    </p:set>
                                    <p:animEffect transition="in" filter="slide(fromLeft)">
                                      <p:cBhvr>
                                        <p:cTn id="17" dur="500"/>
                                        <p:tgtEl>
                                          <p:spTgt spid="1208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20845"/>
                                        </p:tgtEl>
                                        <p:attrNameLst>
                                          <p:attrName>style.visibility</p:attrName>
                                        </p:attrNameLst>
                                      </p:cBhvr>
                                      <p:to>
                                        <p:strVal val="visible"/>
                                      </p:to>
                                    </p:set>
                                    <p:animEffect transition="in" filter="wipe(up)">
                                      <p:cBhvr>
                                        <p:cTn id="22" dur="500"/>
                                        <p:tgtEl>
                                          <p:spTgt spid="12084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120844"/>
                                        </p:tgtEl>
                                        <p:attrNameLst>
                                          <p:attrName>style.visibility</p:attrName>
                                        </p:attrNameLst>
                                      </p:cBhvr>
                                      <p:to>
                                        <p:strVal val="visible"/>
                                      </p:to>
                                    </p:set>
                                    <p:animEffect transition="in" filter="slide(fromBottom)">
                                      <p:cBhvr>
                                        <p:cTn id="27" dur="500"/>
                                        <p:tgtEl>
                                          <p:spTgt spid="1208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nodeType="clickEffect">
                                  <p:stCondLst>
                                    <p:cond delay="0"/>
                                  </p:stCondLst>
                                  <p:childTnLst>
                                    <p:set>
                                      <p:cBhvr>
                                        <p:cTn id="31" dur="1" fill="hold">
                                          <p:stCondLst>
                                            <p:cond delay="0"/>
                                          </p:stCondLst>
                                        </p:cTn>
                                        <p:tgtEl>
                                          <p:spTgt spid="120854"/>
                                        </p:tgtEl>
                                        <p:attrNameLst>
                                          <p:attrName>style.visibility</p:attrName>
                                        </p:attrNameLst>
                                      </p:cBhvr>
                                      <p:to>
                                        <p:strVal val="visible"/>
                                      </p:to>
                                    </p:set>
                                    <p:anim calcmode="lin" valueType="num">
                                      <p:cBhvr>
                                        <p:cTn id="32" dur="500" fill="hold"/>
                                        <p:tgtEl>
                                          <p:spTgt spid="120854"/>
                                        </p:tgtEl>
                                        <p:attrNameLst>
                                          <p:attrName>ppt_w</p:attrName>
                                        </p:attrNameLst>
                                      </p:cBhvr>
                                      <p:tavLst>
                                        <p:tav tm="0">
                                          <p:val>
                                            <p:fltVal val="0"/>
                                          </p:val>
                                        </p:tav>
                                        <p:tav tm="100000">
                                          <p:val>
                                            <p:strVal val="#ppt_w"/>
                                          </p:val>
                                        </p:tav>
                                      </p:tavLst>
                                    </p:anim>
                                    <p:anim calcmode="lin" valueType="num">
                                      <p:cBhvr>
                                        <p:cTn id="33" dur="500" fill="hold"/>
                                        <p:tgtEl>
                                          <p:spTgt spid="120854"/>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nodeType="clickEffect">
                                  <p:stCondLst>
                                    <p:cond delay="0"/>
                                  </p:stCondLst>
                                  <p:childTnLst>
                                    <p:set>
                                      <p:cBhvr>
                                        <p:cTn id="37" dur="1" fill="hold">
                                          <p:stCondLst>
                                            <p:cond delay="0"/>
                                          </p:stCondLst>
                                        </p:cTn>
                                        <p:tgtEl>
                                          <p:spTgt spid="120846"/>
                                        </p:tgtEl>
                                        <p:attrNameLst>
                                          <p:attrName>style.visibility</p:attrName>
                                        </p:attrNameLst>
                                      </p:cBhvr>
                                      <p:to>
                                        <p:strVal val="visible"/>
                                      </p:to>
                                    </p:set>
                                    <p:animEffect transition="in" filter="wipe(right)">
                                      <p:cBhvr>
                                        <p:cTn id="38" dur="500"/>
                                        <p:tgtEl>
                                          <p:spTgt spid="12084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2" fill="hold" nodeType="clickEffect">
                                  <p:stCondLst>
                                    <p:cond delay="0"/>
                                  </p:stCondLst>
                                  <p:childTnLst>
                                    <p:set>
                                      <p:cBhvr>
                                        <p:cTn id="42" dur="1" fill="hold">
                                          <p:stCondLst>
                                            <p:cond delay="0"/>
                                          </p:stCondLst>
                                        </p:cTn>
                                        <p:tgtEl>
                                          <p:spTgt spid="120847"/>
                                        </p:tgtEl>
                                        <p:attrNameLst>
                                          <p:attrName>style.visibility</p:attrName>
                                        </p:attrNameLst>
                                      </p:cBhvr>
                                      <p:to>
                                        <p:strVal val="visible"/>
                                      </p:to>
                                    </p:set>
                                    <p:animEffect transition="in" filter="slide(fromRight)">
                                      <p:cBhvr>
                                        <p:cTn id="43" dur="500"/>
                                        <p:tgtEl>
                                          <p:spTgt spid="12084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1" presetClass="entr" presetSubtype="0" fill="hold" nodeType="clickEffect">
                                  <p:stCondLst>
                                    <p:cond delay="0"/>
                                  </p:stCondLst>
                                  <p:iterate type="lt">
                                    <p:tmPct val="10000"/>
                                  </p:iterate>
                                  <p:childTnLst>
                                    <p:set>
                                      <p:cBhvr>
                                        <p:cTn id="47" dur="1" fill="hold">
                                          <p:stCondLst>
                                            <p:cond delay="0"/>
                                          </p:stCondLst>
                                        </p:cTn>
                                        <p:tgtEl>
                                          <p:spTgt spid="120855"/>
                                        </p:tgtEl>
                                        <p:attrNameLst>
                                          <p:attrName>style.visibility</p:attrName>
                                        </p:attrNameLst>
                                      </p:cBhvr>
                                      <p:to>
                                        <p:strVal val="visible"/>
                                      </p:to>
                                    </p:set>
                                    <p:anim calcmode="lin" valueType="num">
                                      <p:cBhvr>
                                        <p:cTn id="48" dur="500" fill="hold"/>
                                        <p:tgtEl>
                                          <p:spTgt spid="12085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20855"/>
                                        </p:tgtEl>
                                        <p:attrNameLst>
                                          <p:attrName>ppt_y</p:attrName>
                                        </p:attrNameLst>
                                      </p:cBhvr>
                                      <p:tavLst>
                                        <p:tav tm="0">
                                          <p:val>
                                            <p:strVal val="#ppt_y"/>
                                          </p:val>
                                        </p:tav>
                                        <p:tav tm="100000">
                                          <p:val>
                                            <p:strVal val="#ppt_y"/>
                                          </p:val>
                                        </p:tav>
                                      </p:tavLst>
                                    </p:anim>
                                    <p:anim calcmode="lin" valueType="num">
                                      <p:cBhvr>
                                        <p:cTn id="50" dur="500" fill="hold"/>
                                        <p:tgtEl>
                                          <p:spTgt spid="12085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2085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20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2" grpId="0" animBg="1"/>
      <p:bldP spid="120844" grpId="0" animBg="1"/>
      <p:bldP spid="120854" grpId="0"/>
      <p:bldP spid="12085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4">
            <a:extLst>
              <a:ext uri="{FF2B5EF4-FFF2-40B4-BE49-F238E27FC236}">
                <a16:creationId xmlns:a16="http://schemas.microsoft.com/office/drawing/2014/main" id="{06BE4470-A571-2D4C-9852-D58CE48E9E64}"/>
              </a:ext>
            </a:extLst>
          </p:cNvPr>
          <p:cNvSpPr>
            <a:spLocks noGrp="1" noChangeArrowheads="1"/>
          </p:cNvSpPr>
          <p:nvPr>
            <p:ph type="title"/>
          </p:nvPr>
        </p:nvSpPr>
        <p:spPr/>
        <p:txBody>
          <a:bodyPr/>
          <a:lstStyle/>
          <a:p>
            <a:r>
              <a:rPr lang="en-US" altLang="en-US"/>
              <a:t>Graph </a:t>
            </a:r>
            <a:endParaRPr lang="en-GB" altLang="en-US"/>
          </a:p>
        </p:txBody>
      </p:sp>
      <p:sp>
        <p:nvSpPr>
          <p:cNvPr id="180229" name="Line 5">
            <a:extLst>
              <a:ext uri="{FF2B5EF4-FFF2-40B4-BE49-F238E27FC236}">
                <a16:creationId xmlns:a16="http://schemas.microsoft.com/office/drawing/2014/main" id="{98A10466-2A90-A3CD-B2EF-F1EBC69ABD25}"/>
              </a:ext>
            </a:extLst>
          </p:cNvPr>
          <p:cNvSpPr>
            <a:spLocks noChangeShapeType="1"/>
          </p:cNvSpPr>
          <p:nvPr/>
        </p:nvSpPr>
        <p:spPr bwMode="auto">
          <a:xfrm>
            <a:off x="762000" y="1905000"/>
            <a:ext cx="0" cy="3810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0230" name="Line 6">
            <a:extLst>
              <a:ext uri="{FF2B5EF4-FFF2-40B4-BE49-F238E27FC236}">
                <a16:creationId xmlns:a16="http://schemas.microsoft.com/office/drawing/2014/main" id="{CEB4FBD7-6E52-1BB8-BF42-B509E2E8F16D}"/>
              </a:ext>
            </a:extLst>
          </p:cNvPr>
          <p:cNvSpPr>
            <a:spLocks noChangeShapeType="1"/>
          </p:cNvSpPr>
          <p:nvPr/>
        </p:nvSpPr>
        <p:spPr bwMode="auto">
          <a:xfrm>
            <a:off x="762000" y="5715000"/>
            <a:ext cx="381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0231" name="Text Box 7">
            <a:extLst>
              <a:ext uri="{FF2B5EF4-FFF2-40B4-BE49-F238E27FC236}">
                <a16:creationId xmlns:a16="http://schemas.microsoft.com/office/drawing/2014/main" id="{7DDF7AF6-32EC-F667-9B66-7DFC86184B80}"/>
              </a:ext>
            </a:extLst>
          </p:cNvPr>
          <p:cNvSpPr txBox="1">
            <a:spLocks noChangeArrowheads="1"/>
          </p:cNvSpPr>
          <p:nvPr/>
        </p:nvSpPr>
        <p:spPr bwMode="auto">
          <a:xfrm>
            <a:off x="3489325" y="5751513"/>
            <a:ext cx="18859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Number of drops</a:t>
            </a:r>
          </a:p>
          <a:p>
            <a:r>
              <a:rPr lang="en-US" altLang="en-US"/>
              <a:t>       Or</a:t>
            </a:r>
          </a:p>
          <a:p>
            <a:r>
              <a:rPr lang="en-US" altLang="en-US"/>
              <a:t>Temperature</a:t>
            </a:r>
            <a:endParaRPr lang="en-GB" altLang="en-US"/>
          </a:p>
        </p:txBody>
      </p:sp>
      <p:sp>
        <p:nvSpPr>
          <p:cNvPr id="180232" name="Text Box 8">
            <a:extLst>
              <a:ext uri="{FF2B5EF4-FFF2-40B4-BE49-F238E27FC236}">
                <a16:creationId xmlns:a16="http://schemas.microsoft.com/office/drawing/2014/main" id="{9A0EF90D-6E2D-D144-F472-01A5978D66AF}"/>
              </a:ext>
            </a:extLst>
          </p:cNvPr>
          <p:cNvSpPr txBox="1">
            <a:spLocks noChangeArrowheads="1"/>
          </p:cNvSpPr>
          <p:nvPr/>
        </p:nvSpPr>
        <p:spPr bwMode="auto">
          <a:xfrm>
            <a:off x="0" y="2362200"/>
            <a:ext cx="762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Time taken (s)</a:t>
            </a:r>
            <a:endParaRPr lang="en-GB" altLang="en-US"/>
          </a:p>
        </p:txBody>
      </p:sp>
      <p:sp>
        <p:nvSpPr>
          <p:cNvPr id="180233" name="Text Box 9">
            <a:extLst>
              <a:ext uri="{FF2B5EF4-FFF2-40B4-BE49-F238E27FC236}">
                <a16:creationId xmlns:a16="http://schemas.microsoft.com/office/drawing/2014/main" id="{B8A106B3-11FD-CABA-E091-1D15CF751A28}"/>
              </a:ext>
            </a:extLst>
          </p:cNvPr>
          <p:cNvSpPr txBox="1">
            <a:spLocks noChangeArrowheads="1"/>
          </p:cNvSpPr>
          <p:nvPr/>
        </p:nvSpPr>
        <p:spPr bwMode="auto">
          <a:xfrm>
            <a:off x="4724400" y="685800"/>
            <a:ext cx="3962400" cy="575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eriod"/>
            </a:pPr>
            <a:r>
              <a:rPr lang="en-US" altLang="en-US" sz="2400">
                <a:solidFill>
                  <a:schemeClr val="tx2"/>
                </a:solidFill>
              </a:rPr>
              <a:t>Work out the times taken for each experiment in seconds (remember there are 60 seconds per minute!) and put it in your results table</a:t>
            </a:r>
          </a:p>
          <a:p>
            <a:pPr>
              <a:spcBef>
                <a:spcPct val="50000"/>
              </a:spcBef>
              <a:buFontTx/>
              <a:buAutoNum type="arabicPeriod"/>
            </a:pPr>
            <a:r>
              <a:rPr lang="en-US" altLang="en-US" sz="2400">
                <a:solidFill>
                  <a:schemeClr val="tx2"/>
                </a:solidFill>
              </a:rPr>
              <a:t>Work out the average time taken for each temperature/number of drops and put it in your results table</a:t>
            </a:r>
          </a:p>
          <a:p>
            <a:pPr>
              <a:spcBef>
                <a:spcPct val="50000"/>
              </a:spcBef>
              <a:buFontTx/>
              <a:buAutoNum type="arabicPeriod"/>
            </a:pPr>
            <a:r>
              <a:rPr lang="en-US" altLang="en-US" sz="2400">
                <a:solidFill>
                  <a:schemeClr val="tx2"/>
                </a:solidFill>
              </a:rPr>
              <a:t>Plot a graph of your AVERAGE results only.</a:t>
            </a:r>
          </a:p>
          <a:p>
            <a:pPr>
              <a:spcBef>
                <a:spcPct val="50000"/>
              </a:spcBef>
              <a:buFontTx/>
              <a:buAutoNum type="arabicPeriod"/>
            </a:pPr>
            <a:endParaRPr lang="en-GB" altLang="en-US" sz="2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3FD0A56F-8290-2BFA-F96F-D624FED249CB}"/>
              </a:ext>
            </a:extLst>
          </p:cNvPr>
          <p:cNvSpPr>
            <a:spLocks noGrp="1" noChangeArrowheads="1"/>
          </p:cNvSpPr>
          <p:nvPr>
            <p:ph type="title"/>
          </p:nvPr>
        </p:nvSpPr>
        <p:spPr/>
        <p:txBody>
          <a:bodyPr/>
          <a:lstStyle/>
          <a:p>
            <a:r>
              <a:rPr lang="en-US" altLang="en-US"/>
              <a:t>Tour guide</a:t>
            </a:r>
            <a:endParaRPr lang="en-GB" altLang="en-US"/>
          </a:p>
        </p:txBody>
      </p:sp>
      <p:sp>
        <p:nvSpPr>
          <p:cNvPr id="124931" name="Rectangle 3">
            <a:extLst>
              <a:ext uri="{FF2B5EF4-FFF2-40B4-BE49-F238E27FC236}">
                <a16:creationId xmlns:a16="http://schemas.microsoft.com/office/drawing/2014/main" id="{6D0B8360-3030-3CB8-D690-105AFC8C444E}"/>
              </a:ext>
            </a:extLst>
          </p:cNvPr>
          <p:cNvSpPr>
            <a:spLocks noGrp="1" noChangeArrowheads="1"/>
          </p:cNvSpPr>
          <p:nvPr>
            <p:ph type="body" idx="1"/>
          </p:nvPr>
        </p:nvSpPr>
        <p:spPr>
          <a:xfrm>
            <a:off x="1524000" y="1524000"/>
            <a:ext cx="7010400" cy="4953000"/>
          </a:xfrm>
        </p:spPr>
        <p:txBody>
          <a:bodyPr/>
          <a:lstStyle/>
          <a:p>
            <a:pPr>
              <a:lnSpc>
                <a:spcPct val="80000"/>
              </a:lnSpc>
            </a:pPr>
            <a:r>
              <a:rPr lang="en-US" altLang="en-US" sz="2100"/>
              <a:t>Mouth </a:t>
            </a:r>
          </a:p>
          <a:p>
            <a:pPr lvl="1">
              <a:lnSpc>
                <a:spcPct val="80000"/>
              </a:lnSpc>
            </a:pPr>
            <a:r>
              <a:rPr lang="en-US" altLang="en-US" sz="2000">
                <a:solidFill>
                  <a:schemeClr val="accent2"/>
                </a:solidFill>
              </a:rPr>
              <a:t>Teeth </a:t>
            </a:r>
            <a:r>
              <a:rPr lang="en-US" altLang="en-US" sz="2000">
                <a:solidFill>
                  <a:schemeClr val="accent2"/>
                </a:solidFill>
                <a:cs typeface="Arial" panose="020B0604020202020204" pitchFamily="34" charset="0"/>
              </a:rPr>
              <a:t>√</a:t>
            </a:r>
          </a:p>
          <a:p>
            <a:pPr lvl="1">
              <a:lnSpc>
                <a:spcPct val="80000"/>
              </a:lnSpc>
            </a:pPr>
            <a:r>
              <a:rPr lang="en-US" altLang="en-US" sz="2000"/>
              <a:t>Amylase enzyme (What are enzymes???)</a:t>
            </a:r>
          </a:p>
          <a:p>
            <a:pPr>
              <a:lnSpc>
                <a:spcPct val="80000"/>
              </a:lnSpc>
            </a:pPr>
            <a:r>
              <a:rPr lang="en-US" altLang="en-US" sz="2100">
                <a:solidFill>
                  <a:schemeClr val="accent2"/>
                </a:solidFill>
              </a:rPr>
              <a:t>Oesophagus </a:t>
            </a:r>
          </a:p>
          <a:p>
            <a:pPr lvl="1">
              <a:lnSpc>
                <a:spcPct val="80000"/>
              </a:lnSpc>
            </a:pPr>
            <a:r>
              <a:rPr lang="en-US" altLang="en-US" sz="2000">
                <a:solidFill>
                  <a:schemeClr val="accent2"/>
                </a:solidFill>
              </a:rPr>
              <a:t>peristalsis</a:t>
            </a:r>
          </a:p>
          <a:p>
            <a:pPr>
              <a:lnSpc>
                <a:spcPct val="80000"/>
              </a:lnSpc>
            </a:pPr>
            <a:r>
              <a:rPr lang="en-US" altLang="en-US" sz="2100">
                <a:solidFill>
                  <a:schemeClr val="accent2"/>
                </a:solidFill>
              </a:rPr>
              <a:t>Stomach </a:t>
            </a:r>
          </a:p>
          <a:p>
            <a:pPr lvl="1">
              <a:lnSpc>
                <a:spcPct val="80000"/>
              </a:lnSpc>
            </a:pPr>
            <a:r>
              <a:rPr lang="en-US" altLang="en-US" sz="2000">
                <a:solidFill>
                  <a:schemeClr val="accent2"/>
                </a:solidFill>
              </a:rPr>
              <a:t>Protease enzyme</a:t>
            </a:r>
          </a:p>
          <a:p>
            <a:pPr lvl="1">
              <a:lnSpc>
                <a:spcPct val="80000"/>
              </a:lnSpc>
            </a:pPr>
            <a:r>
              <a:rPr lang="en-US" altLang="en-US" sz="2000">
                <a:solidFill>
                  <a:schemeClr val="accent2"/>
                </a:solidFill>
              </a:rPr>
              <a:t>Enzymes and pH</a:t>
            </a:r>
          </a:p>
          <a:p>
            <a:pPr>
              <a:lnSpc>
                <a:spcPct val="80000"/>
              </a:lnSpc>
            </a:pPr>
            <a:r>
              <a:rPr lang="en-US" altLang="en-US" sz="2100">
                <a:solidFill>
                  <a:schemeClr val="accent2"/>
                </a:solidFill>
              </a:rPr>
              <a:t>Pancreas</a:t>
            </a:r>
          </a:p>
          <a:p>
            <a:pPr lvl="1">
              <a:lnSpc>
                <a:spcPct val="80000"/>
              </a:lnSpc>
            </a:pPr>
            <a:r>
              <a:rPr lang="en-US" altLang="en-US" sz="2000">
                <a:solidFill>
                  <a:schemeClr val="accent2"/>
                </a:solidFill>
              </a:rPr>
              <a:t>Amylase, Protease and Lipase Enzymes</a:t>
            </a:r>
          </a:p>
          <a:p>
            <a:pPr>
              <a:lnSpc>
                <a:spcPct val="80000"/>
              </a:lnSpc>
            </a:pPr>
            <a:r>
              <a:rPr lang="en-US" altLang="en-US" sz="21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1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6D9A3689-EEC9-A2D1-7004-29B5B2CE9031}"/>
              </a:ext>
            </a:extLst>
          </p:cNvPr>
          <p:cNvSpPr>
            <a:spLocks noGrp="1" noChangeArrowheads="1"/>
          </p:cNvSpPr>
          <p:nvPr>
            <p:ph type="title"/>
          </p:nvPr>
        </p:nvSpPr>
        <p:spPr/>
        <p:txBody>
          <a:bodyPr/>
          <a:lstStyle/>
          <a:p>
            <a:r>
              <a:rPr lang="en-US" altLang="en-US"/>
              <a:t>Mouth: What happens</a:t>
            </a:r>
            <a:endParaRPr lang="en-GB" altLang="en-US"/>
          </a:p>
        </p:txBody>
      </p:sp>
      <p:sp>
        <p:nvSpPr>
          <p:cNvPr id="122883" name="Rectangle 3">
            <a:extLst>
              <a:ext uri="{FF2B5EF4-FFF2-40B4-BE49-F238E27FC236}">
                <a16:creationId xmlns:a16="http://schemas.microsoft.com/office/drawing/2014/main" id="{2C2C767A-9162-5B0A-6D02-B355E5A9E764}"/>
              </a:ext>
            </a:extLst>
          </p:cNvPr>
          <p:cNvSpPr>
            <a:spLocks noGrp="1" noChangeArrowheads="1"/>
          </p:cNvSpPr>
          <p:nvPr>
            <p:ph type="body" idx="1"/>
          </p:nvPr>
        </p:nvSpPr>
        <p:spPr/>
        <p:txBody>
          <a:bodyPr/>
          <a:lstStyle/>
          <a:p>
            <a:r>
              <a:rPr lang="en-US" altLang="en-US"/>
              <a:t>Food is crushed and ground up by teeth</a:t>
            </a:r>
          </a:p>
          <a:p>
            <a:r>
              <a:rPr lang="en-US" altLang="en-US"/>
              <a:t>The salivary glands make saliva which makes the food moist and easy for swallowing</a:t>
            </a:r>
          </a:p>
          <a:p>
            <a:r>
              <a:rPr lang="en-US" altLang="en-US"/>
              <a:t>Amylase enzyme (in saliva) breaks the carbohydrate starch down into glucose.</a:t>
            </a:r>
            <a:endParaRPr lang="en-GB"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40C01968-04C8-9CA5-A3A0-68F06C54F272}"/>
              </a:ext>
            </a:extLst>
          </p:cNvPr>
          <p:cNvSpPr>
            <a:spLocks noGrp="1" noChangeArrowheads="1"/>
          </p:cNvSpPr>
          <p:nvPr>
            <p:ph type="title"/>
          </p:nvPr>
        </p:nvSpPr>
        <p:spPr/>
        <p:txBody>
          <a:bodyPr/>
          <a:lstStyle/>
          <a:p>
            <a:r>
              <a:rPr lang="en-US" altLang="en-US"/>
              <a:t>Tour guide</a:t>
            </a:r>
            <a:endParaRPr lang="en-GB" altLang="en-US"/>
          </a:p>
        </p:txBody>
      </p:sp>
      <p:sp>
        <p:nvSpPr>
          <p:cNvPr id="126979" name="Rectangle 3">
            <a:extLst>
              <a:ext uri="{FF2B5EF4-FFF2-40B4-BE49-F238E27FC236}">
                <a16:creationId xmlns:a16="http://schemas.microsoft.com/office/drawing/2014/main" id="{3C5F69EB-228B-F73A-5813-F9C4DD506DFF}"/>
              </a:ext>
            </a:extLst>
          </p:cNvPr>
          <p:cNvSpPr>
            <a:spLocks noGrp="1" noChangeArrowheads="1"/>
          </p:cNvSpPr>
          <p:nvPr>
            <p:ph type="body" idx="1"/>
          </p:nvPr>
        </p:nvSpPr>
        <p:spPr>
          <a:xfrm>
            <a:off x="1524000" y="1524000"/>
            <a:ext cx="7010400" cy="4953000"/>
          </a:xfrm>
        </p:spPr>
        <p:txBody>
          <a:bodyPr/>
          <a:lstStyle/>
          <a:p>
            <a:pPr>
              <a:lnSpc>
                <a:spcPct val="80000"/>
              </a:lnSpc>
            </a:pPr>
            <a:r>
              <a:rPr lang="en-US" altLang="en-US" sz="2000"/>
              <a:t>Mouth </a:t>
            </a:r>
          </a:p>
          <a:p>
            <a:pPr lvl="1">
              <a:lnSpc>
                <a:spcPct val="80000"/>
              </a:lnSpc>
            </a:pPr>
            <a:r>
              <a:rPr lang="en-US" altLang="en-US" sz="2000">
                <a:solidFill>
                  <a:schemeClr val="accent2"/>
                </a:solidFill>
              </a:rPr>
              <a:t>Teeth </a:t>
            </a:r>
            <a:r>
              <a:rPr lang="en-US" altLang="en-US" sz="2000">
                <a:solidFill>
                  <a:srgbClr val="FF3300"/>
                </a:solidFill>
                <a:cs typeface="Arial" panose="020B0604020202020204" pitchFamily="34" charset="0"/>
              </a:rPr>
              <a:t>√</a:t>
            </a:r>
          </a:p>
          <a:p>
            <a:pPr lvl="1">
              <a:lnSpc>
                <a:spcPct val="80000"/>
              </a:lnSpc>
            </a:pPr>
            <a:r>
              <a:rPr lang="en-US" altLang="en-US" sz="2000">
                <a:solidFill>
                  <a:schemeClr val="accent2"/>
                </a:solidFill>
              </a:rPr>
              <a:t>Amylase enzyme (What are enzymes???) </a:t>
            </a:r>
            <a:r>
              <a:rPr lang="en-US" altLang="en-US" sz="1900">
                <a:solidFill>
                  <a:srgbClr val="FF3300"/>
                </a:solidFill>
                <a:cs typeface="Arial" panose="020B0604020202020204" pitchFamily="34" charset="0"/>
              </a:rPr>
              <a:t>√</a:t>
            </a:r>
            <a:endParaRPr lang="en-US" altLang="en-US" sz="2000">
              <a:solidFill>
                <a:schemeClr val="accent2"/>
              </a:solidFill>
            </a:endParaRPr>
          </a:p>
          <a:p>
            <a:pPr>
              <a:lnSpc>
                <a:spcPct val="80000"/>
              </a:lnSpc>
            </a:pPr>
            <a:r>
              <a:rPr lang="en-US" altLang="en-US" sz="2000">
                <a:solidFill>
                  <a:srgbClr val="011501"/>
                </a:solidFill>
              </a:rPr>
              <a:t>Oesophagus </a:t>
            </a:r>
          </a:p>
          <a:p>
            <a:pPr lvl="1">
              <a:lnSpc>
                <a:spcPct val="80000"/>
              </a:lnSpc>
            </a:pPr>
            <a:r>
              <a:rPr lang="en-US" altLang="en-US" sz="2000">
                <a:solidFill>
                  <a:srgbClr val="011501"/>
                </a:solidFill>
              </a:rPr>
              <a:t>peristalsis</a:t>
            </a:r>
          </a:p>
          <a:p>
            <a:pPr>
              <a:lnSpc>
                <a:spcPct val="80000"/>
              </a:lnSpc>
            </a:pPr>
            <a:r>
              <a:rPr lang="en-US" altLang="en-US" sz="2000">
                <a:solidFill>
                  <a:schemeClr val="accent2"/>
                </a:solidFill>
              </a:rPr>
              <a:t>Stomach </a:t>
            </a:r>
          </a:p>
          <a:p>
            <a:pPr lvl="1">
              <a:lnSpc>
                <a:spcPct val="80000"/>
              </a:lnSpc>
            </a:pPr>
            <a:r>
              <a:rPr lang="en-US" altLang="en-US" sz="2000">
                <a:solidFill>
                  <a:schemeClr val="accent2"/>
                </a:solidFill>
              </a:rPr>
              <a:t>Protease enzyme</a:t>
            </a:r>
          </a:p>
          <a:p>
            <a:pPr lvl="1">
              <a:lnSpc>
                <a:spcPct val="80000"/>
              </a:lnSpc>
            </a:pPr>
            <a:r>
              <a:rPr lang="en-US" altLang="en-US" sz="2000">
                <a:solidFill>
                  <a:schemeClr val="accent2"/>
                </a:solidFill>
              </a:rPr>
              <a:t>Enzymes and pH</a:t>
            </a:r>
          </a:p>
          <a:p>
            <a:pPr>
              <a:lnSpc>
                <a:spcPct val="80000"/>
              </a:lnSpc>
            </a:pPr>
            <a:r>
              <a:rPr lang="en-US" altLang="en-US" sz="2000">
                <a:solidFill>
                  <a:schemeClr val="accent2"/>
                </a:solidFill>
              </a:rPr>
              <a:t>Pancreas</a:t>
            </a:r>
          </a:p>
          <a:p>
            <a:pPr lvl="1">
              <a:lnSpc>
                <a:spcPct val="80000"/>
              </a:lnSpc>
            </a:pPr>
            <a:r>
              <a:rPr lang="en-US" altLang="en-US" sz="2000">
                <a:solidFill>
                  <a:schemeClr val="accent2"/>
                </a:solidFill>
              </a:rPr>
              <a:t>Amylase, Protease and Lipase Enzymes</a:t>
            </a:r>
          </a:p>
          <a:p>
            <a:pPr>
              <a:lnSpc>
                <a:spcPct val="80000"/>
              </a:lnSpc>
            </a:pPr>
            <a:r>
              <a:rPr lang="en-US" altLang="en-US" sz="20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0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DD7C1F4-5696-662C-1A0E-69460BAA9C4C}"/>
              </a:ext>
            </a:extLst>
          </p:cNvPr>
          <p:cNvSpPr>
            <a:spLocks noGrp="1" noChangeArrowheads="1"/>
          </p:cNvSpPr>
          <p:nvPr>
            <p:ph type="title"/>
          </p:nvPr>
        </p:nvSpPr>
        <p:spPr/>
        <p:txBody>
          <a:bodyPr/>
          <a:lstStyle/>
          <a:p>
            <a:r>
              <a:rPr lang="en-US" altLang="en-US"/>
              <a:t>Swallowing and Peristalsis</a:t>
            </a:r>
            <a:endParaRPr lang="en-GB" altLang="en-US"/>
          </a:p>
        </p:txBody>
      </p:sp>
      <p:sp>
        <p:nvSpPr>
          <p:cNvPr id="129027" name="Rectangle 3">
            <a:extLst>
              <a:ext uri="{FF2B5EF4-FFF2-40B4-BE49-F238E27FC236}">
                <a16:creationId xmlns:a16="http://schemas.microsoft.com/office/drawing/2014/main" id="{94EE5734-ED01-12B1-DC7B-F733C448AF35}"/>
              </a:ext>
            </a:extLst>
          </p:cNvPr>
          <p:cNvSpPr>
            <a:spLocks noGrp="1" noChangeArrowheads="1"/>
          </p:cNvSpPr>
          <p:nvPr>
            <p:ph type="body" idx="1"/>
          </p:nvPr>
        </p:nvSpPr>
        <p:spPr/>
        <p:txBody>
          <a:bodyPr/>
          <a:lstStyle/>
          <a:p>
            <a:r>
              <a:rPr lang="en-US" altLang="en-US"/>
              <a:t>Watch the animations and fill in your worksheet</a:t>
            </a:r>
          </a:p>
          <a:p>
            <a:pPr lvl="1"/>
            <a:r>
              <a:rPr lang="en-US" altLang="en-US"/>
              <a:t>Times GCSE Biology: Digestion: Page 13-14</a:t>
            </a:r>
          </a:p>
          <a:p>
            <a:pPr lvl="1"/>
            <a:r>
              <a:rPr lang="en-GB" altLang="en-US">
                <a:hlinkClick r:id="rId3"/>
              </a:rPr>
              <a:t>http://www.hopkins-gi.org/multimedia/database/intro_250_Swallow.swf</a:t>
            </a:r>
            <a:r>
              <a:rPr lang="en-GB" altLang="en-US"/>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65ACCF7A-866C-D812-F384-17C7F8F8F265}"/>
              </a:ext>
            </a:extLst>
          </p:cNvPr>
          <p:cNvSpPr>
            <a:spLocks noGrp="1" noChangeArrowheads="1"/>
          </p:cNvSpPr>
          <p:nvPr>
            <p:ph type="title"/>
          </p:nvPr>
        </p:nvSpPr>
        <p:spPr/>
        <p:txBody>
          <a:bodyPr/>
          <a:lstStyle/>
          <a:p>
            <a:r>
              <a:rPr lang="en-US" altLang="en-US"/>
              <a:t>Tour guide</a:t>
            </a:r>
            <a:endParaRPr lang="en-GB" altLang="en-US"/>
          </a:p>
        </p:txBody>
      </p:sp>
      <p:sp>
        <p:nvSpPr>
          <p:cNvPr id="131077" name="Rectangle 5">
            <a:extLst>
              <a:ext uri="{FF2B5EF4-FFF2-40B4-BE49-F238E27FC236}">
                <a16:creationId xmlns:a16="http://schemas.microsoft.com/office/drawing/2014/main" id="{BFA0F3FD-A140-4170-08A7-3EF7B18A33A9}"/>
              </a:ext>
            </a:extLst>
          </p:cNvPr>
          <p:cNvSpPr>
            <a:spLocks noGrp="1" noChangeArrowheads="1"/>
          </p:cNvSpPr>
          <p:nvPr>
            <p:ph type="body" idx="1"/>
          </p:nvPr>
        </p:nvSpPr>
        <p:spPr>
          <a:xfrm>
            <a:off x="1447800" y="1524000"/>
            <a:ext cx="7010400" cy="4114800"/>
          </a:xfrm>
          <a:noFill/>
          <a:ln/>
        </p:spPr>
        <p:txBody>
          <a:bodyPr/>
          <a:lstStyle/>
          <a:p>
            <a:pPr>
              <a:lnSpc>
                <a:spcPct val="80000"/>
              </a:lnSpc>
            </a:pPr>
            <a:r>
              <a:rPr lang="en-US" altLang="en-US" sz="2000">
                <a:solidFill>
                  <a:schemeClr val="accent2"/>
                </a:solidFill>
              </a:rPr>
              <a:t>Mouth </a:t>
            </a:r>
          </a:p>
          <a:p>
            <a:pPr lvl="1">
              <a:lnSpc>
                <a:spcPct val="80000"/>
              </a:lnSpc>
            </a:pPr>
            <a:r>
              <a:rPr lang="en-US" altLang="en-US" sz="2000">
                <a:solidFill>
                  <a:schemeClr val="accent2"/>
                </a:solidFill>
              </a:rPr>
              <a:t>Teeth </a:t>
            </a:r>
            <a:r>
              <a:rPr lang="en-US" altLang="en-US" sz="2000">
                <a:solidFill>
                  <a:srgbClr val="FF3300"/>
                </a:solidFill>
              </a:rPr>
              <a:t>√</a:t>
            </a:r>
          </a:p>
          <a:p>
            <a:pPr lvl="1">
              <a:lnSpc>
                <a:spcPct val="80000"/>
              </a:lnSpc>
            </a:pPr>
            <a:r>
              <a:rPr lang="en-US" altLang="en-US" sz="2000">
                <a:solidFill>
                  <a:schemeClr val="accent2"/>
                </a:solidFill>
              </a:rPr>
              <a:t>Amylase enzyme (What are enzymes???) </a:t>
            </a:r>
            <a:r>
              <a:rPr lang="en-US" altLang="en-US" sz="2000">
                <a:solidFill>
                  <a:srgbClr val="FF3300"/>
                </a:solidFill>
              </a:rPr>
              <a:t>√</a:t>
            </a:r>
          </a:p>
          <a:p>
            <a:pPr>
              <a:lnSpc>
                <a:spcPct val="80000"/>
              </a:lnSpc>
            </a:pPr>
            <a:r>
              <a:rPr lang="en-US" altLang="en-US" sz="2000">
                <a:solidFill>
                  <a:schemeClr val="accent2"/>
                </a:solidFill>
              </a:rPr>
              <a:t>Oesophagus </a:t>
            </a:r>
          </a:p>
          <a:p>
            <a:pPr lvl="1">
              <a:lnSpc>
                <a:spcPct val="80000"/>
              </a:lnSpc>
            </a:pPr>
            <a:r>
              <a:rPr lang="en-US" altLang="en-US" sz="2000">
                <a:solidFill>
                  <a:schemeClr val="accent2"/>
                </a:solidFill>
              </a:rPr>
              <a:t>Peristalsis </a:t>
            </a:r>
            <a:r>
              <a:rPr lang="en-US" altLang="en-US" sz="2000">
                <a:solidFill>
                  <a:srgbClr val="FF3300"/>
                </a:solidFill>
              </a:rPr>
              <a:t>√</a:t>
            </a:r>
          </a:p>
          <a:p>
            <a:pPr>
              <a:lnSpc>
                <a:spcPct val="80000"/>
              </a:lnSpc>
            </a:pPr>
            <a:r>
              <a:rPr lang="en-US" altLang="en-US" sz="2000"/>
              <a:t>Stomach </a:t>
            </a:r>
          </a:p>
          <a:p>
            <a:pPr lvl="1">
              <a:lnSpc>
                <a:spcPct val="80000"/>
              </a:lnSpc>
            </a:pPr>
            <a:r>
              <a:rPr lang="en-US" altLang="en-US" sz="2000"/>
              <a:t>Protease enzyme</a:t>
            </a:r>
          </a:p>
          <a:p>
            <a:pPr lvl="1">
              <a:lnSpc>
                <a:spcPct val="80000"/>
              </a:lnSpc>
            </a:pPr>
            <a:r>
              <a:rPr lang="en-US" altLang="en-US" sz="2000"/>
              <a:t>Enzymes and pH</a:t>
            </a:r>
          </a:p>
          <a:p>
            <a:pPr>
              <a:lnSpc>
                <a:spcPct val="80000"/>
              </a:lnSpc>
            </a:pPr>
            <a:r>
              <a:rPr lang="en-US" altLang="en-US" sz="2000">
                <a:solidFill>
                  <a:schemeClr val="accent2"/>
                </a:solidFill>
              </a:rPr>
              <a:t>Pancreas</a:t>
            </a:r>
          </a:p>
          <a:p>
            <a:pPr lvl="1">
              <a:lnSpc>
                <a:spcPct val="80000"/>
              </a:lnSpc>
            </a:pPr>
            <a:r>
              <a:rPr lang="en-US" altLang="en-US" sz="2000">
                <a:solidFill>
                  <a:schemeClr val="accent2"/>
                </a:solidFill>
              </a:rPr>
              <a:t>Amylase, Protease and Lipase Enzymes</a:t>
            </a:r>
          </a:p>
          <a:p>
            <a:pPr>
              <a:lnSpc>
                <a:spcPct val="80000"/>
              </a:lnSpc>
            </a:pPr>
            <a:r>
              <a:rPr lang="en-US" altLang="en-US" sz="20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0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330A1D52-B9EC-872B-EF1E-1A8EB7D8E696}"/>
              </a:ext>
            </a:extLst>
          </p:cNvPr>
          <p:cNvSpPr>
            <a:spLocks noGrp="1" noChangeArrowheads="1"/>
          </p:cNvSpPr>
          <p:nvPr>
            <p:ph type="title"/>
          </p:nvPr>
        </p:nvSpPr>
        <p:spPr/>
        <p:txBody>
          <a:bodyPr/>
          <a:lstStyle/>
          <a:p>
            <a:r>
              <a:rPr lang="en-US" altLang="en-US"/>
              <a:t>Stomach</a:t>
            </a:r>
            <a:endParaRPr lang="en-GB" altLang="en-US"/>
          </a:p>
        </p:txBody>
      </p:sp>
      <p:sp>
        <p:nvSpPr>
          <p:cNvPr id="144387" name="Rectangle 3">
            <a:extLst>
              <a:ext uri="{FF2B5EF4-FFF2-40B4-BE49-F238E27FC236}">
                <a16:creationId xmlns:a16="http://schemas.microsoft.com/office/drawing/2014/main" id="{DA9FC572-B1C8-1335-ADC0-24127E942740}"/>
              </a:ext>
            </a:extLst>
          </p:cNvPr>
          <p:cNvSpPr>
            <a:spLocks noGrp="1" noChangeArrowheads="1"/>
          </p:cNvSpPr>
          <p:nvPr>
            <p:ph type="body" idx="1"/>
          </p:nvPr>
        </p:nvSpPr>
        <p:spPr/>
        <p:txBody>
          <a:bodyPr/>
          <a:lstStyle/>
          <a:p>
            <a:pPr>
              <a:lnSpc>
                <a:spcPct val="90000"/>
              </a:lnSpc>
            </a:pPr>
            <a:r>
              <a:rPr lang="en-US" altLang="en-US"/>
              <a:t>Stomach muscles contract and relax to mechanically break down the food</a:t>
            </a:r>
          </a:p>
          <a:p>
            <a:pPr>
              <a:lnSpc>
                <a:spcPct val="90000"/>
              </a:lnSpc>
            </a:pPr>
            <a:r>
              <a:rPr lang="en-US" altLang="en-US"/>
              <a:t>They also mix the food up with gastric juice and hydrochloric acid</a:t>
            </a:r>
          </a:p>
          <a:p>
            <a:pPr lvl="1">
              <a:lnSpc>
                <a:spcPct val="90000"/>
              </a:lnSpc>
            </a:pPr>
            <a:r>
              <a:rPr lang="en-US" altLang="en-US"/>
              <a:t>The acid kills germs in the food</a:t>
            </a:r>
          </a:p>
          <a:p>
            <a:pPr lvl="1">
              <a:lnSpc>
                <a:spcPct val="90000"/>
              </a:lnSpc>
            </a:pPr>
            <a:r>
              <a:rPr lang="en-US" altLang="en-US"/>
              <a:t>The gastric juice contains the </a:t>
            </a:r>
            <a:r>
              <a:rPr lang="en-US" altLang="en-US" b="1"/>
              <a:t>protease</a:t>
            </a:r>
            <a:r>
              <a:rPr lang="en-US" altLang="en-US"/>
              <a:t> enzyme </a:t>
            </a:r>
            <a:r>
              <a:rPr lang="en-US" altLang="en-US" b="1"/>
              <a:t>PEPSIN</a:t>
            </a:r>
            <a:r>
              <a:rPr lang="en-US" altLang="en-US"/>
              <a:t> to digest protein into amino acids</a:t>
            </a:r>
          </a:p>
          <a:p>
            <a:pPr>
              <a:lnSpc>
                <a:spcPct val="90000"/>
              </a:lnSpc>
            </a:pPr>
            <a:r>
              <a:rPr lang="en-US" altLang="en-US"/>
              <a:t>Food spends about 3-4 hours in here.</a:t>
            </a:r>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Effect transition="in" filter="slide(fromBottom)">
                                      <p:cBhvr>
                                        <p:cTn id="7" dur="500"/>
                                        <p:tgtEl>
                                          <p:spTgt spid="144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44387">
                                            <p:txEl>
                                              <p:pRg st="1" end="1"/>
                                            </p:txEl>
                                          </p:spTgt>
                                        </p:tgtEl>
                                        <p:attrNameLst>
                                          <p:attrName>style.visibility</p:attrName>
                                        </p:attrNameLst>
                                      </p:cBhvr>
                                      <p:to>
                                        <p:strVal val="visible"/>
                                      </p:to>
                                    </p:set>
                                    <p:animEffect transition="in" filter="slide(fromBottom)">
                                      <p:cBhvr>
                                        <p:cTn id="12" dur="500"/>
                                        <p:tgtEl>
                                          <p:spTgt spid="144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Effect transition="in" filter="slide(fromBottom)">
                                      <p:cBhvr>
                                        <p:cTn id="17" dur="500"/>
                                        <p:tgtEl>
                                          <p:spTgt spid="144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144387">
                                            <p:txEl>
                                              <p:pRg st="3" end="3"/>
                                            </p:txEl>
                                          </p:spTgt>
                                        </p:tgtEl>
                                        <p:attrNameLst>
                                          <p:attrName>style.visibility</p:attrName>
                                        </p:attrNameLst>
                                      </p:cBhvr>
                                      <p:to>
                                        <p:strVal val="visible"/>
                                      </p:to>
                                    </p:set>
                                    <p:animEffect transition="in" filter="slide(fromBottom)">
                                      <p:cBhvr>
                                        <p:cTn id="22" dur="500"/>
                                        <p:tgtEl>
                                          <p:spTgt spid="144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144387">
                                            <p:txEl>
                                              <p:pRg st="4" end="4"/>
                                            </p:txEl>
                                          </p:spTgt>
                                        </p:tgtEl>
                                        <p:attrNameLst>
                                          <p:attrName>style.visibility</p:attrName>
                                        </p:attrNameLst>
                                      </p:cBhvr>
                                      <p:to>
                                        <p:strVal val="visible"/>
                                      </p:to>
                                    </p:set>
                                    <p:animEffect transition="in" filter="slide(fromBottom)">
                                      <p:cBhvr>
                                        <p:cTn id="27" dur="500"/>
                                        <p:tgtEl>
                                          <p:spTgt spid="144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CC541CB3-0A61-DD21-413D-6241504DB4F1}"/>
              </a:ext>
            </a:extLst>
          </p:cNvPr>
          <p:cNvSpPr>
            <a:spLocks noGrp="1" noChangeArrowheads="1"/>
          </p:cNvSpPr>
          <p:nvPr>
            <p:ph type="title"/>
          </p:nvPr>
        </p:nvSpPr>
        <p:spPr>
          <a:xfrm>
            <a:off x="1524000" y="190500"/>
            <a:ext cx="7620000" cy="1527175"/>
          </a:xfrm>
        </p:spPr>
        <p:txBody>
          <a:bodyPr/>
          <a:lstStyle/>
          <a:p>
            <a:r>
              <a:rPr lang="en-US" altLang="en-US"/>
              <a:t>Enzymes and temperature</a:t>
            </a:r>
            <a:endParaRPr lang="en-GB" altLang="en-US"/>
          </a:p>
        </p:txBody>
      </p:sp>
      <p:sp>
        <p:nvSpPr>
          <p:cNvPr id="146435" name="Rectangle 3">
            <a:extLst>
              <a:ext uri="{FF2B5EF4-FFF2-40B4-BE49-F238E27FC236}">
                <a16:creationId xmlns:a16="http://schemas.microsoft.com/office/drawing/2014/main" id="{A5E4A777-F288-DB47-8A2A-9FCAF1D71AC1}"/>
              </a:ext>
            </a:extLst>
          </p:cNvPr>
          <p:cNvSpPr>
            <a:spLocks noGrp="1" noChangeArrowheads="1"/>
          </p:cNvSpPr>
          <p:nvPr>
            <p:ph type="body" sz="half" idx="1"/>
          </p:nvPr>
        </p:nvSpPr>
        <p:spPr>
          <a:xfrm>
            <a:off x="1524000" y="1524000"/>
            <a:ext cx="6858000" cy="4114800"/>
          </a:xfrm>
        </p:spPr>
        <p:txBody>
          <a:bodyPr/>
          <a:lstStyle/>
          <a:p>
            <a:r>
              <a:rPr lang="en-US" altLang="en-US" sz="2600"/>
              <a:t>Enzymes work best at 37</a:t>
            </a:r>
            <a:r>
              <a:rPr lang="en-US" altLang="en-US" sz="2600">
                <a:cs typeface="Arial" panose="020B0604020202020204" pitchFamily="34" charset="0"/>
              </a:rPr>
              <a:t>˚</a:t>
            </a:r>
            <a:r>
              <a:rPr lang="en-US" altLang="en-US" sz="2600"/>
              <a:t>C</a:t>
            </a:r>
            <a:endParaRPr lang="en-GB" altLang="en-US" sz="2600"/>
          </a:p>
        </p:txBody>
      </p:sp>
      <p:pic>
        <p:nvPicPr>
          <p:cNvPr id="146436" name="Picture 4">
            <a:extLst>
              <a:ext uri="{FF2B5EF4-FFF2-40B4-BE49-F238E27FC236}">
                <a16:creationId xmlns:a16="http://schemas.microsoft.com/office/drawing/2014/main" id="{48C63D22-343C-4150-74D6-4BDB91A3DF7A}"/>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371600" y="2590800"/>
            <a:ext cx="6096000" cy="4064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6436"/>
                                        </p:tgtEl>
                                        <p:attrNameLst>
                                          <p:attrName>style.visibility</p:attrName>
                                        </p:attrNameLst>
                                      </p:cBhvr>
                                      <p:to>
                                        <p:strVal val="visible"/>
                                      </p:to>
                                    </p:set>
                                    <p:animEffect transition="in" filter="dissolve">
                                      <p:cBhvr>
                                        <p:cTn id="7" dur="500"/>
                                        <p:tgtEl>
                                          <p:spTgt spid="146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3DB38E1-E11C-A26E-6D9B-B39B7D9FB8A3}"/>
              </a:ext>
            </a:extLst>
          </p:cNvPr>
          <p:cNvSpPr>
            <a:spLocks noGrp="1" noChangeArrowheads="1"/>
          </p:cNvSpPr>
          <p:nvPr>
            <p:ph type="title"/>
          </p:nvPr>
        </p:nvSpPr>
        <p:spPr/>
        <p:txBody>
          <a:bodyPr/>
          <a:lstStyle/>
          <a:p>
            <a:r>
              <a:rPr lang="en-US" altLang="en-US"/>
              <a:t>What is the gut?</a:t>
            </a:r>
            <a:endParaRPr lang="en-GB" altLang="en-US"/>
          </a:p>
        </p:txBody>
      </p:sp>
      <p:sp>
        <p:nvSpPr>
          <p:cNvPr id="16387" name="Rectangle 3">
            <a:extLst>
              <a:ext uri="{FF2B5EF4-FFF2-40B4-BE49-F238E27FC236}">
                <a16:creationId xmlns:a16="http://schemas.microsoft.com/office/drawing/2014/main" id="{9FC7D24F-D8A5-0CC6-5761-A1D3645EE5DA}"/>
              </a:ext>
            </a:extLst>
          </p:cNvPr>
          <p:cNvSpPr>
            <a:spLocks noGrp="1" noChangeArrowheads="1"/>
          </p:cNvSpPr>
          <p:nvPr>
            <p:ph type="body" idx="1"/>
          </p:nvPr>
        </p:nvSpPr>
        <p:spPr/>
        <p:txBody>
          <a:bodyPr/>
          <a:lstStyle/>
          <a:p>
            <a:r>
              <a:rPr lang="en-US" altLang="en-US"/>
              <a:t>The gut is a coiled tube where food is broken down (digested) and absorbed into the body.</a:t>
            </a:r>
          </a:p>
          <a:p>
            <a:r>
              <a:rPr lang="en-US" altLang="en-US"/>
              <a:t>Any waste food is passed out of the body through the anus.</a:t>
            </a:r>
            <a:endParaRPr lang="en-GB"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041ADBB3-1082-ED2A-19A0-27A75AE5EB07}"/>
              </a:ext>
            </a:extLst>
          </p:cNvPr>
          <p:cNvSpPr>
            <a:spLocks noGrp="1" noChangeArrowheads="1"/>
          </p:cNvSpPr>
          <p:nvPr>
            <p:ph type="title"/>
          </p:nvPr>
        </p:nvSpPr>
        <p:spPr/>
        <p:txBody>
          <a:bodyPr/>
          <a:lstStyle/>
          <a:p>
            <a:r>
              <a:rPr lang="en-US" altLang="en-US"/>
              <a:t>Enzymes and pH</a:t>
            </a:r>
            <a:endParaRPr lang="en-GB" altLang="en-US"/>
          </a:p>
        </p:txBody>
      </p:sp>
      <p:sp>
        <p:nvSpPr>
          <p:cNvPr id="149507" name="Rectangle 3">
            <a:extLst>
              <a:ext uri="{FF2B5EF4-FFF2-40B4-BE49-F238E27FC236}">
                <a16:creationId xmlns:a16="http://schemas.microsoft.com/office/drawing/2014/main" id="{C1773C3F-84B9-07CD-CA17-6EBD68E92E97}"/>
              </a:ext>
            </a:extLst>
          </p:cNvPr>
          <p:cNvSpPr>
            <a:spLocks noGrp="1" noChangeArrowheads="1"/>
          </p:cNvSpPr>
          <p:nvPr>
            <p:ph type="body" idx="1"/>
          </p:nvPr>
        </p:nvSpPr>
        <p:spPr/>
        <p:txBody>
          <a:bodyPr/>
          <a:lstStyle/>
          <a:p>
            <a:r>
              <a:rPr lang="en-US" altLang="en-US"/>
              <a:t>Enzymes work best at one pH.  This pH is different for each different enzyme.  </a:t>
            </a:r>
          </a:p>
          <a:p>
            <a:r>
              <a:rPr lang="en-US" altLang="en-US"/>
              <a:t>If the pH goes too low (more acidic) or too high (more alkaline), the enzyme will not work as effectively.</a:t>
            </a:r>
          </a:p>
          <a:p>
            <a:r>
              <a:rPr lang="en-US" altLang="en-US"/>
              <a:t>However, changes to pH will NOT denature enzymes.</a:t>
            </a:r>
            <a:endParaRPr lang="en-GB"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A25E74FB-9E01-96BC-2BD1-837512834295}"/>
              </a:ext>
            </a:extLst>
          </p:cNvPr>
          <p:cNvSpPr>
            <a:spLocks noGrp="1" noChangeArrowheads="1"/>
          </p:cNvSpPr>
          <p:nvPr>
            <p:ph type="title"/>
          </p:nvPr>
        </p:nvSpPr>
        <p:spPr/>
        <p:txBody>
          <a:bodyPr/>
          <a:lstStyle/>
          <a:p>
            <a:r>
              <a:rPr lang="en-US" altLang="en-US"/>
              <a:t>Enzymes and pH</a:t>
            </a:r>
            <a:endParaRPr lang="en-GB" altLang="en-US"/>
          </a:p>
        </p:txBody>
      </p:sp>
      <p:pic>
        <p:nvPicPr>
          <p:cNvPr id="150533" name="Picture 5">
            <a:extLst>
              <a:ext uri="{FF2B5EF4-FFF2-40B4-BE49-F238E27FC236}">
                <a16:creationId xmlns:a16="http://schemas.microsoft.com/office/drawing/2014/main" id="{379B13AE-2D95-938E-14FE-41FDAC7944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981200"/>
            <a:ext cx="7786688"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634B065B-1068-3B22-500A-0914CFF908DB}"/>
              </a:ext>
            </a:extLst>
          </p:cNvPr>
          <p:cNvSpPr>
            <a:spLocks noGrp="1" noChangeArrowheads="1"/>
          </p:cNvSpPr>
          <p:nvPr>
            <p:ph type="title"/>
          </p:nvPr>
        </p:nvSpPr>
        <p:spPr/>
        <p:txBody>
          <a:bodyPr/>
          <a:lstStyle/>
          <a:p>
            <a:r>
              <a:rPr lang="en-US" altLang="en-US"/>
              <a:t>Tour guide</a:t>
            </a:r>
            <a:endParaRPr lang="en-GB" altLang="en-US"/>
          </a:p>
        </p:txBody>
      </p:sp>
      <p:sp>
        <p:nvSpPr>
          <p:cNvPr id="155651" name="Rectangle 3">
            <a:extLst>
              <a:ext uri="{FF2B5EF4-FFF2-40B4-BE49-F238E27FC236}">
                <a16:creationId xmlns:a16="http://schemas.microsoft.com/office/drawing/2014/main" id="{9DF14738-34CD-F874-EAE8-BE36630D16EF}"/>
              </a:ext>
            </a:extLst>
          </p:cNvPr>
          <p:cNvSpPr>
            <a:spLocks noGrp="1" noChangeArrowheads="1"/>
          </p:cNvSpPr>
          <p:nvPr>
            <p:ph type="body" idx="1"/>
          </p:nvPr>
        </p:nvSpPr>
        <p:spPr>
          <a:xfrm>
            <a:off x="1447800" y="1524000"/>
            <a:ext cx="7010400" cy="4114800"/>
          </a:xfrm>
          <a:noFill/>
          <a:ln/>
        </p:spPr>
        <p:txBody>
          <a:bodyPr/>
          <a:lstStyle/>
          <a:p>
            <a:pPr>
              <a:lnSpc>
                <a:spcPct val="80000"/>
              </a:lnSpc>
            </a:pPr>
            <a:r>
              <a:rPr lang="en-US" altLang="en-US" sz="2000">
                <a:solidFill>
                  <a:schemeClr val="accent2"/>
                </a:solidFill>
              </a:rPr>
              <a:t>Mouth </a:t>
            </a:r>
          </a:p>
          <a:p>
            <a:pPr lvl="1">
              <a:lnSpc>
                <a:spcPct val="80000"/>
              </a:lnSpc>
            </a:pPr>
            <a:r>
              <a:rPr lang="en-US" altLang="en-US" sz="2000">
                <a:solidFill>
                  <a:schemeClr val="accent2"/>
                </a:solidFill>
              </a:rPr>
              <a:t>Teeth </a:t>
            </a:r>
            <a:r>
              <a:rPr lang="en-US" altLang="en-US" sz="2000">
                <a:solidFill>
                  <a:srgbClr val="FF3300"/>
                </a:solidFill>
              </a:rPr>
              <a:t>√</a:t>
            </a:r>
          </a:p>
          <a:p>
            <a:pPr lvl="1">
              <a:lnSpc>
                <a:spcPct val="80000"/>
              </a:lnSpc>
            </a:pPr>
            <a:r>
              <a:rPr lang="en-US" altLang="en-US" sz="2000">
                <a:solidFill>
                  <a:schemeClr val="accent2"/>
                </a:solidFill>
              </a:rPr>
              <a:t>Amylase enzyme (What are enzymes???) </a:t>
            </a:r>
            <a:r>
              <a:rPr lang="en-US" altLang="en-US" sz="2000">
                <a:solidFill>
                  <a:srgbClr val="FF3300"/>
                </a:solidFill>
              </a:rPr>
              <a:t>√</a:t>
            </a:r>
          </a:p>
          <a:p>
            <a:pPr>
              <a:lnSpc>
                <a:spcPct val="80000"/>
              </a:lnSpc>
            </a:pPr>
            <a:r>
              <a:rPr lang="en-US" altLang="en-US" sz="2000">
                <a:solidFill>
                  <a:schemeClr val="accent2"/>
                </a:solidFill>
              </a:rPr>
              <a:t>Oesophagus </a:t>
            </a:r>
          </a:p>
          <a:p>
            <a:pPr lvl="1">
              <a:lnSpc>
                <a:spcPct val="80000"/>
              </a:lnSpc>
            </a:pPr>
            <a:r>
              <a:rPr lang="en-US" altLang="en-US" sz="2000">
                <a:solidFill>
                  <a:schemeClr val="accent2"/>
                </a:solidFill>
              </a:rPr>
              <a:t>Peristalsis </a:t>
            </a:r>
            <a:r>
              <a:rPr lang="en-US" altLang="en-US" sz="2000">
                <a:solidFill>
                  <a:srgbClr val="FF3300"/>
                </a:solidFill>
              </a:rPr>
              <a:t>√</a:t>
            </a:r>
          </a:p>
          <a:p>
            <a:pPr>
              <a:lnSpc>
                <a:spcPct val="80000"/>
              </a:lnSpc>
            </a:pPr>
            <a:r>
              <a:rPr lang="en-US" altLang="en-US" sz="2000">
                <a:solidFill>
                  <a:schemeClr val="accent2"/>
                </a:solidFill>
              </a:rPr>
              <a:t>Stomach </a:t>
            </a:r>
          </a:p>
          <a:p>
            <a:pPr lvl="1">
              <a:lnSpc>
                <a:spcPct val="80000"/>
              </a:lnSpc>
            </a:pPr>
            <a:r>
              <a:rPr lang="en-US" altLang="en-US" sz="2000">
                <a:solidFill>
                  <a:schemeClr val="accent2"/>
                </a:solidFill>
              </a:rPr>
              <a:t>Protease enzyme</a:t>
            </a:r>
          </a:p>
          <a:p>
            <a:pPr lvl="1">
              <a:lnSpc>
                <a:spcPct val="80000"/>
              </a:lnSpc>
            </a:pPr>
            <a:r>
              <a:rPr lang="en-US" altLang="en-US" sz="2000">
                <a:solidFill>
                  <a:schemeClr val="accent2"/>
                </a:solidFill>
              </a:rPr>
              <a:t>Enzymes and pH </a:t>
            </a:r>
            <a:r>
              <a:rPr lang="en-US" altLang="en-US" sz="2000">
                <a:solidFill>
                  <a:srgbClr val="FF3300"/>
                </a:solidFill>
              </a:rPr>
              <a:t>√</a:t>
            </a:r>
            <a:endParaRPr lang="en-US" altLang="en-US" sz="2000">
              <a:solidFill>
                <a:schemeClr val="accent2"/>
              </a:solidFill>
            </a:endParaRPr>
          </a:p>
          <a:p>
            <a:pPr>
              <a:lnSpc>
                <a:spcPct val="80000"/>
              </a:lnSpc>
            </a:pPr>
            <a:r>
              <a:rPr lang="en-US" altLang="en-US" sz="2000">
                <a:solidFill>
                  <a:srgbClr val="011501"/>
                </a:solidFill>
              </a:rPr>
              <a:t>Pancreas</a:t>
            </a:r>
          </a:p>
          <a:p>
            <a:pPr lvl="1">
              <a:lnSpc>
                <a:spcPct val="80000"/>
              </a:lnSpc>
            </a:pPr>
            <a:r>
              <a:rPr lang="en-US" altLang="en-US" sz="2000">
                <a:solidFill>
                  <a:srgbClr val="011501"/>
                </a:solidFill>
              </a:rPr>
              <a:t>Amylase, Protease and Lipase Enzymes</a:t>
            </a:r>
          </a:p>
          <a:p>
            <a:pPr>
              <a:lnSpc>
                <a:spcPct val="80000"/>
              </a:lnSpc>
            </a:pPr>
            <a:r>
              <a:rPr lang="en-US" altLang="en-US" sz="2000">
                <a:solidFill>
                  <a:schemeClr val="accent2"/>
                </a:solidFill>
              </a:rPr>
              <a:t>Small intestine </a:t>
            </a:r>
          </a:p>
          <a:p>
            <a:pPr lvl="1">
              <a:lnSpc>
                <a:spcPct val="80000"/>
              </a:lnSpc>
            </a:pPr>
            <a:r>
              <a:rPr lang="en-US" altLang="en-US" sz="2000">
                <a:solidFill>
                  <a:schemeClr val="accent2"/>
                </a:solidFill>
              </a:rPr>
              <a:t>Amylase, Protease and Lipase Enzymes</a:t>
            </a:r>
          </a:p>
          <a:p>
            <a:pPr lvl="1">
              <a:lnSpc>
                <a:spcPct val="80000"/>
              </a:lnSpc>
            </a:pPr>
            <a:r>
              <a:rPr lang="en-US" altLang="en-US" sz="2000">
                <a:solidFill>
                  <a:schemeClr val="accent2"/>
                </a:solidFill>
              </a:rPr>
              <a:t>Absorption</a:t>
            </a:r>
          </a:p>
          <a:p>
            <a:pPr>
              <a:lnSpc>
                <a:spcPct val="80000"/>
              </a:lnSpc>
            </a:pPr>
            <a:r>
              <a:rPr lang="en-US" altLang="en-US" sz="2000">
                <a:solidFill>
                  <a:schemeClr val="accent2"/>
                </a:solidFill>
              </a:rPr>
              <a:t>Large intestine </a:t>
            </a:r>
          </a:p>
          <a:p>
            <a:pPr lvl="1">
              <a:lnSpc>
                <a:spcPct val="80000"/>
              </a:lnSpc>
            </a:pPr>
            <a:r>
              <a:rPr lang="en-US" altLang="en-US" sz="2000">
                <a:solidFill>
                  <a:schemeClr val="accent2"/>
                </a:solidFill>
              </a:rPr>
              <a:t>egestion</a:t>
            </a:r>
            <a:endParaRPr lang="en-GB" altLang="en-US" sz="2000">
              <a:solidFill>
                <a:schemeClr val="accent2"/>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529E98E5-DA45-9537-BA89-4776E2F56945}"/>
              </a:ext>
            </a:extLst>
          </p:cNvPr>
          <p:cNvSpPr>
            <a:spLocks noGrp="1" noChangeArrowheads="1"/>
          </p:cNvSpPr>
          <p:nvPr>
            <p:ph type="title"/>
          </p:nvPr>
        </p:nvSpPr>
        <p:spPr/>
        <p:txBody>
          <a:bodyPr/>
          <a:lstStyle/>
          <a:p>
            <a:r>
              <a:rPr lang="en-US" altLang="en-US"/>
              <a:t>The duodenum</a:t>
            </a:r>
            <a:endParaRPr lang="en-GB" altLang="en-US"/>
          </a:p>
        </p:txBody>
      </p:sp>
      <p:sp>
        <p:nvSpPr>
          <p:cNvPr id="157699" name="Rectangle 3">
            <a:extLst>
              <a:ext uri="{FF2B5EF4-FFF2-40B4-BE49-F238E27FC236}">
                <a16:creationId xmlns:a16="http://schemas.microsoft.com/office/drawing/2014/main" id="{4C9C1947-436B-C3FF-A35C-2765D50C1F65}"/>
              </a:ext>
            </a:extLst>
          </p:cNvPr>
          <p:cNvSpPr>
            <a:spLocks noGrp="1" noChangeArrowheads="1"/>
          </p:cNvSpPr>
          <p:nvPr>
            <p:ph type="body" idx="1"/>
          </p:nvPr>
        </p:nvSpPr>
        <p:spPr/>
        <p:txBody>
          <a:bodyPr/>
          <a:lstStyle/>
          <a:p>
            <a:r>
              <a:rPr lang="en-GB" altLang="en-US"/>
              <a:t>The first part of the small intestine is called the duodenum.  </a:t>
            </a:r>
          </a:p>
          <a:p>
            <a:r>
              <a:rPr lang="en-GB" altLang="en-US"/>
              <a:t>Food, still mixed with gastric juice is squirted into it from the stomach.  </a:t>
            </a:r>
          </a:p>
          <a:p>
            <a:r>
              <a:rPr lang="en-GB" altLang="en-US"/>
              <a:t>The food is now a semi liquid, highly acidic mush.</a:t>
            </a:r>
          </a:p>
          <a:p>
            <a:r>
              <a:rPr lang="en-US" altLang="en-US"/>
              <a:t>It needs to be neutralised and digestion needs to be continued…</a:t>
            </a:r>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lide(fromBottom)">
                                      <p:cBhvr>
                                        <p:cTn id="7" dur="500"/>
                                        <p:tgtEl>
                                          <p:spTgt spid="157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57699">
                                            <p:txEl>
                                              <p:pRg st="1" end="1"/>
                                            </p:txEl>
                                          </p:spTgt>
                                        </p:tgtEl>
                                        <p:attrNameLst>
                                          <p:attrName>style.visibility</p:attrName>
                                        </p:attrNameLst>
                                      </p:cBhvr>
                                      <p:to>
                                        <p:strVal val="visible"/>
                                      </p:to>
                                    </p:set>
                                    <p:animEffect transition="in" filter="slide(fromBottom)">
                                      <p:cBhvr>
                                        <p:cTn id="12" dur="500"/>
                                        <p:tgtEl>
                                          <p:spTgt spid="157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157699">
                                            <p:txEl>
                                              <p:pRg st="2" end="2"/>
                                            </p:txEl>
                                          </p:spTgt>
                                        </p:tgtEl>
                                        <p:attrNameLst>
                                          <p:attrName>style.visibility</p:attrName>
                                        </p:attrNameLst>
                                      </p:cBhvr>
                                      <p:to>
                                        <p:strVal val="visible"/>
                                      </p:to>
                                    </p:set>
                                    <p:animEffect transition="in" filter="slide(fromBottom)">
                                      <p:cBhvr>
                                        <p:cTn id="17" dur="500"/>
                                        <p:tgtEl>
                                          <p:spTgt spid="157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157699">
                                            <p:txEl>
                                              <p:pRg st="3" end="3"/>
                                            </p:txEl>
                                          </p:spTgt>
                                        </p:tgtEl>
                                        <p:attrNameLst>
                                          <p:attrName>style.visibility</p:attrName>
                                        </p:attrNameLst>
                                      </p:cBhvr>
                                      <p:to>
                                        <p:strVal val="visible"/>
                                      </p:to>
                                    </p:set>
                                    <p:animEffect transition="in" filter="slide(fromBottom)">
                                      <p:cBhvr>
                                        <p:cTn id="22" dur="500"/>
                                        <p:tgtEl>
                                          <p:spTgt spid="157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0827" name="Group 59">
            <a:extLst>
              <a:ext uri="{FF2B5EF4-FFF2-40B4-BE49-F238E27FC236}">
                <a16:creationId xmlns:a16="http://schemas.microsoft.com/office/drawing/2014/main" id="{BB7BC10C-AEB5-72DD-553D-B37A714B763F}"/>
              </a:ext>
            </a:extLst>
          </p:cNvPr>
          <p:cNvGrpSpPr>
            <a:grpSpLocks/>
          </p:cNvGrpSpPr>
          <p:nvPr/>
        </p:nvGrpSpPr>
        <p:grpSpPr bwMode="auto">
          <a:xfrm>
            <a:off x="3276600" y="4114800"/>
            <a:ext cx="914400" cy="1447800"/>
            <a:chOff x="2160" y="2016"/>
            <a:chExt cx="576" cy="912"/>
          </a:xfrm>
        </p:grpSpPr>
        <p:sp>
          <p:nvSpPr>
            <p:cNvPr id="160828" name="Oval 60">
              <a:extLst>
                <a:ext uri="{FF2B5EF4-FFF2-40B4-BE49-F238E27FC236}">
                  <a16:creationId xmlns:a16="http://schemas.microsoft.com/office/drawing/2014/main" id="{D32FFD76-6C3A-55B0-8BCF-E5A58199B2B1}"/>
                </a:ext>
              </a:extLst>
            </p:cNvPr>
            <p:cNvSpPr>
              <a:spLocks noChangeArrowheads="1"/>
            </p:cNvSpPr>
            <p:nvPr/>
          </p:nvSpPr>
          <p:spPr bwMode="auto">
            <a:xfrm>
              <a:off x="2400" y="249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0829" name="Group 61">
              <a:extLst>
                <a:ext uri="{FF2B5EF4-FFF2-40B4-BE49-F238E27FC236}">
                  <a16:creationId xmlns:a16="http://schemas.microsoft.com/office/drawing/2014/main" id="{A8DEAC96-97D0-6929-9363-E7AB5C90FB28}"/>
                </a:ext>
              </a:extLst>
            </p:cNvPr>
            <p:cNvGrpSpPr>
              <a:grpSpLocks/>
            </p:cNvGrpSpPr>
            <p:nvPr/>
          </p:nvGrpSpPr>
          <p:grpSpPr bwMode="auto">
            <a:xfrm>
              <a:off x="2160" y="2016"/>
              <a:ext cx="576" cy="912"/>
              <a:chOff x="2160" y="2016"/>
              <a:chExt cx="576" cy="912"/>
            </a:xfrm>
          </p:grpSpPr>
          <p:sp>
            <p:nvSpPr>
              <p:cNvPr id="160830" name="Oval 62">
                <a:extLst>
                  <a:ext uri="{FF2B5EF4-FFF2-40B4-BE49-F238E27FC236}">
                    <a16:creationId xmlns:a16="http://schemas.microsoft.com/office/drawing/2014/main" id="{B865FDC6-6E90-89B6-6242-B99079654CC6}"/>
                  </a:ext>
                </a:extLst>
              </p:cNvPr>
              <p:cNvSpPr>
                <a:spLocks noChangeArrowheads="1"/>
              </p:cNvSpPr>
              <p:nvPr/>
            </p:nvSpPr>
            <p:spPr bwMode="auto">
              <a:xfrm>
                <a:off x="2352" y="201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1" name="Oval 63">
                <a:extLst>
                  <a:ext uri="{FF2B5EF4-FFF2-40B4-BE49-F238E27FC236}">
                    <a16:creationId xmlns:a16="http://schemas.microsoft.com/office/drawing/2014/main" id="{64EE5578-9093-3DCC-ABBB-71845E1904AB}"/>
                  </a:ext>
                </a:extLst>
              </p:cNvPr>
              <p:cNvSpPr>
                <a:spLocks noChangeArrowheads="1"/>
              </p:cNvSpPr>
              <p:nvPr/>
            </p:nvSpPr>
            <p:spPr bwMode="auto">
              <a:xfrm>
                <a:off x="2496" y="220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2" name="Oval 64">
                <a:extLst>
                  <a:ext uri="{FF2B5EF4-FFF2-40B4-BE49-F238E27FC236}">
                    <a16:creationId xmlns:a16="http://schemas.microsoft.com/office/drawing/2014/main" id="{1CAA0F81-DD8E-9040-DEEA-99F2531E7474}"/>
                  </a:ext>
                </a:extLst>
              </p:cNvPr>
              <p:cNvSpPr>
                <a:spLocks noChangeArrowheads="1"/>
              </p:cNvSpPr>
              <p:nvPr/>
            </p:nvSpPr>
            <p:spPr bwMode="auto">
              <a:xfrm>
                <a:off x="2208" y="2304"/>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3" name="Oval 65">
                <a:extLst>
                  <a:ext uri="{FF2B5EF4-FFF2-40B4-BE49-F238E27FC236}">
                    <a16:creationId xmlns:a16="http://schemas.microsoft.com/office/drawing/2014/main" id="{C708C078-8F89-8010-91E0-69DA552F1B9A}"/>
                  </a:ext>
                </a:extLst>
              </p:cNvPr>
              <p:cNvSpPr>
                <a:spLocks noChangeArrowheads="1"/>
              </p:cNvSpPr>
              <p:nvPr/>
            </p:nvSpPr>
            <p:spPr bwMode="auto">
              <a:xfrm>
                <a:off x="2160" y="249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4" name="Oval 66">
                <a:extLst>
                  <a:ext uri="{FF2B5EF4-FFF2-40B4-BE49-F238E27FC236}">
                    <a16:creationId xmlns:a16="http://schemas.microsoft.com/office/drawing/2014/main" id="{355EDF24-2191-667A-E56A-5EFBB33680BA}"/>
                  </a:ext>
                </a:extLst>
              </p:cNvPr>
              <p:cNvSpPr>
                <a:spLocks noChangeArrowheads="1"/>
              </p:cNvSpPr>
              <p:nvPr/>
            </p:nvSpPr>
            <p:spPr bwMode="auto">
              <a:xfrm>
                <a:off x="2352" y="268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5" name="Oval 67">
                <a:extLst>
                  <a:ext uri="{FF2B5EF4-FFF2-40B4-BE49-F238E27FC236}">
                    <a16:creationId xmlns:a16="http://schemas.microsoft.com/office/drawing/2014/main" id="{A16F9D66-4E96-3ECD-5D64-8B4494C30507}"/>
                  </a:ext>
                </a:extLst>
              </p:cNvPr>
              <p:cNvSpPr>
                <a:spLocks noChangeArrowheads="1"/>
              </p:cNvSpPr>
              <p:nvPr/>
            </p:nvSpPr>
            <p:spPr bwMode="auto">
              <a:xfrm>
                <a:off x="2208" y="2112"/>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6" name="Oval 68">
                <a:extLst>
                  <a:ext uri="{FF2B5EF4-FFF2-40B4-BE49-F238E27FC236}">
                    <a16:creationId xmlns:a16="http://schemas.microsoft.com/office/drawing/2014/main" id="{19FE5DF4-D7C9-65AF-5451-1FE991AAEE5C}"/>
                  </a:ext>
                </a:extLst>
              </p:cNvPr>
              <p:cNvSpPr>
                <a:spLocks noChangeArrowheads="1"/>
              </p:cNvSpPr>
              <p:nvPr/>
            </p:nvSpPr>
            <p:spPr bwMode="auto">
              <a:xfrm>
                <a:off x="2400" y="2352"/>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37" name="Oval 69">
                <a:extLst>
                  <a:ext uri="{FF2B5EF4-FFF2-40B4-BE49-F238E27FC236}">
                    <a16:creationId xmlns:a16="http://schemas.microsoft.com/office/drawing/2014/main" id="{32B549F2-5C02-E2AD-076B-437B09880DF9}"/>
                  </a:ext>
                </a:extLst>
              </p:cNvPr>
              <p:cNvSpPr>
                <a:spLocks noChangeArrowheads="1"/>
              </p:cNvSpPr>
              <p:nvPr/>
            </p:nvSpPr>
            <p:spPr bwMode="auto">
              <a:xfrm>
                <a:off x="2160" y="268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60774" name="Freeform 6">
            <a:extLst>
              <a:ext uri="{FF2B5EF4-FFF2-40B4-BE49-F238E27FC236}">
                <a16:creationId xmlns:a16="http://schemas.microsoft.com/office/drawing/2014/main" id="{AD012A0D-6ABF-BC3C-CD26-A4F39A94BC27}"/>
              </a:ext>
            </a:extLst>
          </p:cNvPr>
          <p:cNvSpPr>
            <a:spLocks/>
          </p:cNvSpPr>
          <p:nvPr/>
        </p:nvSpPr>
        <p:spPr bwMode="auto">
          <a:xfrm rot="1144713">
            <a:off x="8001000" y="762000"/>
            <a:ext cx="1222375" cy="1970088"/>
          </a:xfrm>
          <a:custGeom>
            <a:avLst/>
            <a:gdLst>
              <a:gd name="T0" fmla="*/ 28 w 770"/>
              <a:gd name="T1" fmla="*/ 618 h 1241"/>
              <a:gd name="T2" fmla="*/ 36 w 770"/>
              <a:gd name="T3" fmla="*/ 927 h 1241"/>
              <a:gd name="T4" fmla="*/ 43 w 770"/>
              <a:gd name="T5" fmla="*/ 1096 h 1241"/>
              <a:gd name="T6" fmla="*/ 294 w 770"/>
              <a:gd name="T7" fmla="*/ 1211 h 1241"/>
              <a:gd name="T8" fmla="*/ 423 w 770"/>
              <a:gd name="T9" fmla="*/ 1237 h 1241"/>
              <a:gd name="T10" fmla="*/ 595 w 770"/>
              <a:gd name="T11" fmla="*/ 1185 h 1241"/>
              <a:gd name="T12" fmla="*/ 724 w 770"/>
              <a:gd name="T13" fmla="*/ 1159 h 1241"/>
              <a:gd name="T14" fmla="*/ 758 w 770"/>
              <a:gd name="T15" fmla="*/ 790 h 1241"/>
              <a:gd name="T16" fmla="*/ 741 w 770"/>
              <a:gd name="T17" fmla="*/ 540 h 1241"/>
              <a:gd name="T18" fmla="*/ 767 w 770"/>
              <a:gd name="T19" fmla="*/ 446 h 1241"/>
              <a:gd name="T20" fmla="*/ 724 w 770"/>
              <a:gd name="T21" fmla="*/ 274 h 1241"/>
              <a:gd name="T22" fmla="*/ 640 w 770"/>
              <a:gd name="T23" fmla="*/ 17 h 1241"/>
              <a:gd name="T24" fmla="*/ 407 w 770"/>
              <a:gd name="T25" fmla="*/ 170 h 1241"/>
              <a:gd name="T26" fmla="*/ 200 w 770"/>
              <a:gd name="T27" fmla="*/ 239 h 1241"/>
              <a:gd name="T28" fmla="*/ 79 w 770"/>
              <a:gd name="T29" fmla="*/ 308 h 1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0" h="1241">
                <a:moveTo>
                  <a:pt x="28" y="618"/>
                </a:moveTo>
                <a:cubicBezTo>
                  <a:pt x="29" y="669"/>
                  <a:pt x="34" y="847"/>
                  <a:pt x="36" y="927"/>
                </a:cubicBezTo>
                <a:cubicBezTo>
                  <a:pt x="38" y="1007"/>
                  <a:pt x="0" y="1049"/>
                  <a:pt x="43" y="1096"/>
                </a:cubicBezTo>
                <a:cubicBezTo>
                  <a:pt x="86" y="1143"/>
                  <a:pt x="231" y="1188"/>
                  <a:pt x="294" y="1211"/>
                </a:cubicBezTo>
                <a:cubicBezTo>
                  <a:pt x="357" y="1234"/>
                  <a:pt x="373" y="1241"/>
                  <a:pt x="423" y="1237"/>
                </a:cubicBezTo>
                <a:cubicBezTo>
                  <a:pt x="473" y="1233"/>
                  <a:pt x="545" y="1198"/>
                  <a:pt x="595" y="1185"/>
                </a:cubicBezTo>
                <a:cubicBezTo>
                  <a:pt x="645" y="1172"/>
                  <a:pt x="697" y="1225"/>
                  <a:pt x="724" y="1159"/>
                </a:cubicBezTo>
                <a:cubicBezTo>
                  <a:pt x="751" y="1093"/>
                  <a:pt x="755" y="893"/>
                  <a:pt x="758" y="790"/>
                </a:cubicBezTo>
                <a:cubicBezTo>
                  <a:pt x="761" y="687"/>
                  <a:pt x="740" y="597"/>
                  <a:pt x="741" y="540"/>
                </a:cubicBezTo>
                <a:cubicBezTo>
                  <a:pt x="742" y="483"/>
                  <a:pt x="770" y="490"/>
                  <a:pt x="767" y="446"/>
                </a:cubicBezTo>
                <a:cubicBezTo>
                  <a:pt x="764" y="402"/>
                  <a:pt x="745" y="346"/>
                  <a:pt x="724" y="274"/>
                </a:cubicBezTo>
                <a:cubicBezTo>
                  <a:pt x="703" y="202"/>
                  <a:pt x="693" y="34"/>
                  <a:pt x="640" y="17"/>
                </a:cubicBezTo>
                <a:cubicBezTo>
                  <a:pt x="587" y="0"/>
                  <a:pt x="480" y="133"/>
                  <a:pt x="407" y="170"/>
                </a:cubicBezTo>
                <a:cubicBezTo>
                  <a:pt x="334" y="207"/>
                  <a:pt x="254" y="216"/>
                  <a:pt x="200" y="239"/>
                </a:cubicBezTo>
                <a:cubicBezTo>
                  <a:pt x="146" y="262"/>
                  <a:pt x="104" y="294"/>
                  <a:pt x="79" y="308"/>
                </a:cubicBezTo>
              </a:path>
            </a:pathLst>
          </a:cu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60797" name="Group 29">
            <a:extLst>
              <a:ext uri="{FF2B5EF4-FFF2-40B4-BE49-F238E27FC236}">
                <a16:creationId xmlns:a16="http://schemas.microsoft.com/office/drawing/2014/main" id="{F654A8C8-BE6C-52A1-305B-FC4F3F082E0A}"/>
              </a:ext>
            </a:extLst>
          </p:cNvPr>
          <p:cNvGrpSpPr>
            <a:grpSpLocks/>
          </p:cNvGrpSpPr>
          <p:nvPr/>
        </p:nvGrpSpPr>
        <p:grpSpPr bwMode="auto">
          <a:xfrm>
            <a:off x="3098800" y="246063"/>
            <a:ext cx="6003925" cy="6307137"/>
            <a:chOff x="1952" y="155"/>
            <a:chExt cx="3782" cy="3973"/>
          </a:xfrm>
        </p:grpSpPr>
        <p:sp>
          <p:nvSpPr>
            <p:cNvPr id="160775" name="Freeform 7">
              <a:extLst>
                <a:ext uri="{FF2B5EF4-FFF2-40B4-BE49-F238E27FC236}">
                  <a16:creationId xmlns:a16="http://schemas.microsoft.com/office/drawing/2014/main" id="{5EA11067-6B43-CB6C-1FE7-5942985B6FBE}"/>
                </a:ext>
              </a:extLst>
            </p:cNvPr>
            <p:cNvSpPr>
              <a:spLocks/>
            </p:cNvSpPr>
            <p:nvPr/>
          </p:nvSpPr>
          <p:spPr bwMode="auto">
            <a:xfrm>
              <a:off x="1952" y="155"/>
              <a:ext cx="3404" cy="3973"/>
            </a:xfrm>
            <a:custGeom>
              <a:avLst/>
              <a:gdLst>
                <a:gd name="T0" fmla="*/ 3404 w 3404"/>
                <a:gd name="T1" fmla="*/ 0 h 3973"/>
                <a:gd name="T2" fmla="*/ 2776 w 3404"/>
                <a:gd name="T3" fmla="*/ 541 h 3973"/>
                <a:gd name="T4" fmla="*/ 2983 w 3404"/>
                <a:gd name="T5" fmla="*/ 1152 h 3973"/>
                <a:gd name="T6" fmla="*/ 2819 w 3404"/>
                <a:gd name="T7" fmla="*/ 1246 h 3973"/>
                <a:gd name="T8" fmla="*/ 2622 w 3404"/>
                <a:gd name="T9" fmla="*/ 1160 h 3973"/>
                <a:gd name="T10" fmla="*/ 2272 w 3404"/>
                <a:gd name="T11" fmla="*/ 1045 h 3973"/>
                <a:gd name="T12" fmla="*/ 1840 w 3404"/>
                <a:gd name="T13" fmla="*/ 949 h 3973"/>
                <a:gd name="T14" fmla="*/ 1168 w 3404"/>
                <a:gd name="T15" fmla="*/ 1141 h 3973"/>
                <a:gd name="T16" fmla="*/ 496 w 3404"/>
                <a:gd name="T17" fmla="*/ 1621 h 3973"/>
                <a:gd name="T18" fmla="*/ 160 w 3404"/>
                <a:gd name="T19" fmla="*/ 2197 h 3973"/>
                <a:gd name="T20" fmla="*/ 112 w 3404"/>
                <a:gd name="T21" fmla="*/ 2821 h 3973"/>
                <a:gd name="T22" fmla="*/ 16 w 3404"/>
                <a:gd name="T23" fmla="*/ 3589 h 3973"/>
                <a:gd name="T24" fmla="*/ 16 w 3404"/>
                <a:gd name="T25" fmla="*/ 3973 h 3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04" h="3973">
                  <a:moveTo>
                    <a:pt x="3404" y="0"/>
                  </a:moveTo>
                  <a:cubicBezTo>
                    <a:pt x="3298" y="90"/>
                    <a:pt x="2846" y="349"/>
                    <a:pt x="2776" y="541"/>
                  </a:cubicBezTo>
                  <a:cubicBezTo>
                    <a:pt x="2706" y="733"/>
                    <a:pt x="2976" y="1035"/>
                    <a:pt x="2983" y="1152"/>
                  </a:cubicBezTo>
                  <a:cubicBezTo>
                    <a:pt x="2990" y="1269"/>
                    <a:pt x="2879" y="1245"/>
                    <a:pt x="2819" y="1246"/>
                  </a:cubicBezTo>
                  <a:cubicBezTo>
                    <a:pt x="2759" y="1247"/>
                    <a:pt x="2713" y="1193"/>
                    <a:pt x="2622" y="1160"/>
                  </a:cubicBezTo>
                  <a:cubicBezTo>
                    <a:pt x="2531" y="1127"/>
                    <a:pt x="2402" y="1080"/>
                    <a:pt x="2272" y="1045"/>
                  </a:cubicBezTo>
                  <a:cubicBezTo>
                    <a:pt x="2142" y="1010"/>
                    <a:pt x="2024" y="933"/>
                    <a:pt x="1840" y="949"/>
                  </a:cubicBezTo>
                  <a:cubicBezTo>
                    <a:pt x="1656" y="965"/>
                    <a:pt x="1392" y="1029"/>
                    <a:pt x="1168" y="1141"/>
                  </a:cubicBezTo>
                  <a:cubicBezTo>
                    <a:pt x="944" y="1253"/>
                    <a:pt x="664" y="1445"/>
                    <a:pt x="496" y="1621"/>
                  </a:cubicBezTo>
                  <a:cubicBezTo>
                    <a:pt x="328" y="1797"/>
                    <a:pt x="224" y="1997"/>
                    <a:pt x="160" y="2197"/>
                  </a:cubicBezTo>
                  <a:cubicBezTo>
                    <a:pt x="96" y="2397"/>
                    <a:pt x="136" y="2589"/>
                    <a:pt x="112" y="2821"/>
                  </a:cubicBezTo>
                  <a:cubicBezTo>
                    <a:pt x="88" y="3053"/>
                    <a:pt x="32" y="3397"/>
                    <a:pt x="16" y="3589"/>
                  </a:cubicBezTo>
                  <a:cubicBezTo>
                    <a:pt x="0" y="3781"/>
                    <a:pt x="8" y="3877"/>
                    <a:pt x="16" y="397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0776" name="Freeform 8">
              <a:extLst>
                <a:ext uri="{FF2B5EF4-FFF2-40B4-BE49-F238E27FC236}">
                  <a16:creationId xmlns:a16="http://schemas.microsoft.com/office/drawing/2014/main" id="{CADE95C4-8D16-15C5-BD93-5C558735D809}"/>
                </a:ext>
              </a:extLst>
            </p:cNvPr>
            <p:cNvSpPr>
              <a:spLocks/>
            </p:cNvSpPr>
            <p:nvPr/>
          </p:nvSpPr>
          <p:spPr bwMode="auto">
            <a:xfrm>
              <a:off x="2544" y="1589"/>
              <a:ext cx="3190" cy="2539"/>
            </a:xfrm>
            <a:custGeom>
              <a:avLst/>
              <a:gdLst>
                <a:gd name="T0" fmla="*/ 3190 w 3190"/>
                <a:gd name="T1" fmla="*/ 105 h 2539"/>
                <a:gd name="T2" fmla="*/ 3104 w 3190"/>
                <a:gd name="T3" fmla="*/ 156 h 2539"/>
                <a:gd name="T4" fmla="*/ 2915 w 3190"/>
                <a:gd name="T5" fmla="*/ 302 h 2539"/>
                <a:gd name="T6" fmla="*/ 2511 w 3190"/>
                <a:gd name="T7" fmla="*/ 27 h 2539"/>
                <a:gd name="T8" fmla="*/ 2279 w 3190"/>
                <a:gd name="T9" fmla="*/ 139 h 2539"/>
                <a:gd name="T10" fmla="*/ 2064 w 3190"/>
                <a:gd name="T11" fmla="*/ 251 h 2539"/>
                <a:gd name="T12" fmla="*/ 1823 w 3190"/>
                <a:gd name="T13" fmla="*/ 181 h 2539"/>
                <a:gd name="T14" fmla="*/ 1477 w 3190"/>
                <a:gd name="T15" fmla="*/ 104 h 2539"/>
                <a:gd name="T16" fmla="*/ 937 w 3190"/>
                <a:gd name="T17" fmla="*/ 258 h 2539"/>
                <a:gd name="T18" fmla="*/ 398 w 3190"/>
                <a:gd name="T19" fmla="*/ 645 h 2539"/>
                <a:gd name="T20" fmla="*/ 128 w 3190"/>
                <a:gd name="T21" fmla="*/ 1109 h 2539"/>
                <a:gd name="T22" fmla="*/ 90 w 3190"/>
                <a:gd name="T23" fmla="*/ 1611 h 2539"/>
                <a:gd name="T24" fmla="*/ 13 w 3190"/>
                <a:gd name="T25" fmla="*/ 2230 h 2539"/>
                <a:gd name="T26" fmla="*/ 13 w 3190"/>
                <a:gd name="T27" fmla="*/ 2539 h 2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90" h="2539">
                  <a:moveTo>
                    <a:pt x="3190" y="105"/>
                  </a:moveTo>
                  <a:cubicBezTo>
                    <a:pt x="3176" y="113"/>
                    <a:pt x="3150" y="123"/>
                    <a:pt x="3104" y="156"/>
                  </a:cubicBezTo>
                  <a:cubicBezTo>
                    <a:pt x="3058" y="189"/>
                    <a:pt x="3014" y="323"/>
                    <a:pt x="2915" y="302"/>
                  </a:cubicBezTo>
                  <a:cubicBezTo>
                    <a:pt x="2816" y="281"/>
                    <a:pt x="2617" y="54"/>
                    <a:pt x="2511" y="27"/>
                  </a:cubicBezTo>
                  <a:cubicBezTo>
                    <a:pt x="2405" y="0"/>
                    <a:pt x="2354" y="102"/>
                    <a:pt x="2279" y="139"/>
                  </a:cubicBezTo>
                  <a:cubicBezTo>
                    <a:pt x="2204" y="176"/>
                    <a:pt x="2140" y="244"/>
                    <a:pt x="2064" y="251"/>
                  </a:cubicBezTo>
                  <a:cubicBezTo>
                    <a:pt x="1988" y="258"/>
                    <a:pt x="1921" y="206"/>
                    <a:pt x="1823" y="181"/>
                  </a:cubicBezTo>
                  <a:cubicBezTo>
                    <a:pt x="1725" y="156"/>
                    <a:pt x="1624" y="91"/>
                    <a:pt x="1477" y="104"/>
                  </a:cubicBezTo>
                  <a:cubicBezTo>
                    <a:pt x="1329" y="117"/>
                    <a:pt x="1117" y="168"/>
                    <a:pt x="937" y="258"/>
                  </a:cubicBezTo>
                  <a:cubicBezTo>
                    <a:pt x="758" y="349"/>
                    <a:pt x="533" y="503"/>
                    <a:pt x="398" y="645"/>
                  </a:cubicBezTo>
                  <a:cubicBezTo>
                    <a:pt x="263" y="787"/>
                    <a:pt x="180" y="948"/>
                    <a:pt x="128" y="1109"/>
                  </a:cubicBezTo>
                  <a:cubicBezTo>
                    <a:pt x="77" y="1270"/>
                    <a:pt x="109" y="1425"/>
                    <a:pt x="90" y="1611"/>
                  </a:cubicBezTo>
                  <a:cubicBezTo>
                    <a:pt x="71" y="1798"/>
                    <a:pt x="26" y="2075"/>
                    <a:pt x="13" y="2230"/>
                  </a:cubicBezTo>
                  <a:cubicBezTo>
                    <a:pt x="0" y="2384"/>
                    <a:pt x="6" y="2462"/>
                    <a:pt x="13" y="253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60782" name="AutoShape 14">
            <a:extLst>
              <a:ext uri="{FF2B5EF4-FFF2-40B4-BE49-F238E27FC236}">
                <a16:creationId xmlns:a16="http://schemas.microsoft.com/office/drawing/2014/main" id="{07C47DAD-E7C1-5D0C-BEF8-F784EBA50AE8}"/>
              </a:ext>
            </a:extLst>
          </p:cNvPr>
          <p:cNvSpPr>
            <a:spLocks noChangeArrowheads="1"/>
          </p:cNvSpPr>
          <p:nvPr/>
        </p:nvSpPr>
        <p:spPr bwMode="auto">
          <a:xfrm>
            <a:off x="0" y="0"/>
            <a:ext cx="3200400" cy="1600200"/>
          </a:xfrm>
          <a:prstGeom prst="roundRect">
            <a:avLst>
              <a:gd name="adj" fmla="val 16667"/>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600">
                <a:latin typeface="Kristen ITC" panose="03050502040202030202" pitchFamily="66" charset="0"/>
              </a:rPr>
              <a:t>Liver</a:t>
            </a:r>
            <a:endParaRPr lang="en-GB" altLang="en-US" sz="3600">
              <a:latin typeface="Kristen ITC" panose="03050502040202030202" pitchFamily="66" charset="0"/>
            </a:endParaRPr>
          </a:p>
        </p:txBody>
      </p:sp>
      <p:sp>
        <p:nvSpPr>
          <p:cNvPr id="160780" name="AutoShape 12">
            <a:extLst>
              <a:ext uri="{FF2B5EF4-FFF2-40B4-BE49-F238E27FC236}">
                <a16:creationId xmlns:a16="http://schemas.microsoft.com/office/drawing/2014/main" id="{6B8FE396-095C-F225-A89E-B3BA68DDBA98}"/>
              </a:ext>
            </a:extLst>
          </p:cNvPr>
          <p:cNvSpPr>
            <a:spLocks noChangeArrowheads="1"/>
          </p:cNvSpPr>
          <p:nvPr/>
        </p:nvSpPr>
        <p:spPr bwMode="auto">
          <a:xfrm rot="-3087597">
            <a:off x="3536950" y="906463"/>
            <a:ext cx="127000" cy="2133600"/>
          </a:xfrm>
          <a:prstGeom prst="can">
            <a:avLst>
              <a:gd name="adj" fmla="val 0"/>
            </a:avLst>
          </a:prstGeom>
          <a:solidFill>
            <a:srgbClr val="66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784" name="Oval 16">
            <a:extLst>
              <a:ext uri="{FF2B5EF4-FFF2-40B4-BE49-F238E27FC236}">
                <a16:creationId xmlns:a16="http://schemas.microsoft.com/office/drawing/2014/main" id="{A2A20DF7-3520-8267-54C2-8D92F850FEAE}"/>
              </a:ext>
            </a:extLst>
          </p:cNvPr>
          <p:cNvSpPr>
            <a:spLocks noChangeArrowheads="1"/>
          </p:cNvSpPr>
          <p:nvPr/>
        </p:nvSpPr>
        <p:spPr bwMode="auto">
          <a:xfrm>
            <a:off x="2362200" y="990600"/>
            <a:ext cx="685800" cy="533400"/>
          </a:xfrm>
          <a:prstGeom prst="ellipse">
            <a:avLst/>
          </a:prstGeom>
          <a:solidFill>
            <a:srgbClr val="66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0800" name="Group 32">
            <a:extLst>
              <a:ext uri="{FF2B5EF4-FFF2-40B4-BE49-F238E27FC236}">
                <a16:creationId xmlns:a16="http://schemas.microsoft.com/office/drawing/2014/main" id="{B872C98F-C6CC-EB9D-FE61-F3F2BC0DC23C}"/>
              </a:ext>
            </a:extLst>
          </p:cNvPr>
          <p:cNvGrpSpPr>
            <a:grpSpLocks/>
          </p:cNvGrpSpPr>
          <p:nvPr/>
        </p:nvGrpSpPr>
        <p:grpSpPr bwMode="auto">
          <a:xfrm>
            <a:off x="838200" y="1295400"/>
            <a:ext cx="1752600" cy="1355725"/>
            <a:chOff x="528" y="816"/>
            <a:chExt cx="1104" cy="854"/>
          </a:xfrm>
        </p:grpSpPr>
        <p:sp>
          <p:nvSpPr>
            <p:cNvPr id="160788" name="Text Box 20">
              <a:extLst>
                <a:ext uri="{FF2B5EF4-FFF2-40B4-BE49-F238E27FC236}">
                  <a16:creationId xmlns:a16="http://schemas.microsoft.com/office/drawing/2014/main" id="{448B4F80-0B40-004D-3C5F-EFB298F3CAC3}"/>
                </a:ext>
              </a:extLst>
            </p:cNvPr>
            <p:cNvSpPr txBox="1">
              <a:spLocks noChangeArrowheads="1"/>
            </p:cNvSpPr>
            <p:nvPr/>
          </p:nvSpPr>
          <p:spPr bwMode="auto">
            <a:xfrm>
              <a:off x="528" y="1152"/>
              <a:ext cx="105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latin typeface="Kristen ITC" panose="03050502040202030202" pitchFamily="66" charset="0"/>
                </a:rPr>
                <a:t>Gall bladder</a:t>
              </a:r>
              <a:endParaRPr lang="en-GB" altLang="en-US" sz="2400">
                <a:latin typeface="Kristen ITC" panose="03050502040202030202" pitchFamily="66" charset="0"/>
              </a:endParaRPr>
            </a:p>
          </p:txBody>
        </p:sp>
        <p:sp>
          <p:nvSpPr>
            <p:cNvPr id="160789" name="Line 21">
              <a:extLst>
                <a:ext uri="{FF2B5EF4-FFF2-40B4-BE49-F238E27FC236}">
                  <a16:creationId xmlns:a16="http://schemas.microsoft.com/office/drawing/2014/main" id="{93E2467A-F118-333D-54DA-0AD299ADB486}"/>
                </a:ext>
              </a:extLst>
            </p:cNvPr>
            <p:cNvSpPr>
              <a:spLocks noChangeShapeType="1"/>
            </p:cNvSpPr>
            <p:nvPr/>
          </p:nvSpPr>
          <p:spPr bwMode="auto">
            <a:xfrm flipV="1">
              <a:off x="1104" y="816"/>
              <a:ext cx="528" cy="48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801" name="Group 33">
            <a:extLst>
              <a:ext uri="{FF2B5EF4-FFF2-40B4-BE49-F238E27FC236}">
                <a16:creationId xmlns:a16="http://schemas.microsoft.com/office/drawing/2014/main" id="{D43788EC-BC79-B3D7-3211-3B7DBAA8EE53}"/>
              </a:ext>
            </a:extLst>
          </p:cNvPr>
          <p:cNvGrpSpPr>
            <a:grpSpLocks/>
          </p:cNvGrpSpPr>
          <p:nvPr/>
        </p:nvGrpSpPr>
        <p:grpSpPr bwMode="auto">
          <a:xfrm>
            <a:off x="381000" y="3733800"/>
            <a:ext cx="2971800" cy="457200"/>
            <a:chOff x="240" y="2352"/>
            <a:chExt cx="1872" cy="288"/>
          </a:xfrm>
        </p:grpSpPr>
        <p:sp>
          <p:nvSpPr>
            <p:cNvPr id="160792" name="Text Box 24">
              <a:extLst>
                <a:ext uri="{FF2B5EF4-FFF2-40B4-BE49-F238E27FC236}">
                  <a16:creationId xmlns:a16="http://schemas.microsoft.com/office/drawing/2014/main" id="{B264D758-2F01-7DD0-B113-6557FD59E4E0}"/>
                </a:ext>
              </a:extLst>
            </p:cNvPr>
            <p:cNvSpPr txBox="1">
              <a:spLocks noChangeArrowheads="1"/>
            </p:cNvSpPr>
            <p:nvPr/>
          </p:nvSpPr>
          <p:spPr bwMode="auto">
            <a:xfrm>
              <a:off x="240" y="2352"/>
              <a:ext cx="12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latin typeface="Kristen ITC" panose="03050502040202030202" pitchFamily="66" charset="0"/>
                </a:rPr>
                <a:t>Duodenum</a:t>
              </a:r>
              <a:endParaRPr lang="en-GB" altLang="en-US" sz="2400">
                <a:latin typeface="Kristen ITC" panose="03050502040202030202" pitchFamily="66" charset="0"/>
              </a:endParaRPr>
            </a:p>
          </p:txBody>
        </p:sp>
        <p:sp>
          <p:nvSpPr>
            <p:cNvPr id="160793" name="Line 25">
              <a:extLst>
                <a:ext uri="{FF2B5EF4-FFF2-40B4-BE49-F238E27FC236}">
                  <a16:creationId xmlns:a16="http://schemas.microsoft.com/office/drawing/2014/main" id="{1A77C62A-DB5C-3668-DAC3-2A0EDF976326}"/>
                </a:ext>
              </a:extLst>
            </p:cNvPr>
            <p:cNvSpPr>
              <a:spLocks noChangeShapeType="1"/>
            </p:cNvSpPr>
            <p:nvPr/>
          </p:nvSpPr>
          <p:spPr bwMode="auto">
            <a:xfrm flipV="1">
              <a:off x="1392" y="2496"/>
              <a:ext cx="72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802" name="Group 34">
            <a:extLst>
              <a:ext uri="{FF2B5EF4-FFF2-40B4-BE49-F238E27FC236}">
                <a16:creationId xmlns:a16="http://schemas.microsoft.com/office/drawing/2014/main" id="{97241FAE-121B-8D9F-477B-8AF39A04A439}"/>
              </a:ext>
            </a:extLst>
          </p:cNvPr>
          <p:cNvGrpSpPr>
            <a:grpSpLocks/>
          </p:cNvGrpSpPr>
          <p:nvPr/>
        </p:nvGrpSpPr>
        <p:grpSpPr bwMode="auto">
          <a:xfrm>
            <a:off x="4114800" y="3886200"/>
            <a:ext cx="4572000" cy="2209800"/>
            <a:chOff x="2592" y="2448"/>
            <a:chExt cx="2880" cy="1392"/>
          </a:xfrm>
        </p:grpSpPr>
        <p:sp>
          <p:nvSpPr>
            <p:cNvPr id="160778" name="AutoShape 10">
              <a:extLst>
                <a:ext uri="{FF2B5EF4-FFF2-40B4-BE49-F238E27FC236}">
                  <a16:creationId xmlns:a16="http://schemas.microsoft.com/office/drawing/2014/main" id="{AA819893-1052-B5F0-ABFC-A87E84DF38D5}"/>
                </a:ext>
              </a:extLst>
            </p:cNvPr>
            <p:cNvSpPr>
              <a:spLocks noChangeArrowheads="1"/>
            </p:cNvSpPr>
            <p:nvPr/>
          </p:nvSpPr>
          <p:spPr bwMode="auto">
            <a:xfrm rot="5400000">
              <a:off x="3168" y="2448"/>
              <a:ext cx="192" cy="1344"/>
            </a:xfrm>
            <a:prstGeom prst="can">
              <a:avLst>
                <a:gd name="adj" fmla="val 50005"/>
              </a:avLst>
            </a:prstGeom>
            <a:solidFill>
              <a:srgbClr val="FF33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779" name="AutoShape 11">
              <a:extLst>
                <a:ext uri="{FF2B5EF4-FFF2-40B4-BE49-F238E27FC236}">
                  <a16:creationId xmlns:a16="http://schemas.microsoft.com/office/drawing/2014/main" id="{398F0E15-28BC-61A2-E08B-8D556092487C}"/>
                </a:ext>
              </a:extLst>
            </p:cNvPr>
            <p:cNvSpPr>
              <a:spLocks noChangeArrowheads="1"/>
            </p:cNvSpPr>
            <p:nvPr/>
          </p:nvSpPr>
          <p:spPr bwMode="auto">
            <a:xfrm rot="5400000">
              <a:off x="3744" y="2112"/>
              <a:ext cx="1392" cy="2064"/>
            </a:xfrm>
            <a:prstGeom prst="triangle">
              <a:avLst>
                <a:gd name="adj" fmla="val 50000"/>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794" name="Text Box 26">
              <a:extLst>
                <a:ext uri="{FF2B5EF4-FFF2-40B4-BE49-F238E27FC236}">
                  <a16:creationId xmlns:a16="http://schemas.microsoft.com/office/drawing/2014/main" id="{FCB11E95-C6EE-3DF6-CA00-98EA8EE72994}"/>
                </a:ext>
              </a:extLst>
            </p:cNvPr>
            <p:cNvSpPr txBox="1">
              <a:spLocks noChangeArrowheads="1"/>
            </p:cNvSpPr>
            <p:nvPr/>
          </p:nvSpPr>
          <p:spPr bwMode="auto">
            <a:xfrm>
              <a:off x="3552" y="3024"/>
              <a:ext cx="10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latin typeface="Kristen ITC" panose="03050502040202030202" pitchFamily="66" charset="0"/>
                </a:rPr>
                <a:t>Pancreas</a:t>
              </a:r>
              <a:endParaRPr lang="en-GB" altLang="en-US" sz="2400">
                <a:latin typeface="Kristen ITC" panose="03050502040202030202" pitchFamily="66" charset="0"/>
              </a:endParaRPr>
            </a:p>
          </p:txBody>
        </p:sp>
      </p:grpSp>
      <p:grpSp>
        <p:nvGrpSpPr>
          <p:cNvPr id="160798" name="Group 30">
            <a:extLst>
              <a:ext uri="{FF2B5EF4-FFF2-40B4-BE49-F238E27FC236}">
                <a16:creationId xmlns:a16="http://schemas.microsoft.com/office/drawing/2014/main" id="{2F7B23B4-24B1-2BFF-89DD-76041EAE612A}"/>
              </a:ext>
            </a:extLst>
          </p:cNvPr>
          <p:cNvGrpSpPr>
            <a:grpSpLocks/>
          </p:cNvGrpSpPr>
          <p:nvPr/>
        </p:nvGrpSpPr>
        <p:grpSpPr bwMode="auto">
          <a:xfrm>
            <a:off x="6629400" y="228600"/>
            <a:ext cx="1676400" cy="685800"/>
            <a:chOff x="4176" y="144"/>
            <a:chExt cx="1056" cy="432"/>
          </a:xfrm>
        </p:grpSpPr>
        <p:sp>
          <p:nvSpPr>
            <p:cNvPr id="160783" name="Text Box 15">
              <a:extLst>
                <a:ext uri="{FF2B5EF4-FFF2-40B4-BE49-F238E27FC236}">
                  <a16:creationId xmlns:a16="http://schemas.microsoft.com/office/drawing/2014/main" id="{2B8D6F05-18C2-944D-5F6A-14F7062D937F}"/>
                </a:ext>
              </a:extLst>
            </p:cNvPr>
            <p:cNvSpPr txBox="1">
              <a:spLocks noChangeArrowheads="1"/>
            </p:cNvSpPr>
            <p:nvPr/>
          </p:nvSpPr>
          <p:spPr bwMode="auto">
            <a:xfrm>
              <a:off x="4176" y="144"/>
              <a:ext cx="105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latin typeface="Kristen ITC" panose="03050502040202030202" pitchFamily="66" charset="0"/>
                </a:rPr>
                <a:t>Stomach</a:t>
              </a:r>
              <a:endParaRPr lang="en-GB" altLang="en-US" sz="2400">
                <a:latin typeface="Kristen ITC" panose="03050502040202030202" pitchFamily="66" charset="0"/>
              </a:endParaRPr>
            </a:p>
          </p:txBody>
        </p:sp>
        <p:sp>
          <p:nvSpPr>
            <p:cNvPr id="160796" name="Line 28">
              <a:extLst>
                <a:ext uri="{FF2B5EF4-FFF2-40B4-BE49-F238E27FC236}">
                  <a16:creationId xmlns:a16="http://schemas.microsoft.com/office/drawing/2014/main" id="{65253745-903B-0F7D-2660-E2C2C57E6C0A}"/>
                </a:ext>
              </a:extLst>
            </p:cNvPr>
            <p:cNvSpPr>
              <a:spLocks noChangeShapeType="1"/>
            </p:cNvSpPr>
            <p:nvPr/>
          </p:nvSpPr>
          <p:spPr bwMode="auto">
            <a:xfrm>
              <a:off x="4656" y="432"/>
              <a:ext cx="192" cy="14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60803" name="Freeform 35">
            <a:extLst>
              <a:ext uri="{FF2B5EF4-FFF2-40B4-BE49-F238E27FC236}">
                <a16:creationId xmlns:a16="http://schemas.microsoft.com/office/drawing/2014/main" id="{3FFC080E-82B2-735E-CF50-2D69BC22722B}"/>
              </a:ext>
            </a:extLst>
          </p:cNvPr>
          <p:cNvSpPr>
            <a:spLocks/>
          </p:cNvSpPr>
          <p:nvPr/>
        </p:nvSpPr>
        <p:spPr bwMode="auto">
          <a:xfrm>
            <a:off x="5715000" y="1955800"/>
            <a:ext cx="2222500" cy="825500"/>
          </a:xfrm>
          <a:custGeom>
            <a:avLst/>
            <a:gdLst>
              <a:gd name="T0" fmla="*/ 1344 w 1400"/>
              <a:gd name="T1" fmla="*/ 160 h 520"/>
              <a:gd name="T2" fmla="*/ 1152 w 1400"/>
              <a:gd name="T3" fmla="*/ 208 h 520"/>
              <a:gd name="T4" fmla="*/ 960 w 1400"/>
              <a:gd name="T5" fmla="*/ 160 h 520"/>
              <a:gd name="T6" fmla="*/ 672 w 1400"/>
              <a:gd name="T7" fmla="*/ 64 h 520"/>
              <a:gd name="T8" fmla="*/ 432 w 1400"/>
              <a:gd name="T9" fmla="*/ 16 h 520"/>
              <a:gd name="T10" fmla="*/ 144 w 1400"/>
              <a:gd name="T11" fmla="*/ 16 h 520"/>
              <a:gd name="T12" fmla="*/ 96 w 1400"/>
              <a:gd name="T13" fmla="*/ 112 h 520"/>
              <a:gd name="T14" fmla="*/ 48 w 1400"/>
              <a:gd name="T15" fmla="*/ 256 h 520"/>
              <a:gd name="T16" fmla="*/ 48 w 1400"/>
              <a:gd name="T17" fmla="*/ 400 h 520"/>
              <a:gd name="T18" fmla="*/ 336 w 1400"/>
              <a:gd name="T19" fmla="*/ 400 h 520"/>
              <a:gd name="T20" fmla="*/ 480 w 1400"/>
              <a:gd name="T21" fmla="*/ 352 h 520"/>
              <a:gd name="T22" fmla="*/ 672 w 1400"/>
              <a:gd name="T23" fmla="*/ 400 h 520"/>
              <a:gd name="T24" fmla="*/ 912 w 1400"/>
              <a:gd name="T25" fmla="*/ 496 h 520"/>
              <a:gd name="T26" fmla="*/ 1104 w 1400"/>
              <a:gd name="T27" fmla="*/ 496 h 520"/>
              <a:gd name="T28" fmla="*/ 1344 w 1400"/>
              <a:gd name="T29" fmla="*/ 352 h 520"/>
              <a:gd name="T30" fmla="*/ 1392 w 1400"/>
              <a:gd name="T31" fmla="*/ 256 h 520"/>
              <a:gd name="T32" fmla="*/ 1296 w 1400"/>
              <a:gd name="T33" fmla="*/ 160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00" h="520">
                <a:moveTo>
                  <a:pt x="1344" y="160"/>
                </a:moveTo>
                <a:cubicBezTo>
                  <a:pt x="1280" y="184"/>
                  <a:pt x="1216" y="208"/>
                  <a:pt x="1152" y="208"/>
                </a:cubicBezTo>
                <a:cubicBezTo>
                  <a:pt x="1088" y="208"/>
                  <a:pt x="1040" y="184"/>
                  <a:pt x="960" y="160"/>
                </a:cubicBezTo>
                <a:cubicBezTo>
                  <a:pt x="880" y="136"/>
                  <a:pt x="760" y="88"/>
                  <a:pt x="672" y="64"/>
                </a:cubicBezTo>
                <a:cubicBezTo>
                  <a:pt x="584" y="40"/>
                  <a:pt x="520" y="24"/>
                  <a:pt x="432" y="16"/>
                </a:cubicBezTo>
                <a:cubicBezTo>
                  <a:pt x="344" y="8"/>
                  <a:pt x="200" y="0"/>
                  <a:pt x="144" y="16"/>
                </a:cubicBezTo>
                <a:cubicBezTo>
                  <a:pt x="88" y="32"/>
                  <a:pt x="112" y="72"/>
                  <a:pt x="96" y="112"/>
                </a:cubicBezTo>
                <a:cubicBezTo>
                  <a:pt x="80" y="152"/>
                  <a:pt x="56" y="208"/>
                  <a:pt x="48" y="256"/>
                </a:cubicBezTo>
                <a:cubicBezTo>
                  <a:pt x="40" y="304"/>
                  <a:pt x="0" y="376"/>
                  <a:pt x="48" y="400"/>
                </a:cubicBezTo>
                <a:cubicBezTo>
                  <a:pt x="96" y="424"/>
                  <a:pt x="264" y="408"/>
                  <a:pt x="336" y="400"/>
                </a:cubicBezTo>
                <a:cubicBezTo>
                  <a:pt x="408" y="392"/>
                  <a:pt x="424" y="352"/>
                  <a:pt x="480" y="352"/>
                </a:cubicBezTo>
                <a:cubicBezTo>
                  <a:pt x="536" y="352"/>
                  <a:pt x="600" y="376"/>
                  <a:pt x="672" y="400"/>
                </a:cubicBezTo>
                <a:cubicBezTo>
                  <a:pt x="744" y="424"/>
                  <a:pt x="840" y="480"/>
                  <a:pt x="912" y="496"/>
                </a:cubicBezTo>
                <a:cubicBezTo>
                  <a:pt x="984" y="512"/>
                  <a:pt x="1032" y="520"/>
                  <a:pt x="1104" y="496"/>
                </a:cubicBezTo>
                <a:cubicBezTo>
                  <a:pt x="1176" y="472"/>
                  <a:pt x="1296" y="392"/>
                  <a:pt x="1344" y="352"/>
                </a:cubicBezTo>
                <a:cubicBezTo>
                  <a:pt x="1392" y="312"/>
                  <a:pt x="1400" y="288"/>
                  <a:pt x="1392" y="256"/>
                </a:cubicBezTo>
                <a:cubicBezTo>
                  <a:pt x="1384" y="224"/>
                  <a:pt x="1340" y="192"/>
                  <a:pt x="1296" y="160"/>
                </a:cubicBezTo>
              </a:path>
            </a:pathLst>
          </a:cu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0804" name="Freeform 36">
            <a:extLst>
              <a:ext uri="{FF2B5EF4-FFF2-40B4-BE49-F238E27FC236}">
                <a16:creationId xmlns:a16="http://schemas.microsoft.com/office/drawing/2014/main" id="{F45D1973-6FEF-4865-1004-149D74E9A43F}"/>
              </a:ext>
            </a:extLst>
          </p:cNvPr>
          <p:cNvSpPr>
            <a:spLocks/>
          </p:cNvSpPr>
          <p:nvPr/>
        </p:nvSpPr>
        <p:spPr bwMode="auto">
          <a:xfrm>
            <a:off x="4114800" y="2133600"/>
            <a:ext cx="2005013" cy="1425575"/>
          </a:xfrm>
          <a:custGeom>
            <a:avLst/>
            <a:gdLst>
              <a:gd name="T0" fmla="*/ 1131 w 1263"/>
              <a:gd name="T1" fmla="*/ 0 h 898"/>
              <a:gd name="T2" fmla="*/ 994 w 1263"/>
              <a:gd name="T3" fmla="*/ 143 h 898"/>
              <a:gd name="T4" fmla="*/ 806 w 1263"/>
              <a:gd name="T5" fmla="*/ 204 h 898"/>
              <a:gd name="T6" fmla="*/ 511 w 1263"/>
              <a:gd name="T7" fmla="*/ 276 h 898"/>
              <a:gd name="T8" fmla="*/ 283 w 1263"/>
              <a:gd name="T9" fmla="*/ 364 h 898"/>
              <a:gd name="T10" fmla="*/ 39 w 1263"/>
              <a:gd name="T11" fmla="*/ 517 h 898"/>
              <a:gd name="T12" fmla="*/ 49 w 1263"/>
              <a:gd name="T13" fmla="*/ 624 h 898"/>
              <a:gd name="T14" fmla="*/ 85 w 1263"/>
              <a:gd name="T15" fmla="*/ 771 h 898"/>
              <a:gd name="T16" fmla="*/ 162 w 1263"/>
              <a:gd name="T17" fmla="*/ 893 h 898"/>
              <a:gd name="T18" fmla="*/ 406 w 1263"/>
              <a:gd name="T19" fmla="*/ 740 h 898"/>
              <a:gd name="T20" fmla="*/ 502 w 1263"/>
              <a:gd name="T21" fmla="*/ 623 h 898"/>
              <a:gd name="T22" fmla="*/ 690 w 1263"/>
              <a:gd name="T23" fmla="*/ 561 h 898"/>
              <a:gd name="T24" fmla="*/ 895 w 1263"/>
              <a:gd name="T25" fmla="*/ 422 h 898"/>
              <a:gd name="T26" fmla="*/ 1050 w 1263"/>
              <a:gd name="T27" fmla="*/ 336 h 898"/>
              <a:gd name="T28" fmla="*/ 1234 w 1263"/>
              <a:gd name="T29" fmla="*/ 163 h 898"/>
              <a:gd name="T30" fmla="*/ 1223 w 1263"/>
              <a:gd name="T31" fmla="*/ 56 h 898"/>
              <a:gd name="T32" fmla="*/ 1091 w 1263"/>
              <a:gd name="T33" fmla="*/ 26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63" h="898">
                <a:moveTo>
                  <a:pt x="1131" y="0"/>
                </a:moveTo>
                <a:cubicBezTo>
                  <a:pt x="1090" y="54"/>
                  <a:pt x="1049" y="109"/>
                  <a:pt x="994" y="143"/>
                </a:cubicBezTo>
                <a:cubicBezTo>
                  <a:pt x="940" y="177"/>
                  <a:pt x="887" y="182"/>
                  <a:pt x="806" y="204"/>
                </a:cubicBezTo>
                <a:cubicBezTo>
                  <a:pt x="726" y="227"/>
                  <a:pt x="599" y="250"/>
                  <a:pt x="511" y="276"/>
                </a:cubicBezTo>
                <a:cubicBezTo>
                  <a:pt x="424" y="303"/>
                  <a:pt x="361" y="324"/>
                  <a:pt x="283" y="364"/>
                </a:cubicBezTo>
                <a:cubicBezTo>
                  <a:pt x="204" y="404"/>
                  <a:pt x="78" y="474"/>
                  <a:pt x="39" y="517"/>
                </a:cubicBezTo>
                <a:cubicBezTo>
                  <a:pt x="0" y="560"/>
                  <a:pt x="42" y="581"/>
                  <a:pt x="49" y="624"/>
                </a:cubicBezTo>
                <a:cubicBezTo>
                  <a:pt x="57" y="666"/>
                  <a:pt x="67" y="726"/>
                  <a:pt x="85" y="771"/>
                </a:cubicBezTo>
                <a:cubicBezTo>
                  <a:pt x="104" y="816"/>
                  <a:pt x="109" y="898"/>
                  <a:pt x="162" y="893"/>
                </a:cubicBezTo>
                <a:cubicBezTo>
                  <a:pt x="216" y="888"/>
                  <a:pt x="349" y="785"/>
                  <a:pt x="406" y="740"/>
                </a:cubicBezTo>
                <a:cubicBezTo>
                  <a:pt x="463" y="695"/>
                  <a:pt x="455" y="652"/>
                  <a:pt x="502" y="623"/>
                </a:cubicBezTo>
                <a:cubicBezTo>
                  <a:pt x="550" y="593"/>
                  <a:pt x="625" y="594"/>
                  <a:pt x="690" y="561"/>
                </a:cubicBezTo>
                <a:cubicBezTo>
                  <a:pt x="755" y="528"/>
                  <a:pt x="835" y="460"/>
                  <a:pt x="895" y="422"/>
                </a:cubicBezTo>
                <a:cubicBezTo>
                  <a:pt x="955" y="384"/>
                  <a:pt x="994" y="379"/>
                  <a:pt x="1050" y="336"/>
                </a:cubicBezTo>
                <a:cubicBezTo>
                  <a:pt x="1106" y="293"/>
                  <a:pt x="1205" y="210"/>
                  <a:pt x="1234" y="163"/>
                </a:cubicBezTo>
                <a:cubicBezTo>
                  <a:pt x="1263" y="116"/>
                  <a:pt x="1247" y="79"/>
                  <a:pt x="1223" y="56"/>
                </a:cubicBezTo>
                <a:cubicBezTo>
                  <a:pt x="1199" y="33"/>
                  <a:pt x="1145" y="29"/>
                  <a:pt x="1091" y="26"/>
                </a:cubicBezTo>
              </a:path>
            </a:pathLst>
          </a:cu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60811" name="Group 43">
            <a:extLst>
              <a:ext uri="{FF2B5EF4-FFF2-40B4-BE49-F238E27FC236}">
                <a16:creationId xmlns:a16="http://schemas.microsoft.com/office/drawing/2014/main" id="{CD0CB93E-762F-1AE7-5D71-3BFDB1241F82}"/>
              </a:ext>
            </a:extLst>
          </p:cNvPr>
          <p:cNvGrpSpPr>
            <a:grpSpLocks/>
          </p:cNvGrpSpPr>
          <p:nvPr/>
        </p:nvGrpSpPr>
        <p:grpSpPr bwMode="auto">
          <a:xfrm>
            <a:off x="4267200" y="2519363"/>
            <a:ext cx="547688" cy="582612"/>
            <a:chOff x="625" y="3151"/>
            <a:chExt cx="345" cy="367"/>
          </a:xfrm>
        </p:grpSpPr>
        <p:sp>
          <p:nvSpPr>
            <p:cNvPr id="160806" name="AutoShape 38">
              <a:extLst>
                <a:ext uri="{FF2B5EF4-FFF2-40B4-BE49-F238E27FC236}">
                  <a16:creationId xmlns:a16="http://schemas.microsoft.com/office/drawing/2014/main" id="{1EE6851B-9CD4-3162-FE6E-5225C4A4B2A0}"/>
                </a:ext>
              </a:extLst>
            </p:cNvPr>
            <p:cNvSpPr>
              <a:spLocks noChangeArrowheads="1"/>
            </p:cNvSpPr>
            <p:nvPr/>
          </p:nvSpPr>
          <p:spPr bwMode="auto">
            <a:xfrm rot="8321366">
              <a:off x="657" y="3164"/>
              <a:ext cx="288" cy="33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66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07" name="Line 39">
              <a:extLst>
                <a:ext uri="{FF2B5EF4-FFF2-40B4-BE49-F238E27FC236}">
                  <a16:creationId xmlns:a16="http://schemas.microsoft.com/office/drawing/2014/main" id="{34FF877F-48D8-300E-7B9F-8344B8AEC174}"/>
                </a:ext>
              </a:extLst>
            </p:cNvPr>
            <p:cNvSpPr>
              <a:spLocks noChangeShapeType="1"/>
            </p:cNvSpPr>
            <p:nvPr/>
          </p:nvSpPr>
          <p:spPr bwMode="auto">
            <a:xfrm rot="-579594">
              <a:off x="744" y="3151"/>
              <a:ext cx="226" cy="270"/>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0808" name="Line 40">
              <a:extLst>
                <a:ext uri="{FF2B5EF4-FFF2-40B4-BE49-F238E27FC236}">
                  <a16:creationId xmlns:a16="http://schemas.microsoft.com/office/drawing/2014/main" id="{BDE59389-1FA4-CF03-5641-40222346DD9A}"/>
                </a:ext>
              </a:extLst>
            </p:cNvPr>
            <p:cNvSpPr>
              <a:spLocks noChangeShapeType="1"/>
            </p:cNvSpPr>
            <p:nvPr/>
          </p:nvSpPr>
          <p:spPr bwMode="auto">
            <a:xfrm>
              <a:off x="684" y="3203"/>
              <a:ext cx="226" cy="26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0809" name="Line 41">
              <a:extLst>
                <a:ext uri="{FF2B5EF4-FFF2-40B4-BE49-F238E27FC236}">
                  <a16:creationId xmlns:a16="http://schemas.microsoft.com/office/drawing/2014/main" id="{81E31C67-0A44-8274-1ED1-6BB5A2B3D443}"/>
                </a:ext>
              </a:extLst>
            </p:cNvPr>
            <p:cNvSpPr>
              <a:spLocks noChangeShapeType="1"/>
            </p:cNvSpPr>
            <p:nvPr/>
          </p:nvSpPr>
          <p:spPr bwMode="auto">
            <a:xfrm rot="381980">
              <a:off x="625" y="3245"/>
              <a:ext cx="233" cy="273"/>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823" name="Group 55">
            <a:extLst>
              <a:ext uri="{FF2B5EF4-FFF2-40B4-BE49-F238E27FC236}">
                <a16:creationId xmlns:a16="http://schemas.microsoft.com/office/drawing/2014/main" id="{A966440B-F942-7EE6-2979-297A06149CE3}"/>
              </a:ext>
            </a:extLst>
          </p:cNvPr>
          <p:cNvGrpSpPr>
            <a:grpSpLocks/>
          </p:cNvGrpSpPr>
          <p:nvPr/>
        </p:nvGrpSpPr>
        <p:grpSpPr bwMode="auto">
          <a:xfrm>
            <a:off x="3505200" y="2971800"/>
            <a:ext cx="914400" cy="1447800"/>
            <a:chOff x="2160" y="2016"/>
            <a:chExt cx="576" cy="912"/>
          </a:xfrm>
        </p:grpSpPr>
        <p:sp>
          <p:nvSpPr>
            <p:cNvPr id="160815" name="Oval 47">
              <a:extLst>
                <a:ext uri="{FF2B5EF4-FFF2-40B4-BE49-F238E27FC236}">
                  <a16:creationId xmlns:a16="http://schemas.microsoft.com/office/drawing/2014/main" id="{5AB6D972-7EF0-0EE3-271F-4F1BB99B23C4}"/>
                </a:ext>
              </a:extLst>
            </p:cNvPr>
            <p:cNvSpPr>
              <a:spLocks noChangeArrowheads="1"/>
            </p:cNvSpPr>
            <p:nvPr/>
          </p:nvSpPr>
          <p:spPr bwMode="auto">
            <a:xfrm>
              <a:off x="2400" y="249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0822" name="Group 54">
              <a:extLst>
                <a:ext uri="{FF2B5EF4-FFF2-40B4-BE49-F238E27FC236}">
                  <a16:creationId xmlns:a16="http://schemas.microsoft.com/office/drawing/2014/main" id="{B58C22B3-74AB-09F9-BC20-61DBC8B22DC7}"/>
                </a:ext>
              </a:extLst>
            </p:cNvPr>
            <p:cNvGrpSpPr>
              <a:grpSpLocks/>
            </p:cNvGrpSpPr>
            <p:nvPr/>
          </p:nvGrpSpPr>
          <p:grpSpPr bwMode="auto">
            <a:xfrm>
              <a:off x="2160" y="2016"/>
              <a:ext cx="576" cy="912"/>
              <a:chOff x="2160" y="2016"/>
              <a:chExt cx="576" cy="912"/>
            </a:xfrm>
          </p:grpSpPr>
          <p:sp>
            <p:nvSpPr>
              <p:cNvPr id="160812" name="Oval 44">
                <a:extLst>
                  <a:ext uri="{FF2B5EF4-FFF2-40B4-BE49-F238E27FC236}">
                    <a16:creationId xmlns:a16="http://schemas.microsoft.com/office/drawing/2014/main" id="{176F8059-DEE4-F4B1-43AC-8805BD589666}"/>
                  </a:ext>
                </a:extLst>
              </p:cNvPr>
              <p:cNvSpPr>
                <a:spLocks noChangeArrowheads="1"/>
              </p:cNvSpPr>
              <p:nvPr/>
            </p:nvSpPr>
            <p:spPr bwMode="auto">
              <a:xfrm>
                <a:off x="2352" y="201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3" name="Oval 45">
                <a:extLst>
                  <a:ext uri="{FF2B5EF4-FFF2-40B4-BE49-F238E27FC236}">
                    <a16:creationId xmlns:a16="http://schemas.microsoft.com/office/drawing/2014/main" id="{3AF171C0-D3AB-A164-FE63-1AB6BD10EC46}"/>
                  </a:ext>
                </a:extLst>
              </p:cNvPr>
              <p:cNvSpPr>
                <a:spLocks noChangeArrowheads="1"/>
              </p:cNvSpPr>
              <p:nvPr/>
            </p:nvSpPr>
            <p:spPr bwMode="auto">
              <a:xfrm>
                <a:off x="2496" y="220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4" name="Oval 46">
                <a:extLst>
                  <a:ext uri="{FF2B5EF4-FFF2-40B4-BE49-F238E27FC236}">
                    <a16:creationId xmlns:a16="http://schemas.microsoft.com/office/drawing/2014/main" id="{C3FDA25F-0174-C2D2-4A1D-FD2F7EAB380D}"/>
                  </a:ext>
                </a:extLst>
              </p:cNvPr>
              <p:cNvSpPr>
                <a:spLocks noChangeArrowheads="1"/>
              </p:cNvSpPr>
              <p:nvPr/>
            </p:nvSpPr>
            <p:spPr bwMode="auto">
              <a:xfrm>
                <a:off x="2208" y="2304"/>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6" name="Oval 48">
                <a:extLst>
                  <a:ext uri="{FF2B5EF4-FFF2-40B4-BE49-F238E27FC236}">
                    <a16:creationId xmlns:a16="http://schemas.microsoft.com/office/drawing/2014/main" id="{713C4992-E7BE-E2AD-36C1-A79A259BD379}"/>
                  </a:ext>
                </a:extLst>
              </p:cNvPr>
              <p:cNvSpPr>
                <a:spLocks noChangeArrowheads="1"/>
              </p:cNvSpPr>
              <p:nvPr/>
            </p:nvSpPr>
            <p:spPr bwMode="auto">
              <a:xfrm>
                <a:off x="2160" y="2496"/>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7" name="Oval 49">
                <a:extLst>
                  <a:ext uri="{FF2B5EF4-FFF2-40B4-BE49-F238E27FC236}">
                    <a16:creationId xmlns:a16="http://schemas.microsoft.com/office/drawing/2014/main" id="{93B00DD2-2188-4A93-3D85-ED79218923F1}"/>
                  </a:ext>
                </a:extLst>
              </p:cNvPr>
              <p:cNvSpPr>
                <a:spLocks noChangeArrowheads="1"/>
              </p:cNvSpPr>
              <p:nvPr/>
            </p:nvSpPr>
            <p:spPr bwMode="auto">
              <a:xfrm>
                <a:off x="2352" y="268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8" name="Oval 50">
                <a:extLst>
                  <a:ext uri="{FF2B5EF4-FFF2-40B4-BE49-F238E27FC236}">
                    <a16:creationId xmlns:a16="http://schemas.microsoft.com/office/drawing/2014/main" id="{6F4F1735-FD3E-6FD8-E61A-3C278C841DF6}"/>
                  </a:ext>
                </a:extLst>
              </p:cNvPr>
              <p:cNvSpPr>
                <a:spLocks noChangeArrowheads="1"/>
              </p:cNvSpPr>
              <p:nvPr/>
            </p:nvSpPr>
            <p:spPr bwMode="auto">
              <a:xfrm>
                <a:off x="2208" y="2112"/>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19" name="Oval 51">
                <a:extLst>
                  <a:ext uri="{FF2B5EF4-FFF2-40B4-BE49-F238E27FC236}">
                    <a16:creationId xmlns:a16="http://schemas.microsoft.com/office/drawing/2014/main" id="{33DAE3CB-83B9-C072-AFB2-03D21901F8E7}"/>
                  </a:ext>
                </a:extLst>
              </p:cNvPr>
              <p:cNvSpPr>
                <a:spLocks noChangeArrowheads="1"/>
              </p:cNvSpPr>
              <p:nvPr/>
            </p:nvSpPr>
            <p:spPr bwMode="auto">
              <a:xfrm>
                <a:off x="2400" y="2352"/>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20" name="Oval 52">
                <a:extLst>
                  <a:ext uri="{FF2B5EF4-FFF2-40B4-BE49-F238E27FC236}">
                    <a16:creationId xmlns:a16="http://schemas.microsoft.com/office/drawing/2014/main" id="{649DBF34-EF9E-186A-7276-715184BECE44}"/>
                  </a:ext>
                </a:extLst>
              </p:cNvPr>
              <p:cNvSpPr>
                <a:spLocks noChangeArrowheads="1"/>
              </p:cNvSpPr>
              <p:nvPr/>
            </p:nvSpPr>
            <p:spPr bwMode="auto">
              <a:xfrm>
                <a:off x="2160" y="2688"/>
                <a:ext cx="240" cy="240"/>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160824" name="AutoShape 56">
            <a:extLst>
              <a:ext uri="{FF2B5EF4-FFF2-40B4-BE49-F238E27FC236}">
                <a16:creationId xmlns:a16="http://schemas.microsoft.com/office/drawing/2014/main" id="{095BC309-DDF9-F6EF-8743-C1DBAD562916}"/>
              </a:ext>
            </a:extLst>
          </p:cNvPr>
          <p:cNvSpPr>
            <a:spLocks noChangeArrowheads="1"/>
          </p:cNvSpPr>
          <p:nvPr/>
        </p:nvSpPr>
        <p:spPr bwMode="auto">
          <a:xfrm rot="-3095963">
            <a:off x="3859213" y="4279900"/>
            <a:ext cx="152400" cy="7620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25" name="AutoShape 57">
            <a:extLst>
              <a:ext uri="{FF2B5EF4-FFF2-40B4-BE49-F238E27FC236}">
                <a16:creationId xmlns:a16="http://schemas.microsoft.com/office/drawing/2014/main" id="{66C21E2C-76A9-D1D4-B0F2-9E9217483409}"/>
              </a:ext>
            </a:extLst>
          </p:cNvPr>
          <p:cNvSpPr>
            <a:spLocks noChangeArrowheads="1"/>
          </p:cNvSpPr>
          <p:nvPr/>
        </p:nvSpPr>
        <p:spPr bwMode="auto">
          <a:xfrm rot="-6920575">
            <a:off x="3779838" y="4767263"/>
            <a:ext cx="152400" cy="7620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33CC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26" name="AutoShape 58">
            <a:extLst>
              <a:ext uri="{FF2B5EF4-FFF2-40B4-BE49-F238E27FC236}">
                <a16:creationId xmlns:a16="http://schemas.microsoft.com/office/drawing/2014/main" id="{188DDEBA-0896-BE09-065E-A9DB11C01018}"/>
              </a:ext>
            </a:extLst>
          </p:cNvPr>
          <p:cNvSpPr>
            <a:spLocks noChangeArrowheads="1"/>
          </p:cNvSpPr>
          <p:nvPr/>
        </p:nvSpPr>
        <p:spPr bwMode="auto">
          <a:xfrm rot="-4778689">
            <a:off x="3783013" y="4506913"/>
            <a:ext cx="152400" cy="7620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160849" name="Group 81">
            <a:extLst>
              <a:ext uri="{FF2B5EF4-FFF2-40B4-BE49-F238E27FC236}">
                <a16:creationId xmlns:a16="http://schemas.microsoft.com/office/drawing/2014/main" id="{75973537-107F-3BEA-E4AC-A79861C1D15C}"/>
              </a:ext>
            </a:extLst>
          </p:cNvPr>
          <p:cNvGrpSpPr>
            <a:grpSpLocks/>
          </p:cNvGrpSpPr>
          <p:nvPr/>
        </p:nvGrpSpPr>
        <p:grpSpPr bwMode="auto">
          <a:xfrm>
            <a:off x="3200400" y="5638800"/>
            <a:ext cx="762000" cy="914400"/>
            <a:chOff x="2016" y="3552"/>
            <a:chExt cx="480" cy="576"/>
          </a:xfrm>
        </p:grpSpPr>
        <p:sp>
          <p:nvSpPr>
            <p:cNvPr id="160839" name="Oval 71">
              <a:extLst>
                <a:ext uri="{FF2B5EF4-FFF2-40B4-BE49-F238E27FC236}">
                  <a16:creationId xmlns:a16="http://schemas.microsoft.com/office/drawing/2014/main" id="{F8ED5D80-96D9-A7D6-F5D9-C68DBEF8D193}"/>
                </a:ext>
              </a:extLst>
            </p:cNvPr>
            <p:cNvSpPr>
              <a:spLocks noChangeArrowheads="1"/>
            </p:cNvSpPr>
            <p:nvPr/>
          </p:nvSpPr>
          <p:spPr bwMode="auto">
            <a:xfrm>
              <a:off x="2256" y="3888"/>
              <a:ext cx="96"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1" name="Oval 73">
              <a:extLst>
                <a:ext uri="{FF2B5EF4-FFF2-40B4-BE49-F238E27FC236}">
                  <a16:creationId xmlns:a16="http://schemas.microsoft.com/office/drawing/2014/main" id="{F5888883-966A-41E8-0052-655686B9E3A1}"/>
                </a:ext>
              </a:extLst>
            </p:cNvPr>
            <p:cNvSpPr>
              <a:spLocks noChangeArrowheads="1"/>
            </p:cNvSpPr>
            <p:nvPr/>
          </p:nvSpPr>
          <p:spPr bwMode="auto">
            <a:xfrm>
              <a:off x="2208" y="3552"/>
              <a:ext cx="144"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2" name="Oval 74">
              <a:extLst>
                <a:ext uri="{FF2B5EF4-FFF2-40B4-BE49-F238E27FC236}">
                  <a16:creationId xmlns:a16="http://schemas.microsoft.com/office/drawing/2014/main" id="{C33D78A8-9BA9-D1AD-1435-0A3D5DF5CFEC}"/>
                </a:ext>
              </a:extLst>
            </p:cNvPr>
            <p:cNvSpPr>
              <a:spLocks noChangeArrowheads="1"/>
            </p:cNvSpPr>
            <p:nvPr/>
          </p:nvSpPr>
          <p:spPr bwMode="auto">
            <a:xfrm>
              <a:off x="2352" y="3744"/>
              <a:ext cx="144"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3" name="Oval 75">
              <a:extLst>
                <a:ext uri="{FF2B5EF4-FFF2-40B4-BE49-F238E27FC236}">
                  <a16:creationId xmlns:a16="http://schemas.microsoft.com/office/drawing/2014/main" id="{820352DD-145A-6F49-7A5B-45FCD55C8941}"/>
                </a:ext>
              </a:extLst>
            </p:cNvPr>
            <p:cNvSpPr>
              <a:spLocks noChangeArrowheads="1"/>
            </p:cNvSpPr>
            <p:nvPr/>
          </p:nvSpPr>
          <p:spPr bwMode="auto">
            <a:xfrm>
              <a:off x="2160" y="3744"/>
              <a:ext cx="144"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4" name="Oval 76">
              <a:extLst>
                <a:ext uri="{FF2B5EF4-FFF2-40B4-BE49-F238E27FC236}">
                  <a16:creationId xmlns:a16="http://schemas.microsoft.com/office/drawing/2014/main" id="{8CFC19E4-AE76-602F-8909-4C10A320893E}"/>
                </a:ext>
              </a:extLst>
            </p:cNvPr>
            <p:cNvSpPr>
              <a:spLocks noChangeArrowheads="1"/>
            </p:cNvSpPr>
            <p:nvPr/>
          </p:nvSpPr>
          <p:spPr bwMode="auto">
            <a:xfrm>
              <a:off x="2016" y="3888"/>
              <a:ext cx="96"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5" name="Oval 77">
              <a:extLst>
                <a:ext uri="{FF2B5EF4-FFF2-40B4-BE49-F238E27FC236}">
                  <a16:creationId xmlns:a16="http://schemas.microsoft.com/office/drawing/2014/main" id="{A1753B5E-28F1-8169-6FF6-F9ABDD3C7CF2}"/>
                </a:ext>
              </a:extLst>
            </p:cNvPr>
            <p:cNvSpPr>
              <a:spLocks noChangeArrowheads="1"/>
            </p:cNvSpPr>
            <p:nvPr/>
          </p:nvSpPr>
          <p:spPr bwMode="auto">
            <a:xfrm>
              <a:off x="2352" y="4032"/>
              <a:ext cx="96"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6" name="Oval 78">
              <a:extLst>
                <a:ext uri="{FF2B5EF4-FFF2-40B4-BE49-F238E27FC236}">
                  <a16:creationId xmlns:a16="http://schemas.microsoft.com/office/drawing/2014/main" id="{130CB174-8960-A75F-8643-B07C6B46B206}"/>
                </a:ext>
              </a:extLst>
            </p:cNvPr>
            <p:cNvSpPr>
              <a:spLocks noChangeArrowheads="1"/>
            </p:cNvSpPr>
            <p:nvPr/>
          </p:nvSpPr>
          <p:spPr bwMode="auto">
            <a:xfrm>
              <a:off x="2064" y="3600"/>
              <a:ext cx="144" cy="144"/>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7" name="Oval 79">
              <a:extLst>
                <a:ext uri="{FF2B5EF4-FFF2-40B4-BE49-F238E27FC236}">
                  <a16:creationId xmlns:a16="http://schemas.microsoft.com/office/drawing/2014/main" id="{7F697320-F015-396C-2455-98B211BF29E3}"/>
                </a:ext>
              </a:extLst>
            </p:cNvPr>
            <p:cNvSpPr>
              <a:spLocks noChangeArrowheads="1"/>
            </p:cNvSpPr>
            <p:nvPr/>
          </p:nvSpPr>
          <p:spPr bwMode="auto">
            <a:xfrm>
              <a:off x="2400" y="3600"/>
              <a:ext cx="96"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0848" name="Oval 80">
              <a:extLst>
                <a:ext uri="{FF2B5EF4-FFF2-40B4-BE49-F238E27FC236}">
                  <a16:creationId xmlns:a16="http://schemas.microsoft.com/office/drawing/2014/main" id="{6D3B602E-EBA0-09A2-B0B6-99F508D85EA7}"/>
                </a:ext>
              </a:extLst>
            </p:cNvPr>
            <p:cNvSpPr>
              <a:spLocks noChangeArrowheads="1"/>
            </p:cNvSpPr>
            <p:nvPr/>
          </p:nvSpPr>
          <p:spPr bwMode="auto">
            <a:xfrm>
              <a:off x="2160" y="3984"/>
              <a:ext cx="96" cy="9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0797"/>
                                        </p:tgtEl>
                                        <p:attrNameLst>
                                          <p:attrName>style.visibility</p:attrName>
                                        </p:attrNameLst>
                                      </p:cBhvr>
                                      <p:to>
                                        <p:strVal val="visible"/>
                                      </p:to>
                                    </p:set>
                                    <p:animEffect transition="in" filter="wipe(up)">
                                      <p:cBhvr>
                                        <p:cTn id="7" dur="500"/>
                                        <p:tgtEl>
                                          <p:spTgt spid="1607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60782"/>
                                        </p:tgtEl>
                                        <p:attrNameLst>
                                          <p:attrName>style.visibility</p:attrName>
                                        </p:attrNameLst>
                                      </p:cBhvr>
                                      <p:to>
                                        <p:strVal val="visible"/>
                                      </p:to>
                                    </p:set>
                                  </p:childTnLst>
                                </p:cTn>
                              </p:par>
                            </p:childTnLst>
                          </p:cTn>
                        </p:par>
                        <p:par>
                          <p:cTn id="12" fill="hold" nodeType="afterGroup">
                            <p:stCondLst>
                              <p:cond delay="0"/>
                            </p:stCondLst>
                            <p:childTnLst>
                              <p:par>
                                <p:cTn id="13" presetID="1" presetClass="entr" presetSubtype="0" fill="hold" nodeType="afterEffect">
                                  <p:stCondLst>
                                    <p:cond delay="1000"/>
                                  </p:stCondLst>
                                  <p:childTnLst>
                                    <p:set>
                                      <p:cBhvr>
                                        <p:cTn id="14" dur="1" fill="hold">
                                          <p:stCondLst>
                                            <p:cond delay="0"/>
                                          </p:stCondLst>
                                        </p:cTn>
                                        <p:tgtEl>
                                          <p:spTgt spid="160798"/>
                                        </p:tgtEl>
                                        <p:attrNameLst>
                                          <p:attrName>style.visibility</p:attrName>
                                        </p:attrNameLst>
                                      </p:cBhvr>
                                      <p:to>
                                        <p:strVal val="visible"/>
                                      </p:to>
                                    </p:set>
                                  </p:childTnLst>
                                </p:cTn>
                              </p:par>
                            </p:childTnLst>
                          </p:cTn>
                        </p:par>
                        <p:par>
                          <p:cTn id="15" fill="hold" nodeType="afterGroup">
                            <p:stCondLst>
                              <p:cond delay="1000"/>
                            </p:stCondLst>
                            <p:childTnLst>
                              <p:par>
                                <p:cTn id="16" presetID="1" presetClass="entr" presetSubtype="0" fill="hold" nodeType="afterEffect">
                                  <p:stCondLst>
                                    <p:cond delay="500"/>
                                  </p:stCondLst>
                                  <p:childTnLst>
                                    <p:set>
                                      <p:cBhvr>
                                        <p:cTn id="17" dur="1" fill="hold">
                                          <p:stCondLst>
                                            <p:cond delay="0"/>
                                          </p:stCondLst>
                                        </p:cTn>
                                        <p:tgtEl>
                                          <p:spTgt spid="160802"/>
                                        </p:tgtEl>
                                        <p:attrNameLst>
                                          <p:attrName>style.visibility</p:attrName>
                                        </p:attrNameLst>
                                      </p:cBhvr>
                                      <p:to>
                                        <p:strVal val="visible"/>
                                      </p:to>
                                    </p:set>
                                  </p:childTnLst>
                                </p:cTn>
                              </p:par>
                            </p:childTnLst>
                          </p:cTn>
                        </p:par>
                        <p:par>
                          <p:cTn id="18" fill="hold" nodeType="afterGroup">
                            <p:stCondLst>
                              <p:cond delay="1500"/>
                            </p:stCondLst>
                            <p:childTnLst>
                              <p:par>
                                <p:cTn id="19" presetID="1" presetClass="entr" presetSubtype="0" fill="hold" nodeType="afterEffect">
                                  <p:stCondLst>
                                    <p:cond delay="500"/>
                                  </p:stCondLst>
                                  <p:childTnLst>
                                    <p:set>
                                      <p:cBhvr>
                                        <p:cTn id="20" dur="1" fill="hold">
                                          <p:stCondLst>
                                            <p:cond delay="0"/>
                                          </p:stCondLst>
                                        </p:cTn>
                                        <p:tgtEl>
                                          <p:spTgt spid="16080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6077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xit" presetSubtype="2" fill="hold" nodeType="clickEffect">
                                  <p:stCondLst>
                                    <p:cond delay="0"/>
                                  </p:stCondLst>
                                  <p:childTnLst>
                                    <p:animEffect transition="out" filter="wipe(right)">
                                      <p:cBhvr>
                                        <p:cTn id="28" dur="1000"/>
                                        <p:tgtEl>
                                          <p:spTgt spid="160774"/>
                                        </p:tgtEl>
                                      </p:cBhvr>
                                    </p:animEffect>
                                    <p:set>
                                      <p:cBhvr>
                                        <p:cTn id="29" dur="1" fill="hold">
                                          <p:stCondLst>
                                            <p:cond delay="999"/>
                                          </p:stCondLst>
                                        </p:cTn>
                                        <p:tgtEl>
                                          <p:spTgt spid="160774"/>
                                        </p:tgtEl>
                                        <p:attrNameLst>
                                          <p:attrName>style.visibility</p:attrName>
                                        </p:attrNameLst>
                                      </p:cBhvr>
                                      <p:to>
                                        <p:strVal val="hidden"/>
                                      </p:to>
                                    </p:set>
                                  </p:childTnLst>
                                </p:cTn>
                              </p:par>
                              <p:par>
                                <p:cTn id="30" presetID="22" presetClass="entr" presetSubtype="2" fill="hold" nodeType="withEffect">
                                  <p:stCondLst>
                                    <p:cond delay="0"/>
                                  </p:stCondLst>
                                  <p:childTnLst>
                                    <p:set>
                                      <p:cBhvr>
                                        <p:cTn id="31" dur="1" fill="hold">
                                          <p:stCondLst>
                                            <p:cond delay="0"/>
                                          </p:stCondLst>
                                        </p:cTn>
                                        <p:tgtEl>
                                          <p:spTgt spid="160803"/>
                                        </p:tgtEl>
                                        <p:attrNameLst>
                                          <p:attrName>style.visibility</p:attrName>
                                        </p:attrNameLst>
                                      </p:cBhvr>
                                      <p:to>
                                        <p:strVal val="visible"/>
                                      </p:to>
                                    </p:set>
                                    <p:animEffect transition="in" filter="wipe(right)">
                                      <p:cBhvr>
                                        <p:cTn id="32" dur="500"/>
                                        <p:tgtEl>
                                          <p:spTgt spid="16080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160804"/>
                                        </p:tgtEl>
                                        <p:attrNameLst>
                                          <p:attrName>style.visibility</p:attrName>
                                        </p:attrNameLst>
                                      </p:cBhvr>
                                      <p:to>
                                        <p:strVal val="visible"/>
                                      </p:to>
                                    </p:set>
                                    <p:animEffect transition="in" filter="wipe(right)">
                                      <p:cBhvr>
                                        <p:cTn id="37" dur="500"/>
                                        <p:tgtEl>
                                          <p:spTgt spid="16080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160784"/>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160800"/>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60780"/>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60811"/>
                                        </p:tgtEl>
                                        <p:attrNameLst>
                                          <p:attrName>style.visibility</p:attrName>
                                        </p:attrNameLst>
                                      </p:cBhvr>
                                      <p:to>
                                        <p:strVal val="visible"/>
                                      </p:to>
                                    </p:set>
                                    <p:animEffect transition="in" filter="wipe(left)">
                                      <p:cBhvr>
                                        <p:cTn id="54" dur="500"/>
                                        <p:tgtEl>
                                          <p:spTgt spid="16081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nodeType="clickEffect">
                                  <p:stCondLst>
                                    <p:cond delay="0"/>
                                  </p:stCondLst>
                                  <p:childTnLst>
                                    <p:set>
                                      <p:cBhvr>
                                        <p:cTn id="58" dur="1" fill="hold">
                                          <p:stCondLst>
                                            <p:cond delay="0"/>
                                          </p:stCondLst>
                                        </p:cTn>
                                        <p:tgtEl>
                                          <p:spTgt spid="160823"/>
                                        </p:tgtEl>
                                        <p:attrNameLst>
                                          <p:attrName>style.visibility</p:attrName>
                                        </p:attrNameLst>
                                      </p:cBhvr>
                                      <p:to>
                                        <p:strVal val="visible"/>
                                      </p:to>
                                    </p:set>
                                    <p:animEffect transition="in" filter="wipe(up)">
                                      <p:cBhvr>
                                        <p:cTn id="59" dur="500"/>
                                        <p:tgtEl>
                                          <p:spTgt spid="160823"/>
                                        </p:tgtEl>
                                      </p:cBhvr>
                                    </p:animEffect>
                                  </p:childTnLst>
                                </p:cTn>
                              </p:par>
                            </p:childTnLst>
                          </p:cTn>
                        </p:par>
                        <p:par>
                          <p:cTn id="60" fill="hold" nodeType="afterGroup">
                            <p:stCondLst>
                              <p:cond delay="500"/>
                            </p:stCondLst>
                            <p:childTnLst>
                              <p:par>
                                <p:cTn id="61" presetID="22" presetClass="entr" presetSubtype="1" fill="hold" nodeType="afterEffect">
                                  <p:stCondLst>
                                    <p:cond delay="0"/>
                                  </p:stCondLst>
                                  <p:childTnLst>
                                    <p:set>
                                      <p:cBhvr>
                                        <p:cTn id="62" dur="1" fill="hold">
                                          <p:stCondLst>
                                            <p:cond delay="0"/>
                                          </p:stCondLst>
                                        </p:cTn>
                                        <p:tgtEl>
                                          <p:spTgt spid="160827"/>
                                        </p:tgtEl>
                                        <p:attrNameLst>
                                          <p:attrName>style.visibility</p:attrName>
                                        </p:attrNameLst>
                                      </p:cBhvr>
                                      <p:to>
                                        <p:strVal val="visible"/>
                                      </p:to>
                                    </p:set>
                                    <p:animEffect transition="in" filter="wipe(up)">
                                      <p:cBhvr>
                                        <p:cTn id="63" dur="500"/>
                                        <p:tgtEl>
                                          <p:spTgt spid="16082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4" fill="hold" nodeType="clickEffect">
                                  <p:stCondLst>
                                    <p:cond delay="0"/>
                                  </p:stCondLst>
                                  <p:childTnLst>
                                    <p:set>
                                      <p:cBhvr>
                                        <p:cTn id="67" dur="1" fill="hold">
                                          <p:stCondLst>
                                            <p:cond delay="0"/>
                                          </p:stCondLst>
                                        </p:cTn>
                                        <p:tgtEl>
                                          <p:spTgt spid="160824"/>
                                        </p:tgtEl>
                                        <p:attrNameLst>
                                          <p:attrName>style.visibility</p:attrName>
                                        </p:attrNameLst>
                                      </p:cBhvr>
                                      <p:to>
                                        <p:strVal val="visible"/>
                                      </p:to>
                                    </p:set>
                                    <p:animEffect transition="in" filter="wipe(down)">
                                      <p:cBhvr>
                                        <p:cTn id="68" dur="500"/>
                                        <p:tgtEl>
                                          <p:spTgt spid="160824"/>
                                        </p:tgtEl>
                                      </p:cBhvr>
                                    </p:animEffect>
                                  </p:childTnLst>
                                </p:cTn>
                              </p:par>
                              <p:par>
                                <p:cTn id="69" presetID="22" presetClass="entr" presetSubtype="2" fill="hold" nodeType="withEffect">
                                  <p:stCondLst>
                                    <p:cond delay="0"/>
                                  </p:stCondLst>
                                  <p:childTnLst>
                                    <p:set>
                                      <p:cBhvr>
                                        <p:cTn id="70" dur="1" fill="hold">
                                          <p:stCondLst>
                                            <p:cond delay="0"/>
                                          </p:stCondLst>
                                        </p:cTn>
                                        <p:tgtEl>
                                          <p:spTgt spid="160826"/>
                                        </p:tgtEl>
                                        <p:attrNameLst>
                                          <p:attrName>style.visibility</p:attrName>
                                        </p:attrNameLst>
                                      </p:cBhvr>
                                      <p:to>
                                        <p:strVal val="visible"/>
                                      </p:to>
                                    </p:set>
                                    <p:animEffect transition="in" filter="wipe(right)">
                                      <p:cBhvr>
                                        <p:cTn id="71" dur="500"/>
                                        <p:tgtEl>
                                          <p:spTgt spid="160826"/>
                                        </p:tgtEl>
                                      </p:cBhvr>
                                    </p:animEffect>
                                  </p:childTnLst>
                                </p:cTn>
                              </p:par>
                              <p:par>
                                <p:cTn id="72" presetID="22" presetClass="entr" presetSubtype="2" fill="hold" nodeType="withEffect">
                                  <p:stCondLst>
                                    <p:cond delay="0"/>
                                  </p:stCondLst>
                                  <p:childTnLst>
                                    <p:set>
                                      <p:cBhvr>
                                        <p:cTn id="73" dur="1" fill="hold">
                                          <p:stCondLst>
                                            <p:cond delay="0"/>
                                          </p:stCondLst>
                                        </p:cTn>
                                        <p:tgtEl>
                                          <p:spTgt spid="160825"/>
                                        </p:tgtEl>
                                        <p:attrNameLst>
                                          <p:attrName>style.visibility</p:attrName>
                                        </p:attrNameLst>
                                      </p:cBhvr>
                                      <p:to>
                                        <p:strVal val="visible"/>
                                      </p:to>
                                    </p:set>
                                    <p:animEffect transition="in" filter="wipe(right)">
                                      <p:cBhvr>
                                        <p:cTn id="74" dur="500"/>
                                        <p:tgtEl>
                                          <p:spTgt spid="160825"/>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1" fill="hold" nodeType="clickEffect">
                                  <p:stCondLst>
                                    <p:cond delay="0"/>
                                  </p:stCondLst>
                                  <p:childTnLst>
                                    <p:set>
                                      <p:cBhvr>
                                        <p:cTn id="78" dur="1" fill="hold">
                                          <p:stCondLst>
                                            <p:cond delay="0"/>
                                          </p:stCondLst>
                                        </p:cTn>
                                        <p:tgtEl>
                                          <p:spTgt spid="160849"/>
                                        </p:tgtEl>
                                        <p:attrNameLst>
                                          <p:attrName>style.visibility</p:attrName>
                                        </p:attrNameLst>
                                      </p:cBhvr>
                                      <p:to>
                                        <p:strVal val="visible"/>
                                      </p:to>
                                    </p:set>
                                    <p:animEffect transition="in" filter="wipe(up)">
                                      <p:cBhvr>
                                        <p:cTn id="79" dur="500"/>
                                        <p:tgtEl>
                                          <p:spTgt spid="160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8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a:extLst>
              <a:ext uri="{FF2B5EF4-FFF2-40B4-BE49-F238E27FC236}">
                <a16:creationId xmlns:a16="http://schemas.microsoft.com/office/drawing/2014/main" id="{55D4F1D3-0637-31A1-2ACD-493AEF07A822}"/>
              </a:ext>
            </a:extLst>
          </p:cNvPr>
          <p:cNvSpPr>
            <a:spLocks noGrp="1" noChangeArrowheads="1"/>
          </p:cNvSpPr>
          <p:nvPr>
            <p:ph type="title"/>
          </p:nvPr>
        </p:nvSpPr>
        <p:spPr/>
        <p:txBody>
          <a:bodyPr/>
          <a:lstStyle/>
          <a:p>
            <a:r>
              <a:rPr lang="en-US" altLang="en-US"/>
              <a:t>Tour guide</a:t>
            </a:r>
            <a:endParaRPr lang="en-GB" altLang="en-US"/>
          </a:p>
        </p:txBody>
      </p:sp>
      <p:sp>
        <p:nvSpPr>
          <p:cNvPr id="184323" name="Rectangle 3">
            <a:extLst>
              <a:ext uri="{FF2B5EF4-FFF2-40B4-BE49-F238E27FC236}">
                <a16:creationId xmlns:a16="http://schemas.microsoft.com/office/drawing/2014/main" id="{1ABE37ED-B6A8-88D5-1673-87129BC9946E}"/>
              </a:ext>
            </a:extLst>
          </p:cNvPr>
          <p:cNvSpPr>
            <a:spLocks noGrp="1" noChangeArrowheads="1"/>
          </p:cNvSpPr>
          <p:nvPr>
            <p:ph type="body" idx="1"/>
          </p:nvPr>
        </p:nvSpPr>
        <p:spPr>
          <a:xfrm>
            <a:off x="1447800" y="1524000"/>
            <a:ext cx="7010400" cy="4114800"/>
          </a:xfrm>
          <a:noFill/>
          <a:ln/>
        </p:spPr>
        <p:txBody>
          <a:bodyPr/>
          <a:lstStyle/>
          <a:p>
            <a:pPr>
              <a:lnSpc>
                <a:spcPct val="80000"/>
              </a:lnSpc>
            </a:pPr>
            <a:r>
              <a:rPr lang="en-US" altLang="en-US" sz="2200">
                <a:solidFill>
                  <a:srgbClr val="C0C0C0"/>
                </a:solidFill>
              </a:rPr>
              <a:t>Mouth </a:t>
            </a:r>
          </a:p>
          <a:p>
            <a:pPr lvl="1">
              <a:lnSpc>
                <a:spcPct val="80000"/>
              </a:lnSpc>
            </a:pPr>
            <a:r>
              <a:rPr lang="en-US" altLang="en-US" sz="2200">
                <a:solidFill>
                  <a:srgbClr val="C0C0C0"/>
                </a:solidFill>
              </a:rPr>
              <a:t>Teeth √</a:t>
            </a:r>
          </a:p>
          <a:p>
            <a:pPr lvl="1">
              <a:lnSpc>
                <a:spcPct val="80000"/>
              </a:lnSpc>
            </a:pPr>
            <a:r>
              <a:rPr lang="en-US" altLang="en-US" sz="2200">
                <a:solidFill>
                  <a:srgbClr val="C0C0C0"/>
                </a:solidFill>
              </a:rPr>
              <a:t>Amylase enzyme (What are enzymes???) √</a:t>
            </a:r>
          </a:p>
          <a:p>
            <a:pPr>
              <a:lnSpc>
                <a:spcPct val="80000"/>
              </a:lnSpc>
            </a:pPr>
            <a:r>
              <a:rPr lang="en-US" altLang="en-US" sz="2200">
                <a:solidFill>
                  <a:srgbClr val="C0C0C0"/>
                </a:solidFill>
              </a:rPr>
              <a:t>Oesophagus </a:t>
            </a:r>
          </a:p>
          <a:p>
            <a:pPr lvl="1">
              <a:lnSpc>
                <a:spcPct val="80000"/>
              </a:lnSpc>
            </a:pPr>
            <a:r>
              <a:rPr lang="en-US" altLang="en-US" sz="2200">
                <a:solidFill>
                  <a:srgbClr val="C0C0C0"/>
                </a:solidFill>
              </a:rPr>
              <a:t>Peristalsis √</a:t>
            </a:r>
          </a:p>
          <a:p>
            <a:pPr>
              <a:lnSpc>
                <a:spcPct val="80000"/>
              </a:lnSpc>
            </a:pPr>
            <a:r>
              <a:rPr lang="en-US" altLang="en-US" sz="2200">
                <a:solidFill>
                  <a:srgbClr val="C0C0C0"/>
                </a:solidFill>
              </a:rPr>
              <a:t>Stomach </a:t>
            </a:r>
          </a:p>
          <a:p>
            <a:pPr lvl="1">
              <a:lnSpc>
                <a:spcPct val="80000"/>
              </a:lnSpc>
            </a:pPr>
            <a:r>
              <a:rPr lang="en-US" altLang="en-US" sz="2200">
                <a:solidFill>
                  <a:srgbClr val="C0C0C0"/>
                </a:solidFill>
              </a:rPr>
              <a:t>Protease enzyme</a:t>
            </a:r>
          </a:p>
          <a:p>
            <a:pPr lvl="1">
              <a:lnSpc>
                <a:spcPct val="80000"/>
              </a:lnSpc>
            </a:pPr>
            <a:r>
              <a:rPr lang="en-US" altLang="en-US" sz="2200">
                <a:solidFill>
                  <a:srgbClr val="C0C0C0"/>
                </a:solidFill>
              </a:rPr>
              <a:t>Enzymes and pH √</a:t>
            </a:r>
          </a:p>
          <a:p>
            <a:pPr>
              <a:lnSpc>
                <a:spcPct val="80000"/>
              </a:lnSpc>
            </a:pPr>
            <a:r>
              <a:rPr lang="en-US" altLang="en-US" sz="2200">
                <a:solidFill>
                  <a:srgbClr val="C0C0C0"/>
                </a:solidFill>
              </a:rPr>
              <a:t>Pancreas √</a:t>
            </a:r>
          </a:p>
          <a:p>
            <a:pPr lvl="1">
              <a:lnSpc>
                <a:spcPct val="80000"/>
              </a:lnSpc>
            </a:pPr>
            <a:r>
              <a:rPr lang="en-US" altLang="en-US" sz="2200">
                <a:solidFill>
                  <a:srgbClr val="C0C0C0"/>
                </a:solidFill>
              </a:rPr>
              <a:t>Amylase, Protease and Lipase Enzymes</a:t>
            </a:r>
          </a:p>
          <a:p>
            <a:pPr>
              <a:lnSpc>
                <a:spcPct val="80000"/>
              </a:lnSpc>
            </a:pPr>
            <a:r>
              <a:rPr lang="en-US" altLang="en-US" sz="2200"/>
              <a:t>Small intestine </a:t>
            </a:r>
          </a:p>
          <a:p>
            <a:pPr lvl="1">
              <a:lnSpc>
                <a:spcPct val="80000"/>
              </a:lnSpc>
            </a:pPr>
            <a:r>
              <a:rPr lang="en-US" altLang="en-US" sz="2200"/>
              <a:t>Amylase, Protease and Lipase Enzymes</a:t>
            </a:r>
          </a:p>
          <a:p>
            <a:pPr lvl="1">
              <a:lnSpc>
                <a:spcPct val="80000"/>
              </a:lnSpc>
            </a:pPr>
            <a:r>
              <a:rPr lang="en-US" altLang="en-US" sz="2200"/>
              <a:t>Absorption</a:t>
            </a:r>
          </a:p>
          <a:p>
            <a:pPr>
              <a:lnSpc>
                <a:spcPct val="80000"/>
              </a:lnSpc>
            </a:pPr>
            <a:r>
              <a:rPr lang="en-US" altLang="en-US" sz="2200">
                <a:solidFill>
                  <a:srgbClr val="C0C0C0"/>
                </a:solidFill>
              </a:rPr>
              <a:t>Large intestine </a:t>
            </a:r>
          </a:p>
          <a:p>
            <a:pPr lvl="1">
              <a:lnSpc>
                <a:spcPct val="80000"/>
              </a:lnSpc>
            </a:pPr>
            <a:r>
              <a:rPr lang="en-US" altLang="en-US" sz="2200">
                <a:solidFill>
                  <a:srgbClr val="C0C0C0"/>
                </a:solidFill>
              </a:rPr>
              <a:t>egestion</a:t>
            </a:r>
            <a:endParaRPr lang="en-GB" altLang="en-US" sz="2200">
              <a:solidFill>
                <a:srgbClr val="C0C0C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9B63617E-E66B-420D-2B7B-C01D275D4846}"/>
              </a:ext>
            </a:extLst>
          </p:cNvPr>
          <p:cNvSpPr>
            <a:spLocks noGrp="1" noChangeArrowheads="1"/>
          </p:cNvSpPr>
          <p:nvPr>
            <p:ph type="title"/>
          </p:nvPr>
        </p:nvSpPr>
        <p:spPr/>
        <p:txBody>
          <a:bodyPr/>
          <a:lstStyle/>
          <a:p>
            <a:r>
              <a:rPr lang="en-US" altLang="en-US"/>
              <a:t>The small intestine</a:t>
            </a:r>
            <a:endParaRPr lang="en-GB" altLang="en-US"/>
          </a:p>
        </p:txBody>
      </p:sp>
      <p:sp>
        <p:nvSpPr>
          <p:cNvPr id="172035" name="Rectangle 3">
            <a:extLst>
              <a:ext uri="{FF2B5EF4-FFF2-40B4-BE49-F238E27FC236}">
                <a16:creationId xmlns:a16="http://schemas.microsoft.com/office/drawing/2014/main" id="{BD23C91D-713E-EF11-2469-70EFA7D17A2A}"/>
              </a:ext>
            </a:extLst>
          </p:cNvPr>
          <p:cNvSpPr>
            <a:spLocks noGrp="1" noChangeArrowheads="1"/>
          </p:cNvSpPr>
          <p:nvPr>
            <p:ph type="body" idx="1"/>
          </p:nvPr>
        </p:nvSpPr>
        <p:spPr/>
        <p:txBody>
          <a:bodyPr/>
          <a:lstStyle/>
          <a:p>
            <a:r>
              <a:rPr lang="en-US" altLang="en-US"/>
              <a:t>The small intestine produces 3 enzymes to complete digestion:</a:t>
            </a:r>
          </a:p>
          <a:p>
            <a:pPr lvl="1"/>
            <a:r>
              <a:rPr lang="en-US" altLang="en-US" b="1">
                <a:solidFill>
                  <a:srgbClr val="FF3300"/>
                </a:solidFill>
              </a:rPr>
              <a:t>Amylase</a:t>
            </a:r>
            <a:r>
              <a:rPr lang="en-US" altLang="en-US"/>
              <a:t> breaks </a:t>
            </a:r>
            <a:r>
              <a:rPr lang="en-US" altLang="en-US">
                <a:solidFill>
                  <a:srgbClr val="FF33CC"/>
                </a:solidFill>
              </a:rPr>
              <a:t>starch</a:t>
            </a:r>
            <a:r>
              <a:rPr lang="en-US" altLang="en-US"/>
              <a:t> down into </a:t>
            </a:r>
            <a:r>
              <a:rPr lang="en-US" altLang="en-US">
                <a:solidFill>
                  <a:srgbClr val="FF33CC"/>
                </a:solidFill>
              </a:rPr>
              <a:t>glucose</a:t>
            </a:r>
            <a:r>
              <a:rPr lang="en-US" altLang="en-US"/>
              <a:t>.</a:t>
            </a:r>
          </a:p>
          <a:p>
            <a:pPr lvl="1"/>
            <a:r>
              <a:rPr lang="en-US" altLang="en-US" b="1">
                <a:solidFill>
                  <a:srgbClr val="0000CC"/>
                </a:solidFill>
              </a:rPr>
              <a:t>Protease</a:t>
            </a:r>
            <a:r>
              <a:rPr lang="en-US" altLang="en-US"/>
              <a:t> breaks </a:t>
            </a:r>
            <a:r>
              <a:rPr lang="en-US" altLang="en-US">
                <a:solidFill>
                  <a:srgbClr val="3399FF"/>
                </a:solidFill>
              </a:rPr>
              <a:t>protein</a:t>
            </a:r>
            <a:r>
              <a:rPr lang="en-US" altLang="en-US"/>
              <a:t> down into </a:t>
            </a:r>
            <a:r>
              <a:rPr lang="en-US" altLang="en-US">
                <a:solidFill>
                  <a:srgbClr val="3399FF"/>
                </a:solidFill>
              </a:rPr>
              <a:t>amino acids</a:t>
            </a:r>
            <a:r>
              <a:rPr lang="en-US" altLang="en-US"/>
              <a:t>.</a:t>
            </a:r>
          </a:p>
          <a:p>
            <a:pPr lvl="1"/>
            <a:r>
              <a:rPr lang="en-US" altLang="en-US" b="1">
                <a:solidFill>
                  <a:srgbClr val="008000"/>
                </a:solidFill>
              </a:rPr>
              <a:t>Lipase</a:t>
            </a:r>
            <a:r>
              <a:rPr lang="en-US" altLang="en-US"/>
              <a:t> breaks fats down into </a:t>
            </a:r>
            <a:r>
              <a:rPr lang="en-US" altLang="en-US">
                <a:solidFill>
                  <a:srgbClr val="33CC33"/>
                </a:solidFill>
              </a:rPr>
              <a:t>fatty acids</a:t>
            </a:r>
            <a:r>
              <a:rPr lang="en-US" altLang="en-US"/>
              <a:t> and </a:t>
            </a:r>
            <a:r>
              <a:rPr lang="en-US" altLang="en-US">
                <a:solidFill>
                  <a:srgbClr val="666633"/>
                </a:solidFill>
              </a:rPr>
              <a:t>glycerol</a:t>
            </a:r>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p:cTn id="7" dur="1000" fill="hold"/>
                                        <p:tgtEl>
                                          <p:spTgt spid="17203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7203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2035">
                                            <p:txEl>
                                              <p:pRg st="0" end="0"/>
                                            </p:txEl>
                                          </p:spTgt>
                                        </p:tgtEl>
                                      </p:cBhvr>
                                    </p:animEffect>
                                  </p:childTnLst>
                                </p:cTn>
                              </p:par>
                            </p:childTnLst>
                          </p:cTn>
                        </p:par>
                        <p:par>
                          <p:cTn id="10" fill="hold" nodeType="afterGroup">
                            <p:stCondLst>
                              <p:cond delay="1000"/>
                            </p:stCondLst>
                            <p:childTnLst>
                              <p:par>
                                <p:cTn id="11" presetID="29" presetClass="entr" presetSubtype="0" fill="hold" nodeType="afterEffect">
                                  <p:stCondLst>
                                    <p:cond delay="1000"/>
                                  </p:stCondLst>
                                  <p:childTnLst>
                                    <p:set>
                                      <p:cBhvr>
                                        <p:cTn id="12" dur="1" fill="hold">
                                          <p:stCondLst>
                                            <p:cond delay="0"/>
                                          </p:stCondLst>
                                        </p:cTn>
                                        <p:tgtEl>
                                          <p:spTgt spid="172035">
                                            <p:txEl>
                                              <p:pRg st="1" end="1"/>
                                            </p:txEl>
                                          </p:spTgt>
                                        </p:tgtEl>
                                        <p:attrNameLst>
                                          <p:attrName>style.visibility</p:attrName>
                                        </p:attrNameLst>
                                      </p:cBhvr>
                                      <p:to>
                                        <p:strVal val="visible"/>
                                      </p:to>
                                    </p:set>
                                    <p:anim calcmode="lin" valueType="num">
                                      <p:cBhvr>
                                        <p:cTn id="13" dur="1000" fill="hold"/>
                                        <p:tgtEl>
                                          <p:spTgt spid="172035">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17203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72035">
                                            <p:txEl>
                                              <p:pRg st="1" end="1"/>
                                            </p:txEl>
                                          </p:spTgt>
                                        </p:tgtEl>
                                      </p:cBhvr>
                                    </p:animEffect>
                                  </p:childTnLst>
                                </p:cTn>
                              </p:par>
                            </p:childTnLst>
                          </p:cTn>
                        </p:par>
                        <p:par>
                          <p:cTn id="16" fill="hold" nodeType="afterGroup">
                            <p:stCondLst>
                              <p:cond delay="3000"/>
                            </p:stCondLst>
                            <p:childTnLst>
                              <p:par>
                                <p:cTn id="17" presetID="29" presetClass="entr" presetSubtype="0" fill="hold" nodeType="afterEffect">
                                  <p:stCondLst>
                                    <p:cond delay="1000"/>
                                  </p:stCondLst>
                                  <p:childTnLst>
                                    <p:set>
                                      <p:cBhvr>
                                        <p:cTn id="18" dur="1" fill="hold">
                                          <p:stCondLst>
                                            <p:cond delay="0"/>
                                          </p:stCondLst>
                                        </p:cTn>
                                        <p:tgtEl>
                                          <p:spTgt spid="172035">
                                            <p:txEl>
                                              <p:pRg st="2" end="2"/>
                                            </p:txEl>
                                          </p:spTgt>
                                        </p:tgtEl>
                                        <p:attrNameLst>
                                          <p:attrName>style.visibility</p:attrName>
                                        </p:attrNameLst>
                                      </p:cBhvr>
                                      <p:to>
                                        <p:strVal val="visible"/>
                                      </p:to>
                                    </p:set>
                                    <p:anim calcmode="lin" valueType="num">
                                      <p:cBhvr>
                                        <p:cTn id="19" dur="1000" fill="hold"/>
                                        <p:tgtEl>
                                          <p:spTgt spid="172035">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1720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72035">
                                            <p:txEl>
                                              <p:pRg st="2" end="2"/>
                                            </p:txEl>
                                          </p:spTgt>
                                        </p:tgtEl>
                                      </p:cBhvr>
                                    </p:animEffect>
                                  </p:childTnLst>
                                </p:cTn>
                              </p:par>
                            </p:childTnLst>
                          </p:cTn>
                        </p:par>
                        <p:par>
                          <p:cTn id="22" fill="hold" nodeType="afterGroup">
                            <p:stCondLst>
                              <p:cond delay="5000"/>
                            </p:stCondLst>
                            <p:childTnLst>
                              <p:par>
                                <p:cTn id="23" presetID="29" presetClass="entr" presetSubtype="0" fill="hold" nodeType="afterEffect">
                                  <p:stCondLst>
                                    <p:cond delay="1000"/>
                                  </p:stCondLst>
                                  <p:childTnLst>
                                    <p:set>
                                      <p:cBhvr>
                                        <p:cTn id="24" dur="1" fill="hold">
                                          <p:stCondLst>
                                            <p:cond delay="0"/>
                                          </p:stCondLst>
                                        </p:cTn>
                                        <p:tgtEl>
                                          <p:spTgt spid="172035">
                                            <p:txEl>
                                              <p:pRg st="3" end="3"/>
                                            </p:txEl>
                                          </p:spTgt>
                                        </p:tgtEl>
                                        <p:attrNameLst>
                                          <p:attrName>style.visibility</p:attrName>
                                        </p:attrNameLst>
                                      </p:cBhvr>
                                      <p:to>
                                        <p:strVal val="visible"/>
                                      </p:to>
                                    </p:set>
                                    <p:anim calcmode="lin" valueType="num">
                                      <p:cBhvr>
                                        <p:cTn id="25" dur="1000" fill="hold"/>
                                        <p:tgtEl>
                                          <p:spTgt spid="172035">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17203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172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3C80D373-7609-D6BA-E1C9-93C44C7B0D02}"/>
              </a:ext>
            </a:extLst>
          </p:cNvPr>
          <p:cNvSpPr>
            <a:spLocks noGrp="1" noChangeArrowheads="1"/>
          </p:cNvSpPr>
          <p:nvPr>
            <p:ph type="title"/>
          </p:nvPr>
        </p:nvSpPr>
        <p:spPr/>
        <p:txBody>
          <a:bodyPr/>
          <a:lstStyle/>
          <a:p>
            <a:r>
              <a:rPr lang="en-US" altLang="en-US"/>
              <a:t>Enzyme summary</a:t>
            </a:r>
            <a:endParaRPr lang="en-GB" altLang="en-US"/>
          </a:p>
        </p:txBody>
      </p:sp>
      <p:graphicFrame>
        <p:nvGraphicFramePr>
          <p:cNvPr id="197801" name="Group 169">
            <a:extLst>
              <a:ext uri="{FF2B5EF4-FFF2-40B4-BE49-F238E27FC236}">
                <a16:creationId xmlns:a16="http://schemas.microsoft.com/office/drawing/2014/main" id="{D9949885-8942-5484-29FF-1F71EA174812}"/>
              </a:ext>
            </a:extLst>
          </p:cNvPr>
          <p:cNvGraphicFramePr>
            <a:graphicFrameLocks noGrp="1"/>
          </p:cNvGraphicFramePr>
          <p:nvPr>
            <p:ph idx="1"/>
          </p:nvPr>
        </p:nvGraphicFramePr>
        <p:xfrm>
          <a:off x="533400" y="1752600"/>
          <a:ext cx="8305800" cy="4494213"/>
        </p:xfrm>
        <a:graphic>
          <a:graphicData uri="http://schemas.openxmlformats.org/drawingml/2006/table">
            <a:tbl>
              <a:tblPr/>
              <a:tblGrid>
                <a:gridCol w="1660525">
                  <a:extLst>
                    <a:ext uri="{9D8B030D-6E8A-4147-A177-3AD203B41FA5}">
                      <a16:colId xmlns:a16="http://schemas.microsoft.com/office/drawing/2014/main" val="457066160"/>
                    </a:ext>
                  </a:extLst>
                </a:gridCol>
                <a:gridCol w="1660525">
                  <a:extLst>
                    <a:ext uri="{9D8B030D-6E8A-4147-A177-3AD203B41FA5}">
                      <a16:colId xmlns:a16="http://schemas.microsoft.com/office/drawing/2014/main" val="796172669"/>
                    </a:ext>
                  </a:extLst>
                </a:gridCol>
                <a:gridCol w="1663700">
                  <a:extLst>
                    <a:ext uri="{9D8B030D-6E8A-4147-A177-3AD203B41FA5}">
                      <a16:colId xmlns:a16="http://schemas.microsoft.com/office/drawing/2014/main" val="3706036106"/>
                    </a:ext>
                  </a:extLst>
                </a:gridCol>
                <a:gridCol w="1660525">
                  <a:extLst>
                    <a:ext uri="{9D8B030D-6E8A-4147-A177-3AD203B41FA5}">
                      <a16:colId xmlns:a16="http://schemas.microsoft.com/office/drawing/2014/main" val="479896529"/>
                    </a:ext>
                  </a:extLst>
                </a:gridCol>
                <a:gridCol w="1660525">
                  <a:extLst>
                    <a:ext uri="{9D8B030D-6E8A-4147-A177-3AD203B41FA5}">
                      <a16:colId xmlns:a16="http://schemas.microsoft.com/office/drawing/2014/main" val="226710168"/>
                    </a:ext>
                  </a:extLst>
                </a:gridCol>
              </a:tblGrid>
              <a:tr h="382588">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Enzyme</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Substrate</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Product</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Where it is produced</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Where it acts</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6463998"/>
                  </a:ext>
                </a:extLst>
              </a:tr>
              <a:tr h="457200">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Amylase</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635207"/>
                  </a:ext>
                </a:extLst>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Pancreas</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Duodenum</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8283049"/>
                  </a:ext>
                </a:extLst>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7295425"/>
                  </a:ext>
                </a:extLst>
              </a:tr>
              <a:tr h="457200">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Amino Acids</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0369001"/>
                  </a:ext>
                </a:extLst>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3025829"/>
                  </a:ext>
                </a:extLst>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3173717"/>
                  </a:ext>
                </a:extLst>
              </a:tr>
              <a:tr h="471488">
                <a:tc rowSpan="2">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Fat</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9671239"/>
                  </a:ext>
                </a:extLst>
              </a:tr>
              <a:tr h="4572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r>
                        <a:rPr kumimoji="0" lang="en-US" altLang="en-US" sz="1800" b="0" i="0" u="none" strike="noStrike" cap="none" normalizeH="0" baseline="0">
                          <a:ln>
                            <a:noFill/>
                          </a:ln>
                          <a:solidFill>
                            <a:schemeClr val="tx2"/>
                          </a:solidFill>
                          <a:effectLst/>
                          <a:latin typeface="Arial" panose="020B0604020202020204" pitchFamily="34" charset="0"/>
                        </a:rPr>
                        <a:t>Small intestine</a:t>
                      </a:r>
                      <a:endParaRPr kumimoji="0" lang="en-GB"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0000"/>
                        <a:buFont typeface="Wingdings" panose="05000000000000000000" pitchFamily="2" charset="2"/>
                        <a:defRPr sz="2600">
                          <a:solidFill>
                            <a:schemeClr val="tx2"/>
                          </a:solidFill>
                          <a:latin typeface="Arial" panose="020B0604020202020204" pitchFamily="34" charset="0"/>
                        </a:defRPr>
                      </a:lvl1pPr>
                      <a:lvl2pPr>
                        <a:spcBef>
                          <a:spcPct val="20000"/>
                        </a:spcBef>
                        <a:buClr>
                          <a:schemeClr val="accent1"/>
                        </a:buClr>
                        <a:buSzPct val="75000"/>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accent2"/>
                        </a:buClr>
                        <a:defRPr sz="2000">
                          <a:solidFill>
                            <a:schemeClr val="tx2"/>
                          </a:solidFill>
                          <a:latin typeface="Arial" panose="020B0604020202020204" pitchFamily="34" charset="0"/>
                        </a:defRPr>
                      </a:lvl3pPr>
                      <a:lvl4pPr>
                        <a:spcBef>
                          <a:spcPct val="20000"/>
                        </a:spcBef>
                        <a:buClr>
                          <a:schemeClr val="tx1"/>
                        </a:buClr>
                        <a:defRPr>
                          <a:solidFill>
                            <a:schemeClr val="tx2"/>
                          </a:solidFill>
                          <a:latin typeface="Arial" panose="020B0604020202020204" pitchFamily="34" charset="0"/>
                        </a:defRPr>
                      </a:lvl4pPr>
                      <a:lvl5pPr>
                        <a:spcBef>
                          <a:spcPct val="20000"/>
                        </a:spcBef>
                        <a:defRPr>
                          <a:solidFill>
                            <a:schemeClr val="tx2"/>
                          </a:solidFill>
                          <a:latin typeface="Arial" panose="020B0604020202020204" pitchFamily="34" charset="0"/>
                        </a:defRPr>
                      </a:lvl5pPr>
                      <a:lvl6pPr fontAlgn="base">
                        <a:spcBef>
                          <a:spcPct val="20000"/>
                        </a:spcBef>
                        <a:spcAft>
                          <a:spcPct val="0"/>
                        </a:spcAft>
                        <a:defRPr>
                          <a:solidFill>
                            <a:schemeClr val="tx2"/>
                          </a:solidFill>
                          <a:latin typeface="Arial" panose="020B0604020202020204" pitchFamily="34" charset="0"/>
                        </a:defRPr>
                      </a:lvl6pPr>
                      <a:lvl7pPr fontAlgn="base">
                        <a:spcBef>
                          <a:spcPct val="20000"/>
                        </a:spcBef>
                        <a:spcAft>
                          <a:spcPct val="0"/>
                        </a:spcAft>
                        <a:defRPr>
                          <a:solidFill>
                            <a:schemeClr val="tx2"/>
                          </a:solidFill>
                          <a:latin typeface="Arial" panose="020B0604020202020204" pitchFamily="34" charset="0"/>
                        </a:defRPr>
                      </a:lvl7pPr>
                      <a:lvl8pPr fontAlgn="base">
                        <a:spcBef>
                          <a:spcPct val="20000"/>
                        </a:spcBef>
                        <a:spcAft>
                          <a:spcPct val="0"/>
                        </a:spcAft>
                        <a:defRPr>
                          <a:solidFill>
                            <a:schemeClr val="tx2"/>
                          </a:solidFill>
                          <a:latin typeface="Arial" panose="020B0604020202020204" pitchFamily="34" charset="0"/>
                        </a:defRPr>
                      </a:lvl8pPr>
                      <a:lvl9pPr fontAlgn="base">
                        <a:spcBef>
                          <a:spcPct val="20000"/>
                        </a:spcBef>
                        <a:spcAft>
                          <a:spcPct val="0"/>
                        </a:spcAft>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anose="05000000000000000000" pitchFamily="2" charset="2"/>
                        <a:buNone/>
                        <a:tabLst/>
                      </a:pPr>
                      <a:endParaRPr kumimoji="0" lang="en-US" altLang="en-US" sz="1800" b="0" i="0" u="none" strike="noStrike" cap="none" normalizeH="0" baseline="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0249359"/>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F08CCAA9-B7F1-970E-FA54-30FFB7B1F35E}"/>
              </a:ext>
            </a:extLst>
          </p:cNvPr>
          <p:cNvSpPr>
            <a:spLocks noGrp="1" noChangeArrowheads="1"/>
          </p:cNvSpPr>
          <p:nvPr>
            <p:ph type="title"/>
          </p:nvPr>
        </p:nvSpPr>
        <p:spPr/>
        <p:txBody>
          <a:bodyPr/>
          <a:lstStyle/>
          <a:p>
            <a:r>
              <a:rPr lang="en-US" altLang="en-US"/>
              <a:t>Absorption</a:t>
            </a:r>
            <a:endParaRPr lang="en-GB" altLang="en-US"/>
          </a:p>
        </p:txBody>
      </p:sp>
      <p:sp>
        <p:nvSpPr>
          <p:cNvPr id="186371" name="Rectangle 3">
            <a:extLst>
              <a:ext uri="{FF2B5EF4-FFF2-40B4-BE49-F238E27FC236}">
                <a16:creationId xmlns:a16="http://schemas.microsoft.com/office/drawing/2014/main" id="{F61E1523-B4C2-79C6-494B-C31A0E9B32A1}"/>
              </a:ext>
            </a:extLst>
          </p:cNvPr>
          <p:cNvSpPr>
            <a:spLocks noGrp="1" noChangeArrowheads="1"/>
          </p:cNvSpPr>
          <p:nvPr>
            <p:ph type="body" idx="1"/>
          </p:nvPr>
        </p:nvSpPr>
        <p:spPr/>
        <p:txBody>
          <a:bodyPr/>
          <a:lstStyle/>
          <a:p>
            <a:r>
              <a:rPr lang="en-US" altLang="en-US"/>
              <a:t>The digested food is ABSORBED through the wall of the small intestine into the blood stream.</a:t>
            </a:r>
          </a:p>
          <a:p>
            <a:r>
              <a:rPr lang="en-US" altLang="en-US"/>
              <a:t>To do this effectively, the small intestine needs to have a large surface area.</a:t>
            </a:r>
          </a:p>
          <a:p>
            <a:r>
              <a:rPr lang="en-US" altLang="en-US"/>
              <a:t>This is achieved in the following ways:</a:t>
            </a:r>
          </a:p>
          <a:p>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 calcmode="lin" valueType="num">
                                      <p:cBhvr>
                                        <p:cTn id="7" dur="1000" fill="hold"/>
                                        <p:tgtEl>
                                          <p:spTgt spid="18637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8637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63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86371">
                                            <p:txEl>
                                              <p:pRg st="1" end="1"/>
                                            </p:txEl>
                                          </p:spTgt>
                                        </p:tgtEl>
                                        <p:attrNameLst>
                                          <p:attrName>style.visibility</p:attrName>
                                        </p:attrNameLst>
                                      </p:cBhvr>
                                      <p:to>
                                        <p:strVal val="visible"/>
                                      </p:to>
                                    </p:set>
                                    <p:anim calcmode="lin" valueType="num">
                                      <p:cBhvr>
                                        <p:cTn id="14" dur="1000" fill="hold"/>
                                        <p:tgtEl>
                                          <p:spTgt spid="18637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8637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863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186371">
                                            <p:txEl>
                                              <p:pRg st="2" end="2"/>
                                            </p:txEl>
                                          </p:spTgt>
                                        </p:tgtEl>
                                        <p:attrNameLst>
                                          <p:attrName>style.visibility</p:attrName>
                                        </p:attrNameLst>
                                      </p:cBhvr>
                                      <p:to>
                                        <p:strVal val="visible"/>
                                      </p:to>
                                    </p:set>
                                    <p:anim calcmode="lin" valueType="num">
                                      <p:cBhvr>
                                        <p:cTn id="21" dur="1000" fill="hold"/>
                                        <p:tgtEl>
                                          <p:spTgt spid="18637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8637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86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1C274E01-045A-66A4-EEC5-C6C749E53E84}"/>
              </a:ext>
            </a:extLst>
          </p:cNvPr>
          <p:cNvSpPr>
            <a:spLocks noGrp="1" noChangeArrowheads="1"/>
          </p:cNvSpPr>
          <p:nvPr>
            <p:ph type="title"/>
          </p:nvPr>
        </p:nvSpPr>
        <p:spPr/>
        <p:txBody>
          <a:bodyPr/>
          <a:lstStyle/>
          <a:p>
            <a:r>
              <a:rPr lang="en-US" altLang="en-US"/>
              <a:t>Absorption 1</a:t>
            </a:r>
            <a:endParaRPr lang="en-GB" altLang="en-US"/>
          </a:p>
        </p:txBody>
      </p:sp>
      <p:sp>
        <p:nvSpPr>
          <p:cNvPr id="175107" name="Rectangle 3">
            <a:extLst>
              <a:ext uri="{FF2B5EF4-FFF2-40B4-BE49-F238E27FC236}">
                <a16:creationId xmlns:a16="http://schemas.microsoft.com/office/drawing/2014/main" id="{66BAFFFC-457E-C20A-ABB5-9C9B58D4988A}"/>
              </a:ext>
            </a:extLst>
          </p:cNvPr>
          <p:cNvSpPr>
            <a:spLocks noGrp="1" noChangeArrowheads="1"/>
          </p:cNvSpPr>
          <p:nvPr>
            <p:ph type="body" idx="1"/>
          </p:nvPr>
        </p:nvSpPr>
        <p:spPr>
          <a:xfrm>
            <a:off x="685800" y="1905000"/>
            <a:ext cx="8153400" cy="3124200"/>
          </a:xfrm>
        </p:spPr>
        <p:txBody>
          <a:bodyPr/>
          <a:lstStyle/>
          <a:p>
            <a:r>
              <a:rPr lang="en-US" altLang="en-US"/>
              <a:t>The tube is over 6 meters long</a:t>
            </a:r>
          </a:p>
          <a:p>
            <a:r>
              <a:rPr lang="en-US" altLang="en-US"/>
              <a:t>The inner wall of the tube has bends in it</a:t>
            </a:r>
          </a:p>
          <a:p>
            <a:r>
              <a:rPr lang="en-US" altLang="en-US"/>
              <a:t>The wall is covered in villi (small finger like structures)</a:t>
            </a:r>
            <a:endParaRPr lang="en-GB" altLang="en-US"/>
          </a:p>
        </p:txBody>
      </p:sp>
      <p:grpSp>
        <p:nvGrpSpPr>
          <p:cNvPr id="175112" name="Group 8">
            <a:extLst>
              <a:ext uri="{FF2B5EF4-FFF2-40B4-BE49-F238E27FC236}">
                <a16:creationId xmlns:a16="http://schemas.microsoft.com/office/drawing/2014/main" id="{148CBA48-6DF2-FDBA-9B6F-ED7E49ACB48E}"/>
              </a:ext>
            </a:extLst>
          </p:cNvPr>
          <p:cNvGrpSpPr>
            <a:grpSpLocks/>
          </p:cNvGrpSpPr>
          <p:nvPr/>
        </p:nvGrpSpPr>
        <p:grpSpPr bwMode="auto">
          <a:xfrm>
            <a:off x="1101725" y="4275138"/>
            <a:ext cx="6746875" cy="2049462"/>
            <a:chOff x="960" y="3360"/>
            <a:chExt cx="3984" cy="624"/>
          </a:xfrm>
        </p:grpSpPr>
        <p:sp>
          <p:nvSpPr>
            <p:cNvPr id="175108" name="Line 4">
              <a:extLst>
                <a:ext uri="{FF2B5EF4-FFF2-40B4-BE49-F238E27FC236}">
                  <a16:creationId xmlns:a16="http://schemas.microsoft.com/office/drawing/2014/main" id="{C9BF8910-2D27-8591-4E80-0FC7F5EB8160}"/>
                </a:ext>
              </a:extLst>
            </p:cNvPr>
            <p:cNvSpPr>
              <a:spLocks noChangeShapeType="1"/>
            </p:cNvSpPr>
            <p:nvPr/>
          </p:nvSpPr>
          <p:spPr bwMode="auto">
            <a:xfrm>
              <a:off x="960" y="3360"/>
              <a:ext cx="39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109" name="Line 5">
              <a:extLst>
                <a:ext uri="{FF2B5EF4-FFF2-40B4-BE49-F238E27FC236}">
                  <a16:creationId xmlns:a16="http://schemas.microsoft.com/office/drawing/2014/main" id="{47AFA1BF-0DF8-5FDE-4603-97A07F0BC171}"/>
                </a:ext>
              </a:extLst>
            </p:cNvPr>
            <p:cNvSpPr>
              <a:spLocks noChangeShapeType="1"/>
            </p:cNvSpPr>
            <p:nvPr/>
          </p:nvSpPr>
          <p:spPr bwMode="auto">
            <a:xfrm>
              <a:off x="1008" y="3984"/>
              <a:ext cx="39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75113" name="Group 9">
            <a:extLst>
              <a:ext uri="{FF2B5EF4-FFF2-40B4-BE49-F238E27FC236}">
                <a16:creationId xmlns:a16="http://schemas.microsoft.com/office/drawing/2014/main" id="{B8F3B275-9318-9D72-4D1C-F6CEF0C01A10}"/>
              </a:ext>
            </a:extLst>
          </p:cNvPr>
          <p:cNvGrpSpPr>
            <a:grpSpLocks/>
          </p:cNvGrpSpPr>
          <p:nvPr/>
        </p:nvGrpSpPr>
        <p:grpSpPr bwMode="auto">
          <a:xfrm>
            <a:off x="1073150" y="4368800"/>
            <a:ext cx="6800850" cy="1917700"/>
            <a:chOff x="944" y="3376"/>
            <a:chExt cx="4016" cy="584"/>
          </a:xfrm>
        </p:grpSpPr>
        <p:sp>
          <p:nvSpPr>
            <p:cNvPr id="175110" name="Freeform 6">
              <a:extLst>
                <a:ext uri="{FF2B5EF4-FFF2-40B4-BE49-F238E27FC236}">
                  <a16:creationId xmlns:a16="http://schemas.microsoft.com/office/drawing/2014/main" id="{158417E9-AC47-27B3-91FE-6F71C306B0DC}"/>
                </a:ext>
              </a:extLst>
            </p:cNvPr>
            <p:cNvSpPr>
              <a:spLocks/>
            </p:cNvSpPr>
            <p:nvPr/>
          </p:nvSpPr>
          <p:spPr bwMode="auto">
            <a:xfrm>
              <a:off x="944" y="3376"/>
              <a:ext cx="3904" cy="392"/>
            </a:xfrm>
            <a:custGeom>
              <a:avLst/>
              <a:gdLst>
                <a:gd name="T0" fmla="*/ 16 w 3904"/>
                <a:gd name="T1" fmla="*/ 32 h 392"/>
                <a:gd name="T2" fmla="*/ 64 w 3904"/>
                <a:gd name="T3" fmla="*/ 32 h 392"/>
                <a:gd name="T4" fmla="*/ 400 w 3904"/>
                <a:gd name="T5" fmla="*/ 32 h 392"/>
                <a:gd name="T6" fmla="*/ 400 w 3904"/>
                <a:gd name="T7" fmla="*/ 176 h 392"/>
                <a:gd name="T8" fmla="*/ 455 w 3904"/>
                <a:gd name="T9" fmla="*/ 277 h 392"/>
                <a:gd name="T10" fmla="*/ 619 w 3904"/>
                <a:gd name="T11" fmla="*/ 310 h 392"/>
                <a:gd name="T12" fmla="*/ 736 w 3904"/>
                <a:gd name="T13" fmla="*/ 224 h 392"/>
                <a:gd name="T14" fmla="*/ 688 w 3904"/>
                <a:gd name="T15" fmla="*/ 32 h 392"/>
                <a:gd name="T16" fmla="*/ 1072 w 3904"/>
                <a:gd name="T17" fmla="*/ 32 h 392"/>
                <a:gd name="T18" fmla="*/ 1120 w 3904"/>
                <a:gd name="T19" fmla="*/ 176 h 392"/>
                <a:gd name="T20" fmla="*/ 1294 w 3904"/>
                <a:gd name="T21" fmla="*/ 310 h 392"/>
                <a:gd name="T22" fmla="*/ 1500 w 3904"/>
                <a:gd name="T23" fmla="*/ 269 h 392"/>
                <a:gd name="T24" fmla="*/ 1574 w 3904"/>
                <a:gd name="T25" fmla="*/ 171 h 392"/>
                <a:gd name="T26" fmla="*/ 1600 w 3904"/>
                <a:gd name="T27" fmla="*/ 80 h 392"/>
                <a:gd name="T28" fmla="*/ 1600 w 3904"/>
                <a:gd name="T29" fmla="*/ 32 h 392"/>
                <a:gd name="T30" fmla="*/ 2032 w 3904"/>
                <a:gd name="T31" fmla="*/ 32 h 392"/>
                <a:gd name="T32" fmla="*/ 2176 w 3904"/>
                <a:gd name="T33" fmla="*/ 80 h 392"/>
                <a:gd name="T34" fmla="*/ 2080 w 3904"/>
                <a:gd name="T35" fmla="*/ 176 h 392"/>
                <a:gd name="T36" fmla="*/ 2080 w 3904"/>
                <a:gd name="T37" fmla="*/ 272 h 392"/>
                <a:gd name="T38" fmla="*/ 2272 w 3904"/>
                <a:gd name="T39" fmla="*/ 368 h 392"/>
                <a:gd name="T40" fmla="*/ 2464 w 3904"/>
                <a:gd name="T41" fmla="*/ 272 h 392"/>
                <a:gd name="T42" fmla="*/ 2512 w 3904"/>
                <a:gd name="T43" fmla="*/ 176 h 392"/>
                <a:gd name="T44" fmla="*/ 2464 w 3904"/>
                <a:gd name="T45" fmla="*/ 128 h 392"/>
                <a:gd name="T46" fmla="*/ 2416 w 3904"/>
                <a:gd name="T47" fmla="*/ 32 h 392"/>
                <a:gd name="T48" fmla="*/ 2944 w 3904"/>
                <a:gd name="T49" fmla="*/ 32 h 392"/>
                <a:gd name="T50" fmla="*/ 2992 w 3904"/>
                <a:gd name="T51" fmla="*/ 128 h 392"/>
                <a:gd name="T52" fmla="*/ 2944 w 3904"/>
                <a:gd name="T53" fmla="*/ 224 h 392"/>
                <a:gd name="T54" fmla="*/ 2944 w 3904"/>
                <a:gd name="T55" fmla="*/ 320 h 392"/>
                <a:gd name="T56" fmla="*/ 3136 w 3904"/>
                <a:gd name="T57" fmla="*/ 368 h 392"/>
                <a:gd name="T58" fmla="*/ 3280 w 3904"/>
                <a:gd name="T59" fmla="*/ 368 h 392"/>
                <a:gd name="T60" fmla="*/ 3424 w 3904"/>
                <a:gd name="T61" fmla="*/ 224 h 392"/>
                <a:gd name="T62" fmla="*/ 3424 w 3904"/>
                <a:gd name="T63" fmla="*/ 128 h 392"/>
                <a:gd name="T64" fmla="*/ 3328 w 3904"/>
                <a:gd name="T65" fmla="*/ 80 h 392"/>
                <a:gd name="T66" fmla="*/ 3328 w 3904"/>
                <a:gd name="T67" fmla="*/ 32 h 392"/>
                <a:gd name="T68" fmla="*/ 3904 w 3904"/>
                <a:gd name="T69" fmla="*/ 3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04" h="392">
                  <a:moveTo>
                    <a:pt x="16" y="32"/>
                  </a:moveTo>
                  <a:cubicBezTo>
                    <a:pt x="8" y="32"/>
                    <a:pt x="0" y="32"/>
                    <a:pt x="64" y="32"/>
                  </a:cubicBezTo>
                  <a:cubicBezTo>
                    <a:pt x="128" y="32"/>
                    <a:pt x="344" y="8"/>
                    <a:pt x="400" y="32"/>
                  </a:cubicBezTo>
                  <a:cubicBezTo>
                    <a:pt x="456" y="56"/>
                    <a:pt x="391" y="135"/>
                    <a:pt x="400" y="176"/>
                  </a:cubicBezTo>
                  <a:cubicBezTo>
                    <a:pt x="409" y="217"/>
                    <a:pt x="419" y="255"/>
                    <a:pt x="455" y="277"/>
                  </a:cubicBezTo>
                  <a:cubicBezTo>
                    <a:pt x="491" y="299"/>
                    <a:pt x="572" y="319"/>
                    <a:pt x="619" y="310"/>
                  </a:cubicBezTo>
                  <a:cubicBezTo>
                    <a:pt x="666" y="301"/>
                    <a:pt x="724" y="270"/>
                    <a:pt x="736" y="224"/>
                  </a:cubicBezTo>
                  <a:cubicBezTo>
                    <a:pt x="748" y="178"/>
                    <a:pt x="632" y="64"/>
                    <a:pt x="688" y="32"/>
                  </a:cubicBezTo>
                  <a:cubicBezTo>
                    <a:pt x="744" y="0"/>
                    <a:pt x="1000" y="8"/>
                    <a:pt x="1072" y="32"/>
                  </a:cubicBezTo>
                  <a:cubicBezTo>
                    <a:pt x="1144" y="56"/>
                    <a:pt x="1083" y="130"/>
                    <a:pt x="1120" y="176"/>
                  </a:cubicBezTo>
                  <a:cubicBezTo>
                    <a:pt x="1157" y="222"/>
                    <a:pt x="1231" y="295"/>
                    <a:pt x="1294" y="310"/>
                  </a:cubicBezTo>
                  <a:cubicBezTo>
                    <a:pt x="1357" y="325"/>
                    <a:pt x="1453" y="292"/>
                    <a:pt x="1500" y="269"/>
                  </a:cubicBezTo>
                  <a:cubicBezTo>
                    <a:pt x="1547" y="246"/>
                    <a:pt x="1557" y="202"/>
                    <a:pt x="1574" y="171"/>
                  </a:cubicBezTo>
                  <a:cubicBezTo>
                    <a:pt x="1591" y="140"/>
                    <a:pt x="1596" y="103"/>
                    <a:pt x="1600" y="80"/>
                  </a:cubicBezTo>
                  <a:cubicBezTo>
                    <a:pt x="1604" y="57"/>
                    <a:pt x="1528" y="40"/>
                    <a:pt x="1600" y="32"/>
                  </a:cubicBezTo>
                  <a:cubicBezTo>
                    <a:pt x="1672" y="24"/>
                    <a:pt x="1936" y="24"/>
                    <a:pt x="2032" y="32"/>
                  </a:cubicBezTo>
                  <a:cubicBezTo>
                    <a:pt x="2128" y="40"/>
                    <a:pt x="2168" y="56"/>
                    <a:pt x="2176" y="80"/>
                  </a:cubicBezTo>
                  <a:cubicBezTo>
                    <a:pt x="2184" y="104"/>
                    <a:pt x="2096" y="144"/>
                    <a:pt x="2080" y="176"/>
                  </a:cubicBezTo>
                  <a:cubicBezTo>
                    <a:pt x="2064" y="208"/>
                    <a:pt x="2048" y="240"/>
                    <a:pt x="2080" y="272"/>
                  </a:cubicBezTo>
                  <a:cubicBezTo>
                    <a:pt x="2112" y="304"/>
                    <a:pt x="2208" y="368"/>
                    <a:pt x="2272" y="368"/>
                  </a:cubicBezTo>
                  <a:cubicBezTo>
                    <a:pt x="2336" y="368"/>
                    <a:pt x="2424" y="304"/>
                    <a:pt x="2464" y="272"/>
                  </a:cubicBezTo>
                  <a:cubicBezTo>
                    <a:pt x="2504" y="240"/>
                    <a:pt x="2512" y="200"/>
                    <a:pt x="2512" y="176"/>
                  </a:cubicBezTo>
                  <a:cubicBezTo>
                    <a:pt x="2512" y="152"/>
                    <a:pt x="2480" y="152"/>
                    <a:pt x="2464" y="128"/>
                  </a:cubicBezTo>
                  <a:cubicBezTo>
                    <a:pt x="2448" y="104"/>
                    <a:pt x="2336" y="48"/>
                    <a:pt x="2416" y="32"/>
                  </a:cubicBezTo>
                  <a:cubicBezTo>
                    <a:pt x="2496" y="16"/>
                    <a:pt x="2848" y="16"/>
                    <a:pt x="2944" y="32"/>
                  </a:cubicBezTo>
                  <a:cubicBezTo>
                    <a:pt x="3040" y="48"/>
                    <a:pt x="2992" y="96"/>
                    <a:pt x="2992" y="128"/>
                  </a:cubicBezTo>
                  <a:cubicBezTo>
                    <a:pt x="2992" y="160"/>
                    <a:pt x="2952" y="192"/>
                    <a:pt x="2944" y="224"/>
                  </a:cubicBezTo>
                  <a:cubicBezTo>
                    <a:pt x="2936" y="256"/>
                    <a:pt x="2912" y="296"/>
                    <a:pt x="2944" y="320"/>
                  </a:cubicBezTo>
                  <a:cubicBezTo>
                    <a:pt x="2976" y="344"/>
                    <a:pt x="3080" y="360"/>
                    <a:pt x="3136" y="368"/>
                  </a:cubicBezTo>
                  <a:cubicBezTo>
                    <a:pt x="3192" y="376"/>
                    <a:pt x="3232" y="392"/>
                    <a:pt x="3280" y="368"/>
                  </a:cubicBezTo>
                  <a:cubicBezTo>
                    <a:pt x="3328" y="344"/>
                    <a:pt x="3400" y="264"/>
                    <a:pt x="3424" y="224"/>
                  </a:cubicBezTo>
                  <a:cubicBezTo>
                    <a:pt x="3448" y="184"/>
                    <a:pt x="3440" y="152"/>
                    <a:pt x="3424" y="128"/>
                  </a:cubicBezTo>
                  <a:cubicBezTo>
                    <a:pt x="3408" y="104"/>
                    <a:pt x="3344" y="96"/>
                    <a:pt x="3328" y="80"/>
                  </a:cubicBezTo>
                  <a:cubicBezTo>
                    <a:pt x="3312" y="64"/>
                    <a:pt x="3232" y="40"/>
                    <a:pt x="3328" y="32"/>
                  </a:cubicBezTo>
                  <a:cubicBezTo>
                    <a:pt x="3424" y="24"/>
                    <a:pt x="3664" y="28"/>
                    <a:pt x="3904" y="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111" name="Freeform 7">
              <a:extLst>
                <a:ext uri="{FF2B5EF4-FFF2-40B4-BE49-F238E27FC236}">
                  <a16:creationId xmlns:a16="http://schemas.microsoft.com/office/drawing/2014/main" id="{CCA44CD7-3601-0DA4-124D-C484332DAF65}"/>
                </a:ext>
              </a:extLst>
            </p:cNvPr>
            <p:cNvSpPr>
              <a:spLocks/>
            </p:cNvSpPr>
            <p:nvPr/>
          </p:nvSpPr>
          <p:spPr bwMode="auto">
            <a:xfrm>
              <a:off x="951" y="3568"/>
              <a:ext cx="4009" cy="392"/>
            </a:xfrm>
            <a:custGeom>
              <a:avLst/>
              <a:gdLst>
                <a:gd name="T0" fmla="*/ 57 w 4009"/>
                <a:gd name="T1" fmla="*/ 368 h 392"/>
                <a:gd name="T2" fmla="*/ 105 w 4009"/>
                <a:gd name="T3" fmla="*/ 368 h 392"/>
                <a:gd name="T4" fmla="*/ 9 w 4009"/>
                <a:gd name="T5" fmla="*/ 224 h 392"/>
                <a:gd name="T6" fmla="*/ 160 w 4009"/>
                <a:gd name="T7" fmla="*/ 143 h 392"/>
                <a:gd name="T8" fmla="*/ 249 w 4009"/>
                <a:gd name="T9" fmla="*/ 128 h 392"/>
                <a:gd name="T10" fmla="*/ 407 w 4009"/>
                <a:gd name="T11" fmla="*/ 192 h 392"/>
                <a:gd name="T12" fmla="*/ 440 w 4009"/>
                <a:gd name="T13" fmla="*/ 283 h 392"/>
                <a:gd name="T14" fmla="*/ 456 w 4009"/>
                <a:gd name="T15" fmla="*/ 349 h 392"/>
                <a:gd name="T16" fmla="*/ 537 w 4009"/>
                <a:gd name="T17" fmla="*/ 368 h 392"/>
                <a:gd name="T18" fmla="*/ 729 w 4009"/>
                <a:gd name="T19" fmla="*/ 368 h 392"/>
                <a:gd name="T20" fmla="*/ 744 w 4009"/>
                <a:gd name="T21" fmla="*/ 275 h 392"/>
                <a:gd name="T22" fmla="*/ 818 w 4009"/>
                <a:gd name="T23" fmla="*/ 151 h 392"/>
                <a:gd name="T24" fmla="*/ 942 w 4009"/>
                <a:gd name="T25" fmla="*/ 151 h 392"/>
                <a:gd name="T26" fmla="*/ 1017 w 4009"/>
                <a:gd name="T27" fmla="*/ 176 h 392"/>
                <a:gd name="T28" fmla="*/ 1113 w 4009"/>
                <a:gd name="T29" fmla="*/ 224 h 392"/>
                <a:gd name="T30" fmla="*/ 1209 w 4009"/>
                <a:gd name="T31" fmla="*/ 272 h 392"/>
                <a:gd name="T32" fmla="*/ 1257 w 4009"/>
                <a:gd name="T33" fmla="*/ 368 h 392"/>
                <a:gd name="T34" fmla="*/ 1449 w 4009"/>
                <a:gd name="T35" fmla="*/ 368 h 392"/>
                <a:gd name="T36" fmla="*/ 1497 w 4009"/>
                <a:gd name="T37" fmla="*/ 272 h 392"/>
                <a:gd name="T38" fmla="*/ 1593 w 4009"/>
                <a:gd name="T39" fmla="*/ 176 h 392"/>
                <a:gd name="T40" fmla="*/ 1822 w 4009"/>
                <a:gd name="T41" fmla="*/ 151 h 392"/>
                <a:gd name="T42" fmla="*/ 1929 w 4009"/>
                <a:gd name="T43" fmla="*/ 176 h 392"/>
                <a:gd name="T44" fmla="*/ 2025 w 4009"/>
                <a:gd name="T45" fmla="*/ 272 h 392"/>
                <a:gd name="T46" fmla="*/ 2121 w 4009"/>
                <a:gd name="T47" fmla="*/ 320 h 392"/>
                <a:gd name="T48" fmla="*/ 2169 w 4009"/>
                <a:gd name="T49" fmla="*/ 368 h 392"/>
                <a:gd name="T50" fmla="*/ 2361 w 4009"/>
                <a:gd name="T51" fmla="*/ 368 h 392"/>
                <a:gd name="T52" fmla="*/ 2505 w 4009"/>
                <a:gd name="T53" fmla="*/ 368 h 392"/>
                <a:gd name="T54" fmla="*/ 2505 w 4009"/>
                <a:gd name="T55" fmla="*/ 272 h 392"/>
                <a:gd name="T56" fmla="*/ 2521 w 4009"/>
                <a:gd name="T57" fmla="*/ 225 h 392"/>
                <a:gd name="T58" fmla="*/ 2563 w 4009"/>
                <a:gd name="T59" fmla="*/ 151 h 392"/>
                <a:gd name="T60" fmla="*/ 2628 w 4009"/>
                <a:gd name="T61" fmla="*/ 94 h 392"/>
                <a:gd name="T62" fmla="*/ 2711 w 4009"/>
                <a:gd name="T63" fmla="*/ 135 h 392"/>
                <a:gd name="T64" fmla="*/ 2793 w 4009"/>
                <a:gd name="T65" fmla="*/ 209 h 392"/>
                <a:gd name="T66" fmla="*/ 2841 w 4009"/>
                <a:gd name="T67" fmla="*/ 272 h 392"/>
                <a:gd name="T68" fmla="*/ 2841 w 4009"/>
                <a:gd name="T69" fmla="*/ 320 h 392"/>
                <a:gd name="T70" fmla="*/ 2841 w 4009"/>
                <a:gd name="T71" fmla="*/ 368 h 392"/>
                <a:gd name="T72" fmla="*/ 3369 w 4009"/>
                <a:gd name="T73" fmla="*/ 368 h 392"/>
                <a:gd name="T74" fmla="*/ 3513 w 4009"/>
                <a:gd name="T75" fmla="*/ 368 h 392"/>
                <a:gd name="T76" fmla="*/ 3517 w 4009"/>
                <a:gd name="T77" fmla="*/ 283 h 392"/>
                <a:gd name="T78" fmla="*/ 3525 w 4009"/>
                <a:gd name="T79" fmla="*/ 192 h 392"/>
                <a:gd name="T80" fmla="*/ 3558 w 4009"/>
                <a:gd name="T81" fmla="*/ 127 h 392"/>
                <a:gd name="T82" fmla="*/ 3705 w 4009"/>
                <a:gd name="T83" fmla="*/ 32 h 392"/>
                <a:gd name="T84" fmla="*/ 3849 w 4009"/>
                <a:gd name="T85" fmla="*/ 32 h 392"/>
                <a:gd name="T86" fmla="*/ 3897 w 4009"/>
                <a:gd name="T87" fmla="*/ 224 h 392"/>
                <a:gd name="T88" fmla="*/ 3897 w 4009"/>
                <a:gd name="T89" fmla="*/ 272 h 392"/>
                <a:gd name="T90" fmla="*/ 3897 w 4009"/>
                <a:gd name="T91" fmla="*/ 368 h 392"/>
                <a:gd name="T92" fmla="*/ 3993 w 4009"/>
                <a:gd name="T93" fmla="*/ 368 h 392"/>
                <a:gd name="T94" fmla="*/ 3993 w 4009"/>
                <a:gd name="T95" fmla="*/ 32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09" h="392">
                  <a:moveTo>
                    <a:pt x="57" y="368"/>
                  </a:moveTo>
                  <a:cubicBezTo>
                    <a:pt x="85" y="380"/>
                    <a:pt x="113" y="392"/>
                    <a:pt x="105" y="368"/>
                  </a:cubicBezTo>
                  <a:cubicBezTo>
                    <a:pt x="97" y="344"/>
                    <a:pt x="0" y="261"/>
                    <a:pt x="9" y="224"/>
                  </a:cubicBezTo>
                  <a:cubicBezTo>
                    <a:pt x="18" y="187"/>
                    <a:pt x="120" y="159"/>
                    <a:pt x="160" y="143"/>
                  </a:cubicBezTo>
                  <a:cubicBezTo>
                    <a:pt x="200" y="127"/>
                    <a:pt x="208" y="120"/>
                    <a:pt x="249" y="128"/>
                  </a:cubicBezTo>
                  <a:cubicBezTo>
                    <a:pt x="290" y="136"/>
                    <a:pt x="375" y="166"/>
                    <a:pt x="407" y="192"/>
                  </a:cubicBezTo>
                  <a:cubicBezTo>
                    <a:pt x="439" y="218"/>
                    <a:pt x="432" y="257"/>
                    <a:pt x="440" y="283"/>
                  </a:cubicBezTo>
                  <a:cubicBezTo>
                    <a:pt x="448" y="309"/>
                    <a:pt x="440" y="335"/>
                    <a:pt x="456" y="349"/>
                  </a:cubicBezTo>
                  <a:cubicBezTo>
                    <a:pt x="472" y="363"/>
                    <a:pt x="492" y="365"/>
                    <a:pt x="537" y="368"/>
                  </a:cubicBezTo>
                  <a:cubicBezTo>
                    <a:pt x="582" y="371"/>
                    <a:pt x="695" y="383"/>
                    <a:pt x="729" y="368"/>
                  </a:cubicBezTo>
                  <a:cubicBezTo>
                    <a:pt x="763" y="353"/>
                    <a:pt x="729" y="311"/>
                    <a:pt x="744" y="275"/>
                  </a:cubicBezTo>
                  <a:cubicBezTo>
                    <a:pt x="759" y="239"/>
                    <a:pt x="785" y="172"/>
                    <a:pt x="818" y="151"/>
                  </a:cubicBezTo>
                  <a:cubicBezTo>
                    <a:pt x="851" y="130"/>
                    <a:pt x="909" y="147"/>
                    <a:pt x="942" y="151"/>
                  </a:cubicBezTo>
                  <a:cubicBezTo>
                    <a:pt x="975" y="155"/>
                    <a:pt x="989" y="164"/>
                    <a:pt x="1017" y="176"/>
                  </a:cubicBezTo>
                  <a:cubicBezTo>
                    <a:pt x="1045" y="188"/>
                    <a:pt x="1081" y="208"/>
                    <a:pt x="1113" y="224"/>
                  </a:cubicBezTo>
                  <a:cubicBezTo>
                    <a:pt x="1145" y="240"/>
                    <a:pt x="1185" y="248"/>
                    <a:pt x="1209" y="272"/>
                  </a:cubicBezTo>
                  <a:cubicBezTo>
                    <a:pt x="1233" y="296"/>
                    <a:pt x="1217" y="352"/>
                    <a:pt x="1257" y="368"/>
                  </a:cubicBezTo>
                  <a:cubicBezTo>
                    <a:pt x="1297" y="384"/>
                    <a:pt x="1409" y="384"/>
                    <a:pt x="1449" y="368"/>
                  </a:cubicBezTo>
                  <a:cubicBezTo>
                    <a:pt x="1489" y="352"/>
                    <a:pt x="1473" y="304"/>
                    <a:pt x="1497" y="272"/>
                  </a:cubicBezTo>
                  <a:cubicBezTo>
                    <a:pt x="1521" y="240"/>
                    <a:pt x="1539" y="196"/>
                    <a:pt x="1593" y="176"/>
                  </a:cubicBezTo>
                  <a:cubicBezTo>
                    <a:pt x="1647" y="156"/>
                    <a:pt x="1766" y="151"/>
                    <a:pt x="1822" y="151"/>
                  </a:cubicBezTo>
                  <a:cubicBezTo>
                    <a:pt x="1878" y="151"/>
                    <a:pt x="1895" y="156"/>
                    <a:pt x="1929" y="176"/>
                  </a:cubicBezTo>
                  <a:cubicBezTo>
                    <a:pt x="1963" y="196"/>
                    <a:pt x="1993" y="248"/>
                    <a:pt x="2025" y="272"/>
                  </a:cubicBezTo>
                  <a:cubicBezTo>
                    <a:pt x="2057" y="296"/>
                    <a:pt x="2097" y="304"/>
                    <a:pt x="2121" y="320"/>
                  </a:cubicBezTo>
                  <a:cubicBezTo>
                    <a:pt x="2145" y="336"/>
                    <a:pt x="2129" y="360"/>
                    <a:pt x="2169" y="368"/>
                  </a:cubicBezTo>
                  <a:cubicBezTo>
                    <a:pt x="2209" y="376"/>
                    <a:pt x="2305" y="368"/>
                    <a:pt x="2361" y="368"/>
                  </a:cubicBezTo>
                  <a:cubicBezTo>
                    <a:pt x="2417" y="368"/>
                    <a:pt x="2481" y="384"/>
                    <a:pt x="2505" y="368"/>
                  </a:cubicBezTo>
                  <a:cubicBezTo>
                    <a:pt x="2529" y="352"/>
                    <a:pt x="2502" y="296"/>
                    <a:pt x="2505" y="272"/>
                  </a:cubicBezTo>
                  <a:cubicBezTo>
                    <a:pt x="2508" y="248"/>
                    <a:pt x="2511" y="245"/>
                    <a:pt x="2521" y="225"/>
                  </a:cubicBezTo>
                  <a:cubicBezTo>
                    <a:pt x="2531" y="205"/>
                    <a:pt x="2545" y="173"/>
                    <a:pt x="2563" y="151"/>
                  </a:cubicBezTo>
                  <a:cubicBezTo>
                    <a:pt x="2581" y="129"/>
                    <a:pt x="2603" y="97"/>
                    <a:pt x="2628" y="94"/>
                  </a:cubicBezTo>
                  <a:cubicBezTo>
                    <a:pt x="2653" y="91"/>
                    <a:pt x="2684" y="116"/>
                    <a:pt x="2711" y="135"/>
                  </a:cubicBezTo>
                  <a:cubicBezTo>
                    <a:pt x="2738" y="154"/>
                    <a:pt x="2771" y="186"/>
                    <a:pt x="2793" y="209"/>
                  </a:cubicBezTo>
                  <a:cubicBezTo>
                    <a:pt x="2815" y="232"/>
                    <a:pt x="2833" y="254"/>
                    <a:pt x="2841" y="272"/>
                  </a:cubicBezTo>
                  <a:cubicBezTo>
                    <a:pt x="2849" y="290"/>
                    <a:pt x="2841" y="304"/>
                    <a:pt x="2841" y="320"/>
                  </a:cubicBezTo>
                  <a:cubicBezTo>
                    <a:pt x="2841" y="336"/>
                    <a:pt x="2753" y="360"/>
                    <a:pt x="2841" y="368"/>
                  </a:cubicBezTo>
                  <a:cubicBezTo>
                    <a:pt x="2929" y="376"/>
                    <a:pt x="3257" y="368"/>
                    <a:pt x="3369" y="368"/>
                  </a:cubicBezTo>
                  <a:cubicBezTo>
                    <a:pt x="3481" y="368"/>
                    <a:pt x="3488" y="382"/>
                    <a:pt x="3513" y="368"/>
                  </a:cubicBezTo>
                  <a:cubicBezTo>
                    <a:pt x="3538" y="354"/>
                    <a:pt x="3515" y="312"/>
                    <a:pt x="3517" y="283"/>
                  </a:cubicBezTo>
                  <a:cubicBezTo>
                    <a:pt x="3519" y="254"/>
                    <a:pt x="3518" y="218"/>
                    <a:pt x="3525" y="192"/>
                  </a:cubicBezTo>
                  <a:cubicBezTo>
                    <a:pt x="3532" y="166"/>
                    <a:pt x="3528" y="154"/>
                    <a:pt x="3558" y="127"/>
                  </a:cubicBezTo>
                  <a:cubicBezTo>
                    <a:pt x="3588" y="100"/>
                    <a:pt x="3657" y="48"/>
                    <a:pt x="3705" y="32"/>
                  </a:cubicBezTo>
                  <a:cubicBezTo>
                    <a:pt x="3753" y="16"/>
                    <a:pt x="3817" y="0"/>
                    <a:pt x="3849" y="32"/>
                  </a:cubicBezTo>
                  <a:cubicBezTo>
                    <a:pt x="3881" y="64"/>
                    <a:pt x="3889" y="184"/>
                    <a:pt x="3897" y="224"/>
                  </a:cubicBezTo>
                  <a:cubicBezTo>
                    <a:pt x="3905" y="264"/>
                    <a:pt x="3897" y="248"/>
                    <a:pt x="3897" y="272"/>
                  </a:cubicBezTo>
                  <a:cubicBezTo>
                    <a:pt x="3897" y="296"/>
                    <a:pt x="3881" y="352"/>
                    <a:pt x="3897" y="368"/>
                  </a:cubicBezTo>
                  <a:cubicBezTo>
                    <a:pt x="3913" y="384"/>
                    <a:pt x="3977" y="376"/>
                    <a:pt x="3993" y="368"/>
                  </a:cubicBezTo>
                  <a:cubicBezTo>
                    <a:pt x="4009" y="360"/>
                    <a:pt x="4001" y="340"/>
                    <a:pt x="3993" y="32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75123" name="Group 19">
            <a:extLst>
              <a:ext uri="{FF2B5EF4-FFF2-40B4-BE49-F238E27FC236}">
                <a16:creationId xmlns:a16="http://schemas.microsoft.com/office/drawing/2014/main" id="{641B8FC1-9A4A-0DEA-2A55-815EC1E2E227}"/>
              </a:ext>
            </a:extLst>
          </p:cNvPr>
          <p:cNvGrpSpPr>
            <a:grpSpLocks/>
          </p:cNvGrpSpPr>
          <p:nvPr/>
        </p:nvGrpSpPr>
        <p:grpSpPr bwMode="auto">
          <a:xfrm>
            <a:off x="76200" y="4343400"/>
            <a:ext cx="1676400" cy="520700"/>
            <a:chOff x="48" y="2736"/>
            <a:chExt cx="1056" cy="328"/>
          </a:xfrm>
        </p:grpSpPr>
        <p:sp>
          <p:nvSpPr>
            <p:cNvPr id="175114" name="Text Box 10">
              <a:extLst>
                <a:ext uri="{FF2B5EF4-FFF2-40B4-BE49-F238E27FC236}">
                  <a16:creationId xmlns:a16="http://schemas.microsoft.com/office/drawing/2014/main" id="{2E3D21D4-D5FF-8255-3A6F-B6D11A09B92B}"/>
                </a:ext>
              </a:extLst>
            </p:cNvPr>
            <p:cNvSpPr txBox="1">
              <a:spLocks noChangeArrowheads="1"/>
            </p:cNvSpPr>
            <p:nvPr/>
          </p:nvSpPr>
          <p:spPr bwMode="auto">
            <a:xfrm>
              <a:off x="48" y="2832"/>
              <a:ext cx="765"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Outer wall</a:t>
              </a:r>
              <a:endParaRPr lang="en-GB" altLang="en-US">
                <a:solidFill>
                  <a:schemeClr val="tx2"/>
                </a:solidFill>
              </a:endParaRPr>
            </a:p>
          </p:txBody>
        </p:sp>
        <p:sp>
          <p:nvSpPr>
            <p:cNvPr id="175115" name="Line 11">
              <a:extLst>
                <a:ext uri="{FF2B5EF4-FFF2-40B4-BE49-F238E27FC236}">
                  <a16:creationId xmlns:a16="http://schemas.microsoft.com/office/drawing/2014/main" id="{087849AB-3958-27BF-6745-F83B27B8FC83}"/>
                </a:ext>
              </a:extLst>
            </p:cNvPr>
            <p:cNvSpPr>
              <a:spLocks noChangeShapeType="1"/>
            </p:cNvSpPr>
            <p:nvPr/>
          </p:nvSpPr>
          <p:spPr bwMode="auto">
            <a:xfrm flipV="1">
              <a:off x="768" y="2736"/>
              <a:ext cx="336" cy="192"/>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75122" name="Group 18">
            <a:extLst>
              <a:ext uri="{FF2B5EF4-FFF2-40B4-BE49-F238E27FC236}">
                <a16:creationId xmlns:a16="http://schemas.microsoft.com/office/drawing/2014/main" id="{26009100-41B9-C22A-EC9A-8EDFCC18DA8B}"/>
              </a:ext>
            </a:extLst>
          </p:cNvPr>
          <p:cNvGrpSpPr>
            <a:grpSpLocks/>
          </p:cNvGrpSpPr>
          <p:nvPr/>
        </p:nvGrpSpPr>
        <p:grpSpPr bwMode="auto">
          <a:xfrm>
            <a:off x="76200" y="5486400"/>
            <a:ext cx="1524000" cy="1282700"/>
            <a:chOff x="48" y="3456"/>
            <a:chExt cx="960" cy="808"/>
          </a:xfrm>
        </p:grpSpPr>
        <p:sp>
          <p:nvSpPr>
            <p:cNvPr id="175116" name="Text Box 12">
              <a:extLst>
                <a:ext uri="{FF2B5EF4-FFF2-40B4-BE49-F238E27FC236}">
                  <a16:creationId xmlns:a16="http://schemas.microsoft.com/office/drawing/2014/main" id="{2DB11160-4FBD-6AEF-2A39-3DE8B29A5D28}"/>
                </a:ext>
              </a:extLst>
            </p:cNvPr>
            <p:cNvSpPr txBox="1">
              <a:spLocks noChangeArrowheads="1"/>
            </p:cNvSpPr>
            <p:nvPr/>
          </p:nvSpPr>
          <p:spPr bwMode="auto">
            <a:xfrm>
              <a:off x="48" y="4032"/>
              <a:ext cx="732" cy="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Inner wall</a:t>
              </a:r>
              <a:endParaRPr lang="en-GB" altLang="en-US">
                <a:solidFill>
                  <a:schemeClr val="tx2"/>
                </a:solidFill>
              </a:endParaRPr>
            </a:p>
          </p:txBody>
        </p:sp>
        <p:sp>
          <p:nvSpPr>
            <p:cNvPr id="175117" name="Line 13">
              <a:extLst>
                <a:ext uri="{FF2B5EF4-FFF2-40B4-BE49-F238E27FC236}">
                  <a16:creationId xmlns:a16="http://schemas.microsoft.com/office/drawing/2014/main" id="{20FEBF5B-17A7-1390-DC69-6E5A262075CB}"/>
                </a:ext>
              </a:extLst>
            </p:cNvPr>
            <p:cNvSpPr>
              <a:spLocks noChangeShapeType="1"/>
            </p:cNvSpPr>
            <p:nvPr/>
          </p:nvSpPr>
          <p:spPr bwMode="auto">
            <a:xfrm flipV="1">
              <a:off x="576" y="3456"/>
              <a:ext cx="432" cy="576"/>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75120" name="Freeform 16">
            <a:extLst>
              <a:ext uri="{FF2B5EF4-FFF2-40B4-BE49-F238E27FC236}">
                <a16:creationId xmlns:a16="http://schemas.microsoft.com/office/drawing/2014/main" id="{69B854EC-ED7E-0347-CD3E-250A4C9786ED}"/>
              </a:ext>
            </a:extLst>
          </p:cNvPr>
          <p:cNvSpPr>
            <a:spLocks/>
          </p:cNvSpPr>
          <p:nvPr/>
        </p:nvSpPr>
        <p:spPr bwMode="auto">
          <a:xfrm>
            <a:off x="685800" y="4724400"/>
            <a:ext cx="7070725" cy="1314450"/>
          </a:xfrm>
          <a:custGeom>
            <a:avLst/>
            <a:gdLst>
              <a:gd name="T0" fmla="*/ 0 w 4176"/>
              <a:gd name="T1" fmla="*/ 272 h 400"/>
              <a:gd name="T2" fmla="*/ 240 w 4176"/>
              <a:gd name="T3" fmla="*/ 128 h 400"/>
              <a:gd name="T4" fmla="*/ 432 w 4176"/>
              <a:gd name="T5" fmla="*/ 80 h 400"/>
              <a:gd name="T6" fmla="*/ 624 w 4176"/>
              <a:gd name="T7" fmla="*/ 224 h 400"/>
              <a:gd name="T8" fmla="*/ 816 w 4176"/>
              <a:gd name="T9" fmla="*/ 272 h 400"/>
              <a:gd name="T10" fmla="*/ 1056 w 4176"/>
              <a:gd name="T11" fmla="*/ 176 h 400"/>
              <a:gd name="T12" fmla="*/ 1152 w 4176"/>
              <a:gd name="T13" fmla="*/ 80 h 400"/>
              <a:gd name="T14" fmla="*/ 1344 w 4176"/>
              <a:gd name="T15" fmla="*/ 224 h 400"/>
              <a:gd name="T16" fmla="*/ 1536 w 4176"/>
              <a:gd name="T17" fmla="*/ 272 h 400"/>
              <a:gd name="T18" fmla="*/ 1920 w 4176"/>
              <a:gd name="T19" fmla="*/ 176 h 400"/>
              <a:gd name="T20" fmla="*/ 2064 w 4176"/>
              <a:gd name="T21" fmla="*/ 80 h 400"/>
              <a:gd name="T22" fmla="*/ 2256 w 4176"/>
              <a:gd name="T23" fmla="*/ 272 h 400"/>
              <a:gd name="T24" fmla="*/ 2544 w 4176"/>
              <a:gd name="T25" fmla="*/ 320 h 400"/>
              <a:gd name="T26" fmla="*/ 2736 w 4176"/>
              <a:gd name="T27" fmla="*/ 224 h 400"/>
              <a:gd name="T28" fmla="*/ 2880 w 4176"/>
              <a:gd name="T29" fmla="*/ 80 h 400"/>
              <a:gd name="T30" fmla="*/ 3024 w 4176"/>
              <a:gd name="T31" fmla="*/ 176 h 400"/>
              <a:gd name="T32" fmla="*/ 3168 w 4176"/>
              <a:gd name="T33" fmla="*/ 368 h 400"/>
              <a:gd name="T34" fmla="*/ 3504 w 4176"/>
              <a:gd name="T35" fmla="*/ 368 h 400"/>
              <a:gd name="T36" fmla="*/ 3696 w 4176"/>
              <a:gd name="T37" fmla="*/ 224 h 400"/>
              <a:gd name="T38" fmla="*/ 3888 w 4176"/>
              <a:gd name="T39" fmla="*/ 32 h 400"/>
              <a:gd name="T40" fmla="*/ 4176 w 4176"/>
              <a:gd name="T41" fmla="*/ 32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76" h="400">
                <a:moveTo>
                  <a:pt x="0" y="272"/>
                </a:moveTo>
                <a:cubicBezTo>
                  <a:pt x="84" y="216"/>
                  <a:pt x="168" y="160"/>
                  <a:pt x="240" y="128"/>
                </a:cubicBezTo>
                <a:cubicBezTo>
                  <a:pt x="312" y="96"/>
                  <a:pt x="368" y="64"/>
                  <a:pt x="432" y="80"/>
                </a:cubicBezTo>
                <a:cubicBezTo>
                  <a:pt x="496" y="96"/>
                  <a:pt x="560" y="192"/>
                  <a:pt x="624" y="224"/>
                </a:cubicBezTo>
                <a:cubicBezTo>
                  <a:pt x="688" y="256"/>
                  <a:pt x="744" y="280"/>
                  <a:pt x="816" y="272"/>
                </a:cubicBezTo>
                <a:cubicBezTo>
                  <a:pt x="888" y="264"/>
                  <a:pt x="1000" y="208"/>
                  <a:pt x="1056" y="176"/>
                </a:cubicBezTo>
                <a:cubicBezTo>
                  <a:pt x="1112" y="144"/>
                  <a:pt x="1104" y="72"/>
                  <a:pt x="1152" y="80"/>
                </a:cubicBezTo>
                <a:cubicBezTo>
                  <a:pt x="1200" y="88"/>
                  <a:pt x="1280" y="192"/>
                  <a:pt x="1344" y="224"/>
                </a:cubicBezTo>
                <a:cubicBezTo>
                  <a:pt x="1408" y="256"/>
                  <a:pt x="1440" y="280"/>
                  <a:pt x="1536" y="272"/>
                </a:cubicBezTo>
                <a:cubicBezTo>
                  <a:pt x="1632" y="264"/>
                  <a:pt x="1832" y="208"/>
                  <a:pt x="1920" y="176"/>
                </a:cubicBezTo>
                <a:cubicBezTo>
                  <a:pt x="2008" y="144"/>
                  <a:pt x="2008" y="64"/>
                  <a:pt x="2064" y="80"/>
                </a:cubicBezTo>
                <a:cubicBezTo>
                  <a:pt x="2120" y="96"/>
                  <a:pt x="2176" y="232"/>
                  <a:pt x="2256" y="272"/>
                </a:cubicBezTo>
                <a:cubicBezTo>
                  <a:pt x="2336" y="312"/>
                  <a:pt x="2464" y="328"/>
                  <a:pt x="2544" y="320"/>
                </a:cubicBezTo>
                <a:cubicBezTo>
                  <a:pt x="2624" y="312"/>
                  <a:pt x="2680" y="264"/>
                  <a:pt x="2736" y="224"/>
                </a:cubicBezTo>
                <a:cubicBezTo>
                  <a:pt x="2792" y="184"/>
                  <a:pt x="2832" y="88"/>
                  <a:pt x="2880" y="80"/>
                </a:cubicBezTo>
                <a:cubicBezTo>
                  <a:pt x="2928" y="72"/>
                  <a:pt x="2976" y="128"/>
                  <a:pt x="3024" y="176"/>
                </a:cubicBezTo>
                <a:cubicBezTo>
                  <a:pt x="3072" y="224"/>
                  <a:pt x="3088" y="336"/>
                  <a:pt x="3168" y="368"/>
                </a:cubicBezTo>
                <a:cubicBezTo>
                  <a:pt x="3248" y="400"/>
                  <a:pt x="3416" y="392"/>
                  <a:pt x="3504" y="368"/>
                </a:cubicBezTo>
                <a:cubicBezTo>
                  <a:pt x="3592" y="344"/>
                  <a:pt x="3632" y="280"/>
                  <a:pt x="3696" y="224"/>
                </a:cubicBezTo>
                <a:cubicBezTo>
                  <a:pt x="3760" y="168"/>
                  <a:pt x="3808" y="64"/>
                  <a:pt x="3888" y="32"/>
                </a:cubicBezTo>
                <a:cubicBezTo>
                  <a:pt x="3968" y="0"/>
                  <a:pt x="4128" y="32"/>
                  <a:pt x="4176" y="32"/>
                </a:cubicBezTo>
              </a:path>
            </a:pathLst>
          </a:custGeom>
          <a:noFill/>
          <a:ln w="76200"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121" name="Text Box 17">
            <a:extLst>
              <a:ext uri="{FF2B5EF4-FFF2-40B4-BE49-F238E27FC236}">
                <a16:creationId xmlns:a16="http://schemas.microsoft.com/office/drawing/2014/main" id="{79612207-BEC1-E161-EEE5-9E7403C61E0B}"/>
              </a:ext>
            </a:extLst>
          </p:cNvPr>
          <p:cNvSpPr txBox="1">
            <a:spLocks noChangeArrowheads="1"/>
          </p:cNvSpPr>
          <p:nvPr/>
        </p:nvSpPr>
        <p:spPr bwMode="auto">
          <a:xfrm>
            <a:off x="7848600" y="4648200"/>
            <a:ext cx="1219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FF0000"/>
                </a:solidFill>
              </a:rPr>
              <a:t>Pathway for Food</a:t>
            </a:r>
            <a:endParaRPr lang="en-GB"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5112"/>
                                        </p:tgtEl>
                                        <p:attrNameLst>
                                          <p:attrName>style.visibility</p:attrName>
                                        </p:attrNameLst>
                                      </p:cBhvr>
                                      <p:to>
                                        <p:strVal val="visible"/>
                                      </p:to>
                                    </p:set>
                                    <p:animEffect transition="in" filter="wipe(left)">
                                      <p:cBhvr>
                                        <p:cTn id="7" dur="500"/>
                                        <p:tgtEl>
                                          <p:spTgt spid="175112"/>
                                        </p:tgtEl>
                                      </p:cBhvr>
                                    </p:animEffect>
                                  </p:childTnLst>
                                </p:cTn>
                              </p:par>
                            </p:childTnLst>
                          </p:cTn>
                        </p:par>
                        <p:par>
                          <p:cTn id="8" fill="hold" nodeType="afterGroup">
                            <p:stCondLst>
                              <p:cond delay="500"/>
                            </p:stCondLst>
                            <p:childTnLst>
                              <p:par>
                                <p:cTn id="9" presetID="22" presetClass="entr" presetSubtype="8" fill="hold" nodeType="afterEffect">
                                  <p:stCondLst>
                                    <p:cond delay="1000"/>
                                  </p:stCondLst>
                                  <p:childTnLst>
                                    <p:set>
                                      <p:cBhvr>
                                        <p:cTn id="10" dur="1" fill="hold">
                                          <p:stCondLst>
                                            <p:cond delay="0"/>
                                          </p:stCondLst>
                                        </p:cTn>
                                        <p:tgtEl>
                                          <p:spTgt spid="175113"/>
                                        </p:tgtEl>
                                        <p:attrNameLst>
                                          <p:attrName>style.visibility</p:attrName>
                                        </p:attrNameLst>
                                      </p:cBhvr>
                                      <p:to>
                                        <p:strVal val="visible"/>
                                      </p:to>
                                    </p:set>
                                    <p:animEffect transition="in" filter="wipe(left)">
                                      <p:cBhvr>
                                        <p:cTn id="11" dur="500"/>
                                        <p:tgtEl>
                                          <p:spTgt spid="175113"/>
                                        </p:tgtEl>
                                      </p:cBhvr>
                                    </p:animEffect>
                                  </p:childTnLst>
                                </p:cTn>
                              </p:par>
                            </p:childTnLst>
                          </p:cTn>
                        </p:par>
                        <p:par>
                          <p:cTn id="12" fill="hold" nodeType="afterGroup">
                            <p:stCondLst>
                              <p:cond delay="2000"/>
                            </p:stCondLst>
                            <p:childTnLst>
                              <p:par>
                                <p:cTn id="13" presetID="1" presetClass="entr" presetSubtype="0" fill="hold" nodeType="afterEffect">
                                  <p:stCondLst>
                                    <p:cond delay="500"/>
                                  </p:stCondLst>
                                  <p:childTnLst>
                                    <p:set>
                                      <p:cBhvr>
                                        <p:cTn id="14" dur="1" fill="hold">
                                          <p:stCondLst>
                                            <p:cond delay="0"/>
                                          </p:stCondLst>
                                        </p:cTn>
                                        <p:tgtEl>
                                          <p:spTgt spid="175123"/>
                                        </p:tgtEl>
                                        <p:attrNameLst>
                                          <p:attrName>style.visibility</p:attrName>
                                        </p:attrNameLst>
                                      </p:cBhvr>
                                      <p:to>
                                        <p:strVal val="visible"/>
                                      </p:to>
                                    </p:set>
                                  </p:childTnLst>
                                </p:cTn>
                              </p:par>
                            </p:childTnLst>
                          </p:cTn>
                        </p:par>
                        <p:par>
                          <p:cTn id="15" fill="hold" nodeType="afterGroup">
                            <p:stCondLst>
                              <p:cond delay="2500"/>
                            </p:stCondLst>
                            <p:childTnLst>
                              <p:par>
                                <p:cTn id="16" presetID="1" presetClass="entr" presetSubtype="0" fill="hold" nodeType="afterEffect">
                                  <p:stCondLst>
                                    <p:cond delay="0"/>
                                  </p:stCondLst>
                                  <p:childTnLst>
                                    <p:set>
                                      <p:cBhvr>
                                        <p:cTn id="17" dur="1" fill="hold">
                                          <p:stCondLst>
                                            <p:cond delay="0"/>
                                          </p:stCondLst>
                                        </p:cTn>
                                        <p:tgtEl>
                                          <p:spTgt spid="175122"/>
                                        </p:tgtEl>
                                        <p:attrNameLst>
                                          <p:attrName>style.visibility</p:attrName>
                                        </p:attrNameLst>
                                      </p:cBhvr>
                                      <p:to>
                                        <p:strVal val="visible"/>
                                      </p:to>
                                    </p:set>
                                  </p:childTnLst>
                                </p:cTn>
                              </p:par>
                            </p:childTnLst>
                          </p:cTn>
                        </p:par>
                        <p:par>
                          <p:cTn id="18" fill="hold" nodeType="afterGroup">
                            <p:stCondLst>
                              <p:cond delay="2500"/>
                            </p:stCondLst>
                            <p:childTnLst>
                              <p:par>
                                <p:cTn id="19" presetID="22" presetClass="entr" presetSubtype="8" fill="hold" nodeType="afterEffect">
                                  <p:stCondLst>
                                    <p:cond delay="1500"/>
                                  </p:stCondLst>
                                  <p:childTnLst>
                                    <p:set>
                                      <p:cBhvr>
                                        <p:cTn id="20" dur="1" fill="hold">
                                          <p:stCondLst>
                                            <p:cond delay="0"/>
                                          </p:stCondLst>
                                        </p:cTn>
                                        <p:tgtEl>
                                          <p:spTgt spid="175120"/>
                                        </p:tgtEl>
                                        <p:attrNameLst>
                                          <p:attrName>style.visibility</p:attrName>
                                        </p:attrNameLst>
                                      </p:cBhvr>
                                      <p:to>
                                        <p:strVal val="visible"/>
                                      </p:to>
                                    </p:set>
                                    <p:animEffect transition="in" filter="wipe(left)">
                                      <p:cBhvr>
                                        <p:cTn id="21" dur="2000"/>
                                        <p:tgtEl>
                                          <p:spTgt spid="175120"/>
                                        </p:tgtEl>
                                      </p:cBhvr>
                                    </p:animEffect>
                                  </p:childTnLst>
                                </p:cTn>
                              </p:par>
                            </p:childTnLst>
                          </p:cTn>
                        </p:par>
                        <p:par>
                          <p:cTn id="22" fill="hold" nodeType="afterGroup">
                            <p:stCondLst>
                              <p:cond delay="6000"/>
                            </p:stCondLst>
                            <p:childTnLst>
                              <p:par>
                                <p:cTn id="23" presetID="1" presetClass="entr" presetSubtype="0" fill="hold" nodeType="afterEffect">
                                  <p:stCondLst>
                                    <p:cond delay="500"/>
                                  </p:stCondLst>
                                  <p:childTnLst>
                                    <p:set>
                                      <p:cBhvr>
                                        <p:cTn id="24" dur="1" fill="hold">
                                          <p:stCondLst>
                                            <p:cond delay="0"/>
                                          </p:stCondLst>
                                        </p:cTn>
                                        <p:tgtEl>
                                          <p:spTgt spid="175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C00EE29-A596-276A-BA9E-B2FB208D8511}"/>
              </a:ext>
            </a:extLst>
          </p:cNvPr>
          <p:cNvSpPr>
            <a:spLocks noGrp="1" noChangeArrowheads="1"/>
          </p:cNvSpPr>
          <p:nvPr>
            <p:ph type="title"/>
          </p:nvPr>
        </p:nvSpPr>
        <p:spPr/>
        <p:txBody>
          <a:bodyPr/>
          <a:lstStyle/>
          <a:p>
            <a:r>
              <a:rPr lang="en-US" altLang="en-US"/>
              <a:t>Proof!</a:t>
            </a:r>
            <a:endParaRPr lang="en-GB" altLang="en-US"/>
          </a:p>
        </p:txBody>
      </p:sp>
      <p:sp>
        <p:nvSpPr>
          <p:cNvPr id="25603" name="Rectangle 3">
            <a:extLst>
              <a:ext uri="{FF2B5EF4-FFF2-40B4-BE49-F238E27FC236}">
                <a16:creationId xmlns:a16="http://schemas.microsoft.com/office/drawing/2014/main" id="{2FF56CC0-171D-20B6-F551-1A19AE1BBDBF}"/>
              </a:ext>
            </a:extLst>
          </p:cNvPr>
          <p:cNvSpPr>
            <a:spLocks noGrp="1" noChangeArrowheads="1"/>
          </p:cNvSpPr>
          <p:nvPr>
            <p:ph type="body" idx="1"/>
          </p:nvPr>
        </p:nvSpPr>
        <p:spPr/>
        <p:txBody>
          <a:bodyPr/>
          <a:lstStyle/>
          <a:p>
            <a:r>
              <a:rPr lang="en-US" altLang="en-US"/>
              <a:t>We can demonstrate the need for digestion using a model gut.</a:t>
            </a:r>
          </a:p>
          <a:p>
            <a:r>
              <a:rPr lang="en-US" altLang="en-US" b="1">
                <a:solidFill>
                  <a:srgbClr val="FF3300"/>
                </a:solidFill>
              </a:rPr>
              <a:t>Visking Tubing</a:t>
            </a:r>
            <a:r>
              <a:rPr lang="en-US" altLang="en-US"/>
              <a:t> has the same small holes in it. If we put a mixture of starch and glucose into it, which one will go through the holes?</a:t>
            </a:r>
            <a:endParaRPr lang="en-GB" altLang="en-US" b="1"/>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43CDC5FD-472E-F62F-FC1C-54170A808874}"/>
              </a:ext>
            </a:extLst>
          </p:cNvPr>
          <p:cNvSpPr>
            <a:spLocks noGrp="1" noChangeArrowheads="1"/>
          </p:cNvSpPr>
          <p:nvPr>
            <p:ph type="title"/>
          </p:nvPr>
        </p:nvSpPr>
        <p:spPr/>
        <p:txBody>
          <a:bodyPr/>
          <a:lstStyle/>
          <a:p>
            <a:r>
              <a:rPr lang="en-US" altLang="en-US"/>
              <a:t>Absorption 2: Villi</a:t>
            </a:r>
            <a:endParaRPr lang="en-GB" altLang="en-US"/>
          </a:p>
        </p:txBody>
      </p:sp>
      <p:sp>
        <p:nvSpPr>
          <p:cNvPr id="176131" name="Rectangle 3">
            <a:extLst>
              <a:ext uri="{FF2B5EF4-FFF2-40B4-BE49-F238E27FC236}">
                <a16:creationId xmlns:a16="http://schemas.microsoft.com/office/drawing/2014/main" id="{A053B82C-DCF5-C80A-5A78-C46EB73E2BBC}"/>
              </a:ext>
            </a:extLst>
          </p:cNvPr>
          <p:cNvSpPr>
            <a:spLocks noGrp="1" noChangeArrowheads="1"/>
          </p:cNvSpPr>
          <p:nvPr>
            <p:ph type="body" sz="half" idx="1"/>
          </p:nvPr>
        </p:nvSpPr>
        <p:spPr/>
        <p:txBody>
          <a:bodyPr/>
          <a:lstStyle/>
          <a:p>
            <a:r>
              <a:rPr lang="en-US" altLang="en-US" sz="2200"/>
              <a:t>Absorption takes place through villi.</a:t>
            </a:r>
          </a:p>
          <a:p>
            <a:r>
              <a:rPr lang="en-US" altLang="en-US" sz="2200"/>
              <a:t>These are small finger like structures that stick out into the small intestine tube.</a:t>
            </a:r>
          </a:p>
          <a:p>
            <a:r>
              <a:rPr lang="en-US" altLang="en-US" sz="2200"/>
              <a:t>They help to </a:t>
            </a:r>
            <a:r>
              <a:rPr lang="en-US" altLang="en-US" sz="2200">
                <a:solidFill>
                  <a:srgbClr val="FF0000"/>
                </a:solidFill>
              </a:rPr>
              <a:t>increase the surface area</a:t>
            </a:r>
            <a:r>
              <a:rPr lang="en-US" altLang="en-US" sz="2200"/>
              <a:t> of the small intestine.</a:t>
            </a:r>
            <a:endParaRPr lang="en-GB" altLang="en-US" sz="2200"/>
          </a:p>
        </p:txBody>
      </p:sp>
      <p:pic>
        <p:nvPicPr>
          <p:cNvPr id="176133" name="Picture 5">
            <a:hlinkClick r:id="rId3"/>
            <a:extLst>
              <a:ext uri="{FF2B5EF4-FFF2-40B4-BE49-F238E27FC236}">
                <a16:creationId xmlns:a16="http://schemas.microsoft.com/office/drawing/2014/main" id="{7361E0BA-96AD-C113-2D93-1C461FAD9D21}"/>
              </a:ext>
            </a:extLst>
          </p:cNvPr>
          <p:cNvPicPr>
            <a:picLocks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715000" y="2057400"/>
            <a:ext cx="3052763" cy="33528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 calcmode="lin" valueType="num">
                                      <p:cBhvr>
                                        <p:cTn id="7" dur="1000" fill="hold"/>
                                        <p:tgtEl>
                                          <p:spTgt spid="17613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7613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6131">
                                            <p:txEl>
                                              <p:pRg st="0" end="0"/>
                                            </p:txEl>
                                          </p:spTgt>
                                        </p:tgtEl>
                                      </p:cBhvr>
                                    </p:animEffect>
                                  </p:childTnLst>
                                </p:cTn>
                              </p:par>
                            </p:childTnLst>
                          </p:cTn>
                        </p:par>
                        <p:par>
                          <p:cTn id="10" fill="hold" nodeType="afterGroup">
                            <p:stCondLst>
                              <p:cond delay="1000"/>
                            </p:stCondLst>
                            <p:childTnLst>
                              <p:par>
                                <p:cTn id="11" presetID="29" presetClass="entr" presetSubtype="0" fill="hold" nodeType="afterEffect">
                                  <p:stCondLst>
                                    <p:cond delay="1000"/>
                                  </p:stCondLst>
                                  <p:childTnLst>
                                    <p:set>
                                      <p:cBhvr>
                                        <p:cTn id="12" dur="1" fill="hold">
                                          <p:stCondLst>
                                            <p:cond delay="0"/>
                                          </p:stCondLst>
                                        </p:cTn>
                                        <p:tgtEl>
                                          <p:spTgt spid="176131">
                                            <p:txEl>
                                              <p:pRg st="1" end="1"/>
                                            </p:txEl>
                                          </p:spTgt>
                                        </p:tgtEl>
                                        <p:attrNameLst>
                                          <p:attrName>style.visibility</p:attrName>
                                        </p:attrNameLst>
                                      </p:cBhvr>
                                      <p:to>
                                        <p:strVal val="visible"/>
                                      </p:to>
                                    </p:set>
                                    <p:anim calcmode="lin" valueType="num">
                                      <p:cBhvr>
                                        <p:cTn id="13" dur="1000" fill="hold"/>
                                        <p:tgtEl>
                                          <p:spTgt spid="176131">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17613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76131">
                                            <p:txEl>
                                              <p:pRg st="1" end="1"/>
                                            </p:txEl>
                                          </p:spTgt>
                                        </p:tgtEl>
                                      </p:cBhvr>
                                    </p:animEffect>
                                  </p:childTnLst>
                                </p:cTn>
                              </p:par>
                            </p:childTnLst>
                          </p:cTn>
                        </p:par>
                        <p:par>
                          <p:cTn id="16" fill="hold" nodeType="afterGroup">
                            <p:stCondLst>
                              <p:cond delay="3000"/>
                            </p:stCondLst>
                            <p:childTnLst>
                              <p:par>
                                <p:cTn id="17" presetID="29" presetClass="entr" presetSubtype="0" fill="hold" nodeType="afterEffect">
                                  <p:stCondLst>
                                    <p:cond delay="1000"/>
                                  </p:stCondLst>
                                  <p:childTnLst>
                                    <p:set>
                                      <p:cBhvr>
                                        <p:cTn id="18" dur="1" fill="hold">
                                          <p:stCondLst>
                                            <p:cond delay="0"/>
                                          </p:stCondLst>
                                        </p:cTn>
                                        <p:tgtEl>
                                          <p:spTgt spid="176131">
                                            <p:txEl>
                                              <p:pRg st="2" end="2"/>
                                            </p:txEl>
                                          </p:spTgt>
                                        </p:tgtEl>
                                        <p:attrNameLst>
                                          <p:attrName>style.visibility</p:attrName>
                                        </p:attrNameLst>
                                      </p:cBhvr>
                                      <p:to>
                                        <p:strVal val="visible"/>
                                      </p:to>
                                    </p:set>
                                    <p:anim calcmode="lin" valueType="num">
                                      <p:cBhvr>
                                        <p:cTn id="19" dur="1000" fill="hold"/>
                                        <p:tgtEl>
                                          <p:spTgt spid="176131">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17613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76131">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176133"/>
                                        </p:tgtEl>
                                        <p:attrNameLst>
                                          <p:attrName>style.visibility</p:attrName>
                                        </p:attrNameLst>
                                      </p:cBhvr>
                                      <p:to>
                                        <p:strVal val="visible"/>
                                      </p:to>
                                    </p:set>
                                    <p:animEffect transition="in" filter="dissolve">
                                      <p:cBhvr>
                                        <p:cTn id="26" dur="500"/>
                                        <p:tgtEl>
                                          <p:spTgt spid="176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84" name="Rectangle 20">
            <a:extLst>
              <a:ext uri="{FF2B5EF4-FFF2-40B4-BE49-F238E27FC236}">
                <a16:creationId xmlns:a16="http://schemas.microsoft.com/office/drawing/2014/main" id="{A31A45A4-9B6D-10B8-CD9B-9099B5678931}"/>
              </a:ext>
            </a:extLst>
          </p:cNvPr>
          <p:cNvSpPr>
            <a:spLocks noGrp="1" noChangeArrowheads="1"/>
          </p:cNvSpPr>
          <p:nvPr>
            <p:ph type="title"/>
          </p:nvPr>
        </p:nvSpPr>
        <p:spPr/>
        <p:txBody>
          <a:bodyPr/>
          <a:lstStyle/>
          <a:p>
            <a:r>
              <a:rPr lang="en-US" altLang="en-US"/>
              <a:t>Absorption 2: Villi</a:t>
            </a:r>
            <a:endParaRPr lang="en-GB" altLang="en-US"/>
          </a:p>
        </p:txBody>
      </p:sp>
      <p:grpSp>
        <p:nvGrpSpPr>
          <p:cNvPr id="190486" name="Group 22">
            <a:extLst>
              <a:ext uri="{FF2B5EF4-FFF2-40B4-BE49-F238E27FC236}">
                <a16:creationId xmlns:a16="http://schemas.microsoft.com/office/drawing/2014/main" id="{5344FC62-5C9A-A644-51C1-BD8F182E79B4}"/>
              </a:ext>
            </a:extLst>
          </p:cNvPr>
          <p:cNvGrpSpPr>
            <a:grpSpLocks/>
          </p:cNvGrpSpPr>
          <p:nvPr/>
        </p:nvGrpSpPr>
        <p:grpSpPr bwMode="auto">
          <a:xfrm>
            <a:off x="762000" y="2133600"/>
            <a:ext cx="7620000" cy="2038350"/>
            <a:chOff x="144" y="2789"/>
            <a:chExt cx="5664" cy="1633"/>
          </a:xfrm>
        </p:grpSpPr>
        <p:grpSp>
          <p:nvGrpSpPr>
            <p:cNvPr id="190469" name="Group 5">
              <a:extLst>
                <a:ext uri="{FF2B5EF4-FFF2-40B4-BE49-F238E27FC236}">
                  <a16:creationId xmlns:a16="http://schemas.microsoft.com/office/drawing/2014/main" id="{452067EB-111F-8E4D-4FF2-CC39B1F1FCDA}"/>
                </a:ext>
              </a:extLst>
            </p:cNvPr>
            <p:cNvGrpSpPr>
              <a:grpSpLocks/>
            </p:cNvGrpSpPr>
            <p:nvPr/>
          </p:nvGrpSpPr>
          <p:grpSpPr bwMode="auto">
            <a:xfrm>
              <a:off x="790" y="2789"/>
              <a:ext cx="4250" cy="1291"/>
              <a:chOff x="960" y="3360"/>
              <a:chExt cx="3984" cy="624"/>
            </a:xfrm>
          </p:grpSpPr>
          <p:sp>
            <p:nvSpPr>
              <p:cNvPr id="190470" name="Line 6">
                <a:extLst>
                  <a:ext uri="{FF2B5EF4-FFF2-40B4-BE49-F238E27FC236}">
                    <a16:creationId xmlns:a16="http://schemas.microsoft.com/office/drawing/2014/main" id="{3E327145-DD57-BDAB-560A-83EA061C5A09}"/>
                  </a:ext>
                </a:extLst>
              </p:cNvPr>
              <p:cNvSpPr>
                <a:spLocks noChangeShapeType="1"/>
              </p:cNvSpPr>
              <p:nvPr/>
            </p:nvSpPr>
            <p:spPr bwMode="auto">
              <a:xfrm>
                <a:off x="960" y="3360"/>
                <a:ext cx="39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0471" name="Line 7">
                <a:extLst>
                  <a:ext uri="{FF2B5EF4-FFF2-40B4-BE49-F238E27FC236}">
                    <a16:creationId xmlns:a16="http://schemas.microsoft.com/office/drawing/2014/main" id="{40DB3B49-5560-277C-EB66-CFDC7445D051}"/>
                  </a:ext>
                </a:extLst>
              </p:cNvPr>
              <p:cNvSpPr>
                <a:spLocks noChangeShapeType="1"/>
              </p:cNvSpPr>
              <p:nvPr/>
            </p:nvSpPr>
            <p:spPr bwMode="auto">
              <a:xfrm>
                <a:off x="1008" y="3984"/>
                <a:ext cx="39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90472" name="Group 8">
              <a:extLst>
                <a:ext uri="{FF2B5EF4-FFF2-40B4-BE49-F238E27FC236}">
                  <a16:creationId xmlns:a16="http://schemas.microsoft.com/office/drawing/2014/main" id="{1BA281DF-AEA9-3E58-132E-359CE8F28A0A}"/>
                </a:ext>
              </a:extLst>
            </p:cNvPr>
            <p:cNvGrpSpPr>
              <a:grpSpLocks/>
            </p:cNvGrpSpPr>
            <p:nvPr/>
          </p:nvGrpSpPr>
          <p:grpSpPr bwMode="auto">
            <a:xfrm>
              <a:off x="772" y="2848"/>
              <a:ext cx="4284" cy="1208"/>
              <a:chOff x="944" y="3376"/>
              <a:chExt cx="4016" cy="584"/>
            </a:xfrm>
          </p:grpSpPr>
          <p:sp>
            <p:nvSpPr>
              <p:cNvPr id="190473" name="Freeform 9">
                <a:extLst>
                  <a:ext uri="{FF2B5EF4-FFF2-40B4-BE49-F238E27FC236}">
                    <a16:creationId xmlns:a16="http://schemas.microsoft.com/office/drawing/2014/main" id="{0A9CB13B-9F0D-62F7-4869-C3AC52219519}"/>
                  </a:ext>
                </a:extLst>
              </p:cNvPr>
              <p:cNvSpPr>
                <a:spLocks/>
              </p:cNvSpPr>
              <p:nvPr/>
            </p:nvSpPr>
            <p:spPr bwMode="auto">
              <a:xfrm>
                <a:off x="944" y="3376"/>
                <a:ext cx="3904" cy="392"/>
              </a:xfrm>
              <a:custGeom>
                <a:avLst/>
                <a:gdLst>
                  <a:gd name="T0" fmla="*/ 16 w 3904"/>
                  <a:gd name="T1" fmla="*/ 32 h 392"/>
                  <a:gd name="T2" fmla="*/ 64 w 3904"/>
                  <a:gd name="T3" fmla="*/ 32 h 392"/>
                  <a:gd name="T4" fmla="*/ 400 w 3904"/>
                  <a:gd name="T5" fmla="*/ 32 h 392"/>
                  <a:gd name="T6" fmla="*/ 400 w 3904"/>
                  <a:gd name="T7" fmla="*/ 176 h 392"/>
                  <a:gd name="T8" fmla="*/ 455 w 3904"/>
                  <a:gd name="T9" fmla="*/ 277 h 392"/>
                  <a:gd name="T10" fmla="*/ 619 w 3904"/>
                  <a:gd name="T11" fmla="*/ 310 h 392"/>
                  <a:gd name="T12" fmla="*/ 736 w 3904"/>
                  <a:gd name="T13" fmla="*/ 224 h 392"/>
                  <a:gd name="T14" fmla="*/ 688 w 3904"/>
                  <a:gd name="T15" fmla="*/ 32 h 392"/>
                  <a:gd name="T16" fmla="*/ 1072 w 3904"/>
                  <a:gd name="T17" fmla="*/ 32 h 392"/>
                  <a:gd name="T18" fmla="*/ 1120 w 3904"/>
                  <a:gd name="T19" fmla="*/ 176 h 392"/>
                  <a:gd name="T20" fmla="*/ 1294 w 3904"/>
                  <a:gd name="T21" fmla="*/ 310 h 392"/>
                  <a:gd name="T22" fmla="*/ 1500 w 3904"/>
                  <a:gd name="T23" fmla="*/ 269 h 392"/>
                  <a:gd name="T24" fmla="*/ 1574 w 3904"/>
                  <a:gd name="T25" fmla="*/ 171 h 392"/>
                  <a:gd name="T26" fmla="*/ 1600 w 3904"/>
                  <a:gd name="T27" fmla="*/ 80 h 392"/>
                  <a:gd name="T28" fmla="*/ 1600 w 3904"/>
                  <a:gd name="T29" fmla="*/ 32 h 392"/>
                  <a:gd name="T30" fmla="*/ 2032 w 3904"/>
                  <a:gd name="T31" fmla="*/ 32 h 392"/>
                  <a:gd name="T32" fmla="*/ 2176 w 3904"/>
                  <a:gd name="T33" fmla="*/ 80 h 392"/>
                  <a:gd name="T34" fmla="*/ 2080 w 3904"/>
                  <a:gd name="T35" fmla="*/ 176 h 392"/>
                  <a:gd name="T36" fmla="*/ 2080 w 3904"/>
                  <a:gd name="T37" fmla="*/ 272 h 392"/>
                  <a:gd name="T38" fmla="*/ 2272 w 3904"/>
                  <a:gd name="T39" fmla="*/ 368 h 392"/>
                  <a:gd name="T40" fmla="*/ 2464 w 3904"/>
                  <a:gd name="T41" fmla="*/ 272 h 392"/>
                  <a:gd name="T42" fmla="*/ 2512 w 3904"/>
                  <a:gd name="T43" fmla="*/ 176 h 392"/>
                  <a:gd name="T44" fmla="*/ 2464 w 3904"/>
                  <a:gd name="T45" fmla="*/ 128 h 392"/>
                  <a:gd name="T46" fmla="*/ 2416 w 3904"/>
                  <a:gd name="T47" fmla="*/ 32 h 392"/>
                  <a:gd name="T48" fmla="*/ 2944 w 3904"/>
                  <a:gd name="T49" fmla="*/ 32 h 392"/>
                  <a:gd name="T50" fmla="*/ 2992 w 3904"/>
                  <a:gd name="T51" fmla="*/ 128 h 392"/>
                  <a:gd name="T52" fmla="*/ 2944 w 3904"/>
                  <a:gd name="T53" fmla="*/ 224 h 392"/>
                  <a:gd name="T54" fmla="*/ 2944 w 3904"/>
                  <a:gd name="T55" fmla="*/ 320 h 392"/>
                  <a:gd name="T56" fmla="*/ 3136 w 3904"/>
                  <a:gd name="T57" fmla="*/ 368 h 392"/>
                  <a:gd name="T58" fmla="*/ 3280 w 3904"/>
                  <a:gd name="T59" fmla="*/ 368 h 392"/>
                  <a:gd name="T60" fmla="*/ 3424 w 3904"/>
                  <a:gd name="T61" fmla="*/ 224 h 392"/>
                  <a:gd name="T62" fmla="*/ 3424 w 3904"/>
                  <a:gd name="T63" fmla="*/ 128 h 392"/>
                  <a:gd name="T64" fmla="*/ 3328 w 3904"/>
                  <a:gd name="T65" fmla="*/ 80 h 392"/>
                  <a:gd name="T66" fmla="*/ 3328 w 3904"/>
                  <a:gd name="T67" fmla="*/ 32 h 392"/>
                  <a:gd name="T68" fmla="*/ 3904 w 3904"/>
                  <a:gd name="T69" fmla="*/ 3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04" h="392">
                    <a:moveTo>
                      <a:pt x="16" y="32"/>
                    </a:moveTo>
                    <a:cubicBezTo>
                      <a:pt x="8" y="32"/>
                      <a:pt x="0" y="32"/>
                      <a:pt x="64" y="32"/>
                    </a:cubicBezTo>
                    <a:cubicBezTo>
                      <a:pt x="128" y="32"/>
                      <a:pt x="344" y="8"/>
                      <a:pt x="400" y="32"/>
                    </a:cubicBezTo>
                    <a:cubicBezTo>
                      <a:pt x="456" y="56"/>
                      <a:pt x="391" y="135"/>
                      <a:pt x="400" y="176"/>
                    </a:cubicBezTo>
                    <a:cubicBezTo>
                      <a:pt x="409" y="217"/>
                      <a:pt x="419" y="255"/>
                      <a:pt x="455" y="277"/>
                    </a:cubicBezTo>
                    <a:cubicBezTo>
                      <a:pt x="491" y="299"/>
                      <a:pt x="572" y="319"/>
                      <a:pt x="619" y="310"/>
                    </a:cubicBezTo>
                    <a:cubicBezTo>
                      <a:pt x="666" y="301"/>
                      <a:pt x="724" y="270"/>
                      <a:pt x="736" y="224"/>
                    </a:cubicBezTo>
                    <a:cubicBezTo>
                      <a:pt x="748" y="178"/>
                      <a:pt x="632" y="64"/>
                      <a:pt x="688" y="32"/>
                    </a:cubicBezTo>
                    <a:cubicBezTo>
                      <a:pt x="744" y="0"/>
                      <a:pt x="1000" y="8"/>
                      <a:pt x="1072" y="32"/>
                    </a:cubicBezTo>
                    <a:cubicBezTo>
                      <a:pt x="1144" y="56"/>
                      <a:pt x="1083" y="130"/>
                      <a:pt x="1120" y="176"/>
                    </a:cubicBezTo>
                    <a:cubicBezTo>
                      <a:pt x="1157" y="222"/>
                      <a:pt x="1231" y="295"/>
                      <a:pt x="1294" y="310"/>
                    </a:cubicBezTo>
                    <a:cubicBezTo>
                      <a:pt x="1357" y="325"/>
                      <a:pt x="1453" y="292"/>
                      <a:pt x="1500" y="269"/>
                    </a:cubicBezTo>
                    <a:cubicBezTo>
                      <a:pt x="1547" y="246"/>
                      <a:pt x="1557" y="202"/>
                      <a:pt x="1574" y="171"/>
                    </a:cubicBezTo>
                    <a:cubicBezTo>
                      <a:pt x="1591" y="140"/>
                      <a:pt x="1596" y="103"/>
                      <a:pt x="1600" y="80"/>
                    </a:cubicBezTo>
                    <a:cubicBezTo>
                      <a:pt x="1604" y="57"/>
                      <a:pt x="1528" y="40"/>
                      <a:pt x="1600" y="32"/>
                    </a:cubicBezTo>
                    <a:cubicBezTo>
                      <a:pt x="1672" y="24"/>
                      <a:pt x="1936" y="24"/>
                      <a:pt x="2032" y="32"/>
                    </a:cubicBezTo>
                    <a:cubicBezTo>
                      <a:pt x="2128" y="40"/>
                      <a:pt x="2168" y="56"/>
                      <a:pt x="2176" y="80"/>
                    </a:cubicBezTo>
                    <a:cubicBezTo>
                      <a:pt x="2184" y="104"/>
                      <a:pt x="2096" y="144"/>
                      <a:pt x="2080" y="176"/>
                    </a:cubicBezTo>
                    <a:cubicBezTo>
                      <a:pt x="2064" y="208"/>
                      <a:pt x="2048" y="240"/>
                      <a:pt x="2080" y="272"/>
                    </a:cubicBezTo>
                    <a:cubicBezTo>
                      <a:pt x="2112" y="304"/>
                      <a:pt x="2208" y="368"/>
                      <a:pt x="2272" y="368"/>
                    </a:cubicBezTo>
                    <a:cubicBezTo>
                      <a:pt x="2336" y="368"/>
                      <a:pt x="2424" y="304"/>
                      <a:pt x="2464" y="272"/>
                    </a:cubicBezTo>
                    <a:cubicBezTo>
                      <a:pt x="2504" y="240"/>
                      <a:pt x="2512" y="200"/>
                      <a:pt x="2512" y="176"/>
                    </a:cubicBezTo>
                    <a:cubicBezTo>
                      <a:pt x="2512" y="152"/>
                      <a:pt x="2480" y="152"/>
                      <a:pt x="2464" y="128"/>
                    </a:cubicBezTo>
                    <a:cubicBezTo>
                      <a:pt x="2448" y="104"/>
                      <a:pt x="2336" y="48"/>
                      <a:pt x="2416" y="32"/>
                    </a:cubicBezTo>
                    <a:cubicBezTo>
                      <a:pt x="2496" y="16"/>
                      <a:pt x="2848" y="16"/>
                      <a:pt x="2944" y="32"/>
                    </a:cubicBezTo>
                    <a:cubicBezTo>
                      <a:pt x="3040" y="48"/>
                      <a:pt x="2992" y="96"/>
                      <a:pt x="2992" y="128"/>
                    </a:cubicBezTo>
                    <a:cubicBezTo>
                      <a:pt x="2992" y="160"/>
                      <a:pt x="2952" y="192"/>
                      <a:pt x="2944" y="224"/>
                    </a:cubicBezTo>
                    <a:cubicBezTo>
                      <a:pt x="2936" y="256"/>
                      <a:pt x="2912" y="296"/>
                      <a:pt x="2944" y="320"/>
                    </a:cubicBezTo>
                    <a:cubicBezTo>
                      <a:pt x="2976" y="344"/>
                      <a:pt x="3080" y="360"/>
                      <a:pt x="3136" y="368"/>
                    </a:cubicBezTo>
                    <a:cubicBezTo>
                      <a:pt x="3192" y="376"/>
                      <a:pt x="3232" y="392"/>
                      <a:pt x="3280" y="368"/>
                    </a:cubicBezTo>
                    <a:cubicBezTo>
                      <a:pt x="3328" y="344"/>
                      <a:pt x="3400" y="264"/>
                      <a:pt x="3424" y="224"/>
                    </a:cubicBezTo>
                    <a:cubicBezTo>
                      <a:pt x="3448" y="184"/>
                      <a:pt x="3440" y="152"/>
                      <a:pt x="3424" y="128"/>
                    </a:cubicBezTo>
                    <a:cubicBezTo>
                      <a:pt x="3408" y="104"/>
                      <a:pt x="3344" y="96"/>
                      <a:pt x="3328" y="80"/>
                    </a:cubicBezTo>
                    <a:cubicBezTo>
                      <a:pt x="3312" y="64"/>
                      <a:pt x="3232" y="40"/>
                      <a:pt x="3328" y="32"/>
                    </a:cubicBezTo>
                    <a:cubicBezTo>
                      <a:pt x="3424" y="24"/>
                      <a:pt x="3664" y="28"/>
                      <a:pt x="3904" y="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0474" name="Freeform 10">
                <a:extLst>
                  <a:ext uri="{FF2B5EF4-FFF2-40B4-BE49-F238E27FC236}">
                    <a16:creationId xmlns:a16="http://schemas.microsoft.com/office/drawing/2014/main" id="{BD067D4D-81F1-3746-983B-66428A5D493E}"/>
                  </a:ext>
                </a:extLst>
              </p:cNvPr>
              <p:cNvSpPr>
                <a:spLocks/>
              </p:cNvSpPr>
              <p:nvPr/>
            </p:nvSpPr>
            <p:spPr bwMode="auto">
              <a:xfrm>
                <a:off x="951" y="3568"/>
                <a:ext cx="4009" cy="392"/>
              </a:xfrm>
              <a:custGeom>
                <a:avLst/>
                <a:gdLst>
                  <a:gd name="T0" fmla="*/ 57 w 4009"/>
                  <a:gd name="T1" fmla="*/ 368 h 392"/>
                  <a:gd name="T2" fmla="*/ 105 w 4009"/>
                  <a:gd name="T3" fmla="*/ 368 h 392"/>
                  <a:gd name="T4" fmla="*/ 9 w 4009"/>
                  <a:gd name="T5" fmla="*/ 224 h 392"/>
                  <a:gd name="T6" fmla="*/ 160 w 4009"/>
                  <a:gd name="T7" fmla="*/ 143 h 392"/>
                  <a:gd name="T8" fmla="*/ 249 w 4009"/>
                  <a:gd name="T9" fmla="*/ 128 h 392"/>
                  <a:gd name="T10" fmla="*/ 407 w 4009"/>
                  <a:gd name="T11" fmla="*/ 192 h 392"/>
                  <a:gd name="T12" fmla="*/ 440 w 4009"/>
                  <a:gd name="T13" fmla="*/ 283 h 392"/>
                  <a:gd name="T14" fmla="*/ 456 w 4009"/>
                  <a:gd name="T15" fmla="*/ 349 h 392"/>
                  <a:gd name="T16" fmla="*/ 537 w 4009"/>
                  <a:gd name="T17" fmla="*/ 368 h 392"/>
                  <a:gd name="T18" fmla="*/ 729 w 4009"/>
                  <a:gd name="T19" fmla="*/ 368 h 392"/>
                  <a:gd name="T20" fmla="*/ 744 w 4009"/>
                  <a:gd name="T21" fmla="*/ 275 h 392"/>
                  <a:gd name="T22" fmla="*/ 818 w 4009"/>
                  <a:gd name="T23" fmla="*/ 151 h 392"/>
                  <a:gd name="T24" fmla="*/ 942 w 4009"/>
                  <a:gd name="T25" fmla="*/ 151 h 392"/>
                  <a:gd name="T26" fmla="*/ 1017 w 4009"/>
                  <a:gd name="T27" fmla="*/ 176 h 392"/>
                  <a:gd name="T28" fmla="*/ 1113 w 4009"/>
                  <a:gd name="T29" fmla="*/ 224 h 392"/>
                  <a:gd name="T30" fmla="*/ 1209 w 4009"/>
                  <a:gd name="T31" fmla="*/ 272 h 392"/>
                  <a:gd name="T32" fmla="*/ 1257 w 4009"/>
                  <a:gd name="T33" fmla="*/ 368 h 392"/>
                  <a:gd name="T34" fmla="*/ 1449 w 4009"/>
                  <a:gd name="T35" fmla="*/ 368 h 392"/>
                  <a:gd name="T36" fmla="*/ 1497 w 4009"/>
                  <a:gd name="T37" fmla="*/ 272 h 392"/>
                  <a:gd name="T38" fmla="*/ 1593 w 4009"/>
                  <a:gd name="T39" fmla="*/ 176 h 392"/>
                  <a:gd name="T40" fmla="*/ 1822 w 4009"/>
                  <a:gd name="T41" fmla="*/ 151 h 392"/>
                  <a:gd name="T42" fmla="*/ 1929 w 4009"/>
                  <a:gd name="T43" fmla="*/ 176 h 392"/>
                  <a:gd name="T44" fmla="*/ 2025 w 4009"/>
                  <a:gd name="T45" fmla="*/ 272 h 392"/>
                  <a:gd name="T46" fmla="*/ 2121 w 4009"/>
                  <a:gd name="T47" fmla="*/ 320 h 392"/>
                  <a:gd name="T48" fmla="*/ 2169 w 4009"/>
                  <a:gd name="T49" fmla="*/ 368 h 392"/>
                  <a:gd name="T50" fmla="*/ 2361 w 4009"/>
                  <a:gd name="T51" fmla="*/ 368 h 392"/>
                  <a:gd name="T52" fmla="*/ 2505 w 4009"/>
                  <a:gd name="T53" fmla="*/ 368 h 392"/>
                  <a:gd name="T54" fmla="*/ 2505 w 4009"/>
                  <a:gd name="T55" fmla="*/ 272 h 392"/>
                  <a:gd name="T56" fmla="*/ 2521 w 4009"/>
                  <a:gd name="T57" fmla="*/ 225 h 392"/>
                  <a:gd name="T58" fmla="*/ 2563 w 4009"/>
                  <a:gd name="T59" fmla="*/ 151 h 392"/>
                  <a:gd name="T60" fmla="*/ 2628 w 4009"/>
                  <a:gd name="T61" fmla="*/ 94 h 392"/>
                  <a:gd name="T62" fmla="*/ 2711 w 4009"/>
                  <a:gd name="T63" fmla="*/ 135 h 392"/>
                  <a:gd name="T64" fmla="*/ 2793 w 4009"/>
                  <a:gd name="T65" fmla="*/ 209 h 392"/>
                  <a:gd name="T66" fmla="*/ 2841 w 4009"/>
                  <a:gd name="T67" fmla="*/ 272 h 392"/>
                  <a:gd name="T68" fmla="*/ 2841 w 4009"/>
                  <a:gd name="T69" fmla="*/ 320 h 392"/>
                  <a:gd name="T70" fmla="*/ 2841 w 4009"/>
                  <a:gd name="T71" fmla="*/ 368 h 392"/>
                  <a:gd name="T72" fmla="*/ 3369 w 4009"/>
                  <a:gd name="T73" fmla="*/ 368 h 392"/>
                  <a:gd name="T74" fmla="*/ 3513 w 4009"/>
                  <a:gd name="T75" fmla="*/ 368 h 392"/>
                  <a:gd name="T76" fmla="*/ 3517 w 4009"/>
                  <a:gd name="T77" fmla="*/ 283 h 392"/>
                  <a:gd name="T78" fmla="*/ 3525 w 4009"/>
                  <a:gd name="T79" fmla="*/ 192 h 392"/>
                  <a:gd name="T80" fmla="*/ 3558 w 4009"/>
                  <a:gd name="T81" fmla="*/ 127 h 392"/>
                  <a:gd name="T82" fmla="*/ 3705 w 4009"/>
                  <a:gd name="T83" fmla="*/ 32 h 392"/>
                  <a:gd name="T84" fmla="*/ 3849 w 4009"/>
                  <a:gd name="T85" fmla="*/ 32 h 392"/>
                  <a:gd name="T86" fmla="*/ 3897 w 4009"/>
                  <a:gd name="T87" fmla="*/ 224 h 392"/>
                  <a:gd name="T88" fmla="*/ 3897 w 4009"/>
                  <a:gd name="T89" fmla="*/ 272 h 392"/>
                  <a:gd name="T90" fmla="*/ 3897 w 4009"/>
                  <a:gd name="T91" fmla="*/ 368 h 392"/>
                  <a:gd name="T92" fmla="*/ 3993 w 4009"/>
                  <a:gd name="T93" fmla="*/ 368 h 392"/>
                  <a:gd name="T94" fmla="*/ 3993 w 4009"/>
                  <a:gd name="T95" fmla="*/ 320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09" h="392">
                    <a:moveTo>
                      <a:pt x="57" y="368"/>
                    </a:moveTo>
                    <a:cubicBezTo>
                      <a:pt x="85" y="380"/>
                      <a:pt x="113" y="392"/>
                      <a:pt x="105" y="368"/>
                    </a:cubicBezTo>
                    <a:cubicBezTo>
                      <a:pt x="97" y="344"/>
                      <a:pt x="0" y="261"/>
                      <a:pt x="9" y="224"/>
                    </a:cubicBezTo>
                    <a:cubicBezTo>
                      <a:pt x="18" y="187"/>
                      <a:pt x="120" y="159"/>
                      <a:pt x="160" y="143"/>
                    </a:cubicBezTo>
                    <a:cubicBezTo>
                      <a:pt x="200" y="127"/>
                      <a:pt x="208" y="120"/>
                      <a:pt x="249" y="128"/>
                    </a:cubicBezTo>
                    <a:cubicBezTo>
                      <a:pt x="290" y="136"/>
                      <a:pt x="375" y="166"/>
                      <a:pt x="407" y="192"/>
                    </a:cubicBezTo>
                    <a:cubicBezTo>
                      <a:pt x="439" y="218"/>
                      <a:pt x="432" y="257"/>
                      <a:pt x="440" y="283"/>
                    </a:cubicBezTo>
                    <a:cubicBezTo>
                      <a:pt x="448" y="309"/>
                      <a:pt x="440" y="335"/>
                      <a:pt x="456" y="349"/>
                    </a:cubicBezTo>
                    <a:cubicBezTo>
                      <a:pt x="472" y="363"/>
                      <a:pt x="492" y="365"/>
                      <a:pt x="537" y="368"/>
                    </a:cubicBezTo>
                    <a:cubicBezTo>
                      <a:pt x="582" y="371"/>
                      <a:pt x="695" y="383"/>
                      <a:pt x="729" y="368"/>
                    </a:cubicBezTo>
                    <a:cubicBezTo>
                      <a:pt x="763" y="353"/>
                      <a:pt x="729" y="311"/>
                      <a:pt x="744" y="275"/>
                    </a:cubicBezTo>
                    <a:cubicBezTo>
                      <a:pt x="759" y="239"/>
                      <a:pt x="785" y="172"/>
                      <a:pt x="818" y="151"/>
                    </a:cubicBezTo>
                    <a:cubicBezTo>
                      <a:pt x="851" y="130"/>
                      <a:pt x="909" y="147"/>
                      <a:pt x="942" y="151"/>
                    </a:cubicBezTo>
                    <a:cubicBezTo>
                      <a:pt x="975" y="155"/>
                      <a:pt x="989" y="164"/>
                      <a:pt x="1017" y="176"/>
                    </a:cubicBezTo>
                    <a:cubicBezTo>
                      <a:pt x="1045" y="188"/>
                      <a:pt x="1081" y="208"/>
                      <a:pt x="1113" y="224"/>
                    </a:cubicBezTo>
                    <a:cubicBezTo>
                      <a:pt x="1145" y="240"/>
                      <a:pt x="1185" y="248"/>
                      <a:pt x="1209" y="272"/>
                    </a:cubicBezTo>
                    <a:cubicBezTo>
                      <a:pt x="1233" y="296"/>
                      <a:pt x="1217" y="352"/>
                      <a:pt x="1257" y="368"/>
                    </a:cubicBezTo>
                    <a:cubicBezTo>
                      <a:pt x="1297" y="384"/>
                      <a:pt x="1409" y="384"/>
                      <a:pt x="1449" y="368"/>
                    </a:cubicBezTo>
                    <a:cubicBezTo>
                      <a:pt x="1489" y="352"/>
                      <a:pt x="1473" y="304"/>
                      <a:pt x="1497" y="272"/>
                    </a:cubicBezTo>
                    <a:cubicBezTo>
                      <a:pt x="1521" y="240"/>
                      <a:pt x="1539" y="196"/>
                      <a:pt x="1593" y="176"/>
                    </a:cubicBezTo>
                    <a:cubicBezTo>
                      <a:pt x="1647" y="156"/>
                      <a:pt x="1766" y="151"/>
                      <a:pt x="1822" y="151"/>
                    </a:cubicBezTo>
                    <a:cubicBezTo>
                      <a:pt x="1878" y="151"/>
                      <a:pt x="1895" y="156"/>
                      <a:pt x="1929" y="176"/>
                    </a:cubicBezTo>
                    <a:cubicBezTo>
                      <a:pt x="1963" y="196"/>
                      <a:pt x="1993" y="248"/>
                      <a:pt x="2025" y="272"/>
                    </a:cubicBezTo>
                    <a:cubicBezTo>
                      <a:pt x="2057" y="296"/>
                      <a:pt x="2097" y="304"/>
                      <a:pt x="2121" y="320"/>
                    </a:cubicBezTo>
                    <a:cubicBezTo>
                      <a:pt x="2145" y="336"/>
                      <a:pt x="2129" y="360"/>
                      <a:pt x="2169" y="368"/>
                    </a:cubicBezTo>
                    <a:cubicBezTo>
                      <a:pt x="2209" y="376"/>
                      <a:pt x="2305" y="368"/>
                      <a:pt x="2361" y="368"/>
                    </a:cubicBezTo>
                    <a:cubicBezTo>
                      <a:pt x="2417" y="368"/>
                      <a:pt x="2481" y="384"/>
                      <a:pt x="2505" y="368"/>
                    </a:cubicBezTo>
                    <a:cubicBezTo>
                      <a:pt x="2529" y="352"/>
                      <a:pt x="2502" y="296"/>
                      <a:pt x="2505" y="272"/>
                    </a:cubicBezTo>
                    <a:cubicBezTo>
                      <a:pt x="2508" y="248"/>
                      <a:pt x="2511" y="245"/>
                      <a:pt x="2521" y="225"/>
                    </a:cubicBezTo>
                    <a:cubicBezTo>
                      <a:pt x="2531" y="205"/>
                      <a:pt x="2545" y="173"/>
                      <a:pt x="2563" y="151"/>
                    </a:cubicBezTo>
                    <a:cubicBezTo>
                      <a:pt x="2581" y="129"/>
                      <a:pt x="2603" y="97"/>
                      <a:pt x="2628" y="94"/>
                    </a:cubicBezTo>
                    <a:cubicBezTo>
                      <a:pt x="2653" y="91"/>
                      <a:pt x="2684" y="116"/>
                      <a:pt x="2711" y="135"/>
                    </a:cubicBezTo>
                    <a:cubicBezTo>
                      <a:pt x="2738" y="154"/>
                      <a:pt x="2771" y="186"/>
                      <a:pt x="2793" y="209"/>
                    </a:cubicBezTo>
                    <a:cubicBezTo>
                      <a:pt x="2815" y="232"/>
                      <a:pt x="2833" y="254"/>
                      <a:pt x="2841" y="272"/>
                    </a:cubicBezTo>
                    <a:cubicBezTo>
                      <a:pt x="2849" y="290"/>
                      <a:pt x="2841" y="304"/>
                      <a:pt x="2841" y="320"/>
                    </a:cubicBezTo>
                    <a:cubicBezTo>
                      <a:pt x="2841" y="336"/>
                      <a:pt x="2753" y="360"/>
                      <a:pt x="2841" y="368"/>
                    </a:cubicBezTo>
                    <a:cubicBezTo>
                      <a:pt x="2929" y="376"/>
                      <a:pt x="3257" y="368"/>
                      <a:pt x="3369" y="368"/>
                    </a:cubicBezTo>
                    <a:cubicBezTo>
                      <a:pt x="3481" y="368"/>
                      <a:pt x="3488" y="382"/>
                      <a:pt x="3513" y="368"/>
                    </a:cubicBezTo>
                    <a:cubicBezTo>
                      <a:pt x="3538" y="354"/>
                      <a:pt x="3515" y="312"/>
                      <a:pt x="3517" y="283"/>
                    </a:cubicBezTo>
                    <a:cubicBezTo>
                      <a:pt x="3519" y="254"/>
                      <a:pt x="3518" y="218"/>
                      <a:pt x="3525" y="192"/>
                    </a:cubicBezTo>
                    <a:cubicBezTo>
                      <a:pt x="3532" y="166"/>
                      <a:pt x="3528" y="154"/>
                      <a:pt x="3558" y="127"/>
                    </a:cubicBezTo>
                    <a:cubicBezTo>
                      <a:pt x="3588" y="100"/>
                      <a:pt x="3657" y="48"/>
                      <a:pt x="3705" y="32"/>
                    </a:cubicBezTo>
                    <a:cubicBezTo>
                      <a:pt x="3753" y="16"/>
                      <a:pt x="3817" y="0"/>
                      <a:pt x="3849" y="32"/>
                    </a:cubicBezTo>
                    <a:cubicBezTo>
                      <a:pt x="3881" y="64"/>
                      <a:pt x="3889" y="184"/>
                      <a:pt x="3897" y="224"/>
                    </a:cubicBezTo>
                    <a:cubicBezTo>
                      <a:pt x="3905" y="264"/>
                      <a:pt x="3897" y="248"/>
                      <a:pt x="3897" y="272"/>
                    </a:cubicBezTo>
                    <a:cubicBezTo>
                      <a:pt x="3897" y="296"/>
                      <a:pt x="3881" y="352"/>
                      <a:pt x="3897" y="368"/>
                    </a:cubicBezTo>
                    <a:cubicBezTo>
                      <a:pt x="3913" y="384"/>
                      <a:pt x="3977" y="376"/>
                      <a:pt x="3993" y="368"/>
                    </a:cubicBezTo>
                    <a:cubicBezTo>
                      <a:pt x="4009" y="360"/>
                      <a:pt x="4001" y="340"/>
                      <a:pt x="3993" y="32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90475" name="Group 11">
              <a:extLst>
                <a:ext uri="{FF2B5EF4-FFF2-40B4-BE49-F238E27FC236}">
                  <a16:creationId xmlns:a16="http://schemas.microsoft.com/office/drawing/2014/main" id="{73223B2C-4C65-595E-C405-AE0605B2B38A}"/>
                </a:ext>
              </a:extLst>
            </p:cNvPr>
            <p:cNvGrpSpPr>
              <a:grpSpLocks/>
            </p:cNvGrpSpPr>
            <p:nvPr/>
          </p:nvGrpSpPr>
          <p:grpSpPr bwMode="auto">
            <a:xfrm>
              <a:off x="144" y="2832"/>
              <a:ext cx="1056" cy="390"/>
              <a:chOff x="48" y="2736"/>
              <a:chExt cx="1056" cy="390"/>
            </a:xfrm>
          </p:grpSpPr>
          <p:sp>
            <p:nvSpPr>
              <p:cNvPr id="190476" name="Text Box 12">
                <a:extLst>
                  <a:ext uri="{FF2B5EF4-FFF2-40B4-BE49-F238E27FC236}">
                    <a16:creationId xmlns:a16="http://schemas.microsoft.com/office/drawing/2014/main" id="{B3838EAD-D6DC-2EF1-B991-1E174365A93E}"/>
                  </a:ext>
                </a:extLst>
              </p:cNvPr>
              <p:cNvSpPr txBox="1">
                <a:spLocks noChangeArrowheads="1"/>
              </p:cNvSpPr>
              <p:nvPr/>
            </p:nvSpPr>
            <p:spPr bwMode="auto">
              <a:xfrm>
                <a:off x="48" y="2833"/>
                <a:ext cx="901" cy="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Outer wall</a:t>
                </a:r>
                <a:endParaRPr lang="en-GB" altLang="en-US">
                  <a:solidFill>
                    <a:schemeClr val="tx2"/>
                  </a:solidFill>
                </a:endParaRPr>
              </a:p>
            </p:txBody>
          </p:sp>
          <p:sp>
            <p:nvSpPr>
              <p:cNvPr id="190477" name="Line 13">
                <a:extLst>
                  <a:ext uri="{FF2B5EF4-FFF2-40B4-BE49-F238E27FC236}">
                    <a16:creationId xmlns:a16="http://schemas.microsoft.com/office/drawing/2014/main" id="{F0335C67-937B-9AB0-9548-11B2C11CD3BA}"/>
                  </a:ext>
                </a:extLst>
              </p:cNvPr>
              <p:cNvSpPr>
                <a:spLocks noChangeShapeType="1"/>
              </p:cNvSpPr>
              <p:nvPr/>
            </p:nvSpPr>
            <p:spPr bwMode="auto">
              <a:xfrm flipV="1">
                <a:off x="768" y="2736"/>
                <a:ext cx="336" cy="192"/>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90478" name="Group 14">
              <a:extLst>
                <a:ext uri="{FF2B5EF4-FFF2-40B4-BE49-F238E27FC236}">
                  <a16:creationId xmlns:a16="http://schemas.microsoft.com/office/drawing/2014/main" id="{4C82794C-943E-9045-3D88-35053F7794DF}"/>
                </a:ext>
              </a:extLst>
            </p:cNvPr>
            <p:cNvGrpSpPr>
              <a:grpSpLocks/>
            </p:cNvGrpSpPr>
            <p:nvPr/>
          </p:nvGrpSpPr>
          <p:grpSpPr bwMode="auto">
            <a:xfrm>
              <a:off x="144" y="3552"/>
              <a:ext cx="960" cy="870"/>
              <a:chOff x="48" y="3456"/>
              <a:chExt cx="960" cy="870"/>
            </a:xfrm>
          </p:grpSpPr>
          <p:sp>
            <p:nvSpPr>
              <p:cNvPr id="190479" name="Text Box 15">
                <a:extLst>
                  <a:ext uri="{FF2B5EF4-FFF2-40B4-BE49-F238E27FC236}">
                    <a16:creationId xmlns:a16="http://schemas.microsoft.com/office/drawing/2014/main" id="{EEDD6832-7FC0-59B4-0AE7-78D5672C11EC}"/>
                  </a:ext>
                </a:extLst>
              </p:cNvPr>
              <p:cNvSpPr txBox="1">
                <a:spLocks noChangeArrowheads="1"/>
              </p:cNvSpPr>
              <p:nvPr/>
            </p:nvSpPr>
            <p:spPr bwMode="auto">
              <a:xfrm>
                <a:off x="48" y="4032"/>
                <a:ext cx="863"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solidFill>
                      <a:schemeClr val="tx2"/>
                    </a:solidFill>
                  </a:rPr>
                  <a:t>Inner wall</a:t>
                </a:r>
                <a:endParaRPr lang="en-GB" altLang="en-US">
                  <a:solidFill>
                    <a:schemeClr val="tx2"/>
                  </a:solidFill>
                </a:endParaRPr>
              </a:p>
            </p:txBody>
          </p:sp>
          <p:sp>
            <p:nvSpPr>
              <p:cNvPr id="190480" name="Line 16">
                <a:extLst>
                  <a:ext uri="{FF2B5EF4-FFF2-40B4-BE49-F238E27FC236}">
                    <a16:creationId xmlns:a16="http://schemas.microsoft.com/office/drawing/2014/main" id="{E29659E0-3BD1-3403-F336-8787B0232F76}"/>
                  </a:ext>
                </a:extLst>
              </p:cNvPr>
              <p:cNvSpPr>
                <a:spLocks noChangeShapeType="1"/>
              </p:cNvSpPr>
              <p:nvPr/>
            </p:nvSpPr>
            <p:spPr bwMode="auto">
              <a:xfrm flipV="1">
                <a:off x="576" y="3456"/>
                <a:ext cx="432" cy="576"/>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90481" name="Freeform 17">
              <a:extLst>
                <a:ext uri="{FF2B5EF4-FFF2-40B4-BE49-F238E27FC236}">
                  <a16:creationId xmlns:a16="http://schemas.microsoft.com/office/drawing/2014/main" id="{829ED484-BFF4-4576-C53B-34E777B01696}"/>
                </a:ext>
              </a:extLst>
            </p:cNvPr>
            <p:cNvSpPr>
              <a:spLocks/>
            </p:cNvSpPr>
            <p:nvPr/>
          </p:nvSpPr>
          <p:spPr bwMode="auto">
            <a:xfrm>
              <a:off x="528" y="3072"/>
              <a:ext cx="4454" cy="828"/>
            </a:xfrm>
            <a:custGeom>
              <a:avLst/>
              <a:gdLst>
                <a:gd name="T0" fmla="*/ 0 w 4176"/>
                <a:gd name="T1" fmla="*/ 272 h 400"/>
                <a:gd name="T2" fmla="*/ 240 w 4176"/>
                <a:gd name="T3" fmla="*/ 128 h 400"/>
                <a:gd name="T4" fmla="*/ 432 w 4176"/>
                <a:gd name="T5" fmla="*/ 80 h 400"/>
                <a:gd name="T6" fmla="*/ 624 w 4176"/>
                <a:gd name="T7" fmla="*/ 224 h 400"/>
                <a:gd name="T8" fmla="*/ 816 w 4176"/>
                <a:gd name="T9" fmla="*/ 272 h 400"/>
                <a:gd name="T10" fmla="*/ 1056 w 4176"/>
                <a:gd name="T11" fmla="*/ 176 h 400"/>
                <a:gd name="T12" fmla="*/ 1152 w 4176"/>
                <a:gd name="T13" fmla="*/ 80 h 400"/>
                <a:gd name="T14" fmla="*/ 1344 w 4176"/>
                <a:gd name="T15" fmla="*/ 224 h 400"/>
                <a:gd name="T16" fmla="*/ 1536 w 4176"/>
                <a:gd name="T17" fmla="*/ 272 h 400"/>
                <a:gd name="T18" fmla="*/ 1920 w 4176"/>
                <a:gd name="T19" fmla="*/ 176 h 400"/>
                <a:gd name="T20" fmla="*/ 2064 w 4176"/>
                <a:gd name="T21" fmla="*/ 80 h 400"/>
                <a:gd name="T22" fmla="*/ 2256 w 4176"/>
                <a:gd name="T23" fmla="*/ 272 h 400"/>
                <a:gd name="T24" fmla="*/ 2544 w 4176"/>
                <a:gd name="T25" fmla="*/ 320 h 400"/>
                <a:gd name="T26" fmla="*/ 2736 w 4176"/>
                <a:gd name="T27" fmla="*/ 224 h 400"/>
                <a:gd name="T28" fmla="*/ 2880 w 4176"/>
                <a:gd name="T29" fmla="*/ 80 h 400"/>
                <a:gd name="T30" fmla="*/ 3024 w 4176"/>
                <a:gd name="T31" fmla="*/ 176 h 400"/>
                <a:gd name="T32" fmla="*/ 3168 w 4176"/>
                <a:gd name="T33" fmla="*/ 368 h 400"/>
                <a:gd name="T34" fmla="*/ 3504 w 4176"/>
                <a:gd name="T35" fmla="*/ 368 h 400"/>
                <a:gd name="T36" fmla="*/ 3696 w 4176"/>
                <a:gd name="T37" fmla="*/ 224 h 400"/>
                <a:gd name="T38" fmla="*/ 3888 w 4176"/>
                <a:gd name="T39" fmla="*/ 32 h 400"/>
                <a:gd name="T40" fmla="*/ 4176 w 4176"/>
                <a:gd name="T41" fmla="*/ 32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76" h="400">
                  <a:moveTo>
                    <a:pt x="0" y="272"/>
                  </a:moveTo>
                  <a:cubicBezTo>
                    <a:pt x="84" y="216"/>
                    <a:pt x="168" y="160"/>
                    <a:pt x="240" y="128"/>
                  </a:cubicBezTo>
                  <a:cubicBezTo>
                    <a:pt x="312" y="96"/>
                    <a:pt x="368" y="64"/>
                    <a:pt x="432" y="80"/>
                  </a:cubicBezTo>
                  <a:cubicBezTo>
                    <a:pt x="496" y="96"/>
                    <a:pt x="560" y="192"/>
                    <a:pt x="624" y="224"/>
                  </a:cubicBezTo>
                  <a:cubicBezTo>
                    <a:pt x="688" y="256"/>
                    <a:pt x="744" y="280"/>
                    <a:pt x="816" y="272"/>
                  </a:cubicBezTo>
                  <a:cubicBezTo>
                    <a:pt x="888" y="264"/>
                    <a:pt x="1000" y="208"/>
                    <a:pt x="1056" y="176"/>
                  </a:cubicBezTo>
                  <a:cubicBezTo>
                    <a:pt x="1112" y="144"/>
                    <a:pt x="1104" y="72"/>
                    <a:pt x="1152" y="80"/>
                  </a:cubicBezTo>
                  <a:cubicBezTo>
                    <a:pt x="1200" y="88"/>
                    <a:pt x="1280" y="192"/>
                    <a:pt x="1344" y="224"/>
                  </a:cubicBezTo>
                  <a:cubicBezTo>
                    <a:pt x="1408" y="256"/>
                    <a:pt x="1440" y="280"/>
                    <a:pt x="1536" y="272"/>
                  </a:cubicBezTo>
                  <a:cubicBezTo>
                    <a:pt x="1632" y="264"/>
                    <a:pt x="1832" y="208"/>
                    <a:pt x="1920" y="176"/>
                  </a:cubicBezTo>
                  <a:cubicBezTo>
                    <a:pt x="2008" y="144"/>
                    <a:pt x="2008" y="64"/>
                    <a:pt x="2064" y="80"/>
                  </a:cubicBezTo>
                  <a:cubicBezTo>
                    <a:pt x="2120" y="96"/>
                    <a:pt x="2176" y="232"/>
                    <a:pt x="2256" y="272"/>
                  </a:cubicBezTo>
                  <a:cubicBezTo>
                    <a:pt x="2336" y="312"/>
                    <a:pt x="2464" y="328"/>
                    <a:pt x="2544" y="320"/>
                  </a:cubicBezTo>
                  <a:cubicBezTo>
                    <a:pt x="2624" y="312"/>
                    <a:pt x="2680" y="264"/>
                    <a:pt x="2736" y="224"/>
                  </a:cubicBezTo>
                  <a:cubicBezTo>
                    <a:pt x="2792" y="184"/>
                    <a:pt x="2832" y="88"/>
                    <a:pt x="2880" y="80"/>
                  </a:cubicBezTo>
                  <a:cubicBezTo>
                    <a:pt x="2928" y="72"/>
                    <a:pt x="2976" y="128"/>
                    <a:pt x="3024" y="176"/>
                  </a:cubicBezTo>
                  <a:cubicBezTo>
                    <a:pt x="3072" y="224"/>
                    <a:pt x="3088" y="336"/>
                    <a:pt x="3168" y="368"/>
                  </a:cubicBezTo>
                  <a:cubicBezTo>
                    <a:pt x="3248" y="400"/>
                    <a:pt x="3416" y="392"/>
                    <a:pt x="3504" y="368"/>
                  </a:cubicBezTo>
                  <a:cubicBezTo>
                    <a:pt x="3592" y="344"/>
                    <a:pt x="3632" y="280"/>
                    <a:pt x="3696" y="224"/>
                  </a:cubicBezTo>
                  <a:cubicBezTo>
                    <a:pt x="3760" y="168"/>
                    <a:pt x="3808" y="64"/>
                    <a:pt x="3888" y="32"/>
                  </a:cubicBezTo>
                  <a:cubicBezTo>
                    <a:pt x="3968" y="0"/>
                    <a:pt x="4128" y="32"/>
                    <a:pt x="4176" y="32"/>
                  </a:cubicBezTo>
                </a:path>
              </a:pathLst>
            </a:custGeom>
            <a:noFill/>
            <a:ln w="76200"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0482" name="Text Box 18">
              <a:extLst>
                <a:ext uri="{FF2B5EF4-FFF2-40B4-BE49-F238E27FC236}">
                  <a16:creationId xmlns:a16="http://schemas.microsoft.com/office/drawing/2014/main" id="{C50305A5-E1BB-B6A8-01D5-F5EEB9DFD972}"/>
                </a:ext>
              </a:extLst>
            </p:cNvPr>
            <p:cNvSpPr txBox="1">
              <a:spLocks noChangeArrowheads="1"/>
            </p:cNvSpPr>
            <p:nvPr/>
          </p:nvSpPr>
          <p:spPr bwMode="auto">
            <a:xfrm>
              <a:off x="5040" y="3024"/>
              <a:ext cx="768" cy="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a:solidFill>
                    <a:srgbClr val="FF0000"/>
                  </a:solidFill>
                </a:rPr>
                <a:t>Pathway for Food</a:t>
              </a:r>
              <a:endParaRPr lang="en-GB" altLang="en-US" sz="1400">
                <a:solidFill>
                  <a:srgbClr val="FF0000"/>
                </a:solidFill>
              </a:endParaRPr>
            </a:p>
          </p:txBody>
        </p:sp>
      </p:grpSp>
      <p:pic>
        <p:nvPicPr>
          <p:cNvPr id="190483" name="Picture 19">
            <a:extLst>
              <a:ext uri="{FF2B5EF4-FFF2-40B4-BE49-F238E27FC236}">
                <a16:creationId xmlns:a16="http://schemas.microsoft.com/office/drawing/2014/main" id="{E6C62E9B-6629-F4F0-44F4-7AC06C8FCC25}"/>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t="17157"/>
          <a:stretch>
            <a:fillRect/>
          </a:stretch>
        </p:blipFill>
        <p:spPr>
          <a:xfrm>
            <a:off x="4038600" y="3840163"/>
            <a:ext cx="4038600" cy="2676525"/>
          </a:xfrm>
          <a:noFill/>
          <a:ln w="57150">
            <a:solidFill>
              <a:schemeClr val="tx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0488" name="Line 24">
            <a:extLst>
              <a:ext uri="{FF2B5EF4-FFF2-40B4-BE49-F238E27FC236}">
                <a16:creationId xmlns:a16="http://schemas.microsoft.com/office/drawing/2014/main" id="{FF3C4314-E769-08D8-43CF-1E7C3007CF30}"/>
              </a:ext>
            </a:extLst>
          </p:cNvPr>
          <p:cNvSpPr>
            <a:spLocks noChangeShapeType="1"/>
          </p:cNvSpPr>
          <p:nvPr/>
        </p:nvSpPr>
        <p:spPr bwMode="auto">
          <a:xfrm>
            <a:off x="3962400" y="3124200"/>
            <a:ext cx="30163" cy="666750"/>
          </a:xfrm>
          <a:prstGeom prst="line">
            <a:avLst/>
          </a:prstGeom>
          <a:noFill/>
          <a:ln w="571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0489" name="Line 25">
            <a:extLst>
              <a:ext uri="{FF2B5EF4-FFF2-40B4-BE49-F238E27FC236}">
                <a16:creationId xmlns:a16="http://schemas.microsoft.com/office/drawing/2014/main" id="{0142A9B6-F5D1-CDA0-9885-D26C6DDB1397}"/>
              </a:ext>
            </a:extLst>
          </p:cNvPr>
          <p:cNvSpPr>
            <a:spLocks noChangeShapeType="1"/>
          </p:cNvSpPr>
          <p:nvPr/>
        </p:nvSpPr>
        <p:spPr bwMode="auto">
          <a:xfrm>
            <a:off x="4343400" y="3124200"/>
            <a:ext cx="3733800" cy="663575"/>
          </a:xfrm>
          <a:prstGeom prst="line">
            <a:avLst/>
          </a:prstGeom>
          <a:noFill/>
          <a:ln w="571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0490" name="Rectangle 26">
            <a:extLst>
              <a:ext uri="{FF2B5EF4-FFF2-40B4-BE49-F238E27FC236}">
                <a16:creationId xmlns:a16="http://schemas.microsoft.com/office/drawing/2014/main" id="{78160365-A64A-9BC6-72DA-EDBCD767AAE1}"/>
              </a:ext>
            </a:extLst>
          </p:cNvPr>
          <p:cNvSpPr>
            <a:spLocks noChangeArrowheads="1"/>
          </p:cNvSpPr>
          <p:nvPr/>
        </p:nvSpPr>
        <p:spPr bwMode="auto">
          <a:xfrm>
            <a:off x="3984625" y="2967038"/>
            <a:ext cx="381000" cy="228600"/>
          </a:xfrm>
          <a:prstGeom prst="rect">
            <a:avLst/>
          </a:prstGeom>
          <a:noFill/>
          <a:ln w="5715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0490"/>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nodeType="afterEffect">
                                  <p:stCondLst>
                                    <p:cond delay="500"/>
                                  </p:stCondLst>
                                  <p:childTnLst>
                                    <p:set>
                                      <p:cBhvr>
                                        <p:cTn id="9" dur="1" fill="hold">
                                          <p:stCondLst>
                                            <p:cond delay="0"/>
                                          </p:stCondLst>
                                        </p:cTn>
                                        <p:tgtEl>
                                          <p:spTgt spid="190489"/>
                                        </p:tgtEl>
                                        <p:attrNameLst>
                                          <p:attrName>style.visibility</p:attrName>
                                        </p:attrNameLst>
                                      </p:cBhvr>
                                      <p:to>
                                        <p:strVal val="visible"/>
                                      </p:to>
                                    </p:set>
                                    <p:animEffect transition="in" filter="wipe(up)">
                                      <p:cBhvr>
                                        <p:cTn id="10" dur="500"/>
                                        <p:tgtEl>
                                          <p:spTgt spid="190489"/>
                                        </p:tgtEl>
                                      </p:cBhvr>
                                    </p:animEffect>
                                  </p:childTnLst>
                                </p:cTn>
                              </p:par>
                              <p:par>
                                <p:cTn id="11" presetID="22" presetClass="entr" presetSubtype="1" fill="hold" nodeType="withEffect">
                                  <p:stCondLst>
                                    <p:cond delay="500"/>
                                  </p:stCondLst>
                                  <p:childTnLst>
                                    <p:set>
                                      <p:cBhvr>
                                        <p:cTn id="12" dur="1" fill="hold">
                                          <p:stCondLst>
                                            <p:cond delay="0"/>
                                          </p:stCondLst>
                                        </p:cTn>
                                        <p:tgtEl>
                                          <p:spTgt spid="190488"/>
                                        </p:tgtEl>
                                        <p:attrNameLst>
                                          <p:attrName>style.visibility</p:attrName>
                                        </p:attrNameLst>
                                      </p:cBhvr>
                                      <p:to>
                                        <p:strVal val="visible"/>
                                      </p:to>
                                    </p:set>
                                    <p:animEffect transition="in" filter="wipe(up)">
                                      <p:cBhvr>
                                        <p:cTn id="13" dur="500"/>
                                        <p:tgtEl>
                                          <p:spTgt spid="190488"/>
                                        </p:tgtEl>
                                      </p:cBhvr>
                                    </p:animEffect>
                                  </p:childTnLst>
                                </p:cTn>
                              </p:par>
                            </p:childTnLst>
                          </p:cTn>
                        </p:par>
                        <p:par>
                          <p:cTn id="14" fill="hold" nodeType="afterGroup">
                            <p:stCondLst>
                              <p:cond delay="1000"/>
                            </p:stCondLst>
                            <p:childTnLst>
                              <p:par>
                                <p:cTn id="15" presetID="1" presetClass="entr" presetSubtype="0" fill="hold" nodeType="afterEffect">
                                  <p:stCondLst>
                                    <p:cond delay="500"/>
                                  </p:stCondLst>
                                  <p:childTnLst>
                                    <p:set>
                                      <p:cBhvr>
                                        <p:cTn id="16" dur="1" fill="hold">
                                          <p:stCondLst>
                                            <p:cond delay="0"/>
                                          </p:stCondLst>
                                        </p:cTn>
                                        <p:tgtEl>
                                          <p:spTgt spid="190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16E4BFFE-0775-98C0-8385-EA407E9428BC}"/>
              </a:ext>
            </a:extLst>
          </p:cNvPr>
          <p:cNvSpPr>
            <a:spLocks noGrp="1" noChangeArrowheads="1"/>
          </p:cNvSpPr>
          <p:nvPr>
            <p:ph type="title"/>
          </p:nvPr>
        </p:nvSpPr>
        <p:spPr/>
        <p:txBody>
          <a:bodyPr/>
          <a:lstStyle/>
          <a:p>
            <a:r>
              <a:rPr lang="en-US" altLang="en-US"/>
              <a:t>Absorption 2: Villi</a:t>
            </a:r>
            <a:endParaRPr lang="en-GB" altLang="en-US"/>
          </a:p>
        </p:txBody>
      </p:sp>
      <p:pic>
        <p:nvPicPr>
          <p:cNvPr id="199683" name="Picture 3">
            <a:extLst>
              <a:ext uri="{FF2B5EF4-FFF2-40B4-BE49-F238E27FC236}">
                <a16:creationId xmlns:a16="http://schemas.microsoft.com/office/drawing/2014/main" id="{262AFAF8-9DDC-5436-47FF-6AF6882F838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52600" y="1981200"/>
            <a:ext cx="2681288" cy="3754438"/>
          </a:xfrm>
        </p:spPr>
      </p:pic>
      <p:sp>
        <p:nvSpPr>
          <p:cNvPr id="199684" name="Text Box 4">
            <a:extLst>
              <a:ext uri="{FF2B5EF4-FFF2-40B4-BE49-F238E27FC236}">
                <a16:creationId xmlns:a16="http://schemas.microsoft.com/office/drawing/2014/main" id="{83814666-6162-CE6C-FF38-6CCAFA705516}"/>
              </a:ext>
            </a:extLst>
          </p:cNvPr>
          <p:cNvSpPr txBox="1">
            <a:spLocks noChangeArrowheads="1"/>
          </p:cNvSpPr>
          <p:nvPr/>
        </p:nvSpPr>
        <p:spPr bwMode="auto">
          <a:xfrm>
            <a:off x="4724400" y="1828800"/>
            <a:ext cx="3657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The digested food passes through the wall of the villi (epithelium). </a:t>
            </a:r>
            <a:endParaRPr lang="en-GB" altLang="en-US" sz="2400"/>
          </a:p>
        </p:txBody>
      </p:sp>
      <p:sp>
        <p:nvSpPr>
          <p:cNvPr id="199685" name="Rectangle 5">
            <a:extLst>
              <a:ext uri="{FF2B5EF4-FFF2-40B4-BE49-F238E27FC236}">
                <a16:creationId xmlns:a16="http://schemas.microsoft.com/office/drawing/2014/main" id="{CE6D7B7F-26ED-39CC-1647-FD11587B2723}"/>
              </a:ext>
            </a:extLst>
          </p:cNvPr>
          <p:cNvSpPr>
            <a:spLocks noChangeArrowheads="1"/>
          </p:cNvSpPr>
          <p:nvPr/>
        </p:nvSpPr>
        <p:spPr bwMode="auto">
          <a:xfrm>
            <a:off x="4419600" y="3200400"/>
            <a:ext cx="4495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solidFill>
                  <a:srgbClr val="0066FF"/>
                </a:solidFill>
              </a:rPr>
              <a:t>Why does the epithelium have to be thin?</a:t>
            </a:r>
            <a:endParaRPr lang="en-GB" altLang="en-US" sz="2400">
              <a:solidFill>
                <a:srgbClr val="0066FF"/>
              </a:solidFill>
            </a:endParaRPr>
          </a:p>
        </p:txBody>
      </p:sp>
      <p:sp>
        <p:nvSpPr>
          <p:cNvPr id="199686" name="Text Box 6">
            <a:extLst>
              <a:ext uri="{FF2B5EF4-FFF2-40B4-BE49-F238E27FC236}">
                <a16:creationId xmlns:a16="http://schemas.microsoft.com/office/drawing/2014/main" id="{7789DEB6-3033-9066-D838-927EDBFD6E43}"/>
              </a:ext>
            </a:extLst>
          </p:cNvPr>
          <p:cNvSpPr txBox="1">
            <a:spLocks noChangeArrowheads="1"/>
          </p:cNvSpPr>
          <p:nvPr/>
        </p:nvSpPr>
        <p:spPr bwMode="auto">
          <a:xfrm>
            <a:off x="4953000" y="4191000"/>
            <a:ext cx="3657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The glucose and amino acids pass into the blood capillary.  From here they go to the liver in the HEPATIC PORTAL VEIN</a:t>
            </a:r>
            <a:endParaRPr lang="en-GB"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99684"/>
                                        </p:tgtEl>
                                        <p:attrNameLst>
                                          <p:attrName>style.visibility</p:attrName>
                                        </p:attrNameLst>
                                      </p:cBhvr>
                                      <p:to>
                                        <p:strVal val="visible"/>
                                      </p:to>
                                    </p:set>
                                    <p:anim calcmode="lin" valueType="num">
                                      <p:cBhvr>
                                        <p:cTn id="7" dur="1000" fill="hold"/>
                                        <p:tgtEl>
                                          <p:spTgt spid="199684"/>
                                        </p:tgtEl>
                                        <p:attrNameLst>
                                          <p:attrName>ppt_x</p:attrName>
                                        </p:attrNameLst>
                                      </p:cBhvr>
                                      <p:tavLst>
                                        <p:tav tm="0">
                                          <p:val>
                                            <p:strVal val="#ppt_x-.2"/>
                                          </p:val>
                                        </p:tav>
                                        <p:tav tm="100000">
                                          <p:val>
                                            <p:strVal val="#ppt_x"/>
                                          </p:val>
                                        </p:tav>
                                      </p:tavLst>
                                    </p:anim>
                                    <p:anim calcmode="lin" valueType="num">
                                      <p:cBhvr>
                                        <p:cTn id="8" dur="1000" fill="hold"/>
                                        <p:tgtEl>
                                          <p:spTgt spid="19968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968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nodeType="clickEffect">
                                  <p:stCondLst>
                                    <p:cond delay="0"/>
                                  </p:stCondLst>
                                  <p:childTnLst>
                                    <p:set>
                                      <p:cBhvr>
                                        <p:cTn id="13" dur="1" fill="hold">
                                          <p:stCondLst>
                                            <p:cond delay="0"/>
                                          </p:stCondLst>
                                        </p:cTn>
                                        <p:tgtEl>
                                          <p:spTgt spid="199685"/>
                                        </p:tgtEl>
                                        <p:attrNameLst>
                                          <p:attrName>style.visibility</p:attrName>
                                        </p:attrNameLst>
                                      </p:cBhvr>
                                      <p:to>
                                        <p:strVal val="visible"/>
                                      </p:to>
                                    </p:set>
                                    <p:animEffect transition="in" filter="slide(fromBottom)">
                                      <p:cBhvr>
                                        <p:cTn id="14" dur="500"/>
                                        <p:tgtEl>
                                          <p:spTgt spid="19968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nodeType="clickEffect">
                                  <p:stCondLst>
                                    <p:cond delay="0"/>
                                  </p:stCondLst>
                                  <p:childTnLst>
                                    <p:anim calcmode="lin" valueType="num">
                                      <p:cBhvr additive="base">
                                        <p:cTn id="18" dur="500"/>
                                        <p:tgtEl>
                                          <p:spTgt spid="199685"/>
                                        </p:tgtEl>
                                        <p:attrNameLst>
                                          <p:attrName>ppt_x</p:attrName>
                                        </p:attrNameLst>
                                      </p:cBhvr>
                                      <p:tavLst>
                                        <p:tav tm="0">
                                          <p:val>
                                            <p:strVal val="ppt_x"/>
                                          </p:val>
                                        </p:tav>
                                        <p:tav tm="100000">
                                          <p:val>
                                            <p:strVal val="ppt_x"/>
                                          </p:val>
                                        </p:tav>
                                      </p:tavLst>
                                    </p:anim>
                                    <p:anim calcmode="lin" valueType="num">
                                      <p:cBhvr additive="base">
                                        <p:cTn id="19" dur="500"/>
                                        <p:tgtEl>
                                          <p:spTgt spid="199685"/>
                                        </p:tgtEl>
                                        <p:attrNameLst>
                                          <p:attrName>ppt_y</p:attrName>
                                        </p:attrNameLst>
                                      </p:cBhvr>
                                      <p:tavLst>
                                        <p:tav tm="0">
                                          <p:val>
                                            <p:strVal val="ppt_y"/>
                                          </p:val>
                                        </p:tav>
                                        <p:tav tm="100000">
                                          <p:val>
                                            <p:strVal val="1+ppt_h/2"/>
                                          </p:val>
                                        </p:tav>
                                      </p:tavLst>
                                    </p:anim>
                                    <p:set>
                                      <p:cBhvr>
                                        <p:cTn id="20" dur="1" fill="hold">
                                          <p:stCondLst>
                                            <p:cond delay="499"/>
                                          </p:stCondLst>
                                        </p:cTn>
                                        <p:tgtEl>
                                          <p:spTgt spid="19968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9" presetClass="entr" presetSubtype="0" fill="hold" nodeType="clickEffect">
                                  <p:stCondLst>
                                    <p:cond delay="0"/>
                                  </p:stCondLst>
                                  <p:childTnLst>
                                    <p:set>
                                      <p:cBhvr>
                                        <p:cTn id="24" dur="1" fill="hold">
                                          <p:stCondLst>
                                            <p:cond delay="0"/>
                                          </p:stCondLst>
                                        </p:cTn>
                                        <p:tgtEl>
                                          <p:spTgt spid="199686"/>
                                        </p:tgtEl>
                                        <p:attrNameLst>
                                          <p:attrName>style.visibility</p:attrName>
                                        </p:attrNameLst>
                                      </p:cBhvr>
                                      <p:to>
                                        <p:strVal val="visible"/>
                                      </p:to>
                                    </p:set>
                                    <p:anim calcmode="lin" valueType="num">
                                      <p:cBhvr>
                                        <p:cTn id="25" dur="1000" fill="hold"/>
                                        <p:tgtEl>
                                          <p:spTgt spid="199686"/>
                                        </p:tgtEl>
                                        <p:attrNameLst>
                                          <p:attrName>ppt_x</p:attrName>
                                        </p:attrNameLst>
                                      </p:cBhvr>
                                      <p:tavLst>
                                        <p:tav tm="0">
                                          <p:val>
                                            <p:strVal val="#ppt_x-.2"/>
                                          </p:val>
                                        </p:tav>
                                        <p:tav tm="100000">
                                          <p:val>
                                            <p:strVal val="#ppt_x"/>
                                          </p:val>
                                        </p:tav>
                                      </p:tavLst>
                                    </p:anim>
                                    <p:anim calcmode="lin" valueType="num">
                                      <p:cBhvr>
                                        <p:cTn id="26" dur="1000" fill="hold"/>
                                        <p:tgtEl>
                                          <p:spTgt spid="199686"/>
                                        </p:tgtEl>
                                        <p:attrNameLst>
                                          <p:attrName>ppt_y</p:attrName>
                                        </p:attrNameLst>
                                      </p:cBhvr>
                                      <p:tavLst>
                                        <p:tav tm="0">
                                          <p:val>
                                            <p:strVal val="#ppt_y"/>
                                          </p:val>
                                        </p:tav>
                                        <p:tav tm="100000">
                                          <p:val>
                                            <p:strVal val="#ppt_y"/>
                                          </p:val>
                                        </p:tav>
                                      </p:tavLst>
                                    </p:anim>
                                    <p:animEffect transition="in" filter="wipe(right)" prLst="gradientSize: 0.1">
                                      <p:cBhvr>
                                        <p:cTn id="27" dur="1000"/>
                                        <p:tgtEl>
                                          <p:spTgt spid="1996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4" grpId="0"/>
      <p:bldP spid="199685" grpId="0"/>
      <p:bldP spid="199685" grpId="1"/>
      <p:bldP spid="19968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0ACC2387-CF95-1168-CD8B-3644E6020DA0}"/>
              </a:ext>
            </a:extLst>
          </p:cNvPr>
          <p:cNvSpPr>
            <a:spLocks noGrp="1" noChangeArrowheads="1"/>
          </p:cNvSpPr>
          <p:nvPr>
            <p:ph type="title"/>
          </p:nvPr>
        </p:nvSpPr>
        <p:spPr/>
        <p:txBody>
          <a:bodyPr/>
          <a:lstStyle/>
          <a:p>
            <a:r>
              <a:rPr lang="en-US" altLang="en-US"/>
              <a:t>The Liver</a:t>
            </a:r>
            <a:endParaRPr lang="en-GB" altLang="en-US"/>
          </a:p>
        </p:txBody>
      </p:sp>
      <p:sp>
        <p:nvSpPr>
          <p:cNvPr id="201731" name="Rectangle 3">
            <a:extLst>
              <a:ext uri="{FF2B5EF4-FFF2-40B4-BE49-F238E27FC236}">
                <a16:creationId xmlns:a16="http://schemas.microsoft.com/office/drawing/2014/main" id="{FC8B09D0-20F9-2AD4-9948-E27F9E526646}"/>
              </a:ext>
            </a:extLst>
          </p:cNvPr>
          <p:cNvSpPr>
            <a:spLocks noGrp="1" noChangeArrowheads="1"/>
          </p:cNvSpPr>
          <p:nvPr>
            <p:ph type="body" sz="half" idx="1"/>
          </p:nvPr>
        </p:nvSpPr>
        <p:spPr>
          <a:xfrm>
            <a:off x="609600" y="1905000"/>
            <a:ext cx="3429000" cy="4114800"/>
          </a:xfrm>
        </p:spPr>
        <p:txBody>
          <a:bodyPr/>
          <a:lstStyle/>
          <a:p>
            <a:r>
              <a:rPr lang="en-US" altLang="en-US" sz="2600"/>
              <a:t>The liver has many functions.  Read about them on page 131 in your text book</a:t>
            </a:r>
          </a:p>
          <a:p>
            <a:r>
              <a:rPr lang="en-US" altLang="en-US" sz="2600"/>
              <a:t>Answer questions 4 – 7 in full sentences.</a:t>
            </a:r>
            <a:endParaRPr lang="en-GB" altLang="en-US" sz="2600"/>
          </a:p>
        </p:txBody>
      </p:sp>
      <p:pic>
        <p:nvPicPr>
          <p:cNvPr id="201733" name="Picture 5">
            <a:extLst>
              <a:ext uri="{FF2B5EF4-FFF2-40B4-BE49-F238E27FC236}">
                <a16:creationId xmlns:a16="http://schemas.microsoft.com/office/drawing/2014/main" id="{B41FE01B-0886-6A6E-DC40-6BBF977AE0F4}"/>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53000" y="1676400"/>
            <a:ext cx="3514725" cy="3724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2" name="Rectangle 6">
            <a:extLst>
              <a:ext uri="{FF2B5EF4-FFF2-40B4-BE49-F238E27FC236}">
                <a16:creationId xmlns:a16="http://schemas.microsoft.com/office/drawing/2014/main" id="{C4AEC6A9-4630-095A-01DB-D45231678D26}"/>
              </a:ext>
            </a:extLst>
          </p:cNvPr>
          <p:cNvSpPr>
            <a:spLocks noGrp="1" noChangeArrowheads="1"/>
          </p:cNvSpPr>
          <p:nvPr>
            <p:ph type="title"/>
          </p:nvPr>
        </p:nvSpPr>
        <p:spPr/>
        <p:txBody>
          <a:bodyPr/>
          <a:lstStyle/>
          <a:p>
            <a:r>
              <a:rPr lang="en-US" altLang="en-US"/>
              <a:t>Absorption 2: Villi</a:t>
            </a:r>
            <a:endParaRPr lang="en-GB" altLang="en-US"/>
          </a:p>
        </p:txBody>
      </p:sp>
      <p:pic>
        <p:nvPicPr>
          <p:cNvPr id="193548" name="Picture 12">
            <a:extLst>
              <a:ext uri="{FF2B5EF4-FFF2-40B4-BE49-F238E27FC236}">
                <a16:creationId xmlns:a16="http://schemas.microsoft.com/office/drawing/2014/main" id="{920C4FEF-D65B-CFE0-D254-C7313BF68A0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52600" y="1981200"/>
            <a:ext cx="2681288" cy="3754438"/>
          </a:xfrm>
          <a:extLst>
            <a:ext uri="{909E8E84-426E-40DD-AFC4-6F175D3DCCD1}">
              <a14:hiddenFill xmlns:a14="http://schemas.microsoft.com/office/drawing/2010/main">
                <a:solidFill>
                  <a:srgbClr val="FFFFFF"/>
                </a:solidFill>
              </a14:hiddenFill>
            </a:ext>
          </a:extLst>
        </p:spPr>
      </p:pic>
      <p:sp>
        <p:nvSpPr>
          <p:cNvPr id="193549" name="Text Box 13">
            <a:extLst>
              <a:ext uri="{FF2B5EF4-FFF2-40B4-BE49-F238E27FC236}">
                <a16:creationId xmlns:a16="http://schemas.microsoft.com/office/drawing/2014/main" id="{37209E65-8431-377B-608E-113A5583D487}"/>
              </a:ext>
            </a:extLst>
          </p:cNvPr>
          <p:cNvSpPr txBox="1">
            <a:spLocks noChangeArrowheads="1"/>
          </p:cNvSpPr>
          <p:nvPr/>
        </p:nvSpPr>
        <p:spPr bwMode="auto">
          <a:xfrm>
            <a:off x="4648200" y="5105400"/>
            <a:ext cx="449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The fatty acids and glycerol go into one of these lymphatic vessels in the villus.  </a:t>
            </a:r>
            <a:endParaRPr lang="en-GB" altLang="en-US" sz="2400"/>
          </a:p>
        </p:txBody>
      </p:sp>
      <p:sp>
        <p:nvSpPr>
          <p:cNvPr id="193552" name="Text Box 16">
            <a:extLst>
              <a:ext uri="{FF2B5EF4-FFF2-40B4-BE49-F238E27FC236}">
                <a16:creationId xmlns:a16="http://schemas.microsoft.com/office/drawing/2014/main" id="{33617FA2-4075-4F69-C4D4-1228162C5952}"/>
              </a:ext>
            </a:extLst>
          </p:cNvPr>
          <p:cNvSpPr txBox="1">
            <a:spLocks noChangeArrowheads="1"/>
          </p:cNvSpPr>
          <p:nvPr/>
        </p:nvSpPr>
        <p:spPr bwMode="auto">
          <a:xfrm>
            <a:off x="4876800" y="1524000"/>
            <a:ext cx="3657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Lymph is a fluid that is made when the liquid part of blood comes out of blood vessels and washes over the cells.</a:t>
            </a:r>
            <a:endParaRPr lang="en-GB" altLang="en-US" sz="2400"/>
          </a:p>
        </p:txBody>
      </p:sp>
      <p:sp>
        <p:nvSpPr>
          <p:cNvPr id="193553" name="Text Box 17">
            <a:extLst>
              <a:ext uri="{FF2B5EF4-FFF2-40B4-BE49-F238E27FC236}">
                <a16:creationId xmlns:a16="http://schemas.microsoft.com/office/drawing/2014/main" id="{C18E4A26-9F70-A9D4-9D44-FE6B73B76832}"/>
              </a:ext>
            </a:extLst>
          </p:cNvPr>
          <p:cNvSpPr txBox="1">
            <a:spLocks noChangeArrowheads="1"/>
          </p:cNvSpPr>
          <p:nvPr/>
        </p:nvSpPr>
        <p:spPr bwMode="auto">
          <a:xfrm>
            <a:off x="4876800" y="3581400"/>
            <a:ext cx="3657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t>Lymph drains into lymphatic vessels before joining the blood again.</a:t>
            </a:r>
            <a:endParaRPr lang="en-GB"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93552"/>
                                        </p:tgtEl>
                                        <p:attrNameLst>
                                          <p:attrName>style.visibility</p:attrName>
                                        </p:attrNameLst>
                                      </p:cBhvr>
                                      <p:to>
                                        <p:strVal val="visible"/>
                                      </p:to>
                                    </p:set>
                                    <p:anim calcmode="lin" valueType="num">
                                      <p:cBhvr>
                                        <p:cTn id="7" dur="1000" fill="hold"/>
                                        <p:tgtEl>
                                          <p:spTgt spid="193552"/>
                                        </p:tgtEl>
                                        <p:attrNameLst>
                                          <p:attrName>ppt_x</p:attrName>
                                        </p:attrNameLst>
                                      </p:cBhvr>
                                      <p:tavLst>
                                        <p:tav tm="0">
                                          <p:val>
                                            <p:strVal val="#ppt_x-.2"/>
                                          </p:val>
                                        </p:tav>
                                        <p:tav tm="100000">
                                          <p:val>
                                            <p:strVal val="#ppt_x"/>
                                          </p:val>
                                        </p:tav>
                                      </p:tavLst>
                                    </p:anim>
                                    <p:anim calcmode="lin" valueType="num">
                                      <p:cBhvr>
                                        <p:cTn id="8" dur="1000" fill="hold"/>
                                        <p:tgtEl>
                                          <p:spTgt spid="19355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355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93553"/>
                                        </p:tgtEl>
                                        <p:attrNameLst>
                                          <p:attrName>style.visibility</p:attrName>
                                        </p:attrNameLst>
                                      </p:cBhvr>
                                      <p:to>
                                        <p:strVal val="visible"/>
                                      </p:to>
                                    </p:set>
                                    <p:anim calcmode="lin" valueType="num">
                                      <p:cBhvr>
                                        <p:cTn id="14" dur="1000" fill="hold"/>
                                        <p:tgtEl>
                                          <p:spTgt spid="193553"/>
                                        </p:tgtEl>
                                        <p:attrNameLst>
                                          <p:attrName>ppt_x</p:attrName>
                                        </p:attrNameLst>
                                      </p:cBhvr>
                                      <p:tavLst>
                                        <p:tav tm="0">
                                          <p:val>
                                            <p:strVal val="#ppt_x-.2"/>
                                          </p:val>
                                        </p:tav>
                                        <p:tav tm="100000">
                                          <p:val>
                                            <p:strVal val="#ppt_x"/>
                                          </p:val>
                                        </p:tav>
                                      </p:tavLst>
                                    </p:anim>
                                    <p:anim calcmode="lin" valueType="num">
                                      <p:cBhvr>
                                        <p:cTn id="15" dur="1000" fill="hold"/>
                                        <p:tgtEl>
                                          <p:spTgt spid="19355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9355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193549"/>
                                        </p:tgtEl>
                                        <p:attrNameLst>
                                          <p:attrName>style.visibility</p:attrName>
                                        </p:attrNameLst>
                                      </p:cBhvr>
                                      <p:to>
                                        <p:strVal val="visible"/>
                                      </p:to>
                                    </p:set>
                                    <p:anim calcmode="lin" valueType="num">
                                      <p:cBhvr>
                                        <p:cTn id="21" dur="1000" fill="hold"/>
                                        <p:tgtEl>
                                          <p:spTgt spid="193549"/>
                                        </p:tgtEl>
                                        <p:attrNameLst>
                                          <p:attrName>ppt_x</p:attrName>
                                        </p:attrNameLst>
                                      </p:cBhvr>
                                      <p:tavLst>
                                        <p:tav tm="0">
                                          <p:val>
                                            <p:strVal val="#ppt_x-.2"/>
                                          </p:val>
                                        </p:tav>
                                        <p:tav tm="100000">
                                          <p:val>
                                            <p:strVal val="#ppt_x"/>
                                          </p:val>
                                        </p:tav>
                                      </p:tavLst>
                                    </p:anim>
                                    <p:anim calcmode="lin" valueType="num">
                                      <p:cBhvr>
                                        <p:cTn id="22" dur="1000" fill="hold"/>
                                        <p:tgtEl>
                                          <p:spTgt spid="193549"/>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93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9" grpId="0"/>
      <p:bldP spid="193552" grpId="0"/>
      <p:bldP spid="19355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a:extLst>
              <a:ext uri="{FF2B5EF4-FFF2-40B4-BE49-F238E27FC236}">
                <a16:creationId xmlns:a16="http://schemas.microsoft.com/office/drawing/2014/main" id="{025AEDC4-7E7F-A7EA-1A7B-42FFFAA88358}"/>
              </a:ext>
            </a:extLst>
          </p:cNvPr>
          <p:cNvSpPr>
            <a:spLocks noGrp="1" noChangeArrowheads="1"/>
          </p:cNvSpPr>
          <p:nvPr>
            <p:ph type="title"/>
          </p:nvPr>
        </p:nvSpPr>
        <p:spPr/>
        <p:txBody>
          <a:bodyPr/>
          <a:lstStyle/>
          <a:p>
            <a:r>
              <a:rPr lang="en-US" altLang="en-US"/>
              <a:t>Tour guide</a:t>
            </a:r>
            <a:endParaRPr lang="en-GB" altLang="en-US"/>
          </a:p>
        </p:txBody>
      </p:sp>
      <p:sp>
        <p:nvSpPr>
          <p:cNvPr id="207875" name="Rectangle 3">
            <a:extLst>
              <a:ext uri="{FF2B5EF4-FFF2-40B4-BE49-F238E27FC236}">
                <a16:creationId xmlns:a16="http://schemas.microsoft.com/office/drawing/2014/main" id="{6B07592B-5CF3-C093-49E6-31A37A844280}"/>
              </a:ext>
            </a:extLst>
          </p:cNvPr>
          <p:cNvSpPr>
            <a:spLocks noGrp="1" noChangeArrowheads="1"/>
          </p:cNvSpPr>
          <p:nvPr>
            <p:ph type="body" idx="1"/>
          </p:nvPr>
        </p:nvSpPr>
        <p:spPr>
          <a:xfrm>
            <a:off x="1447800" y="1524000"/>
            <a:ext cx="7010400" cy="4114800"/>
          </a:xfrm>
          <a:noFill/>
          <a:ln/>
        </p:spPr>
        <p:txBody>
          <a:bodyPr/>
          <a:lstStyle/>
          <a:p>
            <a:pPr>
              <a:lnSpc>
                <a:spcPct val="80000"/>
              </a:lnSpc>
            </a:pPr>
            <a:r>
              <a:rPr lang="en-US" altLang="en-US" sz="2100">
                <a:solidFill>
                  <a:srgbClr val="C0C0C0"/>
                </a:solidFill>
              </a:rPr>
              <a:t>Mouth </a:t>
            </a:r>
          </a:p>
          <a:p>
            <a:pPr lvl="1">
              <a:lnSpc>
                <a:spcPct val="80000"/>
              </a:lnSpc>
            </a:pPr>
            <a:r>
              <a:rPr lang="en-US" altLang="en-US" sz="2200">
                <a:solidFill>
                  <a:srgbClr val="C0C0C0"/>
                </a:solidFill>
              </a:rPr>
              <a:t>Teeth √</a:t>
            </a:r>
          </a:p>
          <a:p>
            <a:pPr lvl="1">
              <a:lnSpc>
                <a:spcPct val="80000"/>
              </a:lnSpc>
            </a:pPr>
            <a:r>
              <a:rPr lang="en-US" altLang="en-US" sz="2200">
                <a:solidFill>
                  <a:srgbClr val="C0C0C0"/>
                </a:solidFill>
              </a:rPr>
              <a:t>Amylase enzyme (What are enzymes???) √</a:t>
            </a:r>
          </a:p>
          <a:p>
            <a:pPr>
              <a:lnSpc>
                <a:spcPct val="80000"/>
              </a:lnSpc>
            </a:pPr>
            <a:r>
              <a:rPr lang="en-US" altLang="en-US" sz="2100">
                <a:solidFill>
                  <a:srgbClr val="C0C0C0"/>
                </a:solidFill>
              </a:rPr>
              <a:t>Oesophagus </a:t>
            </a:r>
          </a:p>
          <a:p>
            <a:pPr lvl="1">
              <a:lnSpc>
                <a:spcPct val="80000"/>
              </a:lnSpc>
            </a:pPr>
            <a:r>
              <a:rPr lang="en-US" altLang="en-US" sz="2200">
                <a:solidFill>
                  <a:srgbClr val="C0C0C0"/>
                </a:solidFill>
              </a:rPr>
              <a:t>Peristalsis √</a:t>
            </a:r>
          </a:p>
          <a:p>
            <a:pPr>
              <a:lnSpc>
                <a:spcPct val="80000"/>
              </a:lnSpc>
            </a:pPr>
            <a:r>
              <a:rPr lang="en-US" altLang="en-US" sz="2100">
                <a:solidFill>
                  <a:srgbClr val="C0C0C0"/>
                </a:solidFill>
              </a:rPr>
              <a:t>Stomach </a:t>
            </a:r>
          </a:p>
          <a:p>
            <a:pPr lvl="1">
              <a:lnSpc>
                <a:spcPct val="80000"/>
              </a:lnSpc>
            </a:pPr>
            <a:r>
              <a:rPr lang="en-US" altLang="en-US" sz="2200">
                <a:solidFill>
                  <a:srgbClr val="C0C0C0"/>
                </a:solidFill>
              </a:rPr>
              <a:t>Protease enzyme</a:t>
            </a:r>
          </a:p>
          <a:p>
            <a:pPr lvl="1">
              <a:lnSpc>
                <a:spcPct val="80000"/>
              </a:lnSpc>
            </a:pPr>
            <a:r>
              <a:rPr lang="en-US" altLang="en-US" sz="2200">
                <a:solidFill>
                  <a:srgbClr val="C0C0C0"/>
                </a:solidFill>
              </a:rPr>
              <a:t>Enzymes and pH √</a:t>
            </a:r>
          </a:p>
          <a:p>
            <a:pPr>
              <a:lnSpc>
                <a:spcPct val="80000"/>
              </a:lnSpc>
            </a:pPr>
            <a:r>
              <a:rPr lang="en-US" altLang="en-US" sz="2100">
                <a:solidFill>
                  <a:srgbClr val="C0C0C0"/>
                </a:solidFill>
              </a:rPr>
              <a:t>Pancreas √</a:t>
            </a:r>
          </a:p>
          <a:p>
            <a:pPr lvl="1">
              <a:lnSpc>
                <a:spcPct val="80000"/>
              </a:lnSpc>
            </a:pPr>
            <a:r>
              <a:rPr lang="en-US" altLang="en-US" sz="2200">
                <a:solidFill>
                  <a:srgbClr val="C0C0C0"/>
                </a:solidFill>
              </a:rPr>
              <a:t>Amylase, Protease and Lipase Enzymes</a:t>
            </a:r>
          </a:p>
          <a:p>
            <a:pPr>
              <a:lnSpc>
                <a:spcPct val="80000"/>
              </a:lnSpc>
            </a:pPr>
            <a:r>
              <a:rPr lang="en-US" altLang="en-US" sz="2100">
                <a:solidFill>
                  <a:schemeClr val="folHlink"/>
                </a:solidFill>
              </a:rPr>
              <a:t>Small intestine </a:t>
            </a:r>
          </a:p>
          <a:p>
            <a:pPr lvl="1">
              <a:lnSpc>
                <a:spcPct val="80000"/>
              </a:lnSpc>
            </a:pPr>
            <a:r>
              <a:rPr lang="en-US" altLang="en-US" sz="2200">
                <a:solidFill>
                  <a:schemeClr val="folHlink"/>
                </a:solidFill>
              </a:rPr>
              <a:t>Amylase, Protease and Lipase Enzymes</a:t>
            </a:r>
          </a:p>
          <a:p>
            <a:pPr lvl="1">
              <a:lnSpc>
                <a:spcPct val="80000"/>
              </a:lnSpc>
            </a:pPr>
            <a:r>
              <a:rPr lang="en-US" altLang="en-US" sz="2200">
                <a:solidFill>
                  <a:schemeClr val="folHlink"/>
                </a:solidFill>
              </a:rPr>
              <a:t>Absorption</a:t>
            </a:r>
          </a:p>
          <a:p>
            <a:pPr>
              <a:lnSpc>
                <a:spcPct val="80000"/>
              </a:lnSpc>
            </a:pPr>
            <a:r>
              <a:rPr lang="en-US" altLang="en-US" sz="2100"/>
              <a:t>Large intestine </a:t>
            </a:r>
          </a:p>
          <a:p>
            <a:pPr lvl="1">
              <a:lnSpc>
                <a:spcPct val="80000"/>
              </a:lnSpc>
            </a:pPr>
            <a:r>
              <a:rPr lang="en-US" altLang="en-US" sz="2200"/>
              <a:t>egestion</a:t>
            </a:r>
            <a:endParaRPr lang="en-GB" altLang="en-US" sz="22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a:extLst>
              <a:ext uri="{FF2B5EF4-FFF2-40B4-BE49-F238E27FC236}">
                <a16:creationId xmlns:a16="http://schemas.microsoft.com/office/drawing/2014/main" id="{DF23E638-C60F-7FC8-DE6D-E97561785486}"/>
              </a:ext>
            </a:extLst>
          </p:cNvPr>
          <p:cNvSpPr>
            <a:spLocks noGrp="1" noChangeArrowheads="1"/>
          </p:cNvSpPr>
          <p:nvPr>
            <p:ph type="title"/>
          </p:nvPr>
        </p:nvSpPr>
        <p:spPr/>
        <p:txBody>
          <a:bodyPr/>
          <a:lstStyle/>
          <a:p>
            <a:r>
              <a:rPr lang="en-US" altLang="en-US"/>
              <a:t>Egestion</a:t>
            </a:r>
            <a:endParaRPr lang="en-GB" altLang="en-US"/>
          </a:p>
        </p:txBody>
      </p:sp>
      <p:sp>
        <p:nvSpPr>
          <p:cNvPr id="205827" name="Rectangle 3">
            <a:extLst>
              <a:ext uri="{FF2B5EF4-FFF2-40B4-BE49-F238E27FC236}">
                <a16:creationId xmlns:a16="http://schemas.microsoft.com/office/drawing/2014/main" id="{40679C5B-7EA6-1E90-0A1F-27A3D5C8F92E}"/>
              </a:ext>
            </a:extLst>
          </p:cNvPr>
          <p:cNvSpPr>
            <a:spLocks noGrp="1" noChangeArrowheads="1"/>
          </p:cNvSpPr>
          <p:nvPr>
            <p:ph type="body" idx="1"/>
          </p:nvPr>
        </p:nvSpPr>
        <p:spPr>
          <a:xfrm>
            <a:off x="1524000" y="1676400"/>
            <a:ext cx="7010400" cy="4343400"/>
          </a:xfrm>
        </p:spPr>
        <p:txBody>
          <a:bodyPr/>
          <a:lstStyle/>
          <a:p>
            <a:pPr>
              <a:lnSpc>
                <a:spcPct val="90000"/>
              </a:lnSpc>
            </a:pPr>
            <a:r>
              <a:rPr lang="en-US" altLang="en-US"/>
              <a:t>Any indigestible food (e.g. fibre) passes into the large intestine (colon).</a:t>
            </a:r>
          </a:p>
          <a:p>
            <a:pPr>
              <a:lnSpc>
                <a:spcPct val="90000"/>
              </a:lnSpc>
            </a:pPr>
            <a:r>
              <a:rPr lang="en-US" altLang="en-US"/>
              <a:t>Water is absorbed back into the body.</a:t>
            </a:r>
          </a:p>
          <a:p>
            <a:pPr lvl="1">
              <a:lnSpc>
                <a:spcPct val="90000"/>
              </a:lnSpc>
            </a:pPr>
            <a:r>
              <a:rPr lang="en-US" altLang="en-US"/>
              <a:t>Where has this water come from?</a:t>
            </a:r>
          </a:p>
          <a:p>
            <a:pPr>
              <a:lnSpc>
                <a:spcPct val="90000"/>
              </a:lnSpc>
            </a:pPr>
            <a:r>
              <a:rPr lang="en-US" altLang="en-US"/>
              <a:t>The food becomes a solid waste called </a:t>
            </a:r>
            <a:r>
              <a:rPr lang="en-US" altLang="en-US" b="1"/>
              <a:t>faeces</a:t>
            </a:r>
            <a:r>
              <a:rPr lang="en-US" altLang="en-US"/>
              <a:t>. </a:t>
            </a:r>
          </a:p>
          <a:p>
            <a:pPr>
              <a:lnSpc>
                <a:spcPct val="90000"/>
              </a:lnSpc>
            </a:pPr>
            <a:r>
              <a:rPr lang="en-US" altLang="en-US"/>
              <a:t>Faeces are stored in the rectum and removed through the anus.  This removal is called EGESTION.</a:t>
            </a:r>
            <a:endParaRPr lang="en-GB"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Effect transition="in" filter="fade">
                                      <p:cBhvr>
                                        <p:cTn id="7" dur="770" decel="100000"/>
                                        <p:tgtEl>
                                          <p:spTgt spid="205827">
                                            <p:txEl>
                                              <p:pRg st="0" end="0"/>
                                            </p:txEl>
                                          </p:spTgt>
                                        </p:tgtEl>
                                      </p:cBhvr>
                                    </p:animEffect>
                                    <p:animScale>
                                      <p:cBhvr>
                                        <p:cTn id="8" dur="770" decel="100000"/>
                                        <p:tgtEl>
                                          <p:spTgt spid="205827">
                                            <p:txEl>
                                              <p:pRg st="0" end="0"/>
                                            </p:txEl>
                                          </p:spTgt>
                                        </p:tgtEl>
                                      </p:cBhvr>
                                      <p:from x="10000" y="10000"/>
                                      <p:to x="200000" y="450000"/>
                                    </p:animScale>
                                    <p:animScale>
                                      <p:cBhvr>
                                        <p:cTn id="9" dur="1230" accel="100000" fill="hold">
                                          <p:stCondLst>
                                            <p:cond delay="770"/>
                                          </p:stCondLst>
                                        </p:cTn>
                                        <p:tgtEl>
                                          <p:spTgt spid="205827">
                                            <p:txEl>
                                              <p:pRg st="0" end="0"/>
                                            </p:txEl>
                                          </p:spTgt>
                                        </p:tgtEl>
                                      </p:cBhvr>
                                      <p:from x="200000" y="450000"/>
                                      <p:to x="100000" y="100000"/>
                                    </p:animScale>
                                    <p:set>
                                      <p:cBhvr>
                                        <p:cTn id="10" dur="770" fill="hold"/>
                                        <p:tgtEl>
                                          <p:spTgt spid="205827">
                                            <p:txEl>
                                              <p:pRg st="0" end="0"/>
                                            </p:txEl>
                                          </p:spTgt>
                                        </p:tgtEl>
                                        <p:attrNameLst>
                                          <p:attrName>ppt_x</p:attrName>
                                        </p:attrNameLst>
                                      </p:cBhvr>
                                      <p:to>
                                        <p:strVal val="(0.5)"/>
                                      </p:to>
                                    </p:set>
                                    <p:anim from="(0.5)" to="(#ppt_x)" calcmode="lin" valueType="num">
                                      <p:cBhvr>
                                        <p:cTn id="11" dur="1230" accel="100000" fill="hold">
                                          <p:stCondLst>
                                            <p:cond delay="770"/>
                                          </p:stCondLst>
                                        </p:cTn>
                                        <p:tgtEl>
                                          <p:spTgt spid="205827">
                                            <p:txEl>
                                              <p:pRg st="0" end="0"/>
                                            </p:txEl>
                                          </p:spTgt>
                                        </p:tgtEl>
                                        <p:attrNameLst>
                                          <p:attrName>ppt_x</p:attrName>
                                        </p:attrNameLst>
                                      </p:cBhvr>
                                    </p:anim>
                                    <p:set>
                                      <p:cBhvr>
                                        <p:cTn id="12" dur="770" fill="hold"/>
                                        <p:tgtEl>
                                          <p:spTgt spid="20582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05827">
                                            <p:txEl>
                                              <p:pRg st="0" end="0"/>
                                            </p:txEl>
                                          </p:spTgt>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205827">
                                            <p:txEl>
                                              <p:pRg st="1" end="1"/>
                                            </p:txEl>
                                          </p:spTgt>
                                        </p:tgtEl>
                                        <p:attrNameLst>
                                          <p:attrName>style.visibility</p:attrName>
                                        </p:attrNameLst>
                                      </p:cBhvr>
                                      <p:to>
                                        <p:strVal val="visible"/>
                                      </p:to>
                                    </p:set>
                                    <p:animEffect transition="in" filter="fade">
                                      <p:cBhvr>
                                        <p:cTn id="18" dur="770" decel="100000"/>
                                        <p:tgtEl>
                                          <p:spTgt spid="205827">
                                            <p:txEl>
                                              <p:pRg st="1" end="1"/>
                                            </p:txEl>
                                          </p:spTgt>
                                        </p:tgtEl>
                                      </p:cBhvr>
                                    </p:animEffect>
                                    <p:animScale>
                                      <p:cBhvr>
                                        <p:cTn id="19" dur="770" decel="100000"/>
                                        <p:tgtEl>
                                          <p:spTgt spid="205827">
                                            <p:txEl>
                                              <p:pRg st="1" end="1"/>
                                            </p:txEl>
                                          </p:spTgt>
                                        </p:tgtEl>
                                      </p:cBhvr>
                                      <p:from x="10000" y="10000"/>
                                      <p:to x="200000" y="450000"/>
                                    </p:animScale>
                                    <p:animScale>
                                      <p:cBhvr>
                                        <p:cTn id="20" dur="1230" accel="100000" fill="hold">
                                          <p:stCondLst>
                                            <p:cond delay="770"/>
                                          </p:stCondLst>
                                        </p:cTn>
                                        <p:tgtEl>
                                          <p:spTgt spid="205827">
                                            <p:txEl>
                                              <p:pRg st="1" end="1"/>
                                            </p:txEl>
                                          </p:spTgt>
                                        </p:tgtEl>
                                      </p:cBhvr>
                                      <p:from x="200000" y="450000"/>
                                      <p:to x="100000" y="100000"/>
                                    </p:animScale>
                                    <p:set>
                                      <p:cBhvr>
                                        <p:cTn id="21" dur="770" fill="hold"/>
                                        <p:tgtEl>
                                          <p:spTgt spid="205827">
                                            <p:txEl>
                                              <p:pRg st="1" end="1"/>
                                            </p:txEl>
                                          </p:spTgt>
                                        </p:tgtEl>
                                        <p:attrNameLst>
                                          <p:attrName>ppt_x</p:attrName>
                                        </p:attrNameLst>
                                      </p:cBhvr>
                                      <p:to>
                                        <p:strVal val="(0.5)"/>
                                      </p:to>
                                    </p:set>
                                    <p:anim from="(0.5)" to="(#ppt_x)" calcmode="lin" valueType="num">
                                      <p:cBhvr>
                                        <p:cTn id="22" dur="1230" accel="100000" fill="hold">
                                          <p:stCondLst>
                                            <p:cond delay="770"/>
                                          </p:stCondLst>
                                        </p:cTn>
                                        <p:tgtEl>
                                          <p:spTgt spid="205827">
                                            <p:txEl>
                                              <p:pRg st="1" end="1"/>
                                            </p:txEl>
                                          </p:spTgt>
                                        </p:tgtEl>
                                        <p:attrNameLst>
                                          <p:attrName>ppt_x</p:attrName>
                                        </p:attrNameLst>
                                      </p:cBhvr>
                                    </p:anim>
                                    <p:set>
                                      <p:cBhvr>
                                        <p:cTn id="23" dur="770" fill="hold"/>
                                        <p:tgtEl>
                                          <p:spTgt spid="205827">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205827">
                                            <p:txEl>
                                              <p:pRg st="1" end="1"/>
                                            </p:txEl>
                                          </p:spTgt>
                                        </p:tgtEl>
                                        <p:attrNameLst>
                                          <p:attrName>ppt_y</p:attrName>
                                        </p:attrNameLst>
                                      </p:cBhvr>
                                    </p:anim>
                                  </p:childTnLst>
                                </p:cTn>
                              </p:par>
                              <p:par>
                                <p:cTn id="25" presetID="51" presetClass="entr" presetSubtype="0" fill="hold" nodeType="withEffect">
                                  <p:stCondLst>
                                    <p:cond delay="0"/>
                                  </p:stCondLst>
                                  <p:childTnLst>
                                    <p:set>
                                      <p:cBhvr>
                                        <p:cTn id="26" dur="1" fill="hold">
                                          <p:stCondLst>
                                            <p:cond delay="0"/>
                                          </p:stCondLst>
                                        </p:cTn>
                                        <p:tgtEl>
                                          <p:spTgt spid="205827">
                                            <p:txEl>
                                              <p:pRg st="2" end="2"/>
                                            </p:txEl>
                                          </p:spTgt>
                                        </p:tgtEl>
                                        <p:attrNameLst>
                                          <p:attrName>style.visibility</p:attrName>
                                        </p:attrNameLst>
                                      </p:cBhvr>
                                      <p:to>
                                        <p:strVal val="visible"/>
                                      </p:to>
                                    </p:set>
                                    <p:animEffect transition="in" filter="fade">
                                      <p:cBhvr>
                                        <p:cTn id="27" dur="770" decel="100000"/>
                                        <p:tgtEl>
                                          <p:spTgt spid="205827">
                                            <p:txEl>
                                              <p:pRg st="2" end="2"/>
                                            </p:txEl>
                                          </p:spTgt>
                                        </p:tgtEl>
                                      </p:cBhvr>
                                    </p:animEffect>
                                    <p:animScale>
                                      <p:cBhvr>
                                        <p:cTn id="28" dur="770" decel="100000"/>
                                        <p:tgtEl>
                                          <p:spTgt spid="205827">
                                            <p:txEl>
                                              <p:pRg st="2" end="2"/>
                                            </p:txEl>
                                          </p:spTgt>
                                        </p:tgtEl>
                                      </p:cBhvr>
                                      <p:from x="10000" y="10000"/>
                                      <p:to x="200000" y="450000"/>
                                    </p:animScale>
                                    <p:animScale>
                                      <p:cBhvr>
                                        <p:cTn id="29" dur="1230" accel="100000" fill="hold">
                                          <p:stCondLst>
                                            <p:cond delay="770"/>
                                          </p:stCondLst>
                                        </p:cTn>
                                        <p:tgtEl>
                                          <p:spTgt spid="205827">
                                            <p:txEl>
                                              <p:pRg st="2" end="2"/>
                                            </p:txEl>
                                          </p:spTgt>
                                        </p:tgtEl>
                                      </p:cBhvr>
                                      <p:from x="200000" y="450000"/>
                                      <p:to x="100000" y="100000"/>
                                    </p:animScale>
                                    <p:set>
                                      <p:cBhvr>
                                        <p:cTn id="30" dur="770" fill="hold"/>
                                        <p:tgtEl>
                                          <p:spTgt spid="205827">
                                            <p:txEl>
                                              <p:pRg st="2" end="2"/>
                                            </p:txEl>
                                          </p:spTgt>
                                        </p:tgtEl>
                                        <p:attrNameLst>
                                          <p:attrName>ppt_x</p:attrName>
                                        </p:attrNameLst>
                                      </p:cBhvr>
                                      <p:to>
                                        <p:strVal val="(0.5)"/>
                                      </p:to>
                                    </p:set>
                                    <p:anim from="(0.5)" to="(#ppt_x)" calcmode="lin" valueType="num">
                                      <p:cBhvr>
                                        <p:cTn id="31" dur="1230" accel="100000" fill="hold">
                                          <p:stCondLst>
                                            <p:cond delay="770"/>
                                          </p:stCondLst>
                                        </p:cTn>
                                        <p:tgtEl>
                                          <p:spTgt spid="205827">
                                            <p:txEl>
                                              <p:pRg st="2" end="2"/>
                                            </p:txEl>
                                          </p:spTgt>
                                        </p:tgtEl>
                                        <p:attrNameLst>
                                          <p:attrName>ppt_x</p:attrName>
                                        </p:attrNameLst>
                                      </p:cBhvr>
                                    </p:anim>
                                    <p:set>
                                      <p:cBhvr>
                                        <p:cTn id="32" dur="770" fill="hold"/>
                                        <p:tgtEl>
                                          <p:spTgt spid="205827">
                                            <p:txEl>
                                              <p:pRg st="2" end="2"/>
                                            </p:txEl>
                                          </p:spTgt>
                                        </p:tgtEl>
                                        <p:attrNameLst>
                                          <p:attrName>ppt_y</p:attrName>
                                        </p:attrNameLst>
                                      </p:cBhvr>
                                      <p:to>
                                        <p:strVal val="(#ppt_y+0.4)"/>
                                      </p:to>
                                    </p:set>
                                    <p:anim from="(#ppt_y+0.4)" to="(#ppt_y)" calcmode="lin" valueType="num">
                                      <p:cBhvr>
                                        <p:cTn id="33" dur="1230" accel="100000" fill="hold">
                                          <p:stCondLst>
                                            <p:cond delay="770"/>
                                          </p:stCondLst>
                                        </p:cTn>
                                        <p:tgtEl>
                                          <p:spTgt spid="205827">
                                            <p:txEl>
                                              <p:pRg st="2" end="2"/>
                                            </p:txEl>
                                          </p:spTgt>
                                        </p:tgtEl>
                                        <p:attrNameLst>
                                          <p:attrName>ppt_y</p:attrName>
                                        </p:attrNameLst>
                                      </p:cBhvr>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1" presetClass="entr" presetSubtype="0" fill="hold" nodeType="clickEffect">
                                  <p:stCondLst>
                                    <p:cond delay="0"/>
                                  </p:stCondLst>
                                  <p:childTnLst>
                                    <p:set>
                                      <p:cBhvr>
                                        <p:cTn id="37" dur="1" fill="hold">
                                          <p:stCondLst>
                                            <p:cond delay="0"/>
                                          </p:stCondLst>
                                        </p:cTn>
                                        <p:tgtEl>
                                          <p:spTgt spid="205827">
                                            <p:txEl>
                                              <p:pRg st="3" end="3"/>
                                            </p:txEl>
                                          </p:spTgt>
                                        </p:tgtEl>
                                        <p:attrNameLst>
                                          <p:attrName>style.visibility</p:attrName>
                                        </p:attrNameLst>
                                      </p:cBhvr>
                                      <p:to>
                                        <p:strVal val="visible"/>
                                      </p:to>
                                    </p:set>
                                    <p:animEffect transition="in" filter="fade">
                                      <p:cBhvr>
                                        <p:cTn id="38" dur="770" decel="100000"/>
                                        <p:tgtEl>
                                          <p:spTgt spid="205827">
                                            <p:txEl>
                                              <p:pRg st="3" end="3"/>
                                            </p:txEl>
                                          </p:spTgt>
                                        </p:tgtEl>
                                      </p:cBhvr>
                                    </p:animEffect>
                                    <p:animScale>
                                      <p:cBhvr>
                                        <p:cTn id="39" dur="770" decel="100000"/>
                                        <p:tgtEl>
                                          <p:spTgt spid="205827">
                                            <p:txEl>
                                              <p:pRg st="3" end="3"/>
                                            </p:txEl>
                                          </p:spTgt>
                                        </p:tgtEl>
                                      </p:cBhvr>
                                      <p:from x="10000" y="10000"/>
                                      <p:to x="200000" y="450000"/>
                                    </p:animScale>
                                    <p:animScale>
                                      <p:cBhvr>
                                        <p:cTn id="40" dur="1230" accel="100000" fill="hold">
                                          <p:stCondLst>
                                            <p:cond delay="770"/>
                                          </p:stCondLst>
                                        </p:cTn>
                                        <p:tgtEl>
                                          <p:spTgt spid="205827">
                                            <p:txEl>
                                              <p:pRg st="3" end="3"/>
                                            </p:txEl>
                                          </p:spTgt>
                                        </p:tgtEl>
                                      </p:cBhvr>
                                      <p:from x="200000" y="450000"/>
                                      <p:to x="100000" y="100000"/>
                                    </p:animScale>
                                    <p:set>
                                      <p:cBhvr>
                                        <p:cTn id="41" dur="770" fill="hold"/>
                                        <p:tgtEl>
                                          <p:spTgt spid="205827">
                                            <p:txEl>
                                              <p:pRg st="3" end="3"/>
                                            </p:txEl>
                                          </p:spTgt>
                                        </p:tgtEl>
                                        <p:attrNameLst>
                                          <p:attrName>ppt_x</p:attrName>
                                        </p:attrNameLst>
                                      </p:cBhvr>
                                      <p:to>
                                        <p:strVal val="(0.5)"/>
                                      </p:to>
                                    </p:set>
                                    <p:anim from="(0.5)" to="(#ppt_x)" calcmode="lin" valueType="num">
                                      <p:cBhvr>
                                        <p:cTn id="42" dur="1230" accel="100000" fill="hold">
                                          <p:stCondLst>
                                            <p:cond delay="770"/>
                                          </p:stCondLst>
                                        </p:cTn>
                                        <p:tgtEl>
                                          <p:spTgt spid="205827">
                                            <p:txEl>
                                              <p:pRg st="3" end="3"/>
                                            </p:txEl>
                                          </p:spTgt>
                                        </p:tgtEl>
                                        <p:attrNameLst>
                                          <p:attrName>ppt_x</p:attrName>
                                        </p:attrNameLst>
                                      </p:cBhvr>
                                    </p:anim>
                                    <p:set>
                                      <p:cBhvr>
                                        <p:cTn id="43" dur="770" fill="hold"/>
                                        <p:tgtEl>
                                          <p:spTgt spid="205827">
                                            <p:txEl>
                                              <p:pRg st="3" end="3"/>
                                            </p:txEl>
                                          </p:spTgt>
                                        </p:tgtEl>
                                        <p:attrNameLst>
                                          <p:attrName>ppt_y</p:attrName>
                                        </p:attrNameLst>
                                      </p:cBhvr>
                                      <p:to>
                                        <p:strVal val="(#ppt_y+0.4)"/>
                                      </p:to>
                                    </p:set>
                                    <p:anim from="(#ppt_y+0.4)" to="(#ppt_y)" calcmode="lin" valueType="num">
                                      <p:cBhvr>
                                        <p:cTn id="44" dur="1230" accel="100000" fill="hold">
                                          <p:stCondLst>
                                            <p:cond delay="770"/>
                                          </p:stCondLst>
                                        </p:cTn>
                                        <p:tgtEl>
                                          <p:spTgt spid="205827">
                                            <p:txEl>
                                              <p:pRg st="3" end="3"/>
                                            </p:txEl>
                                          </p:spTgt>
                                        </p:tgtEl>
                                        <p:attrNameLst>
                                          <p:attrName>ppt_y</p:attrName>
                                        </p:attrNameLst>
                                      </p:cBhvr>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51" presetClass="entr" presetSubtype="0" fill="hold" nodeType="clickEffect">
                                  <p:stCondLst>
                                    <p:cond delay="0"/>
                                  </p:stCondLst>
                                  <p:childTnLst>
                                    <p:set>
                                      <p:cBhvr>
                                        <p:cTn id="48" dur="1" fill="hold">
                                          <p:stCondLst>
                                            <p:cond delay="0"/>
                                          </p:stCondLst>
                                        </p:cTn>
                                        <p:tgtEl>
                                          <p:spTgt spid="205827">
                                            <p:txEl>
                                              <p:pRg st="4" end="4"/>
                                            </p:txEl>
                                          </p:spTgt>
                                        </p:tgtEl>
                                        <p:attrNameLst>
                                          <p:attrName>style.visibility</p:attrName>
                                        </p:attrNameLst>
                                      </p:cBhvr>
                                      <p:to>
                                        <p:strVal val="visible"/>
                                      </p:to>
                                    </p:set>
                                    <p:animEffect transition="in" filter="fade">
                                      <p:cBhvr>
                                        <p:cTn id="49" dur="770" decel="100000"/>
                                        <p:tgtEl>
                                          <p:spTgt spid="205827">
                                            <p:txEl>
                                              <p:pRg st="4" end="4"/>
                                            </p:txEl>
                                          </p:spTgt>
                                        </p:tgtEl>
                                      </p:cBhvr>
                                    </p:animEffect>
                                    <p:animScale>
                                      <p:cBhvr>
                                        <p:cTn id="50" dur="770" decel="100000"/>
                                        <p:tgtEl>
                                          <p:spTgt spid="205827">
                                            <p:txEl>
                                              <p:pRg st="4" end="4"/>
                                            </p:txEl>
                                          </p:spTgt>
                                        </p:tgtEl>
                                      </p:cBhvr>
                                      <p:from x="10000" y="10000"/>
                                      <p:to x="200000" y="450000"/>
                                    </p:animScale>
                                    <p:animScale>
                                      <p:cBhvr>
                                        <p:cTn id="51" dur="1230" accel="100000" fill="hold">
                                          <p:stCondLst>
                                            <p:cond delay="770"/>
                                          </p:stCondLst>
                                        </p:cTn>
                                        <p:tgtEl>
                                          <p:spTgt spid="205827">
                                            <p:txEl>
                                              <p:pRg st="4" end="4"/>
                                            </p:txEl>
                                          </p:spTgt>
                                        </p:tgtEl>
                                      </p:cBhvr>
                                      <p:from x="200000" y="450000"/>
                                      <p:to x="100000" y="100000"/>
                                    </p:animScale>
                                    <p:set>
                                      <p:cBhvr>
                                        <p:cTn id="52" dur="770" fill="hold"/>
                                        <p:tgtEl>
                                          <p:spTgt spid="205827">
                                            <p:txEl>
                                              <p:pRg st="4" end="4"/>
                                            </p:txEl>
                                          </p:spTgt>
                                        </p:tgtEl>
                                        <p:attrNameLst>
                                          <p:attrName>ppt_x</p:attrName>
                                        </p:attrNameLst>
                                      </p:cBhvr>
                                      <p:to>
                                        <p:strVal val="(0.5)"/>
                                      </p:to>
                                    </p:set>
                                    <p:anim from="(0.5)" to="(#ppt_x)" calcmode="lin" valueType="num">
                                      <p:cBhvr>
                                        <p:cTn id="53" dur="1230" accel="100000" fill="hold">
                                          <p:stCondLst>
                                            <p:cond delay="770"/>
                                          </p:stCondLst>
                                        </p:cTn>
                                        <p:tgtEl>
                                          <p:spTgt spid="205827">
                                            <p:txEl>
                                              <p:pRg st="4" end="4"/>
                                            </p:txEl>
                                          </p:spTgt>
                                        </p:tgtEl>
                                        <p:attrNameLst>
                                          <p:attrName>ppt_x</p:attrName>
                                        </p:attrNameLst>
                                      </p:cBhvr>
                                    </p:anim>
                                    <p:set>
                                      <p:cBhvr>
                                        <p:cTn id="54" dur="770" fill="hold"/>
                                        <p:tgtEl>
                                          <p:spTgt spid="205827">
                                            <p:txEl>
                                              <p:pRg st="4" end="4"/>
                                            </p:txEl>
                                          </p:spTgt>
                                        </p:tgtEl>
                                        <p:attrNameLst>
                                          <p:attrName>ppt_y</p:attrName>
                                        </p:attrNameLst>
                                      </p:cBhvr>
                                      <p:to>
                                        <p:strVal val="(#ppt_y+0.4)"/>
                                      </p:to>
                                    </p:set>
                                    <p:anim from="(#ppt_y+0.4)" to="(#ppt_y)" calcmode="lin" valueType="num">
                                      <p:cBhvr>
                                        <p:cTn id="55" dur="1230" accel="100000" fill="hold">
                                          <p:stCondLst>
                                            <p:cond delay="770"/>
                                          </p:stCondLst>
                                        </p:cTn>
                                        <p:tgtEl>
                                          <p:spTgt spid="205827">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a:extLst>
              <a:ext uri="{FF2B5EF4-FFF2-40B4-BE49-F238E27FC236}">
                <a16:creationId xmlns:a16="http://schemas.microsoft.com/office/drawing/2014/main" id="{FA104B67-041A-5A6D-B444-0729FD24FF44}"/>
              </a:ext>
            </a:extLst>
          </p:cNvPr>
          <p:cNvSpPr>
            <a:spLocks noGrp="1" noChangeArrowheads="1"/>
          </p:cNvSpPr>
          <p:nvPr>
            <p:ph type="title"/>
          </p:nvPr>
        </p:nvSpPr>
        <p:spPr>
          <a:xfrm>
            <a:off x="1600200" y="2514600"/>
            <a:ext cx="6934200" cy="2667000"/>
          </a:xfrm>
        </p:spPr>
        <p:txBody>
          <a:bodyPr/>
          <a:lstStyle/>
          <a:p>
            <a:r>
              <a:rPr lang="en-US" altLang="en-US"/>
              <a:t>Thank you for travelling along Alimentary Canal.</a:t>
            </a:r>
            <a:br>
              <a:rPr lang="en-US" altLang="en-US"/>
            </a:br>
            <a:br>
              <a:rPr lang="en-US" altLang="en-US"/>
            </a:br>
            <a:r>
              <a:rPr lang="en-US" altLang="en-US"/>
              <a:t>Have a nice day…</a:t>
            </a:r>
            <a:endParaRPr lang="en-GB"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ext Box 2">
            <a:extLst>
              <a:ext uri="{FF2B5EF4-FFF2-40B4-BE49-F238E27FC236}">
                <a16:creationId xmlns:a16="http://schemas.microsoft.com/office/drawing/2014/main" id="{5E4E6A4E-F222-D21E-FD88-B3B7BEC49C64}"/>
              </a:ext>
            </a:extLst>
          </p:cNvPr>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400">
                <a:cs typeface="Arial" panose="020B0604020202020204" pitchFamily="34" charset="0"/>
              </a:rPr>
              <a:t>This powerpoint was kindly donated to </a:t>
            </a:r>
            <a:r>
              <a:rPr lang="en-GB" altLang="en-US" sz="2400">
                <a:cs typeface="Arial" panose="020B0604020202020204" pitchFamily="34" charset="0"/>
                <a:hlinkClick r:id="rId3"/>
              </a:rPr>
              <a:t>www.worldofteaching.com</a:t>
            </a:r>
            <a:endParaRPr lang="en-GB" altLang="en-US" sz="2400">
              <a:cs typeface="Arial" panose="020B0604020202020204" pitchFamily="34" charset="0"/>
            </a:endParaRPr>
          </a:p>
          <a:p>
            <a:endParaRPr lang="en-GB" altLang="en-US" sz="2400">
              <a:cs typeface="Arial" panose="020B0604020202020204" pitchFamily="34" charset="0"/>
            </a:endParaRPr>
          </a:p>
          <a:p>
            <a:endParaRPr lang="en-GB" altLang="en-US" sz="2400">
              <a:cs typeface="Arial" panose="020B0604020202020204" pitchFamily="34" charset="0"/>
            </a:endParaRPr>
          </a:p>
          <a:p>
            <a:endParaRPr lang="en-GB" altLang="en-US" sz="2400">
              <a:cs typeface="Arial" panose="020B0604020202020204" pitchFamily="34" charset="0"/>
            </a:endParaRPr>
          </a:p>
          <a:p>
            <a:endParaRPr lang="en-GB" altLang="en-US" sz="2400">
              <a:cs typeface="Arial" panose="020B0604020202020204" pitchFamily="34" charset="0"/>
            </a:endParaRPr>
          </a:p>
          <a:p>
            <a:r>
              <a:rPr lang="en-GB" altLang="en-US" sz="2400">
                <a:cs typeface="Arial" panose="020B0604020202020204" pitchFamily="34" charset="0"/>
                <a:hlinkClick r:id="rId3"/>
              </a:rPr>
              <a:t>http://www.worldofteaching.com</a:t>
            </a:r>
            <a:r>
              <a:rPr lang="en-GB" altLang="en-US" sz="2400">
                <a:cs typeface="Arial" panose="020B0604020202020204" pitchFamily="34" charset="0"/>
              </a:rPr>
              <a:t> is home to over a thousand powerpoints submitted by teachers. This is a completely free site and requires no registration. Please visit and I hope it will help in your teaching.</a:t>
            </a:r>
            <a:endParaRPr lang="en-US" altLang="en-US" sz="2400">
              <a:cs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84" name="Group 4">
            <a:extLst>
              <a:ext uri="{FF2B5EF4-FFF2-40B4-BE49-F238E27FC236}">
                <a16:creationId xmlns:a16="http://schemas.microsoft.com/office/drawing/2014/main" id="{D33EAAFF-6BCD-C7AA-8867-159930AAD976}"/>
              </a:ext>
            </a:extLst>
          </p:cNvPr>
          <p:cNvGrpSpPr>
            <a:grpSpLocks/>
          </p:cNvGrpSpPr>
          <p:nvPr/>
        </p:nvGrpSpPr>
        <p:grpSpPr bwMode="auto">
          <a:xfrm>
            <a:off x="1371600" y="1981200"/>
            <a:ext cx="6119813" cy="3459163"/>
            <a:chOff x="1312" y="4860"/>
            <a:chExt cx="8151" cy="3360"/>
          </a:xfrm>
        </p:grpSpPr>
        <p:pic>
          <p:nvPicPr>
            <p:cNvPr id="71685" name="Picture 5">
              <a:extLst>
                <a:ext uri="{FF2B5EF4-FFF2-40B4-BE49-F238E27FC236}">
                  <a16:creationId xmlns:a16="http://schemas.microsoft.com/office/drawing/2014/main" id="{F31D797F-1BCD-C5C4-EEA4-FC327FB9F8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0" y="4860"/>
              <a:ext cx="1155" cy="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6" name="Line 6">
              <a:extLst>
                <a:ext uri="{FF2B5EF4-FFF2-40B4-BE49-F238E27FC236}">
                  <a16:creationId xmlns:a16="http://schemas.microsoft.com/office/drawing/2014/main" id="{1EE3BDAD-0B07-804B-1097-3C9E88813E5E}"/>
                </a:ext>
              </a:extLst>
            </p:cNvPr>
            <p:cNvSpPr>
              <a:spLocks noChangeShapeType="1"/>
            </p:cNvSpPr>
            <p:nvPr/>
          </p:nvSpPr>
          <p:spPr bwMode="auto">
            <a:xfrm>
              <a:off x="3592" y="5940"/>
              <a:ext cx="1653"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687" name="Line 7">
              <a:extLst>
                <a:ext uri="{FF2B5EF4-FFF2-40B4-BE49-F238E27FC236}">
                  <a16:creationId xmlns:a16="http://schemas.microsoft.com/office/drawing/2014/main" id="{553C9124-B2FE-08D6-FF1C-B357759C3CC2}"/>
                </a:ext>
              </a:extLst>
            </p:cNvPr>
            <p:cNvSpPr>
              <a:spLocks noChangeShapeType="1"/>
            </p:cNvSpPr>
            <p:nvPr/>
          </p:nvSpPr>
          <p:spPr bwMode="auto">
            <a:xfrm flipH="1" flipV="1">
              <a:off x="5644" y="7920"/>
              <a:ext cx="1653"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688" name="Line 8">
              <a:extLst>
                <a:ext uri="{FF2B5EF4-FFF2-40B4-BE49-F238E27FC236}">
                  <a16:creationId xmlns:a16="http://schemas.microsoft.com/office/drawing/2014/main" id="{0C6392C5-F6F6-AD65-01FA-3F4D5B1CEFAE}"/>
                </a:ext>
              </a:extLst>
            </p:cNvPr>
            <p:cNvSpPr>
              <a:spLocks noChangeShapeType="1"/>
            </p:cNvSpPr>
            <p:nvPr/>
          </p:nvSpPr>
          <p:spPr bwMode="auto">
            <a:xfrm flipH="1">
              <a:off x="5815" y="5040"/>
              <a:ext cx="1425"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689" name="Line 9">
              <a:extLst>
                <a:ext uri="{FF2B5EF4-FFF2-40B4-BE49-F238E27FC236}">
                  <a16:creationId xmlns:a16="http://schemas.microsoft.com/office/drawing/2014/main" id="{98C54F0F-A8FE-188B-F5E1-DB3F50EAB94F}"/>
                </a:ext>
              </a:extLst>
            </p:cNvPr>
            <p:cNvSpPr>
              <a:spLocks noChangeShapeType="1"/>
            </p:cNvSpPr>
            <p:nvPr/>
          </p:nvSpPr>
          <p:spPr bwMode="auto">
            <a:xfrm flipV="1">
              <a:off x="3307" y="7380"/>
              <a:ext cx="2166"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690" name="Line 10">
              <a:extLst>
                <a:ext uri="{FF2B5EF4-FFF2-40B4-BE49-F238E27FC236}">
                  <a16:creationId xmlns:a16="http://schemas.microsoft.com/office/drawing/2014/main" id="{A6CFDBB3-76D1-5E51-518C-C42CA037DBA1}"/>
                </a:ext>
              </a:extLst>
            </p:cNvPr>
            <p:cNvSpPr>
              <a:spLocks noChangeShapeType="1"/>
            </p:cNvSpPr>
            <p:nvPr/>
          </p:nvSpPr>
          <p:spPr bwMode="auto">
            <a:xfrm>
              <a:off x="1426" y="5940"/>
              <a:ext cx="2166"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691" name="Line 11">
              <a:extLst>
                <a:ext uri="{FF2B5EF4-FFF2-40B4-BE49-F238E27FC236}">
                  <a16:creationId xmlns:a16="http://schemas.microsoft.com/office/drawing/2014/main" id="{D8EDE354-618B-1736-84F9-C3F14A6EA6EC}"/>
                </a:ext>
              </a:extLst>
            </p:cNvPr>
            <p:cNvSpPr>
              <a:spLocks noChangeShapeType="1"/>
            </p:cNvSpPr>
            <p:nvPr/>
          </p:nvSpPr>
          <p:spPr bwMode="auto">
            <a:xfrm>
              <a:off x="1312" y="7560"/>
              <a:ext cx="2052"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692" name="Line 12">
              <a:extLst>
                <a:ext uri="{FF2B5EF4-FFF2-40B4-BE49-F238E27FC236}">
                  <a16:creationId xmlns:a16="http://schemas.microsoft.com/office/drawing/2014/main" id="{813522B8-3F6A-6EE1-E9E5-BFE0D43E94EF}"/>
                </a:ext>
              </a:extLst>
            </p:cNvPr>
            <p:cNvSpPr>
              <a:spLocks noChangeShapeType="1"/>
            </p:cNvSpPr>
            <p:nvPr/>
          </p:nvSpPr>
          <p:spPr bwMode="auto">
            <a:xfrm>
              <a:off x="7240" y="8100"/>
              <a:ext cx="2223"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1693" name="Line 13">
              <a:extLst>
                <a:ext uri="{FF2B5EF4-FFF2-40B4-BE49-F238E27FC236}">
                  <a16:creationId xmlns:a16="http://schemas.microsoft.com/office/drawing/2014/main" id="{457F894B-9AA8-F735-E51F-2FA6760B229E}"/>
                </a:ext>
              </a:extLst>
            </p:cNvPr>
            <p:cNvSpPr>
              <a:spLocks noChangeShapeType="1"/>
            </p:cNvSpPr>
            <p:nvPr/>
          </p:nvSpPr>
          <p:spPr bwMode="auto">
            <a:xfrm>
              <a:off x="7240" y="5040"/>
              <a:ext cx="2223"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71694" name="Rectangle 14">
            <a:extLst>
              <a:ext uri="{FF2B5EF4-FFF2-40B4-BE49-F238E27FC236}">
                <a16:creationId xmlns:a16="http://schemas.microsoft.com/office/drawing/2014/main" id="{5EABCD92-18C4-EC08-3384-36785E579585}"/>
              </a:ext>
            </a:extLst>
          </p:cNvPr>
          <p:cNvSpPr>
            <a:spLocks noGrp="1" noChangeArrowheads="1"/>
          </p:cNvSpPr>
          <p:nvPr>
            <p:ph type="title"/>
          </p:nvPr>
        </p:nvSpPr>
        <p:spPr/>
        <p:txBody>
          <a:bodyPr/>
          <a:lstStyle/>
          <a:p>
            <a:r>
              <a:rPr lang="en-US" altLang="en-US"/>
              <a:t>The Model Gut experiment</a:t>
            </a:r>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BB7900-7D13-7798-E2B9-E371A43494A4}"/>
              </a:ext>
            </a:extLst>
          </p:cNvPr>
          <p:cNvSpPr>
            <a:spLocks noGrp="1" noChangeArrowheads="1"/>
          </p:cNvSpPr>
          <p:nvPr>
            <p:ph type="title"/>
          </p:nvPr>
        </p:nvSpPr>
        <p:spPr/>
        <p:txBody>
          <a:bodyPr/>
          <a:lstStyle/>
          <a:p>
            <a:r>
              <a:rPr lang="en-US" altLang="en-US"/>
              <a:t>A journey through the gut</a:t>
            </a:r>
            <a:endParaRPr lang="en-GB" altLang="en-US"/>
          </a:p>
        </p:txBody>
      </p:sp>
      <p:sp>
        <p:nvSpPr>
          <p:cNvPr id="17411" name="Rectangle 3">
            <a:extLst>
              <a:ext uri="{FF2B5EF4-FFF2-40B4-BE49-F238E27FC236}">
                <a16:creationId xmlns:a16="http://schemas.microsoft.com/office/drawing/2014/main" id="{F7D92DB6-D919-4622-9739-F9B40E72DDF1}"/>
              </a:ext>
            </a:extLst>
          </p:cNvPr>
          <p:cNvSpPr>
            <a:spLocks noGrp="1" noChangeArrowheads="1"/>
          </p:cNvSpPr>
          <p:nvPr>
            <p:ph type="body" idx="1"/>
          </p:nvPr>
        </p:nvSpPr>
        <p:spPr/>
        <p:txBody>
          <a:bodyPr/>
          <a:lstStyle/>
          <a:p>
            <a:r>
              <a:rPr lang="en-US" altLang="en-US"/>
              <a:t>For the rest of this topic we will be taking a trip through the gut from the starting hole (mouth) to the ending hole (anus).</a:t>
            </a:r>
          </a:p>
          <a:p>
            <a:endParaRPr lang="en-US" altLang="en-US"/>
          </a:p>
          <a:p>
            <a:r>
              <a:rPr lang="en-US" altLang="en-US"/>
              <a:t>What are the parts of the gut?</a:t>
            </a:r>
            <a:br>
              <a:rPr lang="en-US" altLang="en-US"/>
            </a:br>
            <a:endParaRPr lang="en-US" altLang="en-US"/>
          </a:p>
          <a:p>
            <a:r>
              <a:rPr lang="en-US" altLang="en-US"/>
              <a:t>What will we see on the way?!</a:t>
            </a:r>
            <a:endParaRPr lang="en-GB"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a:extLst>
              <a:ext uri="{FF2B5EF4-FFF2-40B4-BE49-F238E27FC236}">
                <a16:creationId xmlns:a16="http://schemas.microsoft.com/office/drawing/2014/main" id="{EA0AC2C9-DBAB-3920-8F30-8DDC0C8AD5C1}"/>
              </a:ext>
            </a:extLst>
          </p:cNvPr>
          <p:cNvSpPr>
            <a:spLocks noGrp="1" noChangeArrowheads="1"/>
          </p:cNvSpPr>
          <p:nvPr>
            <p:ph type="title"/>
          </p:nvPr>
        </p:nvSpPr>
        <p:spPr/>
        <p:txBody>
          <a:bodyPr/>
          <a:lstStyle/>
          <a:p>
            <a:r>
              <a:rPr lang="en-US" altLang="en-US" sz="3600"/>
              <a:t>Tour map</a:t>
            </a:r>
            <a:endParaRPr lang="en-GB" altLang="en-US" sz="3600"/>
          </a:p>
        </p:txBody>
      </p:sp>
      <p:pic>
        <p:nvPicPr>
          <p:cNvPr id="22534" name="Picture 6">
            <a:extLst>
              <a:ext uri="{FF2B5EF4-FFF2-40B4-BE49-F238E27FC236}">
                <a16:creationId xmlns:a16="http://schemas.microsoft.com/office/drawing/2014/main" id="{A031E5A5-DEA6-4733-F5B5-A47E69CFDEE6}"/>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733800" y="381000"/>
            <a:ext cx="4546600" cy="6172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2527</TotalTime>
  <Words>2773</Words>
  <Application>Microsoft Office PowerPoint</Application>
  <PresentationFormat>On-screen Show (4:3)</PresentationFormat>
  <Paragraphs>533</Paragraphs>
  <Slides>68</Slides>
  <Notes>68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68</vt:i4>
      </vt:variant>
    </vt:vector>
  </HeadingPairs>
  <TitlesOfParts>
    <vt:vector size="75" baseType="lpstr">
      <vt:lpstr>Arial</vt:lpstr>
      <vt:lpstr>Times New Roman</vt:lpstr>
      <vt:lpstr>Wingdings</vt:lpstr>
      <vt:lpstr>Kristen ITC</vt:lpstr>
      <vt:lpstr>Echo</vt:lpstr>
      <vt:lpstr>Default Design</vt:lpstr>
      <vt:lpstr>Bitmap Image</vt:lpstr>
      <vt:lpstr>Digestion</vt:lpstr>
      <vt:lpstr>You are a tube inside a tube…</vt:lpstr>
      <vt:lpstr>A closer look at absorption…</vt:lpstr>
      <vt:lpstr>TASK: Copy and complete this diagram underneath Question 8 on your worksheet: </vt:lpstr>
      <vt:lpstr>What is the gut?</vt:lpstr>
      <vt:lpstr>Proof!</vt:lpstr>
      <vt:lpstr>The Model Gut experiment</vt:lpstr>
      <vt:lpstr>A journey through the gut</vt:lpstr>
      <vt:lpstr>Tour map</vt:lpstr>
      <vt:lpstr>Tour guide</vt:lpstr>
      <vt:lpstr>Tour guide</vt:lpstr>
      <vt:lpstr>Teeth</vt:lpstr>
      <vt:lpstr>Teeth</vt:lpstr>
      <vt:lpstr>Teeth</vt:lpstr>
      <vt:lpstr>Teeth</vt:lpstr>
      <vt:lpstr>Teeth</vt:lpstr>
      <vt:lpstr>Types of teeth</vt:lpstr>
      <vt:lpstr>Experiment</vt:lpstr>
      <vt:lpstr>Experiment</vt:lpstr>
      <vt:lpstr>Tooth decay</vt:lpstr>
      <vt:lpstr>Tooth decay</vt:lpstr>
      <vt:lpstr>Preventing Tooth Decay</vt:lpstr>
      <vt:lpstr>Tour guide</vt:lpstr>
      <vt:lpstr>Enzymes</vt:lpstr>
      <vt:lpstr>Enzymes</vt:lpstr>
      <vt:lpstr>PowerPoint Presentation</vt:lpstr>
      <vt:lpstr>PowerPoint Presentation</vt:lpstr>
      <vt:lpstr>Digestive Enzymes</vt:lpstr>
      <vt:lpstr>Digestive Enzymes</vt:lpstr>
      <vt:lpstr>Digestive Enzymes</vt:lpstr>
      <vt:lpstr>Enzymes in Industry</vt:lpstr>
      <vt:lpstr>Enzymes in Industry</vt:lpstr>
      <vt:lpstr>Enzymes in Industry</vt:lpstr>
      <vt:lpstr>What factors affect the rate of reaction of enzymes</vt:lpstr>
      <vt:lpstr>Amylase and Starch Investigation</vt:lpstr>
      <vt:lpstr>Apparatus</vt:lpstr>
      <vt:lpstr>Method</vt:lpstr>
      <vt:lpstr>Results</vt:lpstr>
      <vt:lpstr>Conclusion</vt:lpstr>
      <vt:lpstr>Task</vt:lpstr>
      <vt:lpstr>Basic method</vt:lpstr>
      <vt:lpstr>Graph </vt:lpstr>
      <vt:lpstr>Tour guide</vt:lpstr>
      <vt:lpstr>Mouth: What happens</vt:lpstr>
      <vt:lpstr>Tour guide</vt:lpstr>
      <vt:lpstr>Swallowing and Peristalsis</vt:lpstr>
      <vt:lpstr>Tour guide</vt:lpstr>
      <vt:lpstr>Stomach</vt:lpstr>
      <vt:lpstr>Enzymes and temperature</vt:lpstr>
      <vt:lpstr>Enzymes and pH</vt:lpstr>
      <vt:lpstr>Enzymes and pH</vt:lpstr>
      <vt:lpstr>Tour guide</vt:lpstr>
      <vt:lpstr>The duodenum</vt:lpstr>
      <vt:lpstr>PowerPoint Presentation</vt:lpstr>
      <vt:lpstr>Tour guide</vt:lpstr>
      <vt:lpstr>The small intestine</vt:lpstr>
      <vt:lpstr>Enzyme summary</vt:lpstr>
      <vt:lpstr>Absorption</vt:lpstr>
      <vt:lpstr>Absorption 1</vt:lpstr>
      <vt:lpstr>Absorption 2: Villi</vt:lpstr>
      <vt:lpstr>Absorption 2: Villi</vt:lpstr>
      <vt:lpstr>Absorption 2: Villi</vt:lpstr>
      <vt:lpstr>The Liver</vt:lpstr>
      <vt:lpstr>Absorption 2: Villi</vt:lpstr>
      <vt:lpstr>Tour guide</vt:lpstr>
      <vt:lpstr>Egestion</vt:lpstr>
      <vt:lpstr>Thank you for travelling along Alimentary Canal.  Have a nice day…</vt:lpstr>
      <vt:lpstr>PowerPoint Presentation</vt:lpstr>
    </vt:vector>
  </TitlesOfParts>
  <Company>The British International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Digestion</dc:title>
  <dc:creator>belindashorland</dc:creator>
  <cp:lastModifiedBy>Nayan GRIFFITHS</cp:lastModifiedBy>
  <cp:revision>85</cp:revision>
  <dcterms:created xsi:type="dcterms:W3CDTF">2006-06-26T09:20:51Z</dcterms:created>
  <dcterms:modified xsi:type="dcterms:W3CDTF">2023-03-14T11:14:03Z</dcterms:modified>
</cp:coreProperties>
</file>