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01" r:id="rId4"/>
    <p:sldId id="258" r:id="rId5"/>
    <p:sldId id="259" r:id="rId6"/>
    <p:sldId id="260" r:id="rId7"/>
    <p:sldId id="296" r:id="rId8"/>
    <p:sldId id="303" r:id="rId9"/>
    <p:sldId id="287" r:id="rId10"/>
    <p:sldId id="261" r:id="rId11"/>
    <p:sldId id="304" r:id="rId12"/>
    <p:sldId id="294" r:id="rId13"/>
    <p:sldId id="311" r:id="rId14"/>
    <p:sldId id="286" r:id="rId15"/>
    <p:sldId id="305" r:id="rId16"/>
    <p:sldId id="293" r:id="rId17"/>
    <p:sldId id="264" r:id="rId18"/>
    <p:sldId id="306" r:id="rId19"/>
    <p:sldId id="295" r:id="rId20"/>
    <p:sldId id="288" r:id="rId21"/>
    <p:sldId id="307" r:id="rId22"/>
    <p:sldId id="290" r:id="rId23"/>
    <p:sldId id="309" r:id="rId24"/>
    <p:sldId id="263" r:id="rId25"/>
    <p:sldId id="289" r:id="rId26"/>
    <p:sldId id="265" r:id="rId27"/>
    <p:sldId id="266" r:id="rId28"/>
    <p:sldId id="285" r:id="rId29"/>
    <p:sldId id="302" r:id="rId30"/>
    <p:sldId id="297" r:id="rId31"/>
    <p:sldId id="298" r:id="rId32"/>
    <p:sldId id="299" r:id="rId33"/>
    <p:sldId id="308" r:id="rId34"/>
    <p:sldId id="291" r:id="rId35"/>
    <p:sldId id="284" r:id="rId36"/>
    <p:sldId id="292" r:id="rId37"/>
    <p:sldId id="283" r:id="rId38"/>
    <p:sldId id="31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00FF00"/>
    <a:srgbClr val="66FF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>
      <p:cViewPr varScale="1">
        <p:scale>
          <a:sx n="104" d="100"/>
          <a:sy n="104" d="100"/>
        </p:scale>
        <p:origin x="3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5D5C146-A4F7-07BB-9942-CE0FC819B5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A4B1B49C-2C3E-0A8A-0312-799BA6ED0E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B36849EC-5773-12EC-B448-4C813A51683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E6CBF00B-8F12-7871-124D-C90932C805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D4E980D5-1DCF-8294-F431-5B7DA8C40C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A7DD8726-6C4E-358A-035D-EBF676F2B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A4CDE1-A26B-4B1A-9FCF-BF435DA9A7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A958C9-1D09-81F8-D301-01044B6579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573FB-5149-4FE7-BBB6-66B34E2B85D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891C3EAA-1971-07E5-74DF-6B9091A205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D4C8383-05CC-0541-FC33-69492885F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C46ECE3-D194-BFB2-DD09-A6010BA25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8D225-C78E-409D-B2C1-1EE3C80E26A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755B0714-CFE2-81B7-7478-B005A6783F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659BFC5-2FEE-2FC1-0BDF-D7A2DB279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39F425-C34A-E9B0-C608-DD5F23368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A1340-9AA5-4D64-9447-19A452733DD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580D43F4-D13E-95BA-C95D-08B0095AFF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51B8BD9C-9B80-3988-EEE8-39F5C25D4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C447CB-6ADC-A71B-9F6A-7320664C6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24EDE-2675-4769-B4BF-3EE9F042965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2ED548DB-F6A9-5845-6935-2C0A727711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209B78A0-1F3B-5C07-F502-6FD8FBB9F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FBBEB74-967D-D35A-3955-39C47AFDF9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E67BA-D2EF-441D-A65B-2AA10F2D044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D7DA4372-CAB8-0E17-9F3A-A3DE6B34BC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F3DB8BBC-65DC-01F9-8649-827CBAB5B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B1391D5-56F3-187F-FC0F-BE343535D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2CB02-2AE1-4FBC-BACF-FA1E06E2A23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E27B5AE-8F78-68DA-F9B3-C9C0AAE5FA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2A29D6D-A25A-5712-7772-A7E5B8EEB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5AAFC8-1E2A-7A98-A8E9-8DF42E2B7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144ED-2262-418F-9B06-33FCC03A8CC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62445011-D74F-A1B9-E47B-87BF0F1FC8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FEDA8FE1-8711-8EFF-17BB-F9B75202A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08C0D6-1DA8-37E8-9A24-03661C2B8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EF350-8E5E-4E88-8743-C6C995049EB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D07F59E9-1E98-83CF-AC99-FF334CBCB9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2F98E5A-5518-7EAB-F949-A71A67131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DAA5AE7-169F-35B5-CD92-07BBE9C0F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A9215-2858-41BE-BF1D-1F88027FEAF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A56D8B91-5900-C5F8-9D0A-6547F616CA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2E11DD8-4DE3-F8E7-3CE4-3EC2C4B38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A8606A-D77A-A2B0-F767-9C91047D34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DDB91-D401-4291-A774-04D992FC285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6E2F8594-BE9C-35E2-0C57-6EC1AB168C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A2E6CD0-AA49-5697-AA91-AB5470BC6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B89709-9667-594F-C29D-F421850DF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DDE7B-B76E-40F9-B132-856BAD0BC05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C8E15D75-0C0C-4A99-A097-012A53E788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EBAE71A-86E5-AB62-4D83-7C3098E29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89D1363-FD86-1A3D-2206-45828F8735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589C2-68FB-49F2-AAC7-FEAEA812902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9126872-EA78-37A2-FFE2-6514F710A4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36D1B43-B218-B8BB-8150-FBA67E2CF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D50208-3F9E-2AD8-35C5-1310BB870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887BB-D029-4DC0-83AD-6BEEFC910EC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ABDE699F-32AC-9CE6-C6A8-23D4557415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7E10FE5-230C-645F-A5F8-D33018EC6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E6B0FF-5EA5-9C4D-8002-7119B7CBB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43C21-0CFA-4A4A-AF12-59B1C9CB22E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D4AF0D5F-46AF-2A0E-8075-448D6E78D9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78D987EC-A65E-31F7-87B1-DDCA8752C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AFA93E-08F0-9D65-74E6-4AEB7D022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B28B9-438E-457F-AD0F-340604B61EA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3EBD529A-BBC9-F58D-626B-040A2194EB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66A469D-40FB-5BCF-5AA5-5B21AAF05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263426-1CDE-5DDE-7749-B74B6CD9E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5BA0-D8F2-47C6-8432-94B8D1BC6E2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C24C531E-3252-E162-3C89-584B169EB1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DC57DBAC-8273-6D32-22C2-F144E1DB1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95C777-A573-DD11-307F-3B4180991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A6FF9-3E3B-4EDF-A81A-99AC6B1C7B5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9FF58F6B-FF72-068C-3234-2834A62A61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8115EDB-65A1-1714-BE51-4ABD8A9E2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756149-0CC9-1212-AF77-D4279EE876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05E20-9F58-45CA-BDDD-02055227E73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BA00A4D1-8DDA-CE0F-9216-0C2067219E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D966952-8F9E-991F-87A0-2BF9EBB91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1C63C4-3367-7479-07AA-2044D134C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BFF400-D642-45CA-87F1-D559EC4FA61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6A76108B-B1B6-5F5C-EA6B-ECA1E11A5B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70352033-389B-3A17-9D98-D2F46185E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5AD214-1CD8-1F54-8418-E2E4D7C51E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9B0C9-65F8-4F2B-8313-DC55BD3664B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CBBFBD3-9CCF-A4C2-6402-CB4B04EE2D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859AC23-5AE6-662B-2836-D891C41B1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297900-6D5C-4B38-8016-72C6E22F61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435E9-FDDC-4A27-8318-44158B1A785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84C1EE43-988C-44C1-130D-20749E1233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8F02893-86A6-4750-94AD-53268E1DD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36F793-E9C1-41CE-0BEC-FF807E24A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2CCC8-2FF7-4E6C-AEB6-AAEEA358228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E468E7E4-3DAA-0AB8-6481-8CA321147A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BDD71BA1-4DDD-5DC2-1028-E4C411B66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2DF190-4CB0-5E84-F2CA-8A6448666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6B24A-A6C9-4BB0-8D7E-D4B6BD0CA76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3A9C304B-2E55-F2EF-E7D7-DE12FC3595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DC0B28D-906F-58D3-DA19-7644457CA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5ECE300-A4BE-C3DE-3A2D-67629FC6B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4A9EF-4A6D-4573-9DE9-5D670FFC84A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812F2231-848F-670C-E84E-82B90C2897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5EA39D7-301B-BF82-B81D-CE90C4E22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0799E9-181D-83EA-638D-B6A7A3B93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E9AD9-2D7D-4D6E-A40D-3D4F6DCA440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E45F6AB1-9F8F-9C70-2A0C-2C8DBD9533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5CB63E4-CCEF-BE48-DBBE-EC9C129FE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015CED-2C13-86A6-9D20-329C586C2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282ED-496A-4365-805E-334CD42441F5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DD450C06-D0CC-8C28-3C6B-D3F828429F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8924271-15C6-1D9A-6B40-49B8423E5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41C9F3-CC3E-24CB-FF50-796907B80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C12A6-1E6F-4CC9-BF16-FCB08EADE93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F721A96B-88ED-6EF7-53B0-AC8551311D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49FDE746-2970-47E2-9105-79E7BBFD1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161D21-48D4-B6FE-768C-6FD37679F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CF147-0FA0-4E07-9618-4E5350739A5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9333E9C2-1732-5093-AE40-35BBDB5A40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DFFDCD6-393D-B880-91EE-DADE6D87A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3930FA-7E6D-8D17-4852-448752607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36237-837F-448A-A2A4-51703B682AF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95EBBE2F-2161-D732-D1AC-6576B4A8DF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DE5E87F1-547C-4C2E-F72F-05E5E1374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F465DF-C15C-44B6-8269-F872CD0FC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36996-DB81-4692-8515-5DCF8114763A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071DD47B-C80D-93F7-93EA-2B50DC2D09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31003921-26CC-F53D-7F78-EFEE6C66A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8159DF-324D-12FD-FB94-B50D00C19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DC523-12F5-4CEC-9000-198FA79E607A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CE328616-FD7B-72E0-5A6A-CBACFE95FE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DAEA2B2-7D1E-89D3-4DA2-9B74337D5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C8B84F-5DA1-D6A1-5352-CDFF89784D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09317-5116-4360-9A74-B730F42A624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540ACB7F-CC04-1133-50EA-E9354585B0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DE46ED4C-2192-AE72-5B84-C9118A1A7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6392BE7-BCF9-3747-A530-2FA972460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CD5FD-DE90-4B2A-A2F2-053B7C90B1A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473E65CC-305C-D48C-B80B-DCFD341E8F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E917A3F-BF30-AC90-9F1D-17D5D3E83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DD389C-BCBC-6F6E-62FB-9431FFF711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4EB19-5CD1-4194-86C5-898849394F9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2A4DD705-302B-1F22-1634-50B825D159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97B7FC2-1605-7C78-A620-39AB4F2B6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17E8581-876D-4A28-A718-0D52430B6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4D5E6-6431-4584-B89E-2C97F41531F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16A75519-FA47-0D58-D464-4352D87704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D09EAAE-1A71-B6E8-063E-5914CEF5F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74A2D5-3840-8CE3-B299-21B8C7216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F5878-936F-43AA-8CEF-70F1AAFDC7A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7E50A5E9-4172-DC5A-EA06-28AC8BA3BA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DEBDDE9B-7846-9FA8-78F2-9E7292B46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CADC27-A3B3-4577-F522-6A8E08C14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BC54A-0566-424A-B7AB-F46AC3C6DFB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2B6D8393-A0E7-D8E9-0F2D-07FDA511C8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D3C97B1A-746F-E6E7-6C71-E28071BC7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3D9A9F-CFEB-83CF-AB87-518A336A3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8F3C4-11F5-42AE-8196-36C2A0D18D5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8910F2E2-122B-46AC-CA31-62B2B9B1AC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5FF1D4B-9135-5DF4-DD30-504BECEC9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81D4-E54B-1D11-2D0A-CE2365680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D3880-1164-110D-D8AA-78B07B8BC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DC38-C387-CAA3-FEB5-A9AA1079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30B6A-5425-739F-6F18-913918D0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D90E9-BE57-9FF1-F43D-4E57924B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B6A0D-16FB-4A0B-8E70-BDCFBB0ADF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42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D662-E55B-E62E-1A4B-3248F1A1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8E026-A964-BCC8-4C5F-F21953E33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B8D72-A2DE-F89A-CA2A-633381A5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F6412-7584-9F08-5211-4AE8A67B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E8950-C8AF-1765-65D3-0E6335BD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9A56F-1266-495E-9FA8-999F784B8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8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EF8DD3-B74F-8BCA-6049-095D50DEA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D54D4-A286-C080-6697-617C32388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72993-D760-7CA8-E8AD-588D7CB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77833-79D2-BA3E-FF0E-6CBB8212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15352-4615-84D9-3789-A6A449F1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EA9C0-632B-4201-9073-FC8004C53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4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6B91-3102-50DC-2362-480D4BEA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1199-E4D2-B21A-99CC-700EA211A3D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2FD77-656F-4AD1-2DAD-2EC3E596D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0565-08C2-AE2E-90B1-B193319D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429B5-8257-E833-E89B-19051570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B6B22-9F29-4165-901F-5483FF1F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E010F4-2779-46DA-B32E-157FFEEAB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9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74A2-8B0A-039C-DFCA-66ECE93B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4EB9C-C5F6-F828-3A89-38D8F17F3C9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39764-D714-A2CC-A5CE-74AF75ACAE4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1ED74F-8602-290E-8843-6C3D0566ABB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A4B90E-5C59-C73F-0D4A-1AAF4C28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CE8EFC-3EA6-8085-654B-E08BF0AD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A22B91-B027-C2F5-057A-284BC3BA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261737-E385-492D-A255-3E4BC8DE0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08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B823-24DD-98F7-E941-BA4DB99B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2489-DA72-41A8-4006-441369BBF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13DFC-372D-014B-06B0-EF1A9BFDDA8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2AFE87-4EEF-F903-E2B7-2883415FA59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4069BC-5180-6A79-A97E-9BB9A603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C67B5B-73A1-9564-C014-72121D23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386CB9-5048-8064-90BB-082D38CC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002D76-F975-41C5-8873-9998DE943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52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429D6-0A18-F6EF-2C97-DC046C3D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8BE6D-5592-3A2A-6E58-A7031FE51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95096-1F1E-B19D-C539-8053F799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DA779-656C-CEF8-1E81-A773F884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68B0C-DE9B-9588-C2E0-730F2349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67CE4-58F1-447E-AB37-B57F67D12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51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BC1B-D225-03A4-7F08-B0A3A565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F2034-4523-3898-6740-896F327DB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3C797-3FD6-4F5C-C33E-99724C93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587D7-230C-43CA-89F7-E0C19A6E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9206D-E0AF-D4B5-79C0-A1F1491D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AA4F1-63C4-4CBC-B73E-42D0A917A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6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A3C3-BB91-E1CC-B0C3-E3842312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1F214-7B0F-725B-0BE3-6BBA547A3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F5C85-43FC-45BE-8E29-A2E729CDD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163E2-5311-3B10-ABDD-E8D9236F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D8396-4455-07E3-E24D-EF32780A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6D901-797C-4C42-286B-2965E88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38EEA-3B9E-4235-B642-D5542CEE3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19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B910-F5B1-0523-CBBC-E2E910D1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C1DDE-1592-1D11-8275-2E12EA3AA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54DEC-E269-55D1-A11F-F2FDC19F8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88D1C-680E-7E85-33FA-D8DBB629A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078AE0-9784-846E-ABC8-638E9CA5C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EBD4B-5E7B-E45C-088C-A41E83A6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6B1C9-8FCF-258C-7A98-E43C8C76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AEA1D-364A-1676-C4D9-8A1508F1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CC17D-4E07-4E72-A5D7-BD345679C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36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6644-F67C-0030-6616-4F3BB18D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CA1CB-550A-123E-1418-DAA4C174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77633-4EA0-AC2D-94F4-2E14C890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8B329-3C47-064B-5622-2121C016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DD6D5-8169-4BCA-ADF1-5B08E4B8F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02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2E77C-B303-4F36-3956-07C8B806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9CD8D-3C71-8BDD-1369-5A3BB0EC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E7E64-8AC6-30C2-F3C6-38352261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50997-0AEB-4F52-8834-CA862E187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40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28CD-8131-048F-0A15-D8D748D6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810C0-2955-E2E6-A781-91C5699C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490FE-764D-6008-01C3-60453DB11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D9771-07C2-D81D-5F0B-AE10BC5C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6F4E0-69D2-723E-DA32-E74137AB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FFDAB-682F-19A1-576B-40722632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C0D4B-8175-4060-A244-E8C7A7FC3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61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07AD-4BC6-1D70-1C74-F585FCB2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DC00F-2D35-2C14-3C88-2B15F02A5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B3998-72D1-BA39-CB64-2967D88FF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4B99D-38BA-C91E-38FF-C058D848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F3959-4AE8-0F88-6406-38ECBFBA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37A02-3CE0-5FAE-3010-FFF0E1F3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905B-3A52-4A58-A525-CB9CF2C77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64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B5C8B0-6FEC-FA88-7AFE-9D6554972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EF6409-1FA7-325A-2E73-E89E6524A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209378-C760-7ABE-6857-F90B3AA9DB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F2C89C-7753-AE14-7CDB-CEECF9F6D1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7DBC8B-B40C-6FE4-3BB8-2F13C513EC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AAB589-2168-45CD-AB9B-B6D0583534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4hgarden.msu.edu/kidstour/zoo/zac0278.jpg" TargetMode="External"/><Relationship Id="rId7" Type="http://schemas.openxmlformats.org/officeDocument/2006/relationships/hyperlink" Target="http://4hgarden.msu.edu/kidstour/zoo/zac0293.jpg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4hgarden.msu.edu/kidstour/zoo/zac0288.jpg" TargetMode="External"/><Relationship Id="rId5" Type="http://schemas.openxmlformats.org/officeDocument/2006/relationships/hyperlink" Target="http://4hgarden.msu.edu/kidstour/zoo/zac0281.jp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hyperlink" Target="http://4hgarden.msu.edu/kidstour/zoo/zac029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D6BC18A-3F6E-C782-4AFD-D94186AA8C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4495800" cy="3352800"/>
          </a:xfrm>
        </p:spPr>
        <p:txBody>
          <a:bodyPr anchor="ctr"/>
          <a:lstStyle/>
          <a:p>
            <a:r>
              <a:rPr lang="en-US" altLang="en-US" sz="5400" b="1"/>
              <a:t>Digestion in Ruminants &amp; Rodents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6E06C42-965F-C280-4813-7D7929F8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10096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99858B26-EFB8-1C0A-5C6C-6495EE97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0636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1DB1A3D-7DC6-FAE8-3325-D9FA5BF49AD0}"/>
              </a:ext>
            </a:extLst>
          </p:cNvPr>
          <p:cNvPicPr>
            <a:picLocks noChangeAspect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1676400"/>
            <a:ext cx="1223963" cy="129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D4B98608-D529-21C8-2D5B-0A4B3EB16F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61722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3A19ED-2257-1AB8-5412-AB9FA3A40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          Ruminants..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FAD10BF-3D48-8230-9436-207057BEF4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/>
              <a:t>Rumen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  - first &amp; largest compartment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	- contain bacteria that produced 	  	 cellulase for the cellulose 	 	digestion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  - function as the fermentation 	  	   	chamber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360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0979A69F-F771-92ED-A06C-FE4E317D79C8}"/>
              </a:ext>
            </a:extLst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1290638" cy="920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C104D40B-A8ED-9597-F2CD-7142B42C8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0EB95609-39FE-4F22-B234-928E854110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21861" name="Picture 5">
            <a:extLst>
              <a:ext uri="{FF2B5EF4-FFF2-40B4-BE49-F238E27FC236}">
                <a16:creationId xmlns:a16="http://schemas.microsoft.com/office/drawing/2014/main" id="{30665610-965C-84FA-92B1-DC0343109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34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DD8555B-F940-A7C4-41E6-4095FE8F4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C5B4A72-0501-6838-1426-E8690C6B5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3ED84091-75E1-5E27-7D5F-CDCC0AB3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D245D6F8-FEF1-CE52-CF5D-3C83626FD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algn="l"/>
            <a:r>
              <a:rPr lang="en-US" altLang="en-US" b="1"/>
              <a:t>Organisms in rumen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8688202-E0CC-9EFD-4754-106945D7A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38244" name="Picture 4" descr=" ">
            <a:hlinkClick r:id="rId3"/>
            <a:extLst>
              <a:ext uri="{FF2B5EF4-FFF2-40B4-BE49-F238E27FC236}">
                <a16:creationId xmlns:a16="http://schemas.microsoft.com/office/drawing/2014/main" id="{00FF5611-F4C5-0085-AAF7-62865BC4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276600" cy="24574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8" name="Picture 8" descr=" ">
            <a:hlinkClick r:id="rId5"/>
            <a:extLst>
              <a:ext uri="{FF2B5EF4-FFF2-40B4-BE49-F238E27FC236}">
                <a16:creationId xmlns:a16="http://schemas.microsoft.com/office/drawing/2014/main" id="{36B63733-74ED-8402-AC8B-7F927B97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3429000" cy="257175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0" name="Picture 10" descr=" ">
            <a:hlinkClick r:id="rId7"/>
            <a:extLst>
              <a:ext uri="{FF2B5EF4-FFF2-40B4-BE49-F238E27FC236}">
                <a16:creationId xmlns:a16="http://schemas.microsoft.com/office/drawing/2014/main" id="{C623B255-B61E-9153-FBFD-8D00132D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200400" cy="24003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2" name="Picture 12" descr=" ">
            <a:hlinkClick r:id="rId9"/>
            <a:extLst>
              <a:ext uri="{FF2B5EF4-FFF2-40B4-BE49-F238E27FC236}">
                <a16:creationId xmlns:a16="http://schemas.microsoft.com/office/drawing/2014/main" id="{17C18744-3ECC-9482-B773-20E990A1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1950"/>
            <a:ext cx="3276600" cy="24574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4" name="Picture 14" descr=" ">
            <a:hlinkClick r:id="rId11"/>
            <a:extLst>
              <a:ext uri="{FF2B5EF4-FFF2-40B4-BE49-F238E27FC236}">
                <a16:creationId xmlns:a16="http://schemas.microsoft.com/office/drawing/2014/main" id="{6CBD3F26-1E5A-D63B-EDA6-FCB6BD3AB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3048000" cy="2286000"/>
          </a:xfrm>
          <a:prstGeom prst="rect">
            <a:avLst/>
          </a:prstGeom>
          <a:noFill/>
          <a:ln w="5715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>
            <a:extLst>
              <a:ext uri="{FF2B5EF4-FFF2-40B4-BE49-F238E27FC236}">
                <a16:creationId xmlns:a16="http://schemas.microsoft.com/office/drawing/2014/main" id="{CA6A18F1-EC3D-338C-54E1-7DA3F0C08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            Ruminants..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F6FDCEE-1381-9914-1499-2F8C74C5D4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/>
              <a:t>Reticulum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		- also contains bacteria for 		  digestion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		- content of reticulum called cud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		- regurgitation occurs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   - has a ‘honeycomb’ wall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6CE5EB51-4F65-38D9-C881-D17980A61770}"/>
              </a:ext>
            </a:extLst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57200"/>
            <a:ext cx="1290638" cy="920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4137A662-C45B-CD5D-0820-0B8554331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40BFF303-C8AE-1CB0-29C1-9205577EB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24933" name="Picture 5">
            <a:extLst>
              <a:ext uri="{FF2B5EF4-FFF2-40B4-BE49-F238E27FC236}">
                <a16:creationId xmlns:a16="http://schemas.microsoft.com/office/drawing/2014/main" id="{7C096425-3C59-9686-2A48-F7BA360D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E553DED-B54D-6378-3A03-4FC1A1CDB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E127354A-85E5-3F40-699A-CBDBEB611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79594980-5EF2-045E-5AA0-255EEA6F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F7F4766-2E40-D654-9ADA-484F84AAD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             Ruminants..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8CCFCAB-F9DF-C6CA-91B3-9AC8B99B6B9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b="1"/>
              <a:t>Omasum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		- reswallowed cud will be sent 	  here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		- large particle are broken 	 	  down by peristalsis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		- water is removed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600" b="1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DCC841CB-4D65-2F13-6183-7406DF15DF18}"/>
              </a:ext>
            </a:extLst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57200"/>
            <a:ext cx="1366838" cy="97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48685755-341A-9DF8-E6BB-710517DF8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F0E08BD2-9FFD-0710-4C54-484F4E17F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26981" name="Picture 5">
            <a:extLst>
              <a:ext uri="{FF2B5EF4-FFF2-40B4-BE49-F238E27FC236}">
                <a16:creationId xmlns:a16="http://schemas.microsoft.com/office/drawing/2014/main" id="{238B8635-3ADD-2464-B8E9-E8C11469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26CECF2A-B1FB-A5F7-D2B3-67806BCD3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FB00B1D-A02F-4EF5-6756-B58B535CA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2404" name="Picture 4">
            <a:extLst>
              <a:ext uri="{FF2B5EF4-FFF2-40B4-BE49-F238E27FC236}">
                <a16:creationId xmlns:a16="http://schemas.microsoft.com/office/drawing/2014/main" id="{A86C1532-A1A0-163B-F3C7-F37105912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236904B-3EED-D2A0-06E8-F72A26760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Ruminants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8621EBA-E547-6155-284A-BA5F7C93F1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3733800" cy="4525963"/>
          </a:xfrm>
        </p:spPr>
        <p:txBody>
          <a:bodyPr/>
          <a:lstStyle/>
          <a:p>
            <a:r>
              <a:rPr lang="en-US" altLang="en-US" sz="3600" b="1"/>
              <a:t>Herbivore mammals</a:t>
            </a:r>
          </a:p>
          <a:p>
            <a:r>
              <a:rPr lang="en-US" altLang="en-US" sz="3600" b="1"/>
              <a:t>Eg. Cow, goat, giraffe, deer</a:t>
            </a:r>
          </a:p>
          <a:p>
            <a:r>
              <a:rPr lang="en-US" altLang="en-US" sz="3600" b="1"/>
              <a:t>Feed on plant - cellulose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26B3CC6C-E36A-EA4E-1C11-7E7F164FDC0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381000"/>
            <a:ext cx="4724400" cy="6119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5931DBEE-8447-3431-3F86-16600E881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600" b="1"/>
              <a:t>Abomasum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		- true stomach of the ruminants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		- gastric juice containing  	 	  digestive enzymes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3600" b="1"/>
              <a:t>    - HCl and pepsin</a:t>
            </a:r>
          </a:p>
          <a:p>
            <a:endParaRPr lang="en-US" altLang="en-US" sz="3600" b="1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4ECFC06F-727F-662B-1D92-B6074A1CBC6E}"/>
              </a:ext>
            </a:extLst>
          </p:cNvPr>
          <p:cNvPicPr>
            <a:picLocks noChangeAspect="1" noChangeArrowheads="1" noCro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57200"/>
            <a:ext cx="1601788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80C38D38-1DAC-75D7-4603-481FAC5A0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/>
              <a:t>            Ruminants..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4B018FA5-8F23-FD8D-17F4-08A5E09FC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0D46F11F-6A8B-55BF-E601-D76CDBE6A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29029" name="Picture 5">
            <a:extLst>
              <a:ext uri="{FF2B5EF4-FFF2-40B4-BE49-F238E27FC236}">
                <a16:creationId xmlns:a16="http://schemas.microsoft.com/office/drawing/2014/main" id="{85394F03-1C19-8F7B-99A3-DB459AA4D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FDA8E61-3559-CE25-44EF-F9CE374AB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Flow of food in ruminant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0CA87D9F-DB7B-3BE5-09A8-C4C93920DC94}"/>
              </a:ext>
            </a:extLst>
          </p:cNvPr>
          <p:cNvPicPr>
            <a:picLocks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209800"/>
            <a:ext cx="2286000" cy="163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7" name="Text Box 7">
            <a:extLst>
              <a:ext uri="{FF2B5EF4-FFF2-40B4-BE49-F238E27FC236}">
                <a16:creationId xmlns:a16="http://schemas.microsoft.com/office/drawing/2014/main" id="{FD2B8A36-7E15-1991-20AB-7CCFB2EAA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28800"/>
            <a:ext cx="1600200" cy="636588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mouth</a:t>
            </a:r>
          </a:p>
        </p:txBody>
      </p:sp>
      <p:sp>
        <p:nvSpPr>
          <p:cNvPr id="66568" name="Text Box 8">
            <a:extLst>
              <a:ext uri="{FF2B5EF4-FFF2-40B4-BE49-F238E27FC236}">
                <a16:creationId xmlns:a16="http://schemas.microsoft.com/office/drawing/2014/main" id="{5C0E4372-4E24-BBAC-989A-C9BDBE357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81400"/>
            <a:ext cx="2743200" cy="636588"/>
          </a:xfrm>
          <a:prstGeom prst="rect">
            <a:avLst/>
          </a:prstGeom>
          <a:solidFill>
            <a:srgbClr val="FF00FF"/>
          </a:solidFill>
          <a:ln w="571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oesophagus</a:t>
            </a:r>
          </a:p>
        </p:txBody>
      </p:sp>
      <p:sp>
        <p:nvSpPr>
          <p:cNvPr id="66569" name="Text Box 9">
            <a:extLst>
              <a:ext uri="{FF2B5EF4-FFF2-40B4-BE49-F238E27FC236}">
                <a16:creationId xmlns:a16="http://schemas.microsoft.com/office/drawing/2014/main" id="{C48F5FB2-0221-BA13-B118-C66EB50BB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257800"/>
            <a:ext cx="1524000" cy="636588"/>
          </a:xfrm>
          <a:prstGeom prst="rect">
            <a:avLst/>
          </a:prstGeom>
          <a:solidFill>
            <a:srgbClr val="FFCC00"/>
          </a:solidFill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rumen</a:t>
            </a:r>
          </a:p>
        </p:txBody>
      </p:sp>
      <p:sp>
        <p:nvSpPr>
          <p:cNvPr id="66571" name="Text Box 11">
            <a:extLst>
              <a:ext uri="{FF2B5EF4-FFF2-40B4-BE49-F238E27FC236}">
                <a16:creationId xmlns:a16="http://schemas.microsoft.com/office/drawing/2014/main" id="{5BC1DDB5-AE55-647E-8F85-154DE2F7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257800"/>
            <a:ext cx="1600200" cy="636588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mouth</a:t>
            </a:r>
          </a:p>
        </p:txBody>
      </p:sp>
      <p:sp>
        <p:nvSpPr>
          <p:cNvPr id="66572" name="Text Box 12">
            <a:extLst>
              <a:ext uri="{FF2B5EF4-FFF2-40B4-BE49-F238E27FC236}">
                <a16:creationId xmlns:a16="http://schemas.microsoft.com/office/drawing/2014/main" id="{C17852BE-C8C6-AA86-01B1-4F39852E7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505200"/>
            <a:ext cx="2133600" cy="636588"/>
          </a:xfrm>
          <a:prstGeom prst="rect">
            <a:avLst/>
          </a:prstGeom>
          <a:solidFill>
            <a:srgbClr val="00FF00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omasum</a:t>
            </a:r>
          </a:p>
        </p:txBody>
      </p:sp>
      <p:sp>
        <p:nvSpPr>
          <p:cNvPr id="66573" name="Text Box 13">
            <a:extLst>
              <a:ext uri="{FF2B5EF4-FFF2-40B4-BE49-F238E27FC236}">
                <a16:creationId xmlns:a16="http://schemas.microsoft.com/office/drawing/2014/main" id="{28A56F8E-3608-8DA5-546E-E850876B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0"/>
            <a:ext cx="2133600" cy="636588"/>
          </a:xfrm>
          <a:prstGeom prst="rect">
            <a:avLst/>
          </a:prstGeom>
          <a:solidFill>
            <a:srgbClr val="CC99FF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reticulum</a:t>
            </a: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A7E8AA18-584B-5CAB-A9EB-110EB35A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52600"/>
            <a:ext cx="2667000" cy="636588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abomasum</a:t>
            </a:r>
          </a:p>
        </p:txBody>
      </p:sp>
      <p:sp>
        <p:nvSpPr>
          <p:cNvPr id="66575" name="Line 15">
            <a:extLst>
              <a:ext uri="{FF2B5EF4-FFF2-40B4-BE49-F238E27FC236}">
                <a16:creationId xmlns:a16="http://schemas.microsoft.com/office/drawing/2014/main" id="{3ECB1E3E-81B2-4C59-25A4-36F8839F0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5908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76" name="Line 16">
            <a:extLst>
              <a:ext uri="{FF2B5EF4-FFF2-40B4-BE49-F238E27FC236}">
                <a16:creationId xmlns:a16="http://schemas.microsoft.com/office/drawing/2014/main" id="{50180D29-C0F7-83D1-111F-4913F0AA5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3434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24B28BBD-E8D2-5E4A-175B-44C972DB3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6388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CEE03ADF-0A11-8C3F-E61C-7E0CDEF7F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388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79" name="Line 19">
            <a:extLst>
              <a:ext uri="{FF2B5EF4-FFF2-40B4-BE49-F238E27FC236}">
                <a16:creationId xmlns:a16="http://schemas.microsoft.com/office/drawing/2014/main" id="{9C39950B-43E3-1A45-E950-1C0DB2158F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41910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ECD08D62-82A6-59CB-B8CB-ECC92A0A5B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438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581" name="Text Box 21">
            <a:extLst>
              <a:ext uri="{FF2B5EF4-FFF2-40B4-BE49-F238E27FC236}">
                <a16:creationId xmlns:a16="http://schemas.microsoft.com/office/drawing/2014/main" id="{B5C41F0B-8768-356D-678C-CF257D10A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943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regurgitation</a:t>
            </a:r>
          </a:p>
        </p:txBody>
      </p:sp>
      <p:sp>
        <p:nvSpPr>
          <p:cNvPr id="66582" name="Text Box 22">
            <a:extLst>
              <a:ext uri="{FF2B5EF4-FFF2-40B4-BE49-F238E27FC236}">
                <a16:creationId xmlns:a16="http://schemas.microsoft.com/office/drawing/2014/main" id="{B20358DE-A709-134F-F0CD-676861A40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943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fermentation</a:t>
            </a: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14566604-422B-A576-3D51-45629BE30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876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curd</a:t>
            </a:r>
          </a:p>
        </p:txBody>
      </p:sp>
      <p:sp>
        <p:nvSpPr>
          <p:cNvPr id="66584" name="Text Box 24">
            <a:extLst>
              <a:ext uri="{FF2B5EF4-FFF2-40B4-BE49-F238E27FC236}">
                <a16:creationId xmlns:a16="http://schemas.microsoft.com/office/drawing/2014/main" id="{E62D93CF-52B6-2801-62A2-84A2CC4D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95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swallow</a:t>
            </a:r>
          </a:p>
        </p:txBody>
      </p:sp>
      <p:sp>
        <p:nvSpPr>
          <p:cNvPr id="66585" name="Text Box 25">
            <a:extLst>
              <a:ext uri="{FF2B5EF4-FFF2-40B4-BE49-F238E27FC236}">
                <a16:creationId xmlns:a16="http://schemas.microsoft.com/office/drawing/2014/main" id="{CD0858EC-96D9-4D82-AC63-2C9E205A2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swallow</a:t>
            </a:r>
          </a:p>
        </p:txBody>
      </p:sp>
      <p:sp>
        <p:nvSpPr>
          <p:cNvPr id="66586" name="Text Box 26">
            <a:extLst>
              <a:ext uri="{FF2B5EF4-FFF2-40B4-BE49-F238E27FC236}">
                <a16:creationId xmlns:a16="http://schemas.microsoft.com/office/drawing/2014/main" id="{9B8454FF-EB60-66C0-1C1E-1C6F1002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48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- H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</a:t>
            </a:r>
          </a:p>
        </p:txBody>
      </p:sp>
      <p:sp>
        <p:nvSpPr>
          <p:cNvPr id="66587" name="Text Box 27">
            <a:extLst>
              <a:ext uri="{FF2B5EF4-FFF2-40B4-BE49-F238E27FC236}">
                <a16:creationId xmlns:a16="http://schemas.microsoft.com/office/drawing/2014/main" id="{BF5734A1-24E7-F28F-E7E3-4A67DDD96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295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chyme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81B028C9-3E3E-F140-BF92-1DC70E0A7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997CA4D2-6383-2DC9-D6FF-B2D45BD05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33125" name="Picture 5" descr="Figure 1.7 - Ruminant GI tract">
            <a:extLst>
              <a:ext uri="{FF2B5EF4-FFF2-40B4-BE49-F238E27FC236}">
                <a16:creationId xmlns:a16="http://schemas.microsoft.com/office/drawing/2014/main" id="{C4797FA9-63C1-3E96-7E6F-8FF7E271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Rectangle 20">
            <a:extLst>
              <a:ext uri="{FF2B5EF4-FFF2-40B4-BE49-F238E27FC236}">
                <a16:creationId xmlns:a16="http://schemas.microsoft.com/office/drawing/2014/main" id="{D37F2A64-E15C-24DE-CC22-18999BB40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66304669-893E-52D9-27AD-FC340ED55601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33400"/>
            <a:ext cx="8763000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1527BA9B-DF78-19DB-BADE-21B8A5D20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rumen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B2B6F7E9-FA07-064D-C4DF-F2576B8E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3622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reticulum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FBBE758B-DE0C-CF0F-5884-7607376EA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150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abomasum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9F30D03B-5B34-F4C1-607C-C7D6077B2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6482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omasum</a:t>
            </a:r>
          </a:p>
        </p:txBody>
      </p:sp>
      <p:sp>
        <p:nvSpPr>
          <p:cNvPr id="9228" name="Line 12">
            <a:extLst>
              <a:ext uri="{FF2B5EF4-FFF2-40B4-BE49-F238E27FC236}">
                <a16:creationId xmlns:a16="http://schemas.microsoft.com/office/drawing/2014/main" id="{DCE274F7-634B-289D-80D1-10B51E43C6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2743200"/>
            <a:ext cx="1524000" cy="2743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id="{8EEA129C-A330-456E-271D-6E763506CF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4724400"/>
            <a:ext cx="2286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id="{7F1989CD-A1A6-BC88-F66F-FE0984A78F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4114800"/>
            <a:ext cx="18288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E922B0A9-00BE-C703-35C3-1D87263585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667000"/>
            <a:ext cx="609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235" name="Picture 19">
            <a:extLst>
              <a:ext uri="{FF2B5EF4-FFF2-40B4-BE49-F238E27FC236}">
                <a16:creationId xmlns:a16="http://schemas.microsoft.com/office/drawing/2014/main" id="{EA55CD18-E338-8A07-14C5-63C3A3C27F3B}"/>
              </a:ext>
            </a:extLst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1600200" cy="1141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>
            <a:extLst>
              <a:ext uri="{FF2B5EF4-FFF2-40B4-BE49-F238E27FC236}">
                <a16:creationId xmlns:a16="http://schemas.microsoft.com/office/drawing/2014/main" id="{6240B690-9393-F807-358D-1CC0FFAF7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154146CB-23F5-E473-493E-80AB08B7527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305800" cy="624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" name="Picture 4">
            <a:extLst>
              <a:ext uri="{FF2B5EF4-FFF2-40B4-BE49-F238E27FC236}">
                <a16:creationId xmlns:a16="http://schemas.microsoft.com/office/drawing/2014/main" id="{D6493EEF-58C2-FB62-4027-4D6A194BD93A}"/>
              </a:ext>
            </a:extLst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876800"/>
            <a:ext cx="2209800" cy="157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F772583-73BF-859E-A8E9-A1303342A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Digestive System of Rodents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CDE98FD-E685-3F9C-8DC6-8CC024F021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343400" cy="5181600"/>
          </a:xfrm>
        </p:spPr>
        <p:txBody>
          <a:bodyPr/>
          <a:lstStyle/>
          <a:p>
            <a:r>
              <a:rPr lang="en-US" altLang="en-US" sz="3000" b="1"/>
              <a:t>Their </a:t>
            </a:r>
            <a:r>
              <a:rPr lang="en-US" altLang="en-US" sz="3000" b="1">
                <a:solidFill>
                  <a:srgbClr val="CC0000"/>
                </a:solidFill>
              </a:rPr>
              <a:t>caecum </a:t>
            </a:r>
            <a:r>
              <a:rPr lang="en-US" altLang="en-US" sz="3000" b="1"/>
              <a:t>and </a:t>
            </a:r>
            <a:r>
              <a:rPr lang="en-US" altLang="en-US" sz="3000" b="1">
                <a:solidFill>
                  <a:srgbClr val="CC0000"/>
                </a:solidFill>
              </a:rPr>
              <a:t>appendix</a:t>
            </a:r>
            <a:r>
              <a:rPr lang="en-US" altLang="en-US" sz="3000" b="1"/>
              <a:t> are enlarged to store the cellulase producing bacteria</a:t>
            </a:r>
          </a:p>
          <a:p>
            <a:r>
              <a:rPr lang="en-US" altLang="en-US" sz="3000" b="1"/>
              <a:t>Food pass the alimentary canal twice</a:t>
            </a:r>
          </a:p>
          <a:p>
            <a:pPr>
              <a:buFontTx/>
              <a:buNone/>
            </a:pPr>
            <a:r>
              <a:rPr lang="en-US" altLang="en-US" sz="3000" b="1"/>
              <a:t>    - first as food</a:t>
            </a:r>
          </a:p>
          <a:p>
            <a:pPr>
              <a:buFontTx/>
              <a:buNone/>
            </a:pPr>
            <a:r>
              <a:rPr lang="en-US" altLang="en-US" sz="3000" b="1"/>
              <a:t>    - then as soft faeces</a:t>
            </a:r>
          </a:p>
          <a:p>
            <a:pPr>
              <a:buFontTx/>
              <a:buNone/>
            </a:pPr>
            <a:endParaRPr lang="en-US" altLang="en-US" sz="3000" b="1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068A1131-3210-D984-55B7-BD4E2A5346D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514600"/>
            <a:ext cx="46482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8FF616E4-A546-AED7-505B-2411F930F2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4038600" cy="5821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000" b="1"/>
              <a:t>Soft and watery faeces usually produced at night</a:t>
            </a:r>
          </a:p>
          <a:p>
            <a:pPr algn="ctr"/>
            <a:endParaRPr lang="en-US" altLang="en-US" sz="3000" b="1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endParaRPr lang="en-US" altLang="en-US" sz="3000" b="1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r>
              <a:rPr lang="en-US" altLang="en-US" sz="3000" b="1">
                <a:solidFill>
                  <a:srgbClr val="CC0000"/>
                </a:solidFill>
              </a:rPr>
              <a:t>Eaten again</a:t>
            </a:r>
            <a:r>
              <a:rPr lang="en-US" altLang="en-US" sz="3000" b="1"/>
              <a:t> </a:t>
            </a:r>
          </a:p>
          <a:p>
            <a:pPr algn="ctr">
              <a:buFontTx/>
              <a:buNone/>
            </a:pPr>
            <a:endParaRPr lang="en-US" altLang="en-US" sz="3000" b="1"/>
          </a:p>
          <a:p>
            <a:pPr algn="ctr">
              <a:buFontTx/>
              <a:buNone/>
            </a:pPr>
            <a:endParaRPr lang="en-US" altLang="en-US" sz="3000" b="1"/>
          </a:p>
          <a:p>
            <a:pPr algn="ctr">
              <a:buFontTx/>
              <a:buNone/>
            </a:pPr>
            <a:r>
              <a:rPr lang="en-US" altLang="en-US" sz="3000" b="1"/>
              <a:t>Pass out as hard and dry faeces during the day</a:t>
            </a:r>
          </a:p>
        </p:txBody>
      </p:sp>
      <p:pic>
        <p:nvPicPr>
          <p:cNvPr id="18443" name="Picture 11">
            <a:extLst>
              <a:ext uri="{FF2B5EF4-FFF2-40B4-BE49-F238E27FC236}">
                <a16:creationId xmlns:a16="http://schemas.microsoft.com/office/drawing/2014/main" id="{044FA43F-EE19-65A2-2D84-7D68A8D6DAF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752600"/>
            <a:ext cx="3648075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1" name="Line 9">
            <a:extLst>
              <a:ext uri="{FF2B5EF4-FFF2-40B4-BE49-F238E27FC236}">
                <a16:creationId xmlns:a16="http://schemas.microsoft.com/office/drawing/2014/main" id="{F43F1F4F-DD6F-6429-DAD7-41B863126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828800"/>
            <a:ext cx="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CFF3127D-5FB2-36B2-DC18-E75066AF3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429000"/>
            <a:ext cx="0" cy="1143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449" name="Picture 17">
            <a:extLst>
              <a:ext uri="{FF2B5EF4-FFF2-40B4-BE49-F238E27FC236}">
                <a16:creationId xmlns:a16="http://schemas.microsoft.com/office/drawing/2014/main" id="{75730A1C-2572-FA16-A834-5FDC998C0FD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609600"/>
            <a:ext cx="1790700" cy="1309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>
            <a:extLst>
              <a:ext uri="{FF2B5EF4-FFF2-40B4-BE49-F238E27FC236}">
                <a16:creationId xmlns:a16="http://schemas.microsoft.com/office/drawing/2014/main" id="{0A9FB8E2-B1AE-1B16-4967-B4E73874C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Rat digestive system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F82201CC-47AA-4EA0-426B-5CB51E15B08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447800"/>
            <a:ext cx="68580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1" name="Picture 7">
            <a:extLst>
              <a:ext uri="{FF2B5EF4-FFF2-40B4-BE49-F238E27FC236}">
                <a16:creationId xmlns:a16="http://schemas.microsoft.com/office/drawing/2014/main" id="{8F9B0EAE-B620-AF04-0055-670F8F56F0D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850" y="381000"/>
            <a:ext cx="10795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3C970370-564A-179F-E9CD-FE6E8F0EF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1B9B8FC7-3EF1-2735-0312-A6C393446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17764" name="Picture 4">
            <a:extLst>
              <a:ext uri="{FF2B5EF4-FFF2-40B4-BE49-F238E27FC236}">
                <a16:creationId xmlns:a16="http://schemas.microsoft.com/office/drawing/2014/main" id="{3E1F8441-642E-30D8-A198-F81C51267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040C089D-27DD-C9D7-6596-F8DD32BF2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19CAAC3-9823-732D-9679-198612DA4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16740" name="Picture 4">
            <a:extLst>
              <a:ext uri="{FF2B5EF4-FFF2-40B4-BE49-F238E27FC236}">
                <a16:creationId xmlns:a16="http://schemas.microsoft.com/office/drawing/2014/main" id="{4C5270BD-D525-2922-67EE-ED44EEDD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8FE2E7A-D455-F5E0-1DD2-D25CDB5A5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0C77340-325F-DE09-4D74-E1787D5A1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5476" name="Picture 4">
            <a:extLst>
              <a:ext uri="{FF2B5EF4-FFF2-40B4-BE49-F238E27FC236}">
                <a16:creationId xmlns:a16="http://schemas.microsoft.com/office/drawing/2014/main" id="{739D1AC8-A4C1-D500-EF28-1025081B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CA38424-3AEE-8A5D-93D1-F56B22B3C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DB14952B-440B-EE01-6834-DD5D40C7F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6500" name="Picture 4">
            <a:extLst>
              <a:ext uri="{FF2B5EF4-FFF2-40B4-BE49-F238E27FC236}">
                <a16:creationId xmlns:a16="http://schemas.microsoft.com/office/drawing/2014/main" id="{7AC3D34F-6319-1778-58BD-D4476017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1BD4465-4294-2992-2E16-E6415145A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1321D80-EC29-5053-7791-408FF82F0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7524" name="Picture 4">
            <a:extLst>
              <a:ext uri="{FF2B5EF4-FFF2-40B4-BE49-F238E27FC236}">
                <a16:creationId xmlns:a16="http://schemas.microsoft.com/office/drawing/2014/main" id="{6352BC08-B6A8-588E-D154-CAB12A4C8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4D29E8C3-62C6-F41E-BB50-DE64432DB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b="1"/>
              <a:t>Rat’s caecum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1873E281-607A-AA06-D546-BCAA5D960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30053" name="Picture 5">
            <a:extLst>
              <a:ext uri="{FF2B5EF4-FFF2-40B4-BE49-F238E27FC236}">
                <a16:creationId xmlns:a16="http://schemas.microsoft.com/office/drawing/2014/main" id="{72DAA44B-A5FE-5D6D-6B24-AAB47042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705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14D6D30-5678-A43E-4673-D62F0DA6B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Flow of food in rodents</a:t>
            </a: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65C36795-ECDB-6FA4-9803-C0360A90B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28800"/>
            <a:ext cx="1600200" cy="636588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mouth</a:t>
            </a: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F12BDE33-5CF6-52DA-4E4F-F69971059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81400"/>
            <a:ext cx="2743200" cy="636588"/>
          </a:xfrm>
          <a:prstGeom prst="rect">
            <a:avLst/>
          </a:prstGeom>
          <a:solidFill>
            <a:srgbClr val="FF00FF"/>
          </a:solidFill>
          <a:ln w="5715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oesophagus</a:t>
            </a:r>
          </a:p>
        </p:txBody>
      </p:sp>
      <p:sp>
        <p:nvSpPr>
          <p:cNvPr id="74758" name="Text Box 6">
            <a:extLst>
              <a:ext uri="{FF2B5EF4-FFF2-40B4-BE49-F238E27FC236}">
                <a16:creationId xmlns:a16="http://schemas.microsoft.com/office/drawing/2014/main" id="{8BA99E3D-F0A2-AD5F-7C68-A4E2FCFB7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1981200" cy="636588"/>
          </a:xfrm>
          <a:prstGeom prst="rect">
            <a:avLst/>
          </a:prstGeom>
          <a:solidFill>
            <a:srgbClr val="FFCC00"/>
          </a:solidFill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stomach</a:t>
            </a:r>
          </a:p>
        </p:txBody>
      </p:sp>
      <p:sp>
        <p:nvSpPr>
          <p:cNvPr id="74759" name="Text Box 7">
            <a:extLst>
              <a:ext uri="{FF2B5EF4-FFF2-40B4-BE49-F238E27FC236}">
                <a16:creationId xmlns:a16="http://schemas.microsoft.com/office/drawing/2014/main" id="{9D519E93-9A93-0668-0C2E-6419E0129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334000"/>
            <a:ext cx="1828800" cy="636588"/>
          </a:xfrm>
          <a:prstGeom prst="rect">
            <a:avLst/>
          </a:prstGeom>
          <a:solidFill>
            <a:srgbClr val="00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caecum</a:t>
            </a:r>
          </a:p>
        </p:txBody>
      </p:sp>
      <p:sp>
        <p:nvSpPr>
          <p:cNvPr id="74760" name="Text Box 8">
            <a:extLst>
              <a:ext uri="{FF2B5EF4-FFF2-40B4-BE49-F238E27FC236}">
                <a16:creationId xmlns:a16="http://schemas.microsoft.com/office/drawing/2014/main" id="{7E133C65-824E-9862-E972-7423658F3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657600"/>
            <a:ext cx="1371600" cy="636588"/>
          </a:xfrm>
          <a:prstGeom prst="rect">
            <a:avLst/>
          </a:prstGeom>
          <a:solidFill>
            <a:srgbClr val="00FF00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anus</a:t>
            </a: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44450276-305D-908A-985A-71CAF9043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0"/>
            <a:ext cx="2133600" cy="1123950"/>
          </a:xfrm>
          <a:prstGeom prst="rect">
            <a:avLst/>
          </a:prstGeom>
          <a:solidFill>
            <a:srgbClr val="CC99FF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/>
              <a:t>Small intestine</a:t>
            </a:r>
          </a:p>
        </p:txBody>
      </p:sp>
      <p:sp>
        <p:nvSpPr>
          <p:cNvPr id="74763" name="Line 11">
            <a:extLst>
              <a:ext uri="{FF2B5EF4-FFF2-40B4-BE49-F238E27FC236}">
                <a16:creationId xmlns:a16="http://schemas.microsoft.com/office/drawing/2014/main" id="{097A043A-FCB0-6480-435E-A9A9983BE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5908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4" name="Line 12">
            <a:extLst>
              <a:ext uri="{FF2B5EF4-FFF2-40B4-BE49-F238E27FC236}">
                <a16:creationId xmlns:a16="http://schemas.microsoft.com/office/drawing/2014/main" id="{B07E3AE1-8296-F81D-85F3-98FF2E816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343400"/>
            <a:ext cx="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5" name="Line 13">
            <a:extLst>
              <a:ext uri="{FF2B5EF4-FFF2-40B4-BE49-F238E27FC236}">
                <a16:creationId xmlns:a16="http://schemas.microsoft.com/office/drawing/2014/main" id="{D76580A2-FF0B-197F-69CA-EB65E7FF8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6388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6" name="Line 14">
            <a:extLst>
              <a:ext uri="{FF2B5EF4-FFF2-40B4-BE49-F238E27FC236}">
                <a16:creationId xmlns:a16="http://schemas.microsoft.com/office/drawing/2014/main" id="{FE066641-9431-2375-9C48-6B50F3E87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388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7" name="Line 15">
            <a:extLst>
              <a:ext uri="{FF2B5EF4-FFF2-40B4-BE49-F238E27FC236}">
                <a16:creationId xmlns:a16="http://schemas.microsoft.com/office/drawing/2014/main" id="{67684599-C260-DFD3-800A-2F8DB87244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4343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8" name="Line 16">
            <a:extLst>
              <a:ext uri="{FF2B5EF4-FFF2-40B4-BE49-F238E27FC236}">
                <a16:creationId xmlns:a16="http://schemas.microsoft.com/office/drawing/2014/main" id="{7F2B53DD-1B52-C26E-723F-9B37A482B0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21336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73" name="Text Box 21">
            <a:extLst>
              <a:ext uri="{FF2B5EF4-FFF2-40B4-BE49-F238E27FC236}">
                <a16:creationId xmlns:a16="http://schemas.microsoft.com/office/drawing/2014/main" id="{50DEB9FC-8CAB-8AE5-C6FD-B1EB03788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7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swallow</a:t>
            </a:r>
          </a:p>
        </p:txBody>
      </p:sp>
      <p:pic>
        <p:nvPicPr>
          <p:cNvPr id="74777" name="Picture 25">
            <a:extLst>
              <a:ext uri="{FF2B5EF4-FFF2-40B4-BE49-F238E27FC236}">
                <a16:creationId xmlns:a16="http://schemas.microsoft.com/office/drawing/2014/main" id="{83399B49-2B94-03E3-3D56-21DCA976D81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667000"/>
            <a:ext cx="1684338" cy="178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78" name="Line 26">
            <a:extLst>
              <a:ext uri="{FF2B5EF4-FFF2-40B4-BE49-F238E27FC236}">
                <a16:creationId xmlns:a16="http://schemas.microsoft.com/office/drawing/2014/main" id="{1E4BDBF4-C766-9675-61BB-BA7D01CF90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133600"/>
            <a:ext cx="472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79" name="Text Box 27">
            <a:extLst>
              <a:ext uri="{FF2B5EF4-FFF2-40B4-BE49-F238E27FC236}">
                <a16:creationId xmlns:a16="http://schemas.microsoft.com/office/drawing/2014/main" id="{B2CE50F5-25E3-2233-75D4-D21DF1438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600200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/>
              <a:t>Re-eat the faeces to absorb more nutrient</a:t>
            </a:r>
          </a:p>
        </p:txBody>
      </p:sp>
      <p:sp>
        <p:nvSpPr>
          <p:cNvPr id="74780" name="Text Box 28">
            <a:extLst>
              <a:ext uri="{FF2B5EF4-FFF2-40B4-BE49-F238E27FC236}">
                <a16:creationId xmlns:a16="http://schemas.microsoft.com/office/drawing/2014/main" id="{C60FE8D8-D0FE-71EC-190D-D9A7E1F6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035675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Digest cellulose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D56DD013-82A8-A3AE-6E40-7ED1B35B15B0}"/>
              </a:ext>
            </a:extLst>
          </p:cNvPr>
          <p:cNvSpPr txBox="1"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b="1"/>
              <a:t>          Eaten again? Why??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689B2CB4-013D-3726-C27D-86A00FB9D5F1}"/>
              </a:ext>
            </a:extLst>
          </p:cNvPr>
          <p:cNvSpPr txBox="1">
            <a:spLocks noChangeArrowheads="1"/>
          </p:cNvSpPr>
          <p:nvPr>
            <p:ph type="body" sz="half" idx="1"/>
          </p:nvPr>
        </p:nvSpPr>
        <p:spPr>
          <a:xfrm>
            <a:off x="457200" y="1828800"/>
            <a:ext cx="4419600" cy="4572000"/>
          </a:xfrm>
          <a:noFill/>
          <a:ln/>
        </p:spPr>
        <p:txBody>
          <a:bodyPr/>
          <a:lstStyle/>
          <a:p>
            <a:pPr marL="0" indent="0"/>
            <a:r>
              <a:rPr lang="en-US" altLang="en-US"/>
              <a:t> </a:t>
            </a:r>
            <a:r>
              <a:rPr lang="en-US" altLang="en-US" b="1"/>
              <a:t>to enable the animals to absorb the products of bacterial breakdown</a:t>
            </a:r>
          </a:p>
          <a:p>
            <a:pPr marL="0" indent="0"/>
            <a:r>
              <a:rPr lang="en-US" altLang="en-US" b="1"/>
              <a:t> allow rodent to recover the nutrients initially lost with the faeces</a:t>
            </a: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136429E8-F18E-4E60-0837-A08A3DFB0D46}"/>
              </a:ext>
            </a:extLst>
          </p:cNvPr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3733800" cy="2805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6" name="Picture 6">
            <a:extLst>
              <a:ext uri="{FF2B5EF4-FFF2-40B4-BE49-F238E27FC236}">
                <a16:creationId xmlns:a16="http://schemas.microsoft.com/office/drawing/2014/main" id="{317D0F91-8331-D84E-8EC6-ADC1363AFB2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81000"/>
            <a:ext cx="936625" cy="99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>
            <a:extLst>
              <a:ext uri="{FF2B5EF4-FFF2-40B4-BE49-F238E27FC236}">
                <a16:creationId xmlns:a16="http://schemas.microsoft.com/office/drawing/2014/main" id="{786189F7-44B9-502F-3E50-458E994C496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1000"/>
            <a:ext cx="1108075" cy="1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83" name="Text Box 7">
            <a:extLst>
              <a:ext uri="{FF2B5EF4-FFF2-40B4-BE49-F238E27FC236}">
                <a16:creationId xmlns:a16="http://schemas.microsoft.com/office/drawing/2014/main" id="{B2138004-8FFF-CDAC-CD31-2E6EDD01D62B}"/>
              </a:ext>
            </a:extLst>
          </p:cNvPr>
          <p:cNvSpPr txBox="1"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/>
              <a:t>          </a:t>
            </a:r>
            <a:r>
              <a:rPr lang="en-US" altLang="en-US" b="1"/>
              <a:t>Eaten again? Why??</a:t>
            </a:r>
          </a:p>
        </p:txBody>
      </p:sp>
      <p:sp>
        <p:nvSpPr>
          <p:cNvPr id="75784" name="Text Box 8">
            <a:extLst>
              <a:ext uri="{FF2B5EF4-FFF2-40B4-BE49-F238E27FC236}">
                <a16:creationId xmlns:a16="http://schemas.microsoft.com/office/drawing/2014/main" id="{B7550EA1-0FF7-B38E-B3B7-97E3133F9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47800"/>
            <a:ext cx="73152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nutrient is absorb in the small intestine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but in rats, the microorganism that help to digest cellulose is in the caecum, the food must pass the small intestine before entering the caecum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So the faeces eliminate is actually soft and rich in nutrient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b="1"/>
              <a:t> That’s why they have to re-eat the faeces in order to absorb all the nutrients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>
            <a:extLst>
              <a:ext uri="{FF2B5EF4-FFF2-40B4-BE49-F238E27FC236}">
                <a16:creationId xmlns:a16="http://schemas.microsoft.com/office/drawing/2014/main" id="{2FB57641-EFB5-2519-0497-168013A0D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CC0CCBB5-0DCA-D307-997A-4CB9C947AC8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Text Box 4">
            <a:extLst>
              <a:ext uri="{FF2B5EF4-FFF2-40B4-BE49-F238E27FC236}">
                <a16:creationId xmlns:a16="http://schemas.microsoft.com/office/drawing/2014/main" id="{C7D78FDA-F30F-15E7-D209-B77663029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434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B06A1839-B7B8-6B14-0DA9-2F588BD57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449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>
            <a:extLst>
              <a:ext uri="{FF2B5EF4-FFF2-40B4-BE49-F238E27FC236}">
                <a16:creationId xmlns:a16="http://schemas.microsoft.com/office/drawing/2014/main" id="{8B86E9AD-823E-38E1-8289-1121D463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E76A601-74AB-D96A-6B61-1CE3C0EB1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066800"/>
            <a:ext cx="8229600" cy="1143000"/>
          </a:xfrm>
        </p:spPr>
        <p:txBody>
          <a:bodyPr/>
          <a:lstStyle/>
          <a:p>
            <a:r>
              <a:rPr lang="en-US" altLang="en-US" b="1"/>
              <a:t>	                       Rodents..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8CF7E27-6DD9-617A-54C9-DF04A8A27A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4114800"/>
            <a:ext cx="2743200" cy="4525963"/>
          </a:xfrm>
        </p:spPr>
        <p:txBody>
          <a:bodyPr/>
          <a:lstStyle/>
          <a:p>
            <a:r>
              <a:rPr lang="en-US" altLang="en-US" sz="4000" b="1"/>
              <a:t>Rabbits and rats family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2F0003B8-F818-4DA5-8A08-75CC7B4E7C9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lum bright="-8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3657600"/>
            <a:ext cx="474345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7405D542-F039-C6EA-E86C-D976AD4C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59436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885E861-BD7B-CACD-4FB7-DCE43D9BF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altLang="en-US" b="1"/>
              <a:t>Digestive System of Ruminants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119BB7C-D694-C886-7D87-2BF1AE056D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8382000" cy="4800600"/>
          </a:xfrm>
        </p:spPr>
        <p:txBody>
          <a:bodyPr/>
          <a:lstStyle/>
          <a:p>
            <a:r>
              <a:rPr lang="en-US" altLang="en-US" sz="3600" b="1"/>
              <a:t>Feed on plant – cellulose</a:t>
            </a:r>
          </a:p>
          <a:p>
            <a:r>
              <a:rPr lang="en-US" altLang="en-US" sz="3600" b="1"/>
              <a:t>Need cellulase to digest it</a:t>
            </a:r>
          </a:p>
          <a:p>
            <a:r>
              <a:rPr lang="en-US" altLang="en-US" sz="3600" b="1"/>
              <a:t>But ruminants do not produce cellulase</a:t>
            </a:r>
          </a:p>
          <a:p>
            <a:r>
              <a:rPr lang="en-US" altLang="en-US" sz="3600" b="1"/>
              <a:t>However their digestive system are specially adapted to carry out cellulose digestion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E7C9FC1-F86B-A902-ADB4-8121BF2E692D}"/>
              </a:ext>
            </a:extLst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1443038" cy="1030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668C1EA-6B45-E07B-CF17-E6538DBAF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Ruminants..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FFA1A6A-1D54-D0EE-90F8-132CDD6E8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altLang="en-US" sz="3600" b="1"/>
              <a:t>Has a stomach with 4 chambers:</a:t>
            </a:r>
          </a:p>
          <a:p>
            <a:pPr>
              <a:buFontTx/>
              <a:buNone/>
            </a:pPr>
            <a:r>
              <a:rPr lang="en-US" altLang="en-US" sz="3600" b="1"/>
              <a:t>	1. rumen</a:t>
            </a:r>
          </a:p>
          <a:p>
            <a:pPr>
              <a:buFontTx/>
              <a:buNone/>
            </a:pPr>
            <a:r>
              <a:rPr lang="en-US" altLang="en-US" sz="3600" b="1"/>
              <a:t>   2. reticulum</a:t>
            </a:r>
          </a:p>
          <a:p>
            <a:pPr>
              <a:buFontTx/>
              <a:buNone/>
            </a:pPr>
            <a:r>
              <a:rPr lang="en-US" altLang="en-US" sz="3600" b="1"/>
              <a:t>   3. omasum</a:t>
            </a:r>
          </a:p>
          <a:p>
            <a:pPr>
              <a:buFontTx/>
              <a:buNone/>
            </a:pPr>
            <a:r>
              <a:rPr lang="en-US" altLang="en-US" sz="3600" b="1"/>
              <a:t>   4. abomasum</a:t>
            </a:r>
          </a:p>
          <a:p>
            <a:r>
              <a:rPr lang="en-US" altLang="en-US" sz="3600" b="1"/>
              <a:t>Carry out rumination – process of regurgitating food and rechewing it  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96E267A-A986-0E81-A61D-42C7607DD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810000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5E70C5A-98BF-9DA1-AB7E-36DD143F7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C97D3EB-0739-5E1A-B412-B54306875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CA9017A8-3758-AD9C-7D18-83720839C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8A892A8B-EF17-FD09-3A4F-7FEB805E4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38389338-CF3D-09A3-758E-F87052D2D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20837" name="Picture 5">
            <a:extLst>
              <a:ext uri="{FF2B5EF4-FFF2-40B4-BE49-F238E27FC236}">
                <a16:creationId xmlns:a16="http://schemas.microsoft.com/office/drawing/2014/main" id="{5A5ECF7D-1722-D1ED-7BEA-EB4F5009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91F7B5C-A03D-9245-936F-522E5E7A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          Ruminants..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E58D2A7B-F17B-D651-7B7F-D2C54E3C10F8}"/>
              </a:ext>
            </a:extLst>
          </p:cNvPr>
          <p:cNvPicPr>
            <a:picLocks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1666875" cy="1189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id="{36536EB5-2AF9-97E2-0237-8E13A81E6CAC}"/>
              </a:ext>
            </a:extLst>
          </p:cNvPr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5181600"/>
            <a:ext cx="1228725" cy="1304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2" name="Text Box 6">
            <a:extLst>
              <a:ext uri="{FF2B5EF4-FFF2-40B4-BE49-F238E27FC236}">
                <a16:creationId xmlns:a16="http://schemas.microsoft.com/office/drawing/2014/main" id="{2E625562-35C6-3B81-789C-C70BBB6C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73914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/>
              <a:t> </a:t>
            </a:r>
            <a:r>
              <a:rPr lang="en-US" altLang="en-US" sz="3600" b="1"/>
              <a:t>the saliva of a cow contains no salivary amylase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 b="1"/>
              <a:t>To digest the plant material, herbivores need to depend on the cellulase-secreting microorganism in its digestive system </a:t>
            </a:r>
          </a:p>
        </p:txBody>
      </p:sp>
      <p:pic>
        <p:nvPicPr>
          <p:cNvPr id="55305" name="Picture 9">
            <a:extLst>
              <a:ext uri="{FF2B5EF4-FFF2-40B4-BE49-F238E27FC236}">
                <a16:creationId xmlns:a16="http://schemas.microsoft.com/office/drawing/2014/main" id="{987B8E90-3967-784C-47C8-D75B3E05A9E9}"/>
              </a:ext>
            </a:extLst>
          </p:cNvPr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719691">
            <a:off x="6210300" y="5372100"/>
            <a:ext cx="1228725" cy="1304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566</Words>
  <Application>Microsoft Office PowerPoint</Application>
  <PresentationFormat>On-screen Show (4:3)</PresentationFormat>
  <Paragraphs>139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Wingdings</vt:lpstr>
      <vt:lpstr>Default Design</vt:lpstr>
      <vt:lpstr>Digestion in Ruminants &amp; Rodents</vt:lpstr>
      <vt:lpstr>Ruminants</vt:lpstr>
      <vt:lpstr>PowerPoint Presentation</vt:lpstr>
      <vt:lpstr>                        Rodents..</vt:lpstr>
      <vt:lpstr>Digestive System of Ruminants</vt:lpstr>
      <vt:lpstr>Ruminants..</vt:lpstr>
      <vt:lpstr>PowerPoint Presentation</vt:lpstr>
      <vt:lpstr>PowerPoint Presentation</vt:lpstr>
      <vt:lpstr>          Ruminants..</vt:lpstr>
      <vt:lpstr>          Ruminants..</vt:lpstr>
      <vt:lpstr>PowerPoint Presentation</vt:lpstr>
      <vt:lpstr>PowerPoint Presentation</vt:lpstr>
      <vt:lpstr>Organisms in rumen</vt:lpstr>
      <vt:lpstr>            Ruminants..</vt:lpstr>
      <vt:lpstr>PowerPoint Presentation</vt:lpstr>
      <vt:lpstr>PowerPoint Presentation</vt:lpstr>
      <vt:lpstr>             Ruminants..</vt:lpstr>
      <vt:lpstr>PowerPoint Presentation</vt:lpstr>
      <vt:lpstr>PowerPoint Presentation</vt:lpstr>
      <vt:lpstr>PowerPoint Presentation</vt:lpstr>
      <vt:lpstr>PowerPoint Presentation</vt:lpstr>
      <vt:lpstr>Flow of food in ruminant</vt:lpstr>
      <vt:lpstr>PowerPoint Presentation</vt:lpstr>
      <vt:lpstr>PowerPoint Presentation</vt:lpstr>
      <vt:lpstr>PowerPoint Presentation</vt:lpstr>
      <vt:lpstr>Digestive System of Rodents</vt:lpstr>
      <vt:lpstr>PowerPoint Presentation</vt:lpstr>
      <vt:lpstr>Rat digestive system</vt:lpstr>
      <vt:lpstr>PowerPoint Presentation</vt:lpstr>
      <vt:lpstr>PowerPoint Presentation</vt:lpstr>
      <vt:lpstr>PowerPoint Presentation</vt:lpstr>
      <vt:lpstr>PowerPoint Presentation</vt:lpstr>
      <vt:lpstr>Rat’s caecum</vt:lpstr>
      <vt:lpstr>Flow of food in rodents</vt:lpstr>
      <vt:lpstr>          Eaten again? Why??</vt:lpstr>
      <vt:lpstr>          Eaten again? Why??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 in Ruminants &amp; Rodents</dc:title>
  <dc:creator>diyana</dc:creator>
  <cp:lastModifiedBy>Nayan GRIFFITHS</cp:lastModifiedBy>
  <cp:revision>40</cp:revision>
  <dcterms:created xsi:type="dcterms:W3CDTF">2006-08-11T13:00:11Z</dcterms:created>
  <dcterms:modified xsi:type="dcterms:W3CDTF">2023-03-14T11:13:55Z</dcterms:modified>
</cp:coreProperties>
</file>