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99"/>
    <a:srgbClr val="009900"/>
    <a:srgbClr val="FF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48" autoAdjust="0"/>
    <p:restoredTop sz="91974" autoAdjust="0"/>
  </p:normalViewPr>
  <p:slideViewPr>
    <p:cSldViewPr>
      <p:cViewPr varScale="1">
        <p:scale>
          <a:sx n="97" d="100"/>
          <a:sy n="97" d="100"/>
        </p:scale>
        <p:origin x="7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E5595B5-02DE-DA6D-05AD-6A254DD7E8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9BE9CBE-CEE8-183E-C5CE-1E2A83E57F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42D0CB6-A520-0216-66E5-AD5009D41DB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F03BEF30-0A50-E4DB-B3B3-7D8A74112A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EBE8B869-37A4-059C-5962-33880CB62A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A08E7DD7-815F-C9C4-578D-6371D28BCA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CAC0A6-111E-4A6F-9095-2AC4FEAB5D9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0AB6D0-1181-DD76-F1B3-A4654CCEA6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80C6F-C5DC-46A9-9177-C615C2789AE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0208C4A-7DFF-E45D-B79E-FEDDF7B77F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F4C196E-F1C2-B3DA-212F-3915D93E2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FF79DB-242B-5886-6F30-6F091A081C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B3135-9441-460A-9CDF-8AA6B8C9B1B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1DF127F3-B12C-AB59-5B7F-7D29E2D6E5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67D50FB-DA1C-1D9E-C946-6D4C1D660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17658F-A378-0F20-C16F-6C8D357AFB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C5E6C-614C-4CE9-BA80-FD813CAF6BE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923CFFF-0E17-7CBD-6FD6-A5EDC28912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88911DB-964A-6853-B40F-47B0EAD19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73BC97-CCBA-433C-C631-261C0C31AF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7DE34-F59A-408F-BB76-BF43DA29676A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5C87C4FB-C431-F7EA-3792-27CFFB96CB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B18A7AC-02F7-E7A0-AF1E-9BECA790E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8AEDCDA-C071-48BF-A56A-A3D251C7C4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C1124-3C21-496C-A9E6-A4E8698A025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C83EB95-72CA-B6CE-8BEA-BCF6D739BA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707228A-C11C-AAB6-1EDF-D92899365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1A79A6-338C-2EB0-0523-FF1E079400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60C48-DE22-4CF1-B461-8A71B602D8C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FD5F0BD-8FA0-6569-B224-2F1B64521C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0C11212-CF34-387D-2482-9D0EE3513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EA6760-1341-B9F1-F7A5-FED9536560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0CC6B-5923-4E8E-9A61-26001977A73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B0A5884-9E5D-9CF3-4A80-6BBAF80562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E2CDD9D-2CED-DFD8-0E91-C4DAA1FE3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4BD9E6-D1A5-A2B6-078E-B581BF5FA6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A4DE5-8B40-4FF3-B487-C7AB2AA8930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A60CFEB-88EA-D86D-F6DB-25537B4910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C67C3B9-A6CC-1D33-70DF-23F4D68B1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7B74F7BD-6203-6827-B4FD-484A66C3D6BF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12291" name="Group 3">
              <a:extLst>
                <a:ext uri="{FF2B5EF4-FFF2-40B4-BE49-F238E27FC236}">
                  <a16:creationId xmlns:a16="http://schemas.microsoft.com/office/drawing/2014/main" id="{C400798D-19F3-3BB3-8283-73F43AF4B4B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2292" name="Freeform 4">
                <a:extLst>
                  <a:ext uri="{FF2B5EF4-FFF2-40B4-BE49-F238E27FC236}">
                    <a16:creationId xmlns:a16="http://schemas.microsoft.com/office/drawing/2014/main" id="{815D1200-039D-B461-56DC-F178C4E7657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3" name="Freeform 5">
                <a:extLst>
                  <a:ext uri="{FF2B5EF4-FFF2-40B4-BE49-F238E27FC236}">
                    <a16:creationId xmlns:a16="http://schemas.microsoft.com/office/drawing/2014/main" id="{6FB0956A-307D-E784-EDBF-7C3AFC28A0C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4" name="Freeform 6">
                <a:extLst>
                  <a:ext uri="{FF2B5EF4-FFF2-40B4-BE49-F238E27FC236}">
                    <a16:creationId xmlns:a16="http://schemas.microsoft.com/office/drawing/2014/main" id="{5CC9D00D-3DDC-7E6B-B76A-914B2D9DF24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5" name="Freeform 7">
                <a:extLst>
                  <a:ext uri="{FF2B5EF4-FFF2-40B4-BE49-F238E27FC236}">
                    <a16:creationId xmlns:a16="http://schemas.microsoft.com/office/drawing/2014/main" id="{98C550EA-EE9B-EF00-389F-D1C2762AA85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6" name="Freeform 8">
                <a:extLst>
                  <a:ext uri="{FF2B5EF4-FFF2-40B4-BE49-F238E27FC236}">
                    <a16:creationId xmlns:a16="http://schemas.microsoft.com/office/drawing/2014/main" id="{C1BBBC7F-F305-0D7B-FF63-2345A4EDCC9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7" name="Freeform 9">
                <a:extLst>
                  <a:ext uri="{FF2B5EF4-FFF2-40B4-BE49-F238E27FC236}">
                    <a16:creationId xmlns:a16="http://schemas.microsoft.com/office/drawing/2014/main" id="{1CA728FC-6840-2F25-E9F8-ECF83CBCCC2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8" name="Freeform 10">
                <a:extLst>
                  <a:ext uri="{FF2B5EF4-FFF2-40B4-BE49-F238E27FC236}">
                    <a16:creationId xmlns:a16="http://schemas.microsoft.com/office/drawing/2014/main" id="{CCD20926-AD0B-5B51-1598-59D1D37E33F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9" name="Freeform 11">
                <a:extLst>
                  <a:ext uri="{FF2B5EF4-FFF2-40B4-BE49-F238E27FC236}">
                    <a16:creationId xmlns:a16="http://schemas.microsoft.com/office/drawing/2014/main" id="{E23E2AAE-44B3-F651-6A9C-C77AE66A414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0" name="Freeform 12">
                <a:extLst>
                  <a:ext uri="{FF2B5EF4-FFF2-40B4-BE49-F238E27FC236}">
                    <a16:creationId xmlns:a16="http://schemas.microsoft.com/office/drawing/2014/main" id="{D1C83604-AB77-E0B6-DECA-55AEB4C701F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1" name="Freeform 13">
                <a:extLst>
                  <a:ext uri="{FF2B5EF4-FFF2-40B4-BE49-F238E27FC236}">
                    <a16:creationId xmlns:a16="http://schemas.microsoft.com/office/drawing/2014/main" id="{80DB275C-C2A7-F211-F82E-A28C337E693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2" name="Freeform 14">
                <a:extLst>
                  <a:ext uri="{FF2B5EF4-FFF2-40B4-BE49-F238E27FC236}">
                    <a16:creationId xmlns:a16="http://schemas.microsoft.com/office/drawing/2014/main" id="{73ED7FE6-7E48-AFB2-36EC-0DCA256615A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3" name="Freeform 15">
                <a:extLst>
                  <a:ext uri="{FF2B5EF4-FFF2-40B4-BE49-F238E27FC236}">
                    <a16:creationId xmlns:a16="http://schemas.microsoft.com/office/drawing/2014/main" id="{18FC586B-A7E5-B464-5797-E60DB551C7D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4" name="Freeform 16">
                <a:extLst>
                  <a:ext uri="{FF2B5EF4-FFF2-40B4-BE49-F238E27FC236}">
                    <a16:creationId xmlns:a16="http://schemas.microsoft.com/office/drawing/2014/main" id="{76852305-730F-BBAC-73AD-D361E7D86FE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5" name="Freeform 17">
                <a:extLst>
                  <a:ext uri="{FF2B5EF4-FFF2-40B4-BE49-F238E27FC236}">
                    <a16:creationId xmlns:a16="http://schemas.microsoft.com/office/drawing/2014/main" id="{45BC60AB-9CFD-4E82-8E54-923A6050890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6" name="Freeform 18">
                <a:extLst>
                  <a:ext uri="{FF2B5EF4-FFF2-40B4-BE49-F238E27FC236}">
                    <a16:creationId xmlns:a16="http://schemas.microsoft.com/office/drawing/2014/main" id="{EE9150EB-183F-6E08-036D-7221BA41CDB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7" name="Freeform 19">
                <a:extLst>
                  <a:ext uri="{FF2B5EF4-FFF2-40B4-BE49-F238E27FC236}">
                    <a16:creationId xmlns:a16="http://schemas.microsoft.com/office/drawing/2014/main" id="{0437A2CC-2EBD-5706-EEC4-6FA0493B76F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8" name="Freeform 20">
                <a:extLst>
                  <a:ext uri="{FF2B5EF4-FFF2-40B4-BE49-F238E27FC236}">
                    <a16:creationId xmlns:a16="http://schemas.microsoft.com/office/drawing/2014/main" id="{22CE2979-141B-3B81-A24C-D7652DE0296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9" name="Freeform 21">
                <a:extLst>
                  <a:ext uri="{FF2B5EF4-FFF2-40B4-BE49-F238E27FC236}">
                    <a16:creationId xmlns:a16="http://schemas.microsoft.com/office/drawing/2014/main" id="{E64237DC-7DF2-85FA-4F49-BEF46C5CB88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0" name="Freeform 22">
                <a:extLst>
                  <a:ext uri="{FF2B5EF4-FFF2-40B4-BE49-F238E27FC236}">
                    <a16:creationId xmlns:a16="http://schemas.microsoft.com/office/drawing/2014/main" id="{F073C039-C14F-5877-9762-8E6F46925B3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2311" name="Freeform 23">
              <a:extLst>
                <a:ext uri="{FF2B5EF4-FFF2-40B4-BE49-F238E27FC236}">
                  <a16:creationId xmlns:a16="http://schemas.microsoft.com/office/drawing/2014/main" id="{38520D49-F449-43A1-DF39-8B8B60087C8B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2" name="Freeform 24">
              <a:extLst>
                <a:ext uri="{FF2B5EF4-FFF2-40B4-BE49-F238E27FC236}">
                  <a16:creationId xmlns:a16="http://schemas.microsoft.com/office/drawing/2014/main" id="{F10EC547-800A-6D55-1C22-E484F6FDD86A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313" name="Rectangle 25">
            <a:extLst>
              <a:ext uri="{FF2B5EF4-FFF2-40B4-BE49-F238E27FC236}">
                <a16:creationId xmlns:a16="http://schemas.microsoft.com/office/drawing/2014/main" id="{B38F1216-250C-A459-118A-BA0DE6E17C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2314" name="Rectangle 26">
            <a:extLst>
              <a:ext uri="{FF2B5EF4-FFF2-40B4-BE49-F238E27FC236}">
                <a16:creationId xmlns:a16="http://schemas.microsoft.com/office/drawing/2014/main" id="{57AA7103-CB39-A621-E820-8103D23F5A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2315" name="Rectangle 27">
            <a:extLst>
              <a:ext uri="{FF2B5EF4-FFF2-40B4-BE49-F238E27FC236}">
                <a16:creationId xmlns:a16="http://schemas.microsoft.com/office/drawing/2014/main" id="{FE421F18-A486-0226-00CC-C2CD5F4DF0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F3D13D1F-B01A-0646-CB30-DD89D43D4A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2317" name="Rectangle 29">
            <a:extLst>
              <a:ext uri="{FF2B5EF4-FFF2-40B4-BE49-F238E27FC236}">
                <a16:creationId xmlns:a16="http://schemas.microsoft.com/office/drawing/2014/main" id="{0D466E07-7388-B1A0-BBA8-6030F75832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C0F8DC9C-FE65-41E9-8EFF-993441375E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59F1D-F40C-C890-89E7-38653452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B4978-FA1A-FF45-635F-1D7899FA4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7AB9B-6BBF-69F6-E095-354958549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97617-D66A-01B1-BEFC-96764678A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553B1-1D25-7264-EB33-1D9357EFF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9E43E-5015-4EB2-8235-625B91CA42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16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23EDF7-7209-21BA-F7F2-89BFFC12B4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88BD5-C81B-7E2E-BF41-25E7905BE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11FEB-8780-F6D4-809E-36D061830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DCA46-CA0E-7A42-0C3A-C60A59BB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23ED2-C863-72C6-3312-DEBA9343C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5AACB-58F5-46B2-B347-F3B48C1EAE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7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1FF2C-88D9-7C02-30FB-7D4E69A0C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07191-C082-E0E5-2683-61070E8BF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34F32-710F-68B7-62DD-AD8DFE14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CB931-001A-EBA8-D755-1EDA6584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2B6D3-CE9C-ED85-A3D9-9D6C9871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0A19-4270-4AE1-B034-A17FC50B59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3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8E4DF-6760-45BE-0F97-AAFA69AD1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BF853-551E-C435-5F6B-66EBB1CA3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8D384-33C0-3F63-3241-1B93D2A4F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27468-EE80-D952-7A5A-1AB29273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E1B55-8376-76E1-975E-C179640A4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78BBE-9538-443C-B987-B4B303C4CE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03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A6171-0091-03DD-2A4E-F097A99A6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B8CBB-6318-2B9E-D219-A88278802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48EEA-DACE-BDB6-8DE9-D77C20E95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62EA2-55C7-7F7D-64A5-CFB28FB3B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5E35D-FC71-B4B1-5D24-1239FAD18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924DE-8BEC-E947-4572-E75FF7FB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9E9B0-D99A-4A7D-839B-1EB764C9E0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40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18EC-6A12-F89A-D53A-AABF3F68D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C7234-25D0-A2BB-4E3C-2C1C72697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2969E-14BB-F632-A26D-4287C4E80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271A29-3410-5B45-DAE5-78CAE1642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01F0C6-069D-583F-FFC0-936CB67B2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915B79-EE0B-CD66-9937-43F4943A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5E451A-F429-3A48-A0DA-13849094C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6876D-6DE5-E2D1-6140-BC0C209D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D9ED3-9AD0-4DCA-A401-BA75C2EFCB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21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2803B-A2BC-D39F-EF39-840EA1AC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F43556-8D28-01CC-0C83-4D62A7D90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2D769F-9345-C083-DDA3-750F621E9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9499-8BA1-7BCE-EC92-38E86C75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1113A-7CA9-4621-B919-978AB4F46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48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6975CC-C8AC-41BE-E20E-3293E8DE0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0802AA-D727-8803-7398-0CA66A87F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509B8-23D6-61D4-5F2C-0F88EF94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70898-99D4-4497-A4E8-FE7E3CBC74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78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8522-C8A2-3C05-B841-8974C84A9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EE0E-840A-7152-7416-269BBD3BC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A464E-D9A0-45DD-0429-5437F94E2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21EAA-7CE3-16F3-1E61-3A09C788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6315A-91DA-92BB-6555-DB881F8A7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C695D-EF8A-51FE-A93A-AE340AEE9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7258C-3425-4ED9-8960-9B9ABA539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66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D2DB7-8D42-A0A3-F8AA-1CACB5B8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2D7429-D633-6DD4-838C-ECB14FE63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1F730-560E-9532-61E9-7D429C354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687AF-5EC1-0232-8A75-2E45432A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3BCB1-B156-CDA8-0414-69546E6C8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951B8-E8F0-1DD5-D95E-AD8CD388A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49A0F-B551-48DE-B4A2-8D160DD2A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90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909CB3F2-7FF5-CD05-88D9-D41B39565565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11267" name="Group 3">
              <a:extLst>
                <a:ext uri="{FF2B5EF4-FFF2-40B4-BE49-F238E27FC236}">
                  <a16:creationId xmlns:a16="http://schemas.microsoft.com/office/drawing/2014/main" id="{26AAECC1-8758-8F24-CC62-24844A9DE631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1268" name="Freeform 4">
                <a:extLst>
                  <a:ext uri="{FF2B5EF4-FFF2-40B4-BE49-F238E27FC236}">
                    <a16:creationId xmlns:a16="http://schemas.microsoft.com/office/drawing/2014/main" id="{F80A5D5A-7156-D7A6-FB2A-3C77E66BC57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69" name="Freeform 5">
                <a:extLst>
                  <a:ext uri="{FF2B5EF4-FFF2-40B4-BE49-F238E27FC236}">
                    <a16:creationId xmlns:a16="http://schemas.microsoft.com/office/drawing/2014/main" id="{4515922E-699C-E716-D185-2F10D1D8460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B23EA9EB-9B9F-B7A6-019D-E7BDE4D18F2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F156983B-1F3B-3BA7-0B77-3F4F1A03AFF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E5E902C4-7833-1405-A1B5-19D793F028B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3" name="Freeform 9">
                <a:extLst>
                  <a:ext uri="{FF2B5EF4-FFF2-40B4-BE49-F238E27FC236}">
                    <a16:creationId xmlns:a16="http://schemas.microsoft.com/office/drawing/2014/main" id="{0CF1B627-95C9-FABA-D66B-180DC468E65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3B05E9D9-0A2E-7104-3A0D-27293F51D6D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5" name="Freeform 11">
                <a:extLst>
                  <a:ext uri="{FF2B5EF4-FFF2-40B4-BE49-F238E27FC236}">
                    <a16:creationId xmlns:a16="http://schemas.microsoft.com/office/drawing/2014/main" id="{358049A1-FAA3-075D-85AD-B9FD8AF598E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6" name="Freeform 12">
                <a:extLst>
                  <a:ext uri="{FF2B5EF4-FFF2-40B4-BE49-F238E27FC236}">
                    <a16:creationId xmlns:a16="http://schemas.microsoft.com/office/drawing/2014/main" id="{AF85C2E5-C8EF-43FD-ADDF-455907C2A85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7" name="Freeform 13">
                <a:extLst>
                  <a:ext uri="{FF2B5EF4-FFF2-40B4-BE49-F238E27FC236}">
                    <a16:creationId xmlns:a16="http://schemas.microsoft.com/office/drawing/2014/main" id="{1A529905-F191-2071-38BE-6170810C7F8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8" name="Freeform 14">
                <a:extLst>
                  <a:ext uri="{FF2B5EF4-FFF2-40B4-BE49-F238E27FC236}">
                    <a16:creationId xmlns:a16="http://schemas.microsoft.com/office/drawing/2014/main" id="{0C0B1433-E2B8-E07A-2731-B85B5BD22D0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9" name="Freeform 15">
                <a:extLst>
                  <a:ext uri="{FF2B5EF4-FFF2-40B4-BE49-F238E27FC236}">
                    <a16:creationId xmlns:a16="http://schemas.microsoft.com/office/drawing/2014/main" id="{B217111B-0E5B-FB48-0060-80EAF84794D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0" name="Freeform 16">
                <a:extLst>
                  <a:ext uri="{FF2B5EF4-FFF2-40B4-BE49-F238E27FC236}">
                    <a16:creationId xmlns:a16="http://schemas.microsoft.com/office/drawing/2014/main" id="{0D049579-8F1F-FD51-7DFA-4734FB63EA6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1" name="Freeform 17">
                <a:extLst>
                  <a:ext uri="{FF2B5EF4-FFF2-40B4-BE49-F238E27FC236}">
                    <a16:creationId xmlns:a16="http://schemas.microsoft.com/office/drawing/2014/main" id="{A76D0127-6FDE-7667-E2E5-9061598CD5D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2" name="Freeform 18">
                <a:extLst>
                  <a:ext uri="{FF2B5EF4-FFF2-40B4-BE49-F238E27FC236}">
                    <a16:creationId xmlns:a16="http://schemas.microsoft.com/office/drawing/2014/main" id="{A76F3E82-41F7-99B5-C496-24D9747B4B0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3" name="Freeform 19">
                <a:extLst>
                  <a:ext uri="{FF2B5EF4-FFF2-40B4-BE49-F238E27FC236}">
                    <a16:creationId xmlns:a16="http://schemas.microsoft.com/office/drawing/2014/main" id="{5680EE40-CA68-E56B-82AB-7C5C51D46A4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4" name="Freeform 20">
                <a:extLst>
                  <a:ext uri="{FF2B5EF4-FFF2-40B4-BE49-F238E27FC236}">
                    <a16:creationId xmlns:a16="http://schemas.microsoft.com/office/drawing/2014/main" id="{0FCE9CB4-9FFC-0CAC-98ED-B978A53C55E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5" name="Freeform 21">
                <a:extLst>
                  <a:ext uri="{FF2B5EF4-FFF2-40B4-BE49-F238E27FC236}">
                    <a16:creationId xmlns:a16="http://schemas.microsoft.com/office/drawing/2014/main" id="{858CB8AE-702E-5986-F4A8-860185E35A9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6" name="Freeform 22">
                <a:extLst>
                  <a:ext uri="{FF2B5EF4-FFF2-40B4-BE49-F238E27FC236}">
                    <a16:creationId xmlns:a16="http://schemas.microsoft.com/office/drawing/2014/main" id="{68521710-1983-9B83-9A96-C6D34718DEB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287" name="Freeform 23">
              <a:extLst>
                <a:ext uri="{FF2B5EF4-FFF2-40B4-BE49-F238E27FC236}">
                  <a16:creationId xmlns:a16="http://schemas.microsoft.com/office/drawing/2014/main" id="{09CBCE3C-5EF1-C39B-DC71-C019A505AA82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8" name="Freeform 24">
              <a:extLst>
                <a:ext uri="{FF2B5EF4-FFF2-40B4-BE49-F238E27FC236}">
                  <a16:creationId xmlns:a16="http://schemas.microsoft.com/office/drawing/2014/main" id="{D545BC7A-4256-5746-CF28-7C5D65E1AD69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289" name="Rectangle 25">
            <a:extLst>
              <a:ext uri="{FF2B5EF4-FFF2-40B4-BE49-F238E27FC236}">
                <a16:creationId xmlns:a16="http://schemas.microsoft.com/office/drawing/2014/main" id="{8EE1C098-7219-1FC0-7B19-AADC0D041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90" name="Rectangle 26">
            <a:extLst>
              <a:ext uri="{FF2B5EF4-FFF2-40B4-BE49-F238E27FC236}">
                <a16:creationId xmlns:a16="http://schemas.microsoft.com/office/drawing/2014/main" id="{5E1166AE-63BA-CA6B-EE40-055529CFB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91" name="Rectangle 27">
            <a:extLst>
              <a:ext uri="{FF2B5EF4-FFF2-40B4-BE49-F238E27FC236}">
                <a16:creationId xmlns:a16="http://schemas.microsoft.com/office/drawing/2014/main" id="{32796DFC-AB4A-9F9E-1241-61904E1A2D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1292" name="Rectangle 28">
            <a:extLst>
              <a:ext uri="{FF2B5EF4-FFF2-40B4-BE49-F238E27FC236}">
                <a16:creationId xmlns:a16="http://schemas.microsoft.com/office/drawing/2014/main" id="{55C26526-159A-76BB-6D3A-0A3BAE28EA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1293" name="Rectangle 29">
            <a:extLst>
              <a:ext uri="{FF2B5EF4-FFF2-40B4-BE49-F238E27FC236}">
                <a16:creationId xmlns:a16="http://schemas.microsoft.com/office/drawing/2014/main" id="{EB50C720-CA5C-9FF8-734E-56BF058B5A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2BEF78C3-816D-4267-9F84-3642913A9E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1A149E-90D9-E2EF-5FE8-2549658A95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accent2"/>
                </a:solidFill>
              </a:rPr>
              <a:t>Dihybrid Inheritance</a:t>
            </a:r>
            <a:endParaRPr lang="en-GB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5A9660-6492-ED03-7252-CC412BBF6E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>
                <a:solidFill>
                  <a:srgbClr val="003300"/>
                </a:solidFill>
              </a:rPr>
              <a:t>Dihybrid inheritance refers to the simultaneous inheritance of two characters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A44D51-3386-2C11-A9B0-272AD42BE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685800"/>
          </a:xfrm>
        </p:spPr>
        <p:txBody>
          <a:bodyPr/>
          <a:lstStyle/>
          <a:p>
            <a:r>
              <a:rPr lang="en-GB" altLang="en-US" sz="2800" b="1">
                <a:solidFill>
                  <a:schemeClr val="accent2"/>
                </a:solidFill>
              </a:rPr>
              <a:t>Mendel’s experiment</a:t>
            </a:r>
            <a:endParaRPr lang="en-GB" altLang="en-US" sz="28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813F66B-C7CE-C74F-EBFE-9B81030C4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r>
              <a:rPr lang="en-US" altLang="en-US" sz="2600"/>
              <a:t>Mendel investigated the inheritance of seed shape (round v wrinkled) and seed colour (green v yellow) at the same time.</a:t>
            </a:r>
          </a:p>
          <a:p>
            <a:r>
              <a:rPr lang="en-US" altLang="en-US" sz="2600"/>
              <a:t>From his monohybrid crosses he knew that round seeds were dominant to wrinkled seeds and yellow seeds were dominant to green seeds.</a:t>
            </a:r>
          </a:p>
          <a:p>
            <a:r>
              <a:rPr lang="en-US" altLang="en-US" sz="2600"/>
              <a:t>He chose to cross plants that were pure breeding for both dominant features (round and yellow seeds) with plants that were pure breeding for both recessive features (wrinkled and green seeds)</a:t>
            </a: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6D112C4-8EF6-5EF9-5BF8-83324C99B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91400" cy="762000"/>
          </a:xfrm>
        </p:spPr>
        <p:txBody>
          <a:bodyPr/>
          <a:lstStyle/>
          <a:p>
            <a:r>
              <a:rPr lang="en-GB" altLang="en-US" sz="2800">
                <a:solidFill>
                  <a:schemeClr val="accent2"/>
                </a:solidFill>
              </a:rPr>
              <a:t>Results</a:t>
            </a:r>
            <a:r>
              <a:rPr lang="en-GB" altLang="en-US"/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6ED2920-D720-E2AA-6C44-B9520093F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772400" cy="83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Parents</a:t>
            </a:r>
            <a:r>
              <a:rPr lang="en-GB" altLang="en-US" sz="2000"/>
              <a:t>    plants with round x plants with wrinkled 		      and yellow seeds      and green seeds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D9D980A-3832-7117-B577-128C8ECA4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7526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F1 offspring</a:t>
            </a:r>
            <a:r>
              <a:rPr lang="en-GB" altLang="en-US" sz="2000">
                <a:solidFill>
                  <a:schemeClr val="accent2"/>
                </a:solidFill>
              </a:rPr>
              <a:t>	</a:t>
            </a:r>
            <a:r>
              <a:rPr lang="en-GB" altLang="en-US" sz="2000"/>
              <a:t> 100% plants with round and yellow seeds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E6A0EE7-765E-9AD3-86BB-5596069C9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4384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F1 intercross</a:t>
            </a:r>
            <a:r>
              <a:rPr lang="en-GB" altLang="en-US" sz="2000" b="1">
                <a:solidFill>
                  <a:srgbClr val="FF0000"/>
                </a:solidFill>
              </a:rPr>
              <a:t> </a:t>
            </a:r>
            <a:r>
              <a:rPr lang="en-GB" altLang="en-US" sz="2000"/>
              <a:t>plants with round x plants with round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/>
              <a:t>			  and yellow seeds    and yellow seeds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7C3556E-83E9-BA82-FD7F-1E5F6D914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200400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F2 offspring</a:t>
            </a:r>
            <a:r>
              <a:rPr lang="en-GB" altLang="en-US" sz="2000"/>
              <a:t>	 Total 556 seeds collected from F2 plants	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/>
              <a:t>Ratio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>
                <a:solidFill>
                  <a:schemeClr val="accent2"/>
                </a:solidFill>
              </a:rPr>
              <a:t>315 	9</a:t>
            </a:r>
            <a:r>
              <a:rPr lang="en-GB" altLang="en-US" sz="2000"/>
              <a:t> 	round and yellow seeds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>
                <a:solidFill>
                  <a:schemeClr val="accent2"/>
                </a:solidFill>
              </a:rPr>
              <a:t>108	3</a:t>
            </a:r>
            <a:r>
              <a:rPr lang="en-GB" altLang="en-US" sz="2000"/>
              <a:t> 	round and green seeds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>
                <a:solidFill>
                  <a:schemeClr val="accent2"/>
                </a:solidFill>
              </a:rPr>
              <a:t>101	3</a:t>
            </a:r>
            <a:r>
              <a:rPr lang="en-GB" altLang="en-US" sz="2000"/>
              <a:t> 	wrinkled and yellow seeds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>
                <a:solidFill>
                  <a:schemeClr val="accent2"/>
                </a:solidFill>
              </a:rPr>
              <a:t>32		1</a:t>
            </a:r>
            <a:r>
              <a:rPr lang="en-GB" altLang="en-US" sz="2000"/>
              <a:t> 	wrinkled and green seeds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However, the ratio of dominant to recessive features is still 3:1</a:t>
            </a:r>
            <a:endParaRPr lang="en-GB" alt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build="p" autoUpdateAnimBg="0"/>
      <p:bldP spid="4101" grpId="0" autoUpdateAnimBg="0"/>
      <p:bldP spid="410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A2A6498-6BE2-E896-3D07-9AA76A652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838200"/>
          </a:xfrm>
        </p:spPr>
        <p:txBody>
          <a:bodyPr/>
          <a:lstStyle/>
          <a:p>
            <a:r>
              <a:rPr lang="en-GB" altLang="en-US" sz="2800" b="1">
                <a:solidFill>
                  <a:schemeClr val="accent2"/>
                </a:solidFill>
              </a:rPr>
              <a:t>Explanation of Mendel’s results</a:t>
            </a:r>
            <a:endParaRPr lang="en-GB" altLang="en-US" sz="28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D7EC0EB-CFB6-2634-093E-A42DF99F9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772400" cy="5029200"/>
          </a:xfrm>
        </p:spPr>
        <p:txBody>
          <a:bodyPr/>
          <a:lstStyle/>
          <a:p>
            <a:r>
              <a:rPr lang="en-US" altLang="en-US" sz="2400"/>
              <a:t>Let the allele for round seeds be R and the allele for wrinkled seeds be r</a:t>
            </a:r>
          </a:p>
          <a:p>
            <a:r>
              <a:rPr lang="en-US" altLang="en-US" sz="2400"/>
              <a:t>Let the allele for yellow seeds be Y and the allele for green seeds be y</a:t>
            </a:r>
            <a:endParaRPr lang="en-GB" altLang="en-US" sz="2000"/>
          </a:p>
          <a:p>
            <a:pPr>
              <a:buFont typeface="Wingdings" panose="05000000000000000000" pitchFamily="2" charset="2"/>
              <a:buNone/>
            </a:pPr>
            <a:endParaRPr lang="en-GB" altLang="en-US" sz="200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Parents   Phenotype</a:t>
            </a:r>
            <a:r>
              <a:rPr lang="en-GB" altLang="en-US" sz="2000" b="1">
                <a:solidFill>
                  <a:srgbClr val="FF0000"/>
                </a:solidFill>
              </a:rPr>
              <a:t>          </a:t>
            </a:r>
            <a:r>
              <a:rPr lang="en-GB" altLang="en-US" sz="2000" b="1"/>
              <a:t>round      x     wrinkled</a:t>
            </a:r>
            <a:endParaRPr lang="en-GB" altLang="en-US" sz="2000" b="1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b="1"/>
              <a:t>				     yellow</a:t>
            </a:r>
            <a:r>
              <a:rPr lang="en-GB" altLang="en-US" sz="2000" b="1">
                <a:solidFill>
                  <a:srgbClr val="FF0000"/>
                </a:solidFill>
              </a:rPr>
              <a:t> </a:t>
            </a:r>
            <a:r>
              <a:rPr lang="en-GB" altLang="en-US" sz="2000" b="1"/>
              <a:t>seeds      green</a:t>
            </a:r>
            <a:r>
              <a:rPr lang="en-GB" altLang="en-US" sz="2000" b="1">
                <a:solidFill>
                  <a:srgbClr val="FF0000"/>
                </a:solidFill>
              </a:rPr>
              <a:t> </a:t>
            </a:r>
            <a:r>
              <a:rPr lang="en-GB" altLang="en-US" sz="2000" b="1"/>
              <a:t>seeds </a:t>
            </a:r>
            <a:endParaRPr lang="en-GB" altLang="en-US" sz="2000" b="1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rgbClr val="FF0000"/>
                </a:solidFill>
              </a:rPr>
              <a:t>		     </a:t>
            </a:r>
            <a:r>
              <a:rPr lang="en-GB" altLang="en-US" sz="2000" b="1">
                <a:solidFill>
                  <a:schemeClr val="accent2"/>
                </a:solidFill>
              </a:rPr>
              <a:t>Genotype</a:t>
            </a:r>
            <a:r>
              <a:rPr lang="en-GB" altLang="en-US" sz="2000" b="1">
                <a:solidFill>
                  <a:srgbClr val="FF0000"/>
                </a:solidFill>
              </a:rPr>
              <a:t>	            </a:t>
            </a:r>
            <a:r>
              <a:rPr lang="en-GB" altLang="en-US" sz="2000" b="1">
                <a:solidFill>
                  <a:schemeClr val="accent2"/>
                </a:solidFill>
              </a:rPr>
              <a:t>RR YY	       rryy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000" b="1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Gametes</a:t>
            </a:r>
            <a:r>
              <a:rPr lang="en-GB" altLang="en-US" sz="2000" b="1">
                <a:solidFill>
                  <a:srgbClr val="FF0000"/>
                </a:solidFill>
              </a:rPr>
              <a:t>		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000" b="1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F1 offspring</a:t>
            </a:r>
            <a:endParaRPr lang="en-GB" altLang="en-US" sz="2000" b="1">
              <a:solidFill>
                <a:srgbClr val="FF0000"/>
              </a:solidFill>
            </a:endParaRPr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40215B72-1101-114C-9E62-7EF6857DE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/>
              <a:t>RY</a:t>
            </a:r>
            <a:endParaRPr lang="en-GB" altLang="en-US"/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82866A29-BB6B-F2F1-9E85-E4702D3F6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/>
              <a:t>RY</a:t>
            </a:r>
            <a:endParaRPr lang="en-GB" altLang="en-US"/>
          </a:p>
        </p:txBody>
      </p:sp>
      <p:sp>
        <p:nvSpPr>
          <p:cNvPr id="5126" name="Oval 6">
            <a:extLst>
              <a:ext uri="{FF2B5EF4-FFF2-40B4-BE49-F238E27FC236}">
                <a16:creationId xmlns:a16="http://schemas.microsoft.com/office/drawing/2014/main" id="{30E86B0B-AA12-2DB5-310B-DC2E8D52E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/>
              <a:t>ry</a:t>
            </a:r>
            <a:endParaRPr lang="en-GB" altLang="en-US"/>
          </a:p>
        </p:txBody>
      </p:sp>
      <p:sp>
        <p:nvSpPr>
          <p:cNvPr id="5127" name="Oval 7">
            <a:extLst>
              <a:ext uri="{FF2B5EF4-FFF2-40B4-BE49-F238E27FC236}">
                <a16:creationId xmlns:a16="http://schemas.microsoft.com/office/drawing/2014/main" id="{57E10FB5-E1B0-248A-4263-976D7F4F5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/>
              <a:t>ry</a:t>
            </a:r>
            <a:endParaRPr lang="en-GB" altLang="en-US"/>
          </a:p>
        </p:txBody>
      </p:sp>
      <p:graphicFrame>
        <p:nvGraphicFramePr>
          <p:cNvPr id="5131" name="Object 11">
            <a:extLst>
              <a:ext uri="{FF2B5EF4-FFF2-40B4-BE49-F238E27FC236}">
                <a16:creationId xmlns:a16="http://schemas.microsoft.com/office/drawing/2014/main" id="{207718A1-1F93-927E-C7DC-72A79846F3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5443538"/>
          <a:ext cx="3201988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2033016" imgH="621792" progId="Excel.Sheet.8">
                  <p:embed/>
                </p:oleObj>
              </mc:Choice>
              <mc:Fallback>
                <p:oleObj name="Worksheet" r:id="rId3" imgW="2033016" imgH="621792" progId="Excel.Shee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443538"/>
                        <a:ext cx="3201988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animBg="1" autoUpdateAnimBg="0"/>
      <p:bldP spid="5125" grpId="0" animBg="1" autoUpdateAnimBg="0"/>
      <p:bldP spid="5126" grpId="0" animBg="1" autoUpdateAnimBg="0"/>
      <p:bldP spid="512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2622DA8-2797-2EA7-5F99-9E0C7CA5C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381000"/>
          </a:xfrm>
        </p:spPr>
        <p:txBody>
          <a:bodyPr/>
          <a:lstStyle/>
          <a:p>
            <a:r>
              <a:rPr lang="en-GB" altLang="en-US" sz="2000" b="1">
                <a:solidFill>
                  <a:schemeClr val="accent2"/>
                </a:solidFill>
              </a:rPr>
              <a:t>F1 intercross</a:t>
            </a:r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C8C29E2-AB5C-D8AF-7420-757822383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7772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Parents </a:t>
            </a:r>
            <a:endParaRPr lang="en-GB" altLang="en-US" sz="2000" b="1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GB" altLang="en-US" sz="2000" b="1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phenotype</a:t>
            </a:r>
            <a:r>
              <a:rPr lang="en-GB" altLang="en-US" sz="2000"/>
              <a:t>	round, yellow seeds  x   round, yellow seeds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genotype</a:t>
            </a:r>
            <a:r>
              <a:rPr lang="en-GB" altLang="en-US" sz="2000"/>
              <a:t>	         </a:t>
            </a:r>
            <a:r>
              <a:rPr lang="en-GB" altLang="en-US" sz="2000" b="1">
                <a:solidFill>
                  <a:schemeClr val="accent2"/>
                </a:solidFill>
              </a:rPr>
              <a:t>Rr Yy		              Rr Yy</a:t>
            </a:r>
            <a:endParaRPr lang="en-GB" altLang="en-US" sz="2000"/>
          </a:p>
          <a:p>
            <a:pPr>
              <a:buFont typeface="Wingdings" panose="05000000000000000000" pitchFamily="2" charset="2"/>
              <a:buNone/>
            </a:pPr>
            <a:endParaRPr lang="en-GB" altLang="en-US" sz="200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Gametes</a:t>
            </a:r>
            <a:endParaRPr lang="en-GB" altLang="en-US" sz="2000"/>
          </a:p>
          <a:p>
            <a:pPr>
              <a:buFont typeface="Wingdings" panose="05000000000000000000" pitchFamily="2" charset="2"/>
              <a:buNone/>
            </a:pPr>
            <a:endParaRPr lang="en-GB" altLang="en-US" sz="200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/>
              <a:t>	</a:t>
            </a:r>
          </a:p>
        </p:txBody>
      </p:sp>
      <p:sp>
        <p:nvSpPr>
          <p:cNvPr id="6148" name="Oval 4">
            <a:extLst>
              <a:ext uri="{FF2B5EF4-FFF2-40B4-BE49-F238E27FC236}">
                <a16:creationId xmlns:a16="http://schemas.microsoft.com/office/drawing/2014/main" id="{A228C406-3C07-A6F0-1048-F76EB8190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/>
              <a:t>RY</a:t>
            </a:r>
            <a:endParaRPr lang="en-GB" altLang="en-US"/>
          </a:p>
        </p:txBody>
      </p:sp>
      <p:sp>
        <p:nvSpPr>
          <p:cNvPr id="6149" name="Oval 5">
            <a:extLst>
              <a:ext uri="{FF2B5EF4-FFF2-40B4-BE49-F238E27FC236}">
                <a16:creationId xmlns:a16="http://schemas.microsoft.com/office/drawing/2014/main" id="{54383636-FF16-831A-C184-7E87EF183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/>
              <a:t>Ry</a:t>
            </a:r>
            <a:endParaRPr lang="en-GB" altLang="en-US"/>
          </a:p>
        </p:txBody>
      </p:sp>
      <p:sp>
        <p:nvSpPr>
          <p:cNvPr id="6150" name="Oval 6">
            <a:extLst>
              <a:ext uri="{FF2B5EF4-FFF2-40B4-BE49-F238E27FC236}">
                <a16:creationId xmlns:a16="http://schemas.microsoft.com/office/drawing/2014/main" id="{06EA7734-9C3D-2F5A-9862-6CAE5326E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/>
              <a:t>rY</a:t>
            </a:r>
            <a:endParaRPr lang="en-GB" altLang="en-US"/>
          </a:p>
        </p:txBody>
      </p:sp>
      <p:sp>
        <p:nvSpPr>
          <p:cNvPr id="6151" name="Oval 7">
            <a:extLst>
              <a:ext uri="{FF2B5EF4-FFF2-40B4-BE49-F238E27FC236}">
                <a16:creationId xmlns:a16="http://schemas.microsoft.com/office/drawing/2014/main" id="{DBE31DA2-FD05-AD25-1E55-119515A46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/>
              <a:t>ry</a:t>
            </a:r>
            <a:endParaRPr lang="en-GB" altLang="en-US"/>
          </a:p>
        </p:txBody>
      </p:sp>
      <p:sp>
        <p:nvSpPr>
          <p:cNvPr id="6152" name="Oval 8">
            <a:extLst>
              <a:ext uri="{FF2B5EF4-FFF2-40B4-BE49-F238E27FC236}">
                <a16:creationId xmlns:a16="http://schemas.microsoft.com/office/drawing/2014/main" id="{4E807B79-7864-AD47-AF7A-EF5E5B29F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/>
              <a:t>ry</a:t>
            </a:r>
            <a:endParaRPr lang="en-GB" altLang="en-US"/>
          </a:p>
        </p:txBody>
      </p:sp>
      <p:sp>
        <p:nvSpPr>
          <p:cNvPr id="6153" name="Oval 9">
            <a:extLst>
              <a:ext uri="{FF2B5EF4-FFF2-40B4-BE49-F238E27FC236}">
                <a16:creationId xmlns:a16="http://schemas.microsoft.com/office/drawing/2014/main" id="{BC426E05-D96F-EE89-D621-7353E7C19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/>
              <a:t>rY</a:t>
            </a:r>
            <a:endParaRPr lang="en-GB" altLang="en-US"/>
          </a:p>
        </p:txBody>
      </p:sp>
      <p:sp>
        <p:nvSpPr>
          <p:cNvPr id="6154" name="Oval 10">
            <a:extLst>
              <a:ext uri="{FF2B5EF4-FFF2-40B4-BE49-F238E27FC236}">
                <a16:creationId xmlns:a16="http://schemas.microsoft.com/office/drawing/2014/main" id="{6512CE04-9A1E-3876-574F-0717635BC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/>
              <a:t>Ry</a:t>
            </a:r>
            <a:endParaRPr lang="en-GB" altLang="en-US"/>
          </a:p>
        </p:txBody>
      </p:sp>
      <p:sp>
        <p:nvSpPr>
          <p:cNvPr id="6155" name="Oval 11">
            <a:extLst>
              <a:ext uri="{FF2B5EF4-FFF2-40B4-BE49-F238E27FC236}">
                <a16:creationId xmlns:a16="http://schemas.microsoft.com/office/drawing/2014/main" id="{292BAAFB-75FA-EC49-75AD-40804CCAD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/>
              <a:t>RY</a:t>
            </a:r>
            <a:endParaRPr lang="en-GB" altLang="en-US"/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04677399-B76B-ED01-7CA0-36C9CF50C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419600"/>
            <a:ext cx="762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003300"/>
                </a:solidFill>
                <a:latin typeface="Verdana" panose="020B0604030504040204" pitchFamily="34" charset="0"/>
              </a:rPr>
              <a:t>What are the genotypes and phenotypes of the F2 offspring and in what ratio?</a:t>
            </a:r>
            <a:endParaRPr lang="en-GB" altLang="en-US" b="1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nimBg="1" autoUpdateAnimBg="0"/>
      <p:bldP spid="6149" grpId="0" animBg="1" autoUpdateAnimBg="0"/>
      <p:bldP spid="6150" grpId="0" animBg="1" autoUpdateAnimBg="0"/>
      <p:bldP spid="6151" grpId="0" animBg="1" autoUpdateAnimBg="0"/>
      <p:bldP spid="6152" grpId="0" animBg="1" autoUpdateAnimBg="0"/>
      <p:bldP spid="6153" grpId="0" animBg="1" autoUpdateAnimBg="0"/>
      <p:bldP spid="6154" grpId="0" animBg="1" autoUpdateAnimBg="0"/>
      <p:bldP spid="6155" grpId="0" animBg="1" autoUpdateAnimBg="0"/>
      <p:bldP spid="61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92880127-8951-B8D2-6D69-21E29E15F9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89113" y="904875"/>
          <a:ext cx="5643562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380232" imgH="926592" progId="Excel.Sheet.8">
                  <p:embed/>
                </p:oleObj>
              </mc:Choice>
              <mc:Fallback>
                <p:oleObj name="Worksheet" r:id="rId3" imgW="3380232" imgH="926592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904875"/>
                        <a:ext cx="5643562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>
            <a:extLst>
              <a:ext uri="{FF2B5EF4-FFF2-40B4-BE49-F238E27FC236}">
                <a16:creationId xmlns:a16="http://schemas.microsoft.com/office/drawing/2014/main" id="{CAF0C5DA-7D82-4B8A-F166-5A83D01CE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7162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accent2"/>
                </a:solidFill>
                <a:latin typeface="Verdana" panose="020B0604030504040204" pitchFamily="34" charset="0"/>
              </a:rPr>
              <a:t>F2 offspring</a:t>
            </a:r>
            <a:endParaRPr lang="en-GB" altLang="en-US"/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C9C93CA6-E143-5D92-6521-9BD89BFC7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429000"/>
            <a:ext cx="8077200" cy="337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latin typeface="Verdana" panose="020B0604030504040204" pitchFamily="34" charset="0"/>
              </a:rPr>
              <a:t>    </a:t>
            </a:r>
            <a:r>
              <a:rPr lang="en-GB" altLang="en-US" sz="2000" b="1">
                <a:solidFill>
                  <a:schemeClr val="accent2"/>
                </a:solidFill>
                <a:latin typeface="Verdana" panose="020B0604030504040204" pitchFamily="34" charset="0"/>
              </a:rPr>
              <a:t>genotypes  	   phenotypes   expected observed</a:t>
            </a:r>
            <a:endParaRPr lang="en-GB" altLang="en-US" sz="2000"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000">
                <a:latin typeface="Verdana" panose="020B0604030504040204" pitchFamily="34" charset="0"/>
              </a:rPr>
              <a:t>     RRYY (1)</a:t>
            </a:r>
            <a:r>
              <a:rPr lang="en-GB" altLang="en-US">
                <a:latin typeface="Verdana" panose="020B0604030504040204" pitchFamily="34" charset="0"/>
              </a:rPr>
              <a:t> </a:t>
            </a:r>
            <a:r>
              <a:rPr lang="en-GB" altLang="en-US" sz="2000">
                <a:latin typeface="Verdana" panose="020B0604030504040204" pitchFamily="34" charset="0"/>
              </a:rPr>
              <a:t>RrYy (4)   yellow, round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latin typeface="Verdana" panose="020B0604030504040204" pitchFamily="34" charset="0"/>
              </a:rPr>
              <a:t>     RRYy (2)  RrYY (2)  yellow, round	</a:t>
            </a:r>
            <a:r>
              <a:rPr lang="en-GB" altLang="en-US" sz="2000">
                <a:solidFill>
                  <a:schemeClr val="accent2"/>
                </a:solidFill>
                <a:latin typeface="Verdana" panose="020B0604030504040204" pitchFamily="34" charset="0"/>
              </a:rPr>
              <a:t>9	  315</a:t>
            </a:r>
            <a:endParaRPr lang="en-GB" altLang="en-US" sz="2000"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000">
                <a:latin typeface="Verdana" panose="020B0604030504040204" pitchFamily="34" charset="0"/>
              </a:rPr>
              <a:t>     RRyy (1)  Rryy (2)   round, green	</a:t>
            </a:r>
            <a:r>
              <a:rPr lang="en-GB" altLang="en-US" sz="2000">
                <a:solidFill>
                  <a:schemeClr val="accent2"/>
                </a:solidFill>
                <a:latin typeface="Verdana" panose="020B0604030504040204" pitchFamily="34" charset="0"/>
              </a:rPr>
              <a:t>3	  108</a:t>
            </a:r>
            <a:endParaRPr lang="en-GB" altLang="en-US" sz="2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     </a:t>
            </a:r>
            <a:r>
              <a:rPr lang="en-GB" altLang="en-US" sz="2000">
                <a:latin typeface="Verdana" panose="020B0604030504040204" pitchFamily="34" charset="0"/>
              </a:rPr>
              <a:t>rrYY (1)   rrYy (2)	   wrinkled, yellow  	</a:t>
            </a:r>
            <a:r>
              <a:rPr lang="en-GB" altLang="en-US" sz="2000">
                <a:solidFill>
                  <a:schemeClr val="accent2"/>
                </a:solidFill>
                <a:latin typeface="Verdana" panose="020B0604030504040204" pitchFamily="34" charset="0"/>
              </a:rPr>
              <a:t>3	  101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latin typeface="Verdana" panose="020B0604030504040204" pitchFamily="34" charset="0"/>
              </a:rPr>
              <a:t>     rryy (1)		   wrinkled, green	</a:t>
            </a:r>
            <a:r>
              <a:rPr lang="en-GB" altLang="en-US" sz="2000">
                <a:solidFill>
                  <a:schemeClr val="accent2"/>
                </a:solidFill>
                <a:latin typeface="Verdana" panose="020B0604030504040204" pitchFamily="34" charset="0"/>
              </a:rPr>
              <a:t>1	   32</a:t>
            </a:r>
          </a:p>
          <a:p>
            <a:pPr>
              <a:spcBef>
                <a:spcPct val="50000"/>
              </a:spcBef>
            </a:pPr>
            <a:endParaRPr lang="en-GB" altLang="en-US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utoUpdateAnimBg="0"/>
      <p:bldP spid="717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15DD85AF-AFD8-4B70-D4CC-AF8AE3D06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6096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Allowing for statistical error, Mendel’s results were a reasonable approximation to the expected </a:t>
            </a:r>
            <a:r>
              <a:rPr lang="en-GB" altLang="en-US" sz="2400">
                <a:solidFill>
                  <a:schemeClr val="accent2"/>
                </a:solidFill>
              </a:rPr>
              <a:t>9:3:3:1</a:t>
            </a:r>
            <a:r>
              <a:rPr lang="en-GB" altLang="en-US" sz="2400"/>
              <a:t> ratio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Each of a member of an allelic pair may combine randomly with either of another pair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A test cross can be performed to check the possible genotypes of a plant producing round, yellow seeds </a:t>
            </a:r>
            <a:r>
              <a:rPr lang="en-GB" altLang="en-US" sz="2400">
                <a:solidFill>
                  <a:schemeClr val="accent2"/>
                </a:solidFill>
              </a:rPr>
              <a:t>(RRYY, RrYY, RrYy, RRYy)</a:t>
            </a:r>
            <a:r>
              <a:rPr lang="en-GB" altLang="en-US" sz="2400"/>
              <a:t> by crossing the plants with a homozygous recessive plant with wrinkled green seeds genotype </a:t>
            </a:r>
            <a:r>
              <a:rPr lang="en-GB" altLang="en-US" sz="2400">
                <a:solidFill>
                  <a:schemeClr val="accent2"/>
                </a:solidFill>
              </a:rPr>
              <a:t>rryy</a:t>
            </a:r>
            <a:endParaRPr lang="en-GB" altLang="en-US" sz="2400"/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chemeClr val="accent2"/>
                </a:solidFill>
              </a:rPr>
              <a:t>What phenotypes and genotypes would the offspring possess from the 4 crosses, and in what ratios?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9291343F-140C-8ABF-81FA-B683EF3A3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X:Templates:Presentations:Designs:Dad's Tie</Template>
  <TotalTime>234</TotalTime>
  <Words>576</Words>
  <Application>Microsoft Office PowerPoint</Application>
  <PresentationFormat>On-screen Show (4:3)</PresentationFormat>
  <Paragraphs>79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Verdana</vt:lpstr>
      <vt:lpstr>Wingdings</vt:lpstr>
      <vt:lpstr>Arial</vt:lpstr>
      <vt:lpstr>Dad's Tie</vt:lpstr>
      <vt:lpstr>Microsoft Excel Worksheet</vt:lpstr>
      <vt:lpstr>Dihybrid Inheritance</vt:lpstr>
      <vt:lpstr>Mendel’s experiment</vt:lpstr>
      <vt:lpstr>Results </vt:lpstr>
      <vt:lpstr>Explanation of Mendel’s results</vt:lpstr>
      <vt:lpstr>F1 intercross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Dihybrid Inheritance</dc:title>
  <dc:creator>Angela Wall</dc:creator>
  <cp:lastModifiedBy>Nayan GRIFFITHS</cp:lastModifiedBy>
  <cp:revision>21</cp:revision>
  <cp:lastPrinted>2002-12-02T21:19:45Z</cp:lastPrinted>
  <dcterms:created xsi:type="dcterms:W3CDTF">2002-11-26T19:53:59Z</dcterms:created>
  <dcterms:modified xsi:type="dcterms:W3CDTF">2023-03-14T10:29:19Z</dcterms:modified>
</cp:coreProperties>
</file>