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57" r:id="rId5"/>
    <p:sldId id="258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 varScale="1">
        <p:scale>
          <a:sx n="104" d="100"/>
          <a:sy n="104" d="100"/>
        </p:scale>
        <p:origin x="3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7D40A-82E6-5547-4519-0DBACDA4B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47948-4559-529B-4307-B1255874E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9002-0D36-1152-87FF-218A42BE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1744F-0B65-2F8E-7D03-8006E101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139F3-B7B6-08E0-AB68-FAE7CD73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9DE7B-855D-49AC-B235-8E3942790E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05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742A-B642-4772-3819-715F17EB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730B5-943D-B566-8AF2-6EDEE042C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800B6-AC0B-05F9-42C2-35F9D57B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3303C-49C4-B409-04C4-9436C43C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EDCC0-2BA2-773F-515C-6F7DEF785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A011B-1230-4E64-B115-65E9F0E4AD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00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BC967-1893-B626-3E8B-20C9CC629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13D34-2EB2-E904-8567-5B69E4A46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51B31-6504-EEAA-F2AC-05C98573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1B190-7FAC-EB00-E318-48EB32EA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88C0E-3A15-CFC2-C401-4C524B4D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594C8-3839-4EF3-9185-2F9062CD5B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39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B508-A79D-E067-BA4D-4ABD3E6E1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A4E17-8AF9-C97A-55E6-B5996D845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163A6-A522-A25A-2395-C9DDB9E0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9368C-4AF3-454F-FC99-3D5E6E4A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36408-0823-0F34-BAFE-4183FA3C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2E9AF-F133-4921-A10D-E8E94D4215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925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844D-B142-792C-2C43-2E8AC141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EB2C7-366D-C6CE-D474-00ED21968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522D-39FC-F3CC-FBFE-4DD623C1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8F7AD-6C5B-E479-EBAA-F379F268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8A3F4-2593-840F-63E4-58736C93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C4A5B-CA5E-455F-9340-5BF9B9A197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972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0849-94E3-F8E6-D7F0-81D9A3E5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8034-ED3B-F1DF-3CAB-77BD51B45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A1843-3EB6-5C09-68DA-EE9FC45E1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F59E1-418F-2CC1-837B-22FF1EE2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84562-82D1-51FD-2F1D-502869ED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8C301-E600-CBA6-B90E-85138C98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D1707-A753-433D-843F-0E017D9F29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2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1EAE3-73A9-589D-4C5B-D2E59B9F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8A58D-6228-5EA5-79ED-2F6F0B425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7A369-A075-E682-6643-6D70E2B9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1706AC-B9B6-ACCD-8EE6-6F6BFCE944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F2F46-55B2-B2D5-77D0-2CFFB94B3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65AA1-CA6C-8B94-C97B-2A7BCDF7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63474-D4DC-ED67-DEF2-09B020C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2843-181D-C0C2-83AF-9F3BFA44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27C52-E03F-4E39-8F3F-A5924F2258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82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D9332-40D8-0197-4339-B82BF0DD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AB43B-AEA7-38C3-45CC-EF775263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52185-82A3-3DF9-40BB-5BBAF97B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A65CB-EC56-390D-9EF1-E53EF043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BFB69-F410-42BC-9B80-379C534EEB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52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FA8AA-C94D-9836-4DAC-E1AC2512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E3942-1EE1-8A2D-D585-6C685DBC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20A0B-2478-5AD5-C7D4-0BFB2A82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53F1B-7566-40DA-AC90-8E469CAC61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368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AAB2D-0605-D161-B270-00029F1D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DB7E3-AE52-3DCC-F7F9-232CC421A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3C47C-4F66-4FA5-4699-D165DC592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498C7-1D6D-028A-0AF7-E9A65A28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D073B-798A-6F3E-9692-F9F70689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B8A6D-E992-272C-16A0-7F2B92E6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AFBDD-AE2F-4E03-8CDB-78D8FD8802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04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ECE0-DE90-5770-A136-59ACAA25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D60F7-6A49-B39F-BE83-5586F86DD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179AA-2910-7E15-BF08-B5E97325F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9E052-A225-2A60-0BF7-60E803DA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9CD33-88FC-800E-71A9-913F7170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E8D6E-E918-CD52-8104-B26636A0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36D59-8A73-4DF1-AA99-5A1FEB5C67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65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2"/>
          </a:fgClr>
          <a:bgClr>
            <a:srgbClr val="008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E706031-2F39-FE3A-9832-6852C23E6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7BFAD-9BF8-BA33-B7F8-F35BDE2F9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D9D8CD4-400C-F962-ABCD-2B7FF60DE1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2DAE080-D5E4-555F-243F-E76BB311D5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EEB4F4C-E128-E198-D614-14C185FF50F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9E25D8-D26C-42E9-8504-CAE897BC75A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Line 14">
            <a:extLst>
              <a:ext uri="{FF2B5EF4-FFF2-40B4-BE49-F238E27FC236}">
                <a16:creationId xmlns:a16="http://schemas.microsoft.com/office/drawing/2014/main" id="{4FC5ECB4-C743-24C5-89A2-41381AB2BC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581525"/>
            <a:ext cx="863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69156C52-DC4C-E409-5ACB-50CA7390C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6308725"/>
            <a:ext cx="1944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00">
                <a:solidFill>
                  <a:schemeClr val="bg1"/>
                </a:solidFill>
              </a:rPr>
              <a:t>S.MORRIS 2006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D7F88B9-3A88-3586-2292-711E884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836613"/>
            <a:ext cx="7561262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ELECTRICAL CIRCUITS</a:t>
            </a: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A10A5E02-48C5-EB41-06F2-443F215206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133600"/>
            <a:ext cx="0" cy="431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E9D4A5F6-1238-3592-103C-1EFF356575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1916113"/>
            <a:ext cx="0" cy="9366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9A0DCCD9-D8D8-D36B-43EE-F26205EB6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349500"/>
            <a:ext cx="22320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57BA32CB-41E1-FEA5-9BDF-AF0CD9147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2349500"/>
            <a:ext cx="20891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11070477-D652-3C3E-FA6A-E37E77D6C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2349500"/>
            <a:ext cx="0" cy="2232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D0115805-0228-9542-1D70-B3C811AC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2349500"/>
            <a:ext cx="0" cy="2232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3" name="AutoShape 15">
            <a:extLst>
              <a:ext uri="{FF2B5EF4-FFF2-40B4-BE49-F238E27FC236}">
                <a16:creationId xmlns:a16="http://schemas.microsoft.com/office/drawing/2014/main" id="{60FD0C34-A655-C03F-EA37-D4CC5A773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149725"/>
            <a:ext cx="936625" cy="792163"/>
          </a:xfrm>
          <a:prstGeom prst="flowChartSummingJunction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4" name="AutoShape 16">
            <a:extLst>
              <a:ext uri="{FF2B5EF4-FFF2-40B4-BE49-F238E27FC236}">
                <a16:creationId xmlns:a16="http://schemas.microsoft.com/office/drawing/2014/main" id="{A01E55C8-AABD-8E6B-2985-C87B90F6D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149725"/>
            <a:ext cx="936625" cy="792163"/>
          </a:xfrm>
          <a:prstGeom prst="flowChartSummingJunction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5" name="Line 17">
            <a:extLst>
              <a:ext uri="{FF2B5EF4-FFF2-40B4-BE49-F238E27FC236}">
                <a16:creationId xmlns:a16="http://schemas.microsoft.com/office/drawing/2014/main" id="{B6BA1953-84F2-8B43-3B2E-58E3AF150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581525"/>
            <a:ext cx="863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6" name="Line 18">
            <a:extLst>
              <a:ext uri="{FF2B5EF4-FFF2-40B4-BE49-F238E27FC236}">
                <a16:creationId xmlns:a16="http://schemas.microsoft.com/office/drawing/2014/main" id="{5AE6C3E1-6FA6-80B7-071D-5CC4B0EA4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4581525"/>
            <a:ext cx="9366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9BE12820-59F9-A595-F76D-5270ABEC5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42088"/>
            <a:ext cx="4252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More free powerpoints at www.worldofteaching.com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Line 21">
            <a:extLst>
              <a:ext uri="{FF2B5EF4-FFF2-40B4-BE49-F238E27FC236}">
                <a16:creationId xmlns:a16="http://schemas.microsoft.com/office/drawing/2014/main" id="{2916D8F6-3BEB-29E4-2E6E-22ACF74A7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37893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6813A740-65B8-C81B-69E8-473E23F8D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3789363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3C08B779-3782-74AE-06A2-A2225F102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2709863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3F8964FB-F888-2DB1-E38C-EDD0C53B9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PARALLEL CIRCUITS</a:t>
            </a: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F1B1EF85-7019-7EA0-9999-292CE8DF1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4" r="14003"/>
          <a:stretch>
            <a:fillRect/>
          </a:stretch>
        </p:blipFill>
        <p:spPr bwMode="auto">
          <a:xfrm>
            <a:off x="827088" y="1196975"/>
            <a:ext cx="2881312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6" name="Line 8">
            <a:extLst>
              <a:ext uri="{FF2B5EF4-FFF2-40B4-BE49-F238E27FC236}">
                <a16:creationId xmlns:a16="http://schemas.microsoft.com/office/drawing/2014/main" id="{00619C15-B5E2-5B30-5CDB-61F04138B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7098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C9E20C47-0EA6-E168-EAAE-E092B469B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1054100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A63CF7A9-F04A-DD79-E0C8-7F13E3356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1198563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A5CF0907-D940-6A83-D8D0-859AC378F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141287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C7B30D89-8EB9-D867-E9D6-AA5F23387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141287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AutoShape 13">
            <a:extLst>
              <a:ext uri="{FF2B5EF4-FFF2-40B4-BE49-F238E27FC236}">
                <a16:creationId xmlns:a16="http://schemas.microsoft.com/office/drawing/2014/main" id="{6B984735-84BF-F150-0FC9-2A0574F5C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4209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2" name="AutoShape 14">
            <a:extLst>
              <a:ext uri="{FF2B5EF4-FFF2-40B4-BE49-F238E27FC236}">
                <a16:creationId xmlns:a16="http://schemas.microsoft.com/office/drawing/2014/main" id="{2037F39C-4110-61DA-AB4F-73D0661A3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50202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FB8A07AA-9D93-F3BF-47CB-8CCA8492B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4128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B3210BD8-A83F-6AC8-410C-CEBE7AF2F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0" y="1412875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88090C93-A183-840B-3123-B0BD009BA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4128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A49E1475-E0AE-CB89-5822-2620B6EB0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9575" y="14128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9808D465-6921-92D5-C3E2-F30DA85E8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941888"/>
            <a:ext cx="799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The current has a choice of routes.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835F1DDD-4E01-9826-120A-E1431683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4292600"/>
            <a:ext cx="8280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The components are connected side by side. </a:t>
            </a: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1C8A9268-2206-B52B-70A0-DC9CFEB1C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516563"/>
            <a:ext cx="8243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If one bulb ‘blows’ there is still be a complete circuit to the other bulb so it stays alight.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2" grpId="0"/>
      <p:bldP spid="123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B8747F37-6C6A-002A-C3A0-EE9A480F6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</a:t>
            </a:r>
          </a:p>
        </p:txBody>
      </p:sp>
      <p:pic>
        <p:nvPicPr>
          <p:cNvPr id="13318" name="Picture 6">
            <a:extLst>
              <a:ext uri="{FF2B5EF4-FFF2-40B4-BE49-F238E27FC236}">
                <a16:creationId xmlns:a16="http://schemas.microsoft.com/office/drawing/2014/main" id="{1EFB8F8A-77F3-24CA-2555-7C7135AD6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429000"/>
            <a:ext cx="2154237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Text Box 7">
            <a:extLst>
              <a:ext uri="{FF2B5EF4-FFF2-40B4-BE49-F238E27FC236}">
                <a16:creationId xmlns:a16="http://schemas.microsoft.com/office/drawing/2014/main" id="{DCC610E0-84EA-734F-51B2-E9A8C4EE9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484313"/>
            <a:ext cx="69135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Electric current is measured in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amps</a:t>
            </a: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(A) using an ammeter connected in series in the circuit.</a:t>
            </a:r>
          </a:p>
        </p:txBody>
      </p:sp>
      <p:sp>
        <p:nvSpPr>
          <p:cNvPr id="13320" name="Oval 8">
            <a:extLst>
              <a:ext uri="{FF2B5EF4-FFF2-40B4-BE49-F238E27FC236}">
                <a16:creationId xmlns:a16="http://schemas.microsoft.com/office/drawing/2014/main" id="{B919425C-F9C4-88B0-26F2-2D1FFDA7B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933825"/>
            <a:ext cx="1368425" cy="1295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44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94E57C6D-9171-EEA2-E6C2-08319518BC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805DEFB-C83D-896C-C501-33F63AA30B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885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9" name="Line 33">
            <a:extLst>
              <a:ext uri="{FF2B5EF4-FFF2-40B4-BE49-F238E27FC236}">
                <a16:creationId xmlns:a16="http://schemas.microsoft.com/office/drawing/2014/main" id="{FD1E4963-C669-AEDF-FD88-1F8AF31DA5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6163" y="2347913"/>
            <a:ext cx="1587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A450FA74-D393-6D89-E0AD-98A5C4EDD0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323D7957-D482-F6B3-B020-3B4F6BFE3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9034F6DA-D06F-DD45-9255-BBC019891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E163F624-186C-2D4C-7ED0-D59D0AAB5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AF050803-F850-8A23-FB50-03187A99B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F91FA9D5-324A-370E-21B5-DC9494EAE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AutoShape 10">
            <a:extLst>
              <a:ext uri="{FF2B5EF4-FFF2-40B4-BE49-F238E27FC236}">
                <a16:creationId xmlns:a16="http://schemas.microsoft.com/office/drawing/2014/main" id="{CC782C62-95B7-8D57-ABFC-7DA311CDF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7" name="AutoShape 11">
            <a:extLst>
              <a:ext uri="{FF2B5EF4-FFF2-40B4-BE49-F238E27FC236}">
                <a16:creationId xmlns:a16="http://schemas.microsoft.com/office/drawing/2014/main" id="{A1F8B2AB-CAC3-7094-E7BE-5A1E6D9B2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18D506FE-116B-0A8B-560D-B6E87FA75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CEDF47EF-2C49-B840-8085-BC2C3625D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88B44E33-82F7-55EA-301B-864E3A21EF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74316543-4DA8-C7FE-26C2-5DC7602C2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9D5CAF80-6244-5472-66CE-2B42398CF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975A2AE6-023E-34AA-4CFB-D4096CB2F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D99FAF82-211E-0532-D45B-7646ABFBA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46529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E6F54762-F2D1-8279-3703-74CD50993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4652963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F566DCE2-FF00-1EE9-043A-C47E1E43C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3573463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2B7DB2A4-2B2C-A6B6-9D0C-5AF6C4007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35734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CC739D2C-25A1-B24E-9E29-D01291DD8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1917700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8245C0E1-56FF-F1C8-3269-303B12CEE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2062163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C1DF53F2-435B-3987-5000-E872D2F91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227647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A924A3E0-32A1-4827-3540-F6A9FE771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9200" y="227647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2" name="AutoShape 26">
            <a:extLst>
              <a:ext uri="{FF2B5EF4-FFF2-40B4-BE49-F238E27FC236}">
                <a16:creationId xmlns:a16="http://schemas.microsoft.com/office/drawing/2014/main" id="{80A5F0D2-CE00-9A42-AB3B-E8B18496B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32845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3" name="AutoShape 27">
            <a:extLst>
              <a:ext uri="{FF2B5EF4-FFF2-40B4-BE49-F238E27FC236}">
                <a16:creationId xmlns:a16="http://schemas.microsoft.com/office/drawing/2014/main" id="{F3F1C983-B18B-C495-F93E-257B3168C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436562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4" name="Line 28">
            <a:extLst>
              <a:ext uri="{FF2B5EF4-FFF2-40B4-BE49-F238E27FC236}">
                <a16:creationId xmlns:a16="http://schemas.microsoft.com/office/drawing/2014/main" id="{F660D5BA-91DE-DD4C-25E6-B435A78F6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22764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5" name="Line 29">
            <a:extLst>
              <a:ext uri="{FF2B5EF4-FFF2-40B4-BE49-F238E27FC236}">
                <a16:creationId xmlns:a16="http://schemas.microsoft.com/office/drawing/2014/main" id="{BBA35A8E-C9E3-BE22-1743-2B4DC086E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2276475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6" name="Line 30">
            <a:extLst>
              <a:ext uri="{FF2B5EF4-FFF2-40B4-BE49-F238E27FC236}">
                <a16:creationId xmlns:a16="http://schemas.microsoft.com/office/drawing/2014/main" id="{48FCE827-760B-C9D0-D1CB-91EF5D331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3355975"/>
            <a:ext cx="0" cy="12969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7" name="Line 31">
            <a:extLst>
              <a:ext uri="{FF2B5EF4-FFF2-40B4-BE49-F238E27FC236}">
                <a16:creationId xmlns:a16="http://schemas.microsoft.com/office/drawing/2014/main" id="{3CFAC081-DAE2-4A8F-CB69-D9498977EBE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2813" y="22764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8" name="Oval 32">
            <a:extLst>
              <a:ext uri="{FF2B5EF4-FFF2-40B4-BE49-F238E27FC236}">
                <a16:creationId xmlns:a16="http://schemas.microsoft.com/office/drawing/2014/main" id="{14981006-FE18-1F7C-3D92-BE3753926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4370" name="Oval 34">
            <a:extLst>
              <a:ext uri="{FF2B5EF4-FFF2-40B4-BE49-F238E27FC236}">
                <a16:creationId xmlns:a16="http://schemas.microsoft.com/office/drawing/2014/main" id="{1BDACB40-36E7-79BE-523F-57C77BBCB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70827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4372" name="Line 36">
            <a:extLst>
              <a:ext uri="{FF2B5EF4-FFF2-40B4-BE49-F238E27FC236}">
                <a16:creationId xmlns:a16="http://schemas.microsoft.com/office/drawing/2014/main" id="{F0ADB856-EBD0-97C1-1328-135E5A18E4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2276475"/>
            <a:ext cx="1588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3" name="Text Box 37">
            <a:extLst>
              <a:ext uri="{FF2B5EF4-FFF2-40B4-BE49-F238E27FC236}">
                <a16:creationId xmlns:a16="http://schemas.microsoft.com/office/drawing/2014/main" id="{DC9F386E-EC7E-9985-B05D-6E7108BBF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196975"/>
            <a:ext cx="741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600">
                <a:solidFill>
                  <a:srgbClr val="66FF33"/>
                </a:solidFill>
                <a:latin typeface="Comic Sans MS" panose="030F0702030302020204" pitchFamily="66" charset="0"/>
              </a:rPr>
              <a:t>This is how we draw an ammeter in a circuit.</a:t>
            </a:r>
          </a:p>
        </p:txBody>
      </p:sp>
      <p:sp>
        <p:nvSpPr>
          <p:cNvPr id="14374" name="Text Box 38">
            <a:extLst>
              <a:ext uri="{FF2B5EF4-FFF2-40B4-BE49-F238E27FC236}">
                <a16:creationId xmlns:a16="http://schemas.microsoft.com/office/drawing/2014/main" id="{0A727122-0AE0-9322-E6A5-36D7573B5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445125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SERIES CIRCUIT</a:t>
            </a:r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EBC359E6-84FC-E2C3-764C-D6DB575CE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373688"/>
            <a:ext cx="345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PARALLEL CIRCUIT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 animBg="1"/>
      <p:bldP spid="14370" grpId="0" animBg="1"/>
      <p:bldP spid="143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6" name="Line 66">
            <a:extLst>
              <a:ext uri="{FF2B5EF4-FFF2-40B4-BE49-F238E27FC236}">
                <a16:creationId xmlns:a16="http://schemas.microsoft.com/office/drawing/2014/main" id="{23BC2D78-7A16-2146-AB51-6CFD74B1B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59483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5" name="Line 65">
            <a:extLst>
              <a:ext uri="{FF2B5EF4-FFF2-40B4-BE49-F238E27FC236}">
                <a16:creationId xmlns:a16="http://schemas.microsoft.com/office/drawing/2014/main" id="{F693AE84-0ACA-B2A2-7382-2D3A3E62C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5948363"/>
            <a:ext cx="5032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4" name="Line 64">
            <a:extLst>
              <a:ext uri="{FF2B5EF4-FFF2-40B4-BE49-F238E27FC236}">
                <a16:creationId xmlns:a16="http://schemas.microsoft.com/office/drawing/2014/main" id="{A0C4F9F2-0B4D-1BF7-9362-F7597207B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948363"/>
            <a:ext cx="6492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3" name="Line 63">
            <a:extLst>
              <a:ext uri="{FF2B5EF4-FFF2-40B4-BE49-F238E27FC236}">
                <a16:creationId xmlns:a16="http://schemas.microsoft.com/office/drawing/2014/main" id="{CE101D02-58AC-74DD-161B-49F0E99A3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53006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2" name="Line 62">
            <a:extLst>
              <a:ext uri="{FF2B5EF4-FFF2-40B4-BE49-F238E27FC236}">
                <a16:creationId xmlns:a16="http://schemas.microsoft.com/office/drawing/2014/main" id="{080468D9-BACE-6B56-76A7-952612A24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5300663"/>
            <a:ext cx="5032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1" name="Line 61">
            <a:extLst>
              <a:ext uri="{FF2B5EF4-FFF2-40B4-BE49-F238E27FC236}">
                <a16:creationId xmlns:a16="http://schemas.microsoft.com/office/drawing/2014/main" id="{79342B58-53C7-1AB0-A5D2-8F184CBDF9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300663"/>
            <a:ext cx="6492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6" name="Line 56">
            <a:extLst>
              <a:ext uri="{FF2B5EF4-FFF2-40B4-BE49-F238E27FC236}">
                <a16:creationId xmlns:a16="http://schemas.microsoft.com/office/drawing/2014/main" id="{E155B174-9282-AD40-6C10-8415175FD3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96188" y="4940300"/>
            <a:ext cx="0" cy="10080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5" name="Line 55">
            <a:extLst>
              <a:ext uri="{FF2B5EF4-FFF2-40B4-BE49-F238E27FC236}">
                <a16:creationId xmlns:a16="http://schemas.microsoft.com/office/drawing/2014/main" id="{D55AE61D-549F-138A-FCAC-77CE9B1132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4940300"/>
            <a:ext cx="0" cy="10080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0" name="Line 50">
            <a:extLst>
              <a:ext uri="{FF2B5EF4-FFF2-40B4-BE49-F238E27FC236}">
                <a16:creationId xmlns:a16="http://schemas.microsoft.com/office/drawing/2014/main" id="{91EA66B3-5204-CB58-DD1E-C0868D640F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4076700"/>
            <a:ext cx="10810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01B50214-76D4-6E1A-DCC6-217C71685C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65975" y="2925763"/>
            <a:ext cx="360363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6" name="Line 26">
            <a:extLst>
              <a:ext uri="{FF2B5EF4-FFF2-40B4-BE49-F238E27FC236}">
                <a16:creationId xmlns:a16="http://schemas.microsoft.com/office/drawing/2014/main" id="{D9ECA0AE-FA21-6A01-C4EA-27FB29C5D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29257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5B97617F-F2F8-35EB-D072-CFF85329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EF94FA98-55C6-B8F4-4377-2B336CFA6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052513"/>
            <a:ext cx="287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SERIES CIRCUIT</a:t>
            </a: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31F1CD8E-449B-CD77-36A2-05E41B242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860800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PARALLEL CIRCUIT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3D10C417-BCDF-E59E-AE58-1D58D5086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844675"/>
            <a:ext cx="3384550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current is the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same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 at all points in the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 circuit.</a:t>
            </a:r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F47B354F-A271-2219-3114-643F52E254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9488" y="1412875"/>
            <a:ext cx="3175" cy="3603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ECBDC387-6DBA-95AC-343C-ECCCB8213E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9488" y="2925763"/>
            <a:ext cx="431800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DE5ACB32-846B-7FDB-DAA6-F621C50ED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0" y="29257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AutoShape 16">
            <a:extLst>
              <a:ext uri="{FF2B5EF4-FFF2-40B4-BE49-F238E27FC236}">
                <a16:creationId xmlns:a16="http://schemas.microsoft.com/office/drawing/2014/main" id="{C182D321-D6B1-D101-F929-2E5DB84D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27082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7" name="AutoShape 17">
            <a:extLst>
              <a:ext uri="{FF2B5EF4-FFF2-40B4-BE49-F238E27FC236}">
                <a16:creationId xmlns:a16="http://schemas.microsoft.com/office/drawing/2014/main" id="{4AF11FF7-D81A-0737-5456-E75BC3038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27082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46EDAE87-7A87-BC96-218D-EDADB4131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14128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A36645A4-8A6C-722D-679C-3D841E034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0" y="1412875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1EF13EBF-8B59-EA9B-6EF3-ECD17B53A7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9488" y="22050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20545459-D0B2-96CC-4EDB-EDBFFC53A4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6338" y="2276475"/>
            <a:ext cx="0" cy="6492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Oval 23">
            <a:extLst>
              <a:ext uri="{FF2B5EF4-FFF2-40B4-BE49-F238E27FC236}">
                <a16:creationId xmlns:a16="http://schemas.microsoft.com/office/drawing/2014/main" id="{690BC8C3-595E-2646-988C-412DD7E08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1773238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7" name="Oval 27">
            <a:extLst>
              <a:ext uri="{FF2B5EF4-FFF2-40B4-BE49-F238E27FC236}">
                <a16:creationId xmlns:a16="http://schemas.microsoft.com/office/drawing/2014/main" id="{46772096-C839-9C7C-B8DB-C3D22CCD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438" y="18446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8" name="Oval 28">
            <a:extLst>
              <a:ext uri="{FF2B5EF4-FFF2-40B4-BE49-F238E27FC236}">
                <a16:creationId xmlns:a16="http://schemas.microsoft.com/office/drawing/2014/main" id="{E2B6CF84-46F0-D971-C887-0E542DFD4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9" name="Line 29">
            <a:extLst>
              <a:ext uri="{FF2B5EF4-FFF2-40B4-BE49-F238E27FC236}">
                <a16:creationId xmlns:a16="http://schemas.microsoft.com/office/drawing/2014/main" id="{5BE66F00-88D3-9062-B470-0F2FE917ED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4750" y="1412875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Text Box 30">
            <a:extLst>
              <a:ext uri="{FF2B5EF4-FFF2-40B4-BE49-F238E27FC236}">
                <a16:creationId xmlns:a16="http://schemas.microsoft.com/office/drawing/2014/main" id="{4EF1A6DD-98A5-41E7-9363-B93B911A2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24400"/>
            <a:ext cx="3097212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current is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shared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 between the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 components</a:t>
            </a:r>
          </a:p>
        </p:txBody>
      </p:sp>
      <p:sp>
        <p:nvSpPr>
          <p:cNvPr id="15400" name="Line 40">
            <a:extLst>
              <a:ext uri="{FF2B5EF4-FFF2-40B4-BE49-F238E27FC236}">
                <a16:creationId xmlns:a16="http://schemas.microsoft.com/office/drawing/2014/main" id="{8586A36C-BB17-6ECC-B5BB-08B9593A3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076700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Line 45">
            <a:extLst>
              <a:ext uri="{FF2B5EF4-FFF2-40B4-BE49-F238E27FC236}">
                <a16:creationId xmlns:a16="http://schemas.microsoft.com/office/drawing/2014/main" id="{2D12876B-4623-56DF-338B-5EE9DABA5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4076700"/>
            <a:ext cx="1587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6" name="Line 46">
            <a:extLst>
              <a:ext uri="{FF2B5EF4-FFF2-40B4-BE49-F238E27FC236}">
                <a16:creationId xmlns:a16="http://schemas.microsoft.com/office/drawing/2014/main" id="{B89140BA-70E8-946A-0ABC-2F8D9C61A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9350" y="11969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7" name="Line 47">
            <a:extLst>
              <a:ext uri="{FF2B5EF4-FFF2-40B4-BE49-F238E27FC236}">
                <a16:creationId xmlns:a16="http://schemas.microsoft.com/office/drawing/2014/main" id="{DB685B8C-3071-76E4-0F56-C37F74049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0" y="1270000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8" name="Line 48">
            <a:extLst>
              <a:ext uri="{FF2B5EF4-FFF2-40B4-BE49-F238E27FC236}">
                <a16:creationId xmlns:a16="http://schemas.microsoft.com/office/drawing/2014/main" id="{2A207D94-4501-FDE4-CB94-50F93AB0E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0788" y="38608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9" name="Line 49">
            <a:extLst>
              <a:ext uri="{FF2B5EF4-FFF2-40B4-BE49-F238E27FC236}">
                <a16:creationId xmlns:a16="http://schemas.microsoft.com/office/drawing/2014/main" id="{4F4CEC94-AE7C-378B-2FF4-41A5BDD43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9338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1" name="Line 51">
            <a:extLst>
              <a:ext uri="{FF2B5EF4-FFF2-40B4-BE49-F238E27FC236}">
                <a16:creationId xmlns:a16="http://schemas.microsoft.com/office/drawing/2014/main" id="{792FEF30-833E-5BCF-BFA6-EAE76BBE93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96188" y="4076700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2" name="Oval 52">
            <a:extLst>
              <a:ext uri="{FF2B5EF4-FFF2-40B4-BE49-F238E27FC236}">
                <a16:creationId xmlns:a16="http://schemas.microsoft.com/office/drawing/2014/main" id="{8A8068DD-559D-73E6-6EE6-F672CFB8F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508500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413" name="Oval 53">
            <a:extLst>
              <a:ext uri="{FF2B5EF4-FFF2-40B4-BE49-F238E27FC236}">
                <a16:creationId xmlns:a16="http://schemas.microsoft.com/office/drawing/2014/main" id="{F66D1003-6861-A9AE-A629-EDBF6F564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4508500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417" name="AutoShape 57">
            <a:extLst>
              <a:ext uri="{FF2B5EF4-FFF2-40B4-BE49-F238E27FC236}">
                <a16:creationId xmlns:a16="http://schemas.microsoft.com/office/drawing/2014/main" id="{AEF71F0B-6F43-B0A2-C09C-F40646386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50847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18" name="Oval 58">
            <a:extLst>
              <a:ext uri="{FF2B5EF4-FFF2-40B4-BE49-F238E27FC236}">
                <a16:creationId xmlns:a16="http://schemas.microsoft.com/office/drawing/2014/main" id="{B4020CEB-8812-3521-B008-5A7A4B62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50847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5419" name="AutoShape 59">
            <a:extLst>
              <a:ext uri="{FF2B5EF4-FFF2-40B4-BE49-F238E27FC236}">
                <a16:creationId xmlns:a16="http://schemas.microsoft.com/office/drawing/2014/main" id="{53A0120F-A4DD-361E-88BD-5EDEB23A2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20" name="Oval 60">
            <a:extLst>
              <a:ext uri="{FF2B5EF4-FFF2-40B4-BE49-F238E27FC236}">
                <a16:creationId xmlns:a16="http://schemas.microsoft.com/office/drawing/2014/main" id="{BCBEE1C2-E44E-D115-A68A-AD73D11E3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57324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83" grpId="0" animBg="1"/>
      <p:bldP spid="15387" grpId="0" animBg="1"/>
      <p:bldP spid="15388" grpId="0" animBg="1"/>
      <p:bldP spid="15390" grpId="0"/>
      <p:bldP spid="15412" grpId="0" animBg="1"/>
      <p:bldP spid="15413" grpId="0" animBg="1"/>
      <p:bldP spid="15418" grpId="0" animBg="1"/>
      <p:bldP spid="154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1" name="Line 47">
            <a:extLst>
              <a:ext uri="{FF2B5EF4-FFF2-40B4-BE49-F238E27FC236}">
                <a16:creationId xmlns:a16="http://schemas.microsoft.com/office/drawing/2014/main" id="{017DA7C3-E432-08EC-3023-3DAF81491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5661025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8ED4DB03-F63E-78AE-5BC8-6686271B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20713"/>
            <a:ext cx="78120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66FF33"/>
                </a:solidFill>
                <a:latin typeface="Comic Sans MS" panose="030F0702030302020204" pitchFamily="66" charset="0"/>
              </a:rPr>
              <a:t>copy the following circuits and fill in the missing ammeter readings.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222E1496-F8A1-237F-A990-9D9AE64E2E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08400" y="4724400"/>
            <a:ext cx="360363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821BF343-0A4D-90AC-5AF1-30E8F88FC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724400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6841A161-095A-D1FD-8489-C53F7609AF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2636838"/>
            <a:ext cx="3175" cy="3603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42868F1F-8A97-2C49-3C49-593F29E4FC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724400"/>
            <a:ext cx="431800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1D69D9F1-B465-2B9C-1261-EF8A7779C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4724400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19971D2F-5870-8DDA-2582-54B8FF87E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508500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5" name="AutoShape 11">
            <a:extLst>
              <a:ext uri="{FF2B5EF4-FFF2-40B4-BE49-F238E27FC236}">
                <a16:creationId xmlns:a16="http://schemas.microsoft.com/office/drawing/2014/main" id="{D1A8666D-781E-F0BD-EB9C-E3278A7FF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508500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9C72443C-890F-172C-EACD-63415A893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2636838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F1DA6B9E-BC4B-8B3E-CEAB-CB83D17845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2636838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2353CAD5-4A0C-BDD3-8030-C14C153D95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29000"/>
            <a:ext cx="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01D9C635-A3E5-C60B-4C78-F684B76C2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3500438"/>
            <a:ext cx="0" cy="12239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Oval 16">
            <a:extLst>
              <a:ext uri="{FF2B5EF4-FFF2-40B4-BE49-F238E27FC236}">
                <a16:creationId xmlns:a16="http://schemas.microsoft.com/office/drawing/2014/main" id="{5B98AA7C-7F07-CE34-F1AA-0F1D86C1B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997200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6401" name="Oval 17">
            <a:extLst>
              <a:ext uri="{FF2B5EF4-FFF2-40B4-BE49-F238E27FC236}">
                <a16:creationId xmlns:a16="http://schemas.microsoft.com/office/drawing/2014/main" id="{9CA09712-BE9B-78D7-F93C-902B7ACFC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7893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6402" name="Oval 18">
            <a:extLst>
              <a:ext uri="{FF2B5EF4-FFF2-40B4-BE49-F238E27FC236}">
                <a16:creationId xmlns:a16="http://schemas.microsoft.com/office/drawing/2014/main" id="{FF8F56BB-7A4B-2009-C119-74E47C5B0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443706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6403" name="Line 19">
            <a:extLst>
              <a:ext uri="{FF2B5EF4-FFF2-40B4-BE49-F238E27FC236}">
                <a16:creationId xmlns:a16="http://schemas.microsoft.com/office/drawing/2014/main" id="{791AC4A8-3935-BECB-419B-CA76C8F34B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7175" y="2636838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4" name="Line 20">
            <a:extLst>
              <a:ext uri="{FF2B5EF4-FFF2-40B4-BE49-F238E27FC236}">
                <a16:creationId xmlns:a16="http://schemas.microsoft.com/office/drawing/2014/main" id="{845A9B6D-94EE-4F27-C982-275CA1500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2420938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5" name="Line 21">
            <a:extLst>
              <a:ext uri="{FF2B5EF4-FFF2-40B4-BE49-F238E27FC236}">
                <a16:creationId xmlns:a16="http://schemas.microsoft.com/office/drawing/2014/main" id="{87A52C47-DB4B-561D-6257-866E19A5D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2493963"/>
            <a:ext cx="0" cy="2873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6" name="AutoShape 22">
            <a:extLst>
              <a:ext uri="{FF2B5EF4-FFF2-40B4-BE49-F238E27FC236}">
                <a16:creationId xmlns:a16="http://schemas.microsoft.com/office/drawing/2014/main" id="{40921DA3-6419-E3F1-D409-F0CA698C6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068638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7" name="Oval 23">
            <a:extLst>
              <a:ext uri="{FF2B5EF4-FFF2-40B4-BE49-F238E27FC236}">
                <a16:creationId xmlns:a16="http://schemas.microsoft.com/office/drawing/2014/main" id="{38ED590A-4FA0-29D7-4F1E-EB831BEFE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997200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6408" name="Oval 24">
            <a:extLst>
              <a:ext uri="{FF2B5EF4-FFF2-40B4-BE49-F238E27FC236}">
                <a16:creationId xmlns:a16="http://schemas.microsoft.com/office/drawing/2014/main" id="{056D1C55-BE44-8C14-D0BE-D21AADC40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789363"/>
            <a:ext cx="433388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6409" name="Line 25">
            <a:extLst>
              <a:ext uri="{FF2B5EF4-FFF2-40B4-BE49-F238E27FC236}">
                <a16:creationId xmlns:a16="http://schemas.microsoft.com/office/drawing/2014/main" id="{137F752D-ED25-B8B2-C1BE-494DA5A0B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46529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0" name="Line 26">
            <a:extLst>
              <a:ext uri="{FF2B5EF4-FFF2-40B4-BE49-F238E27FC236}">
                <a16:creationId xmlns:a16="http://schemas.microsoft.com/office/drawing/2014/main" id="{B04BD089-CC1B-2D4C-257D-B34B3D2B9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4652963"/>
            <a:ext cx="5032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27">
            <a:extLst>
              <a:ext uri="{FF2B5EF4-FFF2-40B4-BE49-F238E27FC236}">
                <a16:creationId xmlns:a16="http://schemas.microsoft.com/office/drawing/2014/main" id="{E9301B4C-C529-D1D9-11E3-0F5E61223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4652963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2" name="Line 28">
            <a:extLst>
              <a:ext uri="{FF2B5EF4-FFF2-40B4-BE49-F238E27FC236}">
                <a16:creationId xmlns:a16="http://schemas.microsoft.com/office/drawing/2014/main" id="{D17EE5C9-E556-9A19-A0C1-88A935841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3313" y="3716338"/>
            <a:ext cx="7191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29">
            <a:extLst>
              <a:ext uri="{FF2B5EF4-FFF2-40B4-BE49-F238E27FC236}">
                <a16:creationId xmlns:a16="http://schemas.microsoft.com/office/drawing/2014/main" id="{81B3A15F-7DB2-B3BF-E709-8F7DD47C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716338"/>
            <a:ext cx="5032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30">
            <a:extLst>
              <a:ext uri="{FF2B5EF4-FFF2-40B4-BE49-F238E27FC236}">
                <a16:creationId xmlns:a16="http://schemas.microsoft.com/office/drawing/2014/main" id="{983033E1-FB74-7321-F382-55C6F79D2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716338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31">
            <a:extLst>
              <a:ext uri="{FF2B5EF4-FFF2-40B4-BE49-F238E27FC236}">
                <a16:creationId xmlns:a16="http://schemas.microsoft.com/office/drawing/2014/main" id="{648D1609-9497-8DD5-817C-AEE430C1D3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2450" y="3355975"/>
            <a:ext cx="0" cy="23050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32">
            <a:extLst>
              <a:ext uri="{FF2B5EF4-FFF2-40B4-BE49-F238E27FC236}">
                <a16:creationId xmlns:a16="http://schemas.microsoft.com/office/drawing/2014/main" id="{F5F9C1B3-7BF7-F138-66EB-26EAF2C04F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3355975"/>
            <a:ext cx="0" cy="23050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33">
            <a:extLst>
              <a:ext uri="{FF2B5EF4-FFF2-40B4-BE49-F238E27FC236}">
                <a16:creationId xmlns:a16="http://schemas.microsoft.com/office/drawing/2014/main" id="{291B21A8-E43B-5D9C-9F8B-51B8F8A35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2492375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Line 34">
            <a:extLst>
              <a:ext uri="{FF2B5EF4-FFF2-40B4-BE49-F238E27FC236}">
                <a16:creationId xmlns:a16="http://schemas.microsoft.com/office/drawing/2014/main" id="{298ADDC4-9998-BDE7-77F6-B9B29BC2B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4923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9" name="Line 35">
            <a:extLst>
              <a:ext uri="{FF2B5EF4-FFF2-40B4-BE49-F238E27FC236}">
                <a16:creationId xmlns:a16="http://schemas.microsoft.com/office/drawing/2014/main" id="{926C6072-A8AF-68D3-9629-A06CA01ACA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2492375"/>
            <a:ext cx="1588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0" name="Line 36">
            <a:extLst>
              <a:ext uri="{FF2B5EF4-FFF2-40B4-BE49-F238E27FC236}">
                <a16:creationId xmlns:a16="http://schemas.microsoft.com/office/drawing/2014/main" id="{C06516BD-FF8D-F648-5653-EE39DDE31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22764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1" name="Line 37">
            <a:extLst>
              <a:ext uri="{FF2B5EF4-FFF2-40B4-BE49-F238E27FC236}">
                <a16:creationId xmlns:a16="http://schemas.microsoft.com/office/drawing/2014/main" id="{C32DA1D8-0DD9-E6B3-86C6-37C04AF3B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2349500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2" name="Line 38">
            <a:extLst>
              <a:ext uri="{FF2B5EF4-FFF2-40B4-BE49-F238E27FC236}">
                <a16:creationId xmlns:a16="http://schemas.microsoft.com/office/drawing/2014/main" id="{CD5CFE00-5F2E-8288-5E75-180062C9DB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2450" y="2492375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3" name="Oval 39">
            <a:extLst>
              <a:ext uri="{FF2B5EF4-FFF2-40B4-BE49-F238E27FC236}">
                <a16:creationId xmlns:a16="http://schemas.microsoft.com/office/drawing/2014/main" id="{204E3AE0-3628-917D-90FE-7BAC6E109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3A</a:t>
            </a:r>
          </a:p>
        </p:txBody>
      </p:sp>
      <p:sp>
        <p:nvSpPr>
          <p:cNvPr id="16424" name="Oval 40">
            <a:extLst>
              <a:ext uri="{FF2B5EF4-FFF2-40B4-BE49-F238E27FC236}">
                <a16:creationId xmlns:a16="http://schemas.microsoft.com/office/drawing/2014/main" id="{8F3D07F2-797E-586A-7C6D-65F1B95C8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6425" name="AutoShape 41">
            <a:extLst>
              <a:ext uri="{FF2B5EF4-FFF2-40B4-BE49-F238E27FC236}">
                <a16:creationId xmlns:a16="http://schemas.microsoft.com/office/drawing/2014/main" id="{3ABF0E10-CBE2-4F1C-881B-607F16A3D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500438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6" name="Oval 42">
            <a:extLst>
              <a:ext uri="{FF2B5EF4-FFF2-40B4-BE49-F238E27FC236}">
                <a16:creationId xmlns:a16="http://schemas.microsoft.com/office/drawing/2014/main" id="{52EB61A1-4C31-06F0-5BEC-E6A4F8FDA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500438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16427" name="AutoShape 43">
            <a:extLst>
              <a:ext uri="{FF2B5EF4-FFF2-40B4-BE49-F238E27FC236}">
                <a16:creationId xmlns:a16="http://schemas.microsoft.com/office/drawing/2014/main" id="{3E7E7757-668D-BDE3-977D-58AAC6AC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8" name="Oval 44">
            <a:extLst>
              <a:ext uri="{FF2B5EF4-FFF2-40B4-BE49-F238E27FC236}">
                <a16:creationId xmlns:a16="http://schemas.microsoft.com/office/drawing/2014/main" id="{6A1116E4-BD24-8432-7128-6687B79C4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4370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6429" name="Line 45">
            <a:extLst>
              <a:ext uri="{FF2B5EF4-FFF2-40B4-BE49-F238E27FC236}">
                <a16:creationId xmlns:a16="http://schemas.microsoft.com/office/drawing/2014/main" id="{84A22DD5-C6A9-AE84-984E-60477042F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661025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0" name="AutoShape 46">
            <a:extLst>
              <a:ext uri="{FF2B5EF4-FFF2-40B4-BE49-F238E27FC236}">
                <a16:creationId xmlns:a16="http://schemas.microsoft.com/office/drawing/2014/main" id="{45261115-7556-4EB7-E971-04F745A8D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54451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32" name="Oval 48">
            <a:extLst>
              <a:ext uri="{FF2B5EF4-FFF2-40B4-BE49-F238E27FC236}">
                <a16:creationId xmlns:a16="http://schemas.microsoft.com/office/drawing/2014/main" id="{F46848C6-11B3-D30E-0EA6-4DD2CC1D0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544512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16433" name="Oval 49">
            <a:extLst>
              <a:ext uri="{FF2B5EF4-FFF2-40B4-BE49-F238E27FC236}">
                <a16:creationId xmlns:a16="http://schemas.microsoft.com/office/drawing/2014/main" id="{6269C4EA-C3CE-C46D-5389-75058574C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3A</a:t>
            </a:r>
          </a:p>
        </p:txBody>
      </p:sp>
      <p:sp>
        <p:nvSpPr>
          <p:cNvPr id="16434" name="Oval 50">
            <a:extLst>
              <a:ext uri="{FF2B5EF4-FFF2-40B4-BE49-F238E27FC236}">
                <a16:creationId xmlns:a16="http://schemas.microsoft.com/office/drawing/2014/main" id="{8FE13BDB-D4A9-5B5F-EFE9-53766A4B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544512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6435" name="Oval 51">
            <a:extLst>
              <a:ext uri="{FF2B5EF4-FFF2-40B4-BE49-F238E27FC236}">
                <a16:creationId xmlns:a16="http://schemas.microsoft.com/office/drawing/2014/main" id="{71B137FE-3913-19EA-840F-7A5D8CBA6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500438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008000"/>
                </a:solidFill>
              </a:rPr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7" grpId="0" animBg="1"/>
      <p:bldP spid="16408" grpId="0" animBg="1"/>
      <p:bldP spid="16433" grpId="0" animBg="1"/>
      <p:bldP spid="16434" grpId="0" animBg="1"/>
      <p:bldP spid="164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>
            <a:extLst>
              <a:ext uri="{FF2B5EF4-FFF2-40B4-BE49-F238E27FC236}">
                <a16:creationId xmlns:a16="http://schemas.microsoft.com/office/drawing/2014/main" id="{6C13660E-DE67-1E18-24D8-33A092E8B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voltage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A4717735-6118-493C-E7D2-DA55883BE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341438"/>
            <a:ext cx="8137525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The ‘electrical push’ which the cell gives to the current is called the </a:t>
            </a: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voltage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. It is measured in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volts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(V) on a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voltmeter</a:t>
            </a:r>
          </a:p>
        </p:txBody>
      </p:sp>
      <p:pic>
        <p:nvPicPr>
          <p:cNvPr id="17418" name="Picture 10">
            <a:extLst>
              <a:ext uri="{FF2B5EF4-FFF2-40B4-BE49-F238E27FC236}">
                <a16:creationId xmlns:a16="http://schemas.microsoft.com/office/drawing/2014/main" id="{CF063FF0-7F73-10E3-072F-9954FE471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284538"/>
            <a:ext cx="2130425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9" name="Oval 11">
            <a:extLst>
              <a:ext uri="{FF2B5EF4-FFF2-40B4-BE49-F238E27FC236}">
                <a16:creationId xmlns:a16="http://schemas.microsoft.com/office/drawing/2014/main" id="{A40580F6-4655-2210-0D5F-87B97A2B9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3933825"/>
            <a:ext cx="1368425" cy="1295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44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419F18F0-DC3C-5297-DCA6-45D379AB06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380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07F2EB52-6144-6476-66D3-F4E92CBBBE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295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>
            <a:extLst>
              <a:ext uri="{FF2B5EF4-FFF2-40B4-BE49-F238E27FC236}">
                <a16:creationId xmlns:a16="http://schemas.microsoft.com/office/drawing/2014/main" id="{C93B9D5B-689E-AC28-9691-B84036FB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052513"/>
            <a:ext cx="7920037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Different cells produce different voltages. The bigger the voltage supplied by the cell, the bigger the current.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910C8777-E53F-D6A8-96EC-0A5F4A261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voltage</a:t>
            </a: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EDE66022-D91B-A908-370A-7F5D9666B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997200"/>
            <a:ext cx="77771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Unlike an ammeter a voltmeter is connected across the components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E2D79181-8EB7-6D77-9967-DBB94D74F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437063"/>
            <a:ext cx="7777162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Scientist usually use the term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Potential Difference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(pd) when they talk about voltage.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>
            <a:extLst>
              <a:ext uri="{FF2B5EF4-FFF2-40B4-BE49-F238E27FC236}">
                <a16:creationId xmlns:a16="http://schemas.microsoft.com/office/drawing/2014/main" id="{5F1F7D57-3A24-726D-DF57-159270B3A0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2347913"/>
            <a:ext cx="4762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E70A23C8-8D28-8065-6441-724BC893DB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F41902FC-B0C0-8E94-7A43-76735A1CB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50B43500-305F-1915-1DE6-103F02109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D225444F-1F25-8921-5851-9A00B5017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8E5C09B1-7C20-AD0B-4DE9-FB0CA1CD3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F87DF46D-3E3E-5874-CCAE-7B85C98AD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3" name="AutoShape 9">
            <a:extLst>
              <a:ext uri="{FF2B5EF4-FFF2-40B4-BE49-F238E27FC236}">
                <a16:creationId xmlns:a16="http://schemas.microsoft.com/office/drawing/2014/main" id="{00D7B46E-D378-EA58-17F6-B3D4FBFDB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4" name="AutoShape 10">
            <a:extLst>
              <a:ext uri="{FF2B5EF4-FFF2-40B4-BE49-F238E27FC236}">
                <a16:creationId xmlns:a16="http://schemas.microsoft.com/office/drawing/2014/main" id="{4578DCA5-C0D9-61CE-2EF5-84934A88B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37F3BF34-8DF4-083D-38A8-E786DEB93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F8C01F9D-EE02-9496-F4A1-4AA531722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7" name="Line 13">
            <a:extLst>
              <a:ext uri="{FF2B5EF4-FFF2-40B4-BE49-F238E27FC236}">
                <a16:creationId xmlns:a16="http://schemas.microsoft.com/office/drawing/2014/main" id="{3952F984-3392-51EF-8FA9-1C757EFE62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531780C0-C399-DA47-763A-13C476D6D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3B007785-0CB3-6D43-60A1-3BEA4AF177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E26A49EF-46AC-86E5-4495-E2CA73098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voltage</a:t>
            </a:r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6BCC63D8-8329-C3AD-9397-2236D3B5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45085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4C5109A3-25AF-C632-0AC8-FFF6EDCAD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4388" y="4508500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C554805B-FA6D-4C19-8BED-D2CC78723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4388" y="3429000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4A7CDB83-FBD6-C7C8-F21C-D0DC6570F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34290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5" name="Line 21">
            <a:extLst>
              <a:ext uri="{FF2B5EF4-FFF2-40B4-BE49-F238E27FC236}">
                <a16:creationId xmlns:a16="http://schemas.microsoft.com/office/drawing/2014/main" id="{411F1785-0B1E-B987-6269-93290E2D0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17732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91C319D8-8A7C-1C15-4760-771BCEBC3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4025" y="19177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id="{012083B0-DA5A-76B0-11B7-A16369AEB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4025" y="21320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8" name="Line 24">
            <a:extLst>
              <a:ext uri="{FF2B5EF4-FFF2-40B4-BE49-F238E27FC236}">
                <a16:creationId xmlns:a16="http://schemas.microsoft.com/office/drawing/2014/main" id="{79B344AB-4FA7-8251-404C-6DF64DD4F5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1320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9" name="AutoShape 25">
            <a:extLst>
              <a:ext uri="{FF2B5EF4-FFF2-40B4-BE49-F238E27FC236}">
                <a16:creationId xmlns:a16="http://schemas.microsoft.com/office/drawing/2014/main" id="{72DF7FEF-BCFE-26BF-773F-1171F984B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14007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0" name="AutoShape 26">
            <a:extLst>
              <a:ext uri="{FF2B5EF4-FFF2-40B4-BE49-F238E27FC236}">
                <a16:creationId xmlns:a16="http://schemas.microsoft.com/office/drawing/2014/main" id="{982920E3-4ED4-9AA5-1C36-BDD993E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4221163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1" name="Line 27">
            <a:extLst>
              <a:ext uri="{FF2B5EF4-FFF2-40B4-BE49-F238E27FC236}">
                <a16:creationId xmlns:a16="http://schemas.microsoft.com/office/drawing/2014/main" id="{A2DCE761-62B8-410A-8B87-52365F32C7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21320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2" name="Line 28">
            <a:extLst>
              <a:ext uri="{FF2B5EF4-FFF2-40B4-BE49-F238E27FC236}">
                <a16:creationId xmlns:a16="http://schemas.microsoft.com/office/drawing/2014/main" id="{98C58CEA-1681-2F1D-4524-F2F11AB40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21320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3" name="Line 29">
            <a:extLst>
              <a:ext uri="{FF2B5EF4-FFF2-40B4-BE49-F238E27FC236}">
                <a16:creationId xmlns:a16="http://schemas.microsoft.com/office/drawing/2014/main" id="{A42DC130-98E8-D30D-2ADE-F53FB781C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3211513"/>
            <a:ext cx="0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4" name="Line 30">
            <a:extLst>
              <a:ext uri="{FF2B5EF4-FFF2-40B4-BE49-F238E27FC236}">
                <a16:creationId xmlns:a16="http://schemas.microsoft.com/office/drawing/2014/main" id="{407857A3-E3CC-8835-3CA8-E0831AAD8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61375" y="2132013"/>
            <a:ext cx="0" cy="23764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5" name="Oval 31">
            <a:extLst>
              <a:ext uri="{FF2B5EF4-FFF2-40B4-BE49-F238E27FC236}">
                <a16:creationId xmlns:a16="http://schemas.microsoft.com/office/drawing/2014/main" id="{60E0F565-F810-17EF-E0F4-BFD38007A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1537" name="Line 33">
            <a:extLst>
              <a:ext uri="{FF2B5EF4-FFF2-40B4-BE49-F238E27FC236}">
                <a16:creationId xmlns:a16="http://schemas.microsoft.com/office/drawing/2014/main" id="{E3040C4C-AD2C-22A9-6648-CDB32A70EC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8263" y="2132013"/>
            <a:ext cx="1587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8" name="Text Box 34">
            <a:extLst>
              <a:ext uri="{FF2B5EF4-FFF2-40B4-BE49-F238E27FC236}">
                <a16:creationId xmlns:a16="http://schemas.microsoft.com/office/drawing/2014/main" id="{ECCB64D1-7804-0932-DCC9-51339B477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125538"/>
            <a:ext cx="741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600">
                <a:solidFill>
                  <a:srgbClr val="66FF33"/>
                </a:solidFill>
                <a:latin typeface="Comic Sans MS" panose="030F0702030302020204" pitchFamily="66" charset="0"/>
              </a:rPr>
              <a:t>This is how we draw a voltmeter in a circuit.</a:t>
            </a:r>
          </a:p>
        </p:txBody>
      </p:sp>
      <p:sp>
        <p:nvSpPr>
          <p:cNvPr id="21539" name="Text Box 35">
            <a:extLst>
              <a:ext uri="{FF2B5EF4-FFF2-40B4-BE49-F238E27FC236}">
                <a16:creationId xmlns:a16="http://schemas.microsoft.com/office/drawing/2014/main" id="{72F97725-6FAA-5526-070D-D91CB1494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80548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SERIES CIRCUIT</a:t>
            </a:r>
          </a:p>
        </p:txBody>
      </p:sp>
      <p:sp>
        <p:nvSpPr>
          <p:cNvPr id="21540" name="Text Box 36">
            <a:extLst>
              <a:ext uri="{FF2B5EF4-FFF2-40B4-BE49-F238E27FC236}">
                <a16:creationId xmlns:a16="http://schemas.microsoft.com/office/drawing/2014/main" id="{3A83C7E2-1585-09A8-A408-F0E29C360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805488"/>
            <a:ext cx="345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PARALLEL CIRCUIT</a:t>
            </a:r>
          </a:p>
        </p:txBody>
      </p:sp>
      <p:sp>
        <p:nvSpPr>
          <p:cNvPr id="21541" name="Line 37">
            <a:extLst>
              <a:ext uri="{FF2B5EF4-FFF2-40B4-BE49-F238E27FC236}">
                <a16:creationId xmlns:a16="http://schemas.microsoft.com/office/drawing/2014/main" id="{1AE88071-E547-67E9-C455-734AC714FA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2" name="Line 38">
            <a:extLst>
              <a:ext uri="{FF2B5EF4-FFF2-40B4-BE49-F238E27FC236}">
                <a16:creationId xmlns:a16="http://schemas.microsoft.com/office/drawing/2014/main" id="{4638A128-73D3-9627-8007-065C150A5D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19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3" name="Line 39">
            <a:extLst>
              <a:ext uri="{FF2B5EF4-FFF2-40B4-BE49-F238E27FC236}">
                <a16:creationId xmlns:a16="http://schemas.microsoft.com/office/drawing/2014/main" id="{3BDF077C-C924-AD8C-45BE-2FB3AACD42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4" name="Line 40">
            <a:extLst>
              <a:ext uri="{FF2B5EF4-FFF2-40B4-BE49-F238E27FC236}">
                <a16:creationId xmlns:a16="http://schemas.microsoft.com/office/drawing/2014/main" id="{2203868F-1512-53E6-F92A-F3D5F6896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5" name="Oval 41">
            <a:extLst>
              <a:ext uri="{FF2B5EF4-FFF2-40B4-BE49-F238E27FC236}">
                <a16:creationId xmlns:a16="http://schemas.microsoft.com/office/drawing/2014/main" id="{4ADD3203-CC09-3FF0-971B-DF680EB3C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084763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1546" name="Line 42">
            <a:extLst>
              <a:ext uri="{FF2B5EF4-FFF2-40B4-BE49-F238E27FC236}">
                <a16:creationId xmlns:a16="http://schemas.microsoft.com/office/drawing/2014/main" id="{16FC9227-0BF7-CD9F-8048-8104EB6058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9350" y="5445125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7" name="Line 43">
            <a:extLst>
              <a:ext uri="{FF2B5EF4-FFF2-40B4-BE49-F238E27FC236}">
                <a16:creationId xmlns:a16="http://schemas.microsoft.com/office/drawing/2014/main" id="{FA44883F-14DD-3FFC-AEE0-A32A53EE4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7413" y="5445125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8" name="Line 44">
            <a:extLst>
              <a:ext uri="{FF2B5EF4-FFF2-40B4-BE49-F238E27FC236}">
                <a16:creationId xmlns:a16="http://schemas.microsoft.com/office/drawing/2014/main" id="{C75FA8CA-02D8-8595-AE16-455515C022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7763" y="45085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9" name="Line 45">
            <a:extLst>
              <a:ext uri="{FF2B5EF4-FFF2-40B4-BE49-F238E27FC236}">
                <a16:creationId xmlns:a16="http://schemas.microsoft.com/office/drawing/2014/main" id="{6C56E7DE-5948-6453-E146-B5D787FC8F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4750" y="45085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5" grpId="0" animBg="1"/>
      <p:bldP spid="21538" grpId="0"/>
      <p:bldP spid="215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>
            <a:extLst>
              <a:ext uri="{FF2B5EF4-FFF2-40B4-BE49-F238E27FC236}">
                <a16:creationId xmlns:a16="http://schemas.microsoft.com/office/drawing/2014/main" id="{C6142F09-8B2C-53DC-4269-B6DF55B3F8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2347913"/>
            <a:ext cx="4762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19DEFC12-8AC7-2B94-6C11-2588C2E336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4D9BC255-A571-639C-F9BA-8E0EDE219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E7DCFBF4-2D91-AC34-0349-5929F0E22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CFDA7C92-5051-7554-A017-7A3D20FC4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40F1C25F-F5E1-23F6-D962-440FF9303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FC61C852-5E68-B2BB-5BA9-FA14A87C4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9" name="AutoShape 11">
            <a:extLst>
              <a:ext uri="{FF2B5EF4-FFF2-40B4-BE49-F238E27FC236}">
                <a16:creationId xmlns:a16="http://schemas.microsoft.com/office/drawing/2014/main" id="{59D26A5A-6FFD-45EC-A379-DB7496A58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40" name="AutoShape 12">
            <a:extLst>
              <a:ext uri="{FF2B5EF4-FFF2-40B4-BE49-F238E27FC236}">
                <a16:creationId xmlns:a16="http://schemas.microsoft.com/office/drawing/2014/main" id="{FAF98918-3AFD-C2BC-91BE-642B21A8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9FF8AE58-3A06-E5D7-432A-C02A42468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3E0DF8C3-99A3-D3E4-776E-AEAA388DB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DBC56A2D-6FD0-519E-4482-A89D743FE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7C10A4E0-6179-2796-CF2F-AE6E41DF1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DFF6EC81-232A-B086-F0C7-5B18EF5936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6" name="Oval 18">
            <a:extLst>
              <a:ext uri="{FF2B5EF4-FFF2-40B4-BE49-F238E27FC236}">
                <a16:creationId xmlns:a16="http://schemas.microsoft.com/office/drawing/2014/main" id="{FC525D49-EB33-1120-1D5A-2120E7EAA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47" name="Line 19">
            <a:extLst>
              <a:ext uri="{FF2B5EF4-FFF2-40B4-BE49-F238E27FC236}">
                <a16:creationId xmlns:a16="http://schemas.microsoft.com/office/drawing/2014/main" id="{B8B6DC9C-D174-625E-453B-1E7504A58F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8" name="Line 20">
            <a:extLst>
              <a:ext uri="{FF2B5EF4-FFF2-40B4-BE49-F238E27FC236}">
                <a16:creationId xmlns:a16="http://schemas.microsoft.com/office/drawing/2014/main" id="{5F475548-752C-7AD8-F429-F40EC303BD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19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9" name="Line 21">
            <a:extLst>
              <a:ext uri="{FF2B5EF4-FFF2-40B4-BE49-F238E27FC236}">
                <a16:creationId xmlns:a16="http://schemas.microsoft.com/office/drawing/2014/main" id="{5CA21EA9-F811-1973-DA7D-96C403672C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5C769E00-00E7-B430-9197-2D3C86F05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1" name="Text Box 23">
            <a:extLst>
              <a:ext uri="{FF2B5EF4-FFF2-40B4-BE49-F238E27FC236}">
                <a16:creationId xmlns:a16="http://schemas.microsoft.com/office/drawing/2014/main" id="{A13F70EB-7AB2-9F5F-6F9F-E2F0A1656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voltage</a:t>
            </a:r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F75BE90A-BABA-6529-BB2C-21A293B42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4581525"/>
            <a:ext cx="13668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3" name="Line 25">
            <a:extLst>
              <a:ext uri="{FF2B5EF4-FFF2-40B4-BE49-F238E27FC236}">
                <a16:creationId xmlns:a16="http://schemas.microsoft.com/office/drawing/2014/main" id="{81E8387D-4FF2-2BB9-5A78-CE824D20E5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4581525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1CCB2C39-6D0D-5248-1986-F9D92282A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2781300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5" name="Line 27">
            <a:extLst>
              <a:ext uri="{FF2B5EF4-FFF2-40B4-BE49-F238E27FC236}">
                <a16:creationId xmlns:a16="http://schemas.microsoft.com/office/drawing/2014/main" id="{8C59433A-504A-BF5A-31F6-E5DE6C0DC3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27813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6" name="Line 28">
            <a:extLst>
              <a:ext uri="{FF2B5EF4-FFF2-40B4-BE49-F238E27FC236}">
                <a16:creationId xmlns:a16="http://schemas.microsoft.com/office/drawing/2014/main" id="{88FE8657-6F6B-524C-065E-EC7EB6E07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1125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7" name="Line 29">
            <a:extLst>
              <a:ext uri="{FF2B5EF4-FFF2-40B4-BE49-F238E27FC236}">
                <a16:creationId xmlns:a16="http://schemas.microsoft.com/office/drawing/2014/main" id="{0A3AC41F-ACC7-9956-30CE-E6B07C797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12700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8" name="Line 30">
            <a:extLst>
              <a:ext uri="{FF2B5EF4-FFF2-40B4-BE49-F238E27FC236}">
                <a16:creationId xmlns:a16="http://schemas.microsoft.com/office/drawing/2014/main" id="{4BCA39EF-14D3-CC09-7B33-E55F8C575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14843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9" name="Line 31">
            <a:extLst>
              <a:ext uri="{FF2B5EF4-FFF2-40B4-BE49-F238E27FC236}">
                <a16:creationId xmlns:a16="http://schemas.microsoft.com/office/drawing/2014/main" id="{C952AD2A-1969-C4C7-BFE3-A6CC876DB6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14843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0" name="AutoShape 32">
            <a:extLst>
              <a:ext uri="{FF2B5EF4-FFF2-40B4-BE49-F238E27FC236}">
                <a16:creationId xmlns:a16="http://schemas.microsoft.com/office/drawing/2014/main" id="{451CDD92-62D6-A357-E434-40DBFDB98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49237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61" name="AutoShape 33">
            <a:extLst>
              <a:ext uri="{FF2B5EF4-FFF2-40B4-BE49-F238E27FC236}">
                <a16:creationId xmlns:a16="http://schemas.microsoft.com/office/drawing/2014/main" id="{BC61D31F-E247-3CEA-FD66-25CF61F9F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292600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62" name="Line 34">
            <a:extLst>
              <a:ext uri="{FF2B5EF4-FFF2-40B4-BE49-F238E27FC236}">
                <a16:creationId xmlns:a16="http://schemas.microsoft.com/office/drawing/2014/main" id="{42296FDF-38E1-065E-6DB2-8E5870D7C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14843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Line 35">
            <a:extLst>
              <a:ext uri="{FF2B5EF4-FFF2-40B4-BE49-F238E27FC236}">
                <a16:creationId xmlns:a16="http://schemas.microsoft.com/office/drawing/2014/main" id="{589C581D-8FD0-1526-8832-CF4D3CEA2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5613" y="14843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4" name="Line 36">
            <a:extLst>
              <a:ext uri="{FF2B5EF4-FFF2-40B4-BE49-F238E27FC236}">
                <a16:creationId xmlns:a16="http://schemas.microsoft.com/office/drawing/2014/main" id="{3BEB78FA-3D8B-3171-51FC-580BF0ACF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2563813"/>
            <a:ext cx="0" cy="201771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5" name="Line 37">
            <a:extLst>
              <a:ext uri="{FF2B5EF4-FFF2-40B4-BE49-F238E27FC236}">
                <a16:creationId xmlns:a16="http://schemas.microsoft.com/office/drawing/2014/main" id="{D44BDDB4-BA5B-BF0D-924A-8C9E70C21C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8350" y="1484313"/>
            <a:ext cx="1588" cy="309721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6" name="Line 38">
            <a:extLst>
              <a:ext uri="{FF2B5EF4-FFF2-40B4-BE49-F238E27FC236}">
                <a16:creationId xmlns:a16="http://schemas.microsoft.com/office/drawing/2014/main" id="{B09D83A7-9444-4BD9-506D-A57129FB0A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6825" y="1484313"/>
            <a:ext cx="1588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7" name="Oval 39">
            <a:extLst>
              <a:ext uri="{FF2B5EF4-FFF2-40B4-BE49-F238E27FC236}">
                <a16:creationId xmlns:a16="http://schemas.microsoft.com/office/drawing/2014/main" id="{917F38D1-9330-E7EB-AFB3-634BB190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157788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68" name="Line 40">
            <a:extLst>
              <a:ext uri="{FF2B5EF4-FFF2-40B4-BE49-F238E27FC236}">
                <a16:creationId xmlns:a16="http://schemas.microsoft.com/office/drawing/2014/main" id="{83272EC9-9172-3B42-D910-5392268F2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7763" y="5516563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9" name="Line 41">
            <a:extLst>
              <a:ext uri="{FF2B5EF4-FFF2-40B4-BE49-F238E27FC236}">
                <a16:creationId xmlns:a16="http://schemas.microsoft.com/office/drawing/2014/main" id="{A999AAF9-B97D-93C3-7CF1-2BE6F90AE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6563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0" name="Line 42">
            <a:extLst>
              <a:ext uri="{FF2B5EF4-FFF2-40B4-BE49-F238E27FC236}">
                <a16:creationId xmlns:a16="http://schemas.microsoft.com/office/drawing/2014/main" id="{400E331D-086F-D022-B979-3A6108C265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7763" y="4581525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1" name="Line 43">
            <a:extLst>
              <a:ext uri="{FF2B5EF4-FFF2-40B4-BE49-F238E27FC236}">
                <a16:creationId xmlns:a16="http://schemas.microsoft.com/office/drawing/2014/main" id="{EEFD2CFF-7DF5-B62E-20FC-6FC0B70BF8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4750" y="4581525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3" name="Oval 45">
            <a:extLst>
              <a:ext uri="{FF2B5EF4-FFF2-40B4-BE49-F238E27FC236}">
                <a16:creationId xmlns:a16="http://schemas.microsoft.com/office/drawing/2014/main" id="{72A12997-A141-8B40-9CB0-06D290A40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74" name="Line 46">
            <a:extLst>
              <a:ext uri="{FF2B5EF4-FFF2-40B4-BE49-F238E27FC236}">
                <a16:creationId xmlns:a16="http://schemas.microsoft.com/office/drawing/2014/main" id="{B6983706-1F67-4414-882E-529CB29E89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6238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5" name="Line 47">
            <a:extLst>
              <a:ext uri="{FF2B5EF4-FFF2-40B4-BE49-F238E27FC236}">
                <a16:creationId xmlns:a16="http://schemas.microsoft.com/office/drawing/2014/main" id="{95038CC0-4A11-0917-A2AE-A2203F6355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6238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6" name="Line 48">
            <a:extLst>
              <a:ext uri="{FF2B5EF4-FFF2-40B4-BE49-F238E27FC236}">
                <a16:creationId xmlns:a16="http://schemas.microsoft.com/office/drawing/2014/main" id="{28DB9CF6-D565-A0CC-B6EF-DE95A9477B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7" name="Line 49">
            <a:extLst>
              <a:ext uri="{FF2B5EF4-FFF2-40B4-BE49-F238E27FC236}">
                <a16:creationId xmlns:a16="http://schemas.microsoft.com/office/drawing/2014/main" id="{01385205-53C6-09D1-9C83-F01EEA47B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8" name="Line 50">
            <a:extLst>
              <a:ext uri="{FF2B5EF4-FFF2-40B4-BE49-F238E27FC236}">
                <a16:creationId xmlns:a16="http://schemas.microsoft.com/office/drawing/2014/main" id="{D5E3E39D-9C61-DD28-3FB2-2E6A950C39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7550" y="2781300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9" name="Oval 51">
            <a:extLst>
              <a:ext uri="{FF2B5EF4-FFF2-40B4-BE49-F238E27FC236}">
                <a16:creationId xmlns:a16="http://schemas.microsoft.com/office/drawing/2014/main" id="{161EC770-AD17-7ED9-A378-2435A9979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357563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80" name="Line 52">
            <a:extLst>
              <a:ext uri="{FF2B5EF4-FFF2-40B4-BE49-F238E27FC236}">
                <a16:creationId xmlns:a16="http://schemas.microsoft.com/office/drawing/2014/main" id="{29433EFA-13EB-FD40-956E-8CA44712F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4888" y="3717925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1" name="Line 53">
            <a:extLst>
              <a:ext uri="{FF2B5EF4-FFF2-40B4-BE49-F238E27FC236}">
                <a16:creationId xmlns:a16="http://schemas.microsoft.com/office/drawing/2014/main" id="{6623A780-0882-0AE4-451C-BFCD650BF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4888" y="27813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2" name="Line 54">
            <a:extLst>
              <a:ext uri="{FF2B5EF4-FFF2-40B4-BE49-F238E27FC236}">
                <a16:creationId xmlns:a16="http://schemas.microsoft.com/office/drawing/2014/main" id="{28D5209A-2F11-DA50-EBEE-E440F892FC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80288" y="27813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3" name="Line 55">
            <a:extLst>
              <a:ext uri="{FF2B5EF4-FFF2-40B4-BE49-F238E27FC236}">
                <a16:creationId xmlns:a16="http://schemas.microsoft.com/office/drawing/2014/main" id="{000D1485-CA1D-2E46-86BD-1F427C4EE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717925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nimBg="1"/>
      <p:bldP spid="22567" grpId="0" animBg="1"/>
      <p:bldP spid="22573" grpId="0" animBg="1"/>
      <p:bldP spid="2257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6" name="Line 44">
            <a:extLst>
              <a:ext uri="{FF2B5EF4-FFF2-40B4-BE49-F238E27FC236}">
                <a16:creationId xmlns:a16="http://schemas.microsoft.com/office/drawing/2014/main" id="{355081EF-FC21-CA26-6173-9BDA571CB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45085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B2DA8EF5-FD7A-559F-C054-BB1C43F4C5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5229225"/>
            <a:ext cx="15827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E869540F-3795-3714-929E-D9FC4EA33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5229225"/>
            <a:ext cx="158432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5" name="Text Box 13">
            <a:extLst>
              <a:ext uri="{FF2B5EF4-FFF2-40B4-BE49-F238E27FC236}">
                <a16:creationId xmlns:a16="http://schemas.microsoft.com/office/drawing/2014/main" id="{92E45768-0918-9EEA-6894-913B37DA6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series circuit</a:t>
            </a:r>
          </a:p>
        </p:txBody>
      </p:sp>
      <p:sp>
        <p:nvSpPr>
          <p:cNvPr id="23570" name="Line 18">
            <a:extLst>
              <a:ext uri="{FF2B5EF4-FFF2-40B4-BE49-F238E27FC236}">
                <a16:creationId xmlns:a16="http://schemas.microsoft.com/office/drawing/2014/main" id="{27D908E7-5D81-FD9A-9EC3-2C67210EC9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1050" y="5229225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1" name="Line 19">
            <a:extLst>
              <a:ext uri="{FF2B5EF4-FFF2-40B4-BE49-F238E27FC236}">
                <a16:creationId xmlns:a16="http://schemas.microsoft.com/office/drawing/2014/main" id="{17D5C00B-9B5F-9E88-D405-E6B51CBBB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5229225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2" name="AutoShape 20">
            <a:extLst>
              <a:ext uri="{FF2B5EF4-FFF2-40B4-BE49-F238E27FC236}">
                <a16:creationId xmlns:a16="http://schemas.microsoft.com/office/drawing/2014/main" id="{BE35C173-508B-8AC9-D15C-DADF74ED1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50133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3" name="AutoShape 21">
            <a:extLst>
              <a:ext uri="{FF2B5EF4-FFF2-40B4-BE49-F238E27FC236}">
                <a16:creationId xmlns:a16="http://schemas.microsoft.com/office/drawing/2014/main" id="{0071577E-24F9-E9D2-B61E-0D15EF731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0133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4" name="Line 22">
            <a:extLst>
              <a:ext uri="{FF2B5EF4-FFF2-40B4-BE49-F238E27FC236}">
                <a16:creationId xmlns:a16="http://schemas.microsoft.com/office/drawing/2014/main" id="{E48A1381-74A3-7295-75B0-A3A4BFB0D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2636838"/>
            <a:ext cx="2663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5" name="Line 23">
            <a:extLst>
              <a:ext uri="{FF2B5EF4-FFF2-40B4-BE49-F238E27FC236}">
                <a16:creationId xmlns:a16="http://schemas.microsoft.com/office/drawing/2014/main" id="{6FC38BA5-F958-0A77-D1E2-97D57D8B0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2636838"/>
            <a:ext cx="25923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6" name="Line 24">
            <a:extLst>
              <a:ext uri="{FF2B5EF4-FFF2-40B4-BE49-F238E27FC236}">
                <a16:creationId xmlns:a16="http://schemas.microsoft.com/office/drawing/2014/main" id="{A227402C-94F8-DA30-5EFA-A156BF0B99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2636838"/>
            <a:ext cx="0" cy="25923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7" name="Line 25">
            <a:extLst>
              <a:ext uri="{FF2B5EF4-FFF2-40B4-BE49-F238E27FC236}">
                <a16:creationId xmlns:a16="http://schemas.microsoft.com/office/drawing/2014/main" id="{45EF21ED-36BC-A266-1AD8-933C979B4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36838"/>
            <a:ext cx="0" cy="25923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0" name="Oval 28">
            <a:extLst>
              <a:ext uri="{FF2B5EF4-FFF2-40B4-BE49-F238E27FC236}">
                <a16:creationId xmlns:a16="http://schemas.microsoft.com/office/drawing/2014/main" id="{74E25B6D-599E-A549-B4D4-D0394C398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21957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1.5V</a:t>
            </a:r>
          </a:p>
        </p:txBody>
      </p:sp>
      <p:sp>
        <p:nvSpPr>
          <p:cNvPr id="23582" name="Text Box 30">
            <a:extLst>
              <a:ext uri="{FF2B5EF4-FFF2-40B4-BE49-F238E27FC236}">
                <a16:creationId xmlns:a16="http://schemas.microsoft.com/office/drawing/2014/main" id="{E68CC671-C406-0F0D-D4E2-69B3884AB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341438"/>
            <a:ext cx="7561262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voltage is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shared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between the components</a:t>
            </a:r>
          </a:p>
        </p:txBody>
      </p:sp>
      <p:sp>
        <p:nvSpPr>
          <p:cNvPr id="23585" name="Line 33">
            <a:extLst>
              <a:ext uri="{FF2B5EF4-FFF2-40B4-BE49-F238E27FC236}">
                <a16:creationId xmlns:a16="http://schemas.microsoft.com/office/drawing/2014/main" id="{84BECA99-DF81-CAA4-1B75-8A24FA5CB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2420938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6" name="Line 34">
            <a:extLst>
              <a:ext uri="{FF2B5EF4-FFF2-40B4-BE49-F238E27FC236}">
                <a16:creationId xmlns:a16="http://schemas.microsoft.com/office/drawing/2014/main" id="{654F598F-83CB-2DAB-7E02-240C79BD8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249237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7" name="Line 45">
            <a:extLst>
              <a:ext uri="{FF2B5EF4-FFF2-40B4-BE49-F238E27FC236}">
                <a16:creationId xmlns:a16="http://schemas.microsoft.com/office/drawing/2014/main" id="{6B773E58-F72B-CD9E-4DB0-E49EDE347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8" name="Line 46">
            <a:extLst>
              <a:ext uri="{FF2B5EF4-FFF2-40B4-BE49-F238E27FC236}">
                <a16:creationId xmlns:a16="http://schemas.microsoft.com/office/drawing/2014/main" id="{AC27EF8C-E081-4F54-D8B1-5CA33DA4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9" name="Line 47">
            <a:extLst>
              <a:ext uri="{FF2B5EF4-FFF2-40B4-BE49-F238E27FC236}">
                <a16:creationId xmlns:a16="http://schemas.microsoft.com/office/drawing/2014/main" id="{413428CB-C9AF-A46E-9111-E42FE14F3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451008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0" name="Oval 48">
            <a:extLst>
              <a:ext uri="{FF2B5EF4-FFF2-40B4-BE49-F238E27FC236}">
                <a16:creationId xmlns:a16="http://schemas.microsoft.com/office/drawing/2014/main" id="{A6121AC5-BF2A-2ED0-2360-635DF3287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22116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1.5V</a:t>
            </a:r>
          </a:p>
        </p:txBody>
      </p:sp>
      <p:sp>
        <p:nvSpPr>
          <p:cNvPr id="23601" name="Line 49">
            <a:extLst>
              <a:ext uri="{FF2B5EF4-FFF2-40B4-BE49-F238E27FC236}">
                <a16:creationId xmlns:a16="http://schemas.microsoft.com/office/drawing/2014/main" id="{5CD1C581-19C6-F469-85B3-5848976C4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2" name="Line 50">
            <a:extLst>
              <a:ext uri="{FF2B5EF4-FFF2-40B4-BE49-F238E27FC236}">
                <a16:creationId xmlns:a16="http://schemas.microsoft.com/office/drawing/2014/main" id="{62491667-9726-6A5A-9134-00697CDD4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0788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7" name="Line 55">
            <a:extLst>
              <a:ext uri="{FF2B5EF4-FFF2-40B4-BE49-F238E27FC236}">
                <a16:creationId xmlns:a16="http://schemas.microsoft.com/office/drawing/2014/main" id="{57F8BC69-A998-EF86-1EB2-5885E855E7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0050" y="32131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8" name="Oval 56">
            <a:extLst>
              <a:ext uri="{FF2B5EF4-FFF2-40B4-BE49-F238E27FC236}">
                <a16:creationId xmlns:a16="http://schemas.microsoft.com/office/drawing/2014/main" id="{18DD9B39-F09F-63D4-C760-02BF34235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50" y="292417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3609" name="Line 57">
            <a:extLst>
              <a:ext uri="{FF2B5EF4-FFF2-40B4-BE49-F238E27FC236}">
                <a16:creationId xmlns:a16="http://schemas.microsoft.com/office/drawing/2014/main" id="{C7257289-B85F-5B03-121E-DC0929337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0050" y="2636838"/>
            <a:ext cx="0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10" name="Line 58">
            <a:extLst>
              <a:ext uri="{FF2B5EF4-FFF2-40B4-BE49-F238E27FC236}">
                <a16:creationId xmlns:a16="http://schemas.microsoft.com/office/drawing/2014/main" id="{00BC50A4-C2AD-065D-927E-ADCDCFC7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8475" y="2636838"/>
            <a:ext cx="0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2EAF5A12-8CD3-B313-C6AD-F7349B817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The CELL</a:t>
            </a:r>
          </a:p>
        </p:txBody>
      </p:sp>
      <p:pic>
        <p:nvPicPr>
          <p:cNvPr id="7174" name="Picture 6">
            <a:extLst>
              <a:ext uri="{FF2B5EF4-FFF2-40B4-BE49-F238E27FC236}">
                <a16:creationId xmlns:a16="http://schemas.microsoft.com/office/drawing/2014/main" id="{E97A4303-B2FE-7CEC-AF9F-5513A0F0E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1" t="3226" r="30241" b="47957"/>
          <a:stretch>
            <a:fillRect/>
          </a:stretch>
        </p:blipFill>
        <p:spPr bwMode="auto">
          <a:xfrm>
            <a:off x="900113" y="3141663"/>
            <a:ext cx="244792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Text Box 7">
            <a:extLst>
              <a:ext uri="{FF2B5EF4-FFF2-40B4-BE49-F238E27FC236}">
                <a16:creationId xmlns:a16="http://schemas.microsoft.com/office/drawing/2014/main" id="{E43C3D9A-0CE9-CCFE-AA39-A6E854DE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25538"/>
            <a:ext cx="76327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8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The cell stores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chemical energy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and transfers it to </a:t>
            </a: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electrical energy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when a circuit is connected.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D9708754-0807-97EF-AABC-92C0A37D8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636838"/>
            <a:ext cx="4824413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When two or more cells are connected together we call this a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Battery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0781895F-F0A9-3994-6F99-E63393291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4508500"/>
            <a:ext cx="4824413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The cells chemical energy is used up pushing a current round a circuit.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5" name="Line 29">
            <a:extLst>
              <a:ext uri="{FF2B5EF4-FFF2-40B4-BE49-F238E27FC236}">
                <a16:creationId xmlns:a16="http://schemas.microsoft.com/office/drawing/2014/main" id="{336BEC94-AF52-FFFA-C36E-9E86F44BA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500438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4" name="Line 8">
            <a:extLst>
              <a:ext uri="{FF2B5EF4-FFF2-40B4-BE49-F238E27FC236}">
                <a16:creationId xmlns:a16="http://schemas.microsoft.com/office/drawing/2014/main" id="{0E08B652-3E30-ED00-1AD2-C93489BDD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2133600"/>
            <a:ext cx="0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5" name="Line 9">
            <a:extLst>
              <a:ext uri="{FF2B5EF4-FFF2-40B4-BE49-F238E27FC236}">
                <a16:creationId xmlns:a16="http://schemas.microsoft.com/office/drawing/2014/main" id="{632FB8D6-92D5-8F5A-430F-C95D7F45D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133600"/>
            <a:ext cx="18002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444BED68-5EAE-AADA-E1F4-C3475A61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25538"/>
            <a:ext cx="78486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 voltage is the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same 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in all parts of the circuit.</a:t>
            </a:r>
          </a:p>
        </p:txBody>
      </p:sp>
      <p:sp>
        <p:nvSpPr>
          <p:cNvPr id="24588" name="Line 12">
            <a:extLst>
              <a:ext uri="{FF2B5EF4-FFF2-40B4-BE49-F238E27FC236}">
                <a16:creationId xmlns:a16="http://schemas.microsoft.com/office/drawing/2014/main" id="{8B331DE1-C575-AE48-6AFD-F1B93D79A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133600"/>
            <a:ext cx="17287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9" name="Line 13">
            <a:extLst>
              <a:ext uri="{FF2B5EF4-FFF2-40B4-BE49-F238E27FC236}">
                <a16:creationId xmlns:a16="http://schemas.microsoft.com/office/drawing/2014/main" id="{1B0041B8-4B0B-0B14-4DE3-C1132CECD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133600"/>
            <a:ext cx="1588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0" name="Line 14">
            <a:extLst>
              <a:ext uri="{FF2B5EF4-FFF2-40B4-BE49-F238E27FC236}">
                <a16:creationId xmlns:a16="http://schemas.microsoft.com/office/drawing/2014/main" id="{8D47A7CC-6E10-B5D4-F701-A30551DF8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907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2" name="AutoShape 16">
            <a:extLst>
              <a:ext uri="{FF2B5EF4-FFF2-40B4-BE49-F238E27FC236}">
                <a16:creationId xmlns:a16="http://schemas.microsoft.com/office/drawing/2014/main" id="{8D982502-CE00-1411-5217-7F1801567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94" name="Oval 18">
            <a:extLst>
              <a:ext uri="{FF2B5EF4-FFF2-40B4-BE49-F238E27FC236}">
                <a16:creationId xmlns:a16="http://schemas.microsoft.com/office/drawing/2014/main" id="{4D66DC7C-2C8D-1A20-ECC2-A0A51B163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213100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4597" name="Line 21">
            <a:extLst>
              <a:ext uri="{FF2B5EF4-FFF2-40B4-BE49-F238E27FC236}">
                <a16:creationId xmlns:a16="http://schemas.microsoft.com/office/drawing/2014/main" id="{6E3481DF-AC32-691E-FEDA-0F7379B4C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19177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8" name="Text Box 22">
            <a:extLst>
              <a:ext uri="{FF2B5EF4-FFF2-40B4-BE49-F238E27FC236}">
                <a16:creationId xmlns:a16="http://schemas.microsoft.com/office/drawing/2014/main" id="{DBA56CA0-95E4-4BBF-1B72-E39C242BB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parallel circuit</a:t>
            </a:r>
          </a:p>
        </p:txBody>
      </p:sp>
      <p:sp>
        <p:nvSpPr>
          <p:cNvPr id="24599" name="Line 23">
            <a:extLst>
              <a:ext uri="{FF2B5EF4-FFF2-40B4-BE49-F238E27FC236}">
                <a16:creationId xmlns:a16="http://schemas.microsoft.com/office/drawing/2014/main" id="{73F3B9AD-294D-43C2-5217-4F2BF071C0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7463" y="5949950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0" name="Line 24">
            <a:extLst>
              <a:ext uri="{FF2B5EF4-FFF2-40B4-BE49-F238E27FC236}">
                <a16:creationId xmlns:a16="http://schemas.microsoft.com/office/drawing/2014/main" id="{86AF5322-90CA-1EE3-F85B-6FB99DAED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5949950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1" name="AutoShape 25">
            <a:extLst>
              <a:ext uri="{FF2B5EF4-FFF2-40B4-BE49-F238E27FC236}">
                <a16:creationId xmlns:a16="http://schemas.microsoft.com/office/drawing/2014/main" id="{79D3B0F5-C1FE-557B-AA2A-A843C101A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0036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2" name="Line 26">
            <a:extLst>
              <a:ext uri="{FF2B5EF4-FFF2-40B4-BE49-F238E27FC236}">
                <a16:creationId xmlns:a16="http://schemas.microsoft.com/office/drawing/2014/main" id="{2F8270D1-0706-8BED-CEA5-304FE2F304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7463" y="4221163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3" name="Line 27">
            <a:extLst>
              <a:ext uri="{FF2B5EF4-FFF2-40B4-BE49-F238E27FC236}">
                <a16:creationId xmlns:a16="http://schemas.microsoft.com/office/drawing/2014/main" id="{A9022248-11CF-0342-303D-C1F7547827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422116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6" name="Line 30">
            <a:extLst>
              <a:ext uri="{FF2B5EF4-FFF2-40B4-BE49-F238E27FC236}">
                <a16:creationId xmlns:a16="http://schemas.microsoft.com/office/drawing/2014/main" id="{F441D9D1-59CA-D4FC-FA41-03F772FBE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7" name="Line 31">
            <a:extLst>
              <a:ext uri="{FF2B5EF4-FFF2-40B4-BE49-F238E27FC236}">
                <a16:creationId xmlns:a16="http://schemas.microsoft.com/office/drawing/2014/main" id="{2F9C916B-7B90-4400-C465-674F03EFF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3" name="Line 37">
            <a:extLst>
              <a:ext uri="{FF2B5EF4-FFF2-40B4-BE49-F238E27FC236}">
                <a16:creationId xmlns:a16="http://schemas.microsoft.com/office/drawing/2014/main" id="{3C69A05B-2E71-2458-44DA-22B0AB081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5229225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4" name="Oval 38">
            <a:extLst>
              <a:ext uri="{FF2B5EF4-FFF2-40B4-BE49-F238E27FC236}">
                <a16:creationId xmlns:a16="http://schemas.microsoft.com/office/drawing/2014/main" id="{2FD6857F-8A20-2CCF-F7B7-75777F15F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4941888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4616" name="Line 40">
            <a:extLst>
              <a:ext uri="{FF2B5EF4-FFF2-40B4-BE49-F238E27FC236}">
                <a16:creationId xmlns:a16="http://schemas.microsoft.com/office/drawing/2014/main" id="{B6577819-47B8-779F-869B-864CAF04D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7" name="Line 41">
            <a:extLst>
              <a:ext uri="{FF2B5EF4-FFF2-40B4-BE49-F238E27FC236}">
                <a16:creationId xmlns:a16="http://schemas.microsoft.com/office/drawing/2014/main" id="{F9810CEF-DFD3-48A9-E725-F637757A2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3" name="Line 47">
            <a:extLst>
              <a:ext uri="{FF2B5EF4-FFF2-40B4-BE49-F238E27FC236}">
                <a16:creationId xmlns:a16="http://schemas.microsoft.com/office/drawing/2014/main" id="{75929E98-5CA7-1F71-BA45-26F59ABB3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2781300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4" name="Oval 48">
            <a:extLst>
              <a:ext uri="{FF2B5EF4-FFF2-40B4-BE49-F238E27FC236}">
                <a16:creationId xmlns:a16="http://schemas.microsoft.com/office/drawing/2014/main" id="{930CAA89-937F-6AE4-E096-60B0F43BB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49396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4626" name="Line 50">
            <a:extLst>
              <a:ext uri="{FF2B5EF4-FFF2-40B4-BE49-F238E27FC236}">
                <a16:creationId xmlns:a16="http://schemas.microsoft.com/office/drawing/2014/main" id="{048A310A-0705-98EB-3FC7-1ACB43384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7" name="Line 51">
            <a:extLst>
              <a:ext uri="{FF2B5EF4-FFF2-40B4-BE49-F238E27FC236}">
                <a16:creationId xmlns:a16="http://schemas.microsoft.com/office/drawing/2014/main" id="{6FF4C83D-DEB3-AB0D-195F-C7ECE0F78C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>
            <a:extLst>
              <a:ext uri="{FF2B5EF4-FFF2-40B4-BE49-F238E27FC236}">
                <a16:creationId xmlns:a16="http://schemas.microsoft.com/office/drawing/2014/main" id="{5EB05AF0-23BF-126A-5D67-E3A356AAB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 &amp; voltage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62C96A61-256E-C80C-C942-A45254A14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00213"/>
            <a:ext cx="78120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66FF33"/>
                </a:solidFill>
                <a:latin typeface="Comic Sans MS" panose="030F0702030302020204" pitchFamily="66" charset="0"/>
              </a:rPr>
              <a:t>copy the following circuits on the next two slides.</a:t>
            </a:r>
          </a:p>
        </p:txBody>
      </p:sp>
      <p:sp>
        <p:nvSpPr>
          <p:cNvPr id="25634" name="Text Box 34">
            <a:extLst>
              <a:ext uri="{FF2B5EF4-FFF2-40B4-BE49-F238E27FC236}">
                <a16:creationId xmlns:a16="http://schemas.microsoft.com/office/drawing/2014/main" id="{8C5F9A58-FFE9-A947-9501-53B81A98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068638"/>
            <a:ext cx="78120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complete the missing current and voltage readings.</a:t>
            </a:r>
          </a:p>
        </p:txBody>
      </p:sp>
      <p:sp>
        <p:nvSpPr>
          <p:cNvPr id="25635" name="Text Box 35">
            <a:extLst>
              <a:ext uri="{FF2B5EF4-FFF2-40B4-BE49-F238E27FC236}">
                <a16:creationId xmlns:a16="http://schemas.microsoft.com/office/drawing/2014/main" id="{D453FBEA-8DAF-2744-D135-CE9B4ABBC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437063"/>
            <a:ext cx="78120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66FF33"/>
                </a:solidFill>
                <a:latin typeface="Comic Sans MS" panose="030F0702030302020204" pitchFamily="66" charset="0"/>
              </a:rPr>
              <a:t>remember the rules for current and voltage in series and parallel circuits.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34" grpId="0"/>
      <p:bldP spid="256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id="{098451D6-A9C8-699F-DC7B-A7808DDD3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 &amp; voltage</a:t>
            </a:r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AD7CDB2B-6286-973D-EEF5-E9C589525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393223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94E304C4-4107-9674-DC25-86ACD44653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25" y="4652963"/>
            <a:ext cx="15827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FCF25649-00C9-0DB8-3526-60DF8BE027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8400" y="4652963"/>
            <a:ext cx="1584325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C6521FE8-1D48-9069-28FF-D7BFF9BD13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6529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7" name="Line 9">
            <a:extLst>
              <a:ext uri="{FF2B5EF4-FFF2-40B4-BE49-F238E27FC236}">
                <a16:creationId xmlns:a16="http://schemas.microsoft.com/office/drawing/2014/main" id="{3F480ABD-00F6-13D8-D853-E1283AD23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46529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8" name="AutoShape 10">
            <a:extLst>
              <a:ext uri="{FF2B5EF4-FFF2-40B4-BE49-F238E27FC236}">
                <a16:creationId xmlns:a16="http://schemas.microsoft.com/office/drawing/2014/main" id="{07CF4257-A905-03B7-61EE-D1DA7308B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9" name="AutoShape 11">
            <a:extLst>
              <a:ext uri="{FF2B5EF4-FFF2-40B4-BE49-F238E27FC236}">
                <a16:creationId xmlns:a16="http://schemas.microsoft.com/office/drawing/2014/main" id="{EE349D16-A4A5-B845-5F98-B28713727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38171726-F9D8-63C2-1F26-2E0A1020D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2060575"/>
            <a:ext cx="2663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76B31F4D-14F1-6DEB-6BF5-A832AA627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060575"/>
            <a:ext cx="25923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2" name="Line 14">
            <a:extLst>
              <a:ext uri="{FF2B5EF4-FFF2-40B4-BE49-F238E27FC236}">
                <a16:creationId xmlns:a16="http://schemas.microsoft.com/office/drawing/2014/main" id="{322FE24B-66C8-37B4-23EC-B96DC7F2C3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2060575"/>
            <a:ext cx="0" cy="25923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95287BA3-41CD-77D9-54FC-B5FE2115F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8850" y="2060575"/>
            <a:ext cx="0" cy="25923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4" name="Oval 16">
            <a:extLst>
              <a:ext uri="{FF2B5EF4-FFF2-40B4-BE49-F238E27FC236}">
                <a16:creationId xmlns:a16="http://schemas.microsoft.com/office/drawing/2014/main" id="{AF0DD82A-3B08-8FAA-FDCA-7F087A8CB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163" y="364331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A9E72B5C-C132-F6EF-DC38-950E1BB1F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8446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6" name="Line 18">
            <a:extLst>
              <a:ext uri="{FF2B5EF4-FFF2-40B4-BE49-F238E27FC236}">
                <a16:creationId xmlns:a16="http://schemas.microsoft.com/office/drawing/2014/main" id="{80DAF3A9-14C1-8223-F531-FD1850C33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916113"/>
            <a:ext cx="0" cy="2873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F163ADC4-DE1B-9B36-CDE7-93E511F36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3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8" name="Line 20">
            <a:extLst>
              <a:ext uri="{FF2B5EF4-FFF2-40B4-BE49-F238E27FC236}">
                <a16:creationId xmlns:a16="http://schemas.microsoft.com/office/drawing/2014/main" id="{75BB3090-3EA3-34AD-F25C-8D11409D1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9" name="Line 21">
            <a:extLst>
              <a:ext uri="{FF2B5EF4-FFF2-40B4-BE49-F238E27FC236}">
                <a16:creationId xmlns:a16="http://schemas.microsoft.com/office/drawing/2014/main" id="{D578CFC1-AB41-70B2-DFB6-54D14AD08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9488" y="3933825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0" name="Oval 22">
            <a:extLst>
              <a:ext uri="{FF2B5EF4-FFF2-40B4-BE49-F238E27FC236}">
                <a16:creationId xmlns:a16="http://schemas.microsoft.com/office/drawing/2014/main" id="{0A39BB12-2B17-5EDB-781C-C9D27C339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3644900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7671" name="Line 23">
            <a:extLst>
              <a:ext uri="{FF2B5EF4-FFF2-40B4-BE49-F238E27FC236}">
                <a16:creationId xmlns:a16="http://schemas.microsoft.com/office/drawing/2014/main" id="{C6B47049-7F4A-48CE-97F8-9C64B98C3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9488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2" name="Line 24">
            <a:extLst>
              <a:ext uri="{FF2B5EF4-FFF2-40B4-BE49-F238E27FC236}">
                <a16:creationId xmlns:a16="http://schemas.microsoft.com/office/drawing/2014/main" id="{6EF448D4-2A02-5E62-32C8-B4D32F5F5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3" name="Line 25">
            <a:extLst>
              <a:ext uri="{FF2B5EF4-FFF2-40B4-BE49-F238E27FC236}">
                <a16:creationId xmlns:a16="http://schemas.microsoft.com/office/drawing/2014/main" id="{2A27608C-4C07-C08D-C9A9-F46A0ABAB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63683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4" name="Oval 26">
            <a:extLst>
              <a:ext uri="{FF2B5EF4-FFF2-40B4-BE49-F238E27FC236}">
                <a16:creationId xmlns:a16="http://schemas.microsoft.com/office/drawing/2014/main" id="{26F69DFC-71FA-932F-623F-2053905FE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234791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6V</a:t>
            </a:r>
          </a:p>
        </p:txBody>
      </p:sp>
      <p:sp>
        <p:nvSpPr>
          <p:cNvPr id="27675" name="Line 27">
            <a:extLst>
              <a:ext uri="{FF2B5EF4-FFF2-40B4-BE49-F238E27FC236}">
                <a16:creationId xmlns:a16="http://schemas.microsoft.com/office/drawing/2014/main" id="{2FE2C1DA-FE9D-E886-329D-E8583966E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060575"/>
            <a:ext cx="0" cy="5762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6" name="Line 28">
            <a:extLst>
              <a:ext uri="{FF2B5EF4-FFF2-40B4-BE49-F238E27FC236}">
                <a16:creationId xmlns:a16="http://schemas.microsoft.com/office/drawing/2014/main" id="{D0AABA9C-83EA-4EC5-EC82-616B657BB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2060575"/>
            <a:ext cx="0" cy="5762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7" name="Oval 29">
            <a:extLst>
              <a:ext uri="{FF2B5EF4-FFF2-40B4-BE49-F238E27FC236}">
                <a16:creationId xmlns:a16="http://schemas.microsoft.com/office/drawing/2014/main" id="{86775B17-743B-BF3D-8AB5-336B34C90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27678" name="Oval 30">
            <a:extLst>
              <a:ext uri="{FF2B5EF4-FFF2-40B4-BE49-F238E27FC236}">
                <a16:creationId xmlns:a16="http://schemas.microsoft.com/office/drawing/2014/main" id="{8C5A00C8-79F0-219A-615B-BC4AE34B6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225" y="436562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7679" name="Oval 31">
            <a:extLst>
              <a:ext uri="{FF2B5EF4-FFF2-40B4-BE49-F238E27FC236}">
                <a16:creationId xmlns:a16="http://schemas.microsoft.com/office/drawing/2014/main" id="{D7E2B30D-B669-ABBF-72F1-A8CCD054C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7680" name="Text Box 32">
            <a:extLst>
              <a:ext uri="{FF2B5EF4-FFF2-40B4-BE49-F238E27FC236}">
                <a16:creationId xmlns:a16="http://schemas.microsoft.com/office/drawing/2014/main" id="{3C2F30DC-83E0-072A-ED5F-EC2AF0340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700213"/>
            <a:ext cx="647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98A716FF-D355-2664-9210-10FFD04B6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measuring current &amp; voltage</a:t>
            </a:r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E3482BCF-D3BC-358E-5263-8DD5B02FF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500438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0" name="Line 6">
            <a:extLst>
              <a:ext uri="{FF2B5EF4-FFF2-40B4-BE49-F238E27FC236}">
                <a16:creationId xmlns:a16="http://schemas.microsoft.com/office/drawing/2014/main" id="{47BD1EBF-D7FF-7044-F491-D14EEF84BB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2133600"/>
            <a:ext cx="0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64B0D1CB-E454-A706-EB35-35BE32601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133600"/>
            <a:ext cx="18002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2798F54E-E6A2-C1A7-DB31-7180B191F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133600"/>
            <a:ext cx="17287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C74B004C-681A-CB14-F914-5A9E1B471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133600"/>
            <a:ext cx="1588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7FBF0EB3-2FEE-055A-1413-11D1ED80D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907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AutoShape 11">
            <a:extLst>
              <a:ext uri="{FF2B5EF4-FFF2-40B4-BE49-F238E27FC236}">
                <a16:creationId xmlns:a16="http://schemas.microsoft.com/office/drawing/2014/main" id="{AFC91CB3-7550-6DCD-E476-9D8E5BCFB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6" name="Oval 12">
            <a:extLst>
              <a:ext uri="{FF2B5EF4-FFF2-40B4-BE49-F238E27FC236}">
                <a16:creationId xmlns:a16="http://schemas.microsoft.com/office/drawing/2014/main" id="{B82665E5-3438-0FE1-72A2-14114C1FE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213100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3D5F39AC-D6B7-199D-3277-6B16263E5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19177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F113D4D1-4E66-B9D4-F0DB-B05BE97F2A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7463" y="5949950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D629181C-168D-E612-0FD7-1E36793004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5949950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0" name="AutoShape 16">
            <a:extLst>
              <a:ext uri="{FF2B5EF4-FFF2-40B4-BE49-F238E27FC236}">
                <a16:creationId xmlns:a16="http://schemas.microsoft.com/office/drawing/2014/main" id="{0924E3D4-405A-FEA3-5E49-9C1628153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0036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2CBE051B-F754-89BF-6800-50E7B8C1AF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7463" y="4221163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A97C061F-2A25-2094-9FCF-3BCDA15195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422116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BA194003-94F3-1E63-AA55-703D8FED8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DCF27225-02DB-EAE9-5F9E-5578DF16F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5" name="Line 21">
            <a:extLst>
              <a:ext uri="{FF2B5EF4-FFF2-40B4-BE49-F238E27FC236}">
                <a16:creationId xmlns:a16="http://schemas.microsoft.com/office/drawing/2014/main" id="{C914B067-E4BB-8A83-BC36-1BEC59E21B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5229225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6" name="Oval 22">
            <a:extLst>
              <a:ext uri="{FF2B5EF4-FFF2-40B4-BE49-F238E27FC236}">
                <a16:creationId xmlns:a16="http://schemas.microsoft.com/office/drawing/2014/main" id="{EEA13150-6BF6-7246-011E-0E2E9A18F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4941888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6647" name="Line 23">
            <a:extLst>
              <a:ext uri="{FF2B5EF4-FFF2-40B4-BE49-F238E27FC236}">
                <a16:creationId xmlns:a16="http://schemas.microsoft.com/office/drawing/2014/main" id="{81E3AD04-F1D1-EAC9-354F-37B3B856B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8" name="Line 24">
            <a:extLst>
              <a:ext uri="{FF2B5EF4-FFF2-40B4-BE49-F238E27FC236}">
                <a16:creationId xmlns:a16="http://schemas.microsoft.com/office/drawing/2014/main" id="{86891FE2-22D6-7FC9-F6ED-53ED28C62D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49" name="Line 25">
            <a:extLst>
              <a:ext uri="{FF2B5EF4-FFF2-40B4-BE49-F238E27FC236}">
                <a16:creationId xmlns:a16="http://schemas.microsoft.com/office/drawing/2014/main" id="{7221BC2B-AD89-CB65-2DB3-1358322E3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2781300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50" name="Oval 26">
            <a:extLst>
              <a:ext uri="{FF2B5EF4-FFF2-40B4-BE49-F238E27FC236}">
                <a16:creationId xmlns:a16="http://schemas.microsoft.com/office/drawing/2014/main" id="{6EA53EE0-E74C-CCDE-A406-3CEF07F1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49396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6V</a:t>
            </a:r>
          </a:p>
        </p:txBody>
      </p:sp>
      <p:sp>
        <p:nvSpPr>
          <p:cNvPr id="26651" name="Line 27">
            <a:extLst>
              <a:ext uri="{FF2B5EF4-FFF2-40B4-BE49-F238E27FC236}">
                <a16:creationId xmlns:a16="http://schemas.microsoft.com/office/drawing/2014/main" id="{E1621657-6928-54AE-C7E2-EBCB5A740F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C046E6F1-108E-2DB4-5839-716FF4496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53" name="Oval 29">
            <a:extLst>
              <a:ext uri="{FF2B5EF4-FFF2-40B4-BE49-F238E27FC236}">
                <a16:creationId xmlns:a16="http://schemas.microsoft.com/office/drawing/2014/main" id="{9CD26790-7F4A-721D-FFAE-235C16220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70827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26654" name="Oval 30">
            <a:extLst>
              <a:ext uri="{FF2B5EF4-FFF2-40B4-BE49-F238E27FC236}">
                <a16:creationId xmlns:a16="http://schemas.microsoft.com/office/drawing/2014/main" id="{6CBD150F-8E18-69CE-707D-E0113D9CE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2781300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6655" name="Oval 31">
            <a:extLst>
              <a:ext uri="{FF2B5EF4-FFF2-40B4-BE49-F238E27FC236}">
                <a16:creationId xmlns:a16="http://schemas.microsoft.com/office/drawing/2014/main" id="{E525DD10-DAEF-88EE-0F7A-EF547F955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93382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6656" name="Oval 32">
            <a:extLst>
              <a:ext uri="{FF2B5EF4-FFF2-40B4-BE49-F238E27FC236}">
                <a16:creationId xmlns:a16="http://schemas.microsoft.com/office/drawing/2014/main" id="{6EA76E51-A0C9-3DB2-D585-7398C2CD6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566102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6657" name="Text Box 33">
            <a:extLst>
              <a:ext uri="{FF2B5EF4-FFF2-40B4-BE49-F238E27FC236}">
                <a16:creationId xmlns:a16="http://schemas.microsoft.com/office/drawing/2014/main" id="{6A59F7D2-DACA-720B-A74B-C4B8C5E32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844675"/>
            <a:ext cx="647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>
            <a:extLst>
              <a:ext uri="{FF2B5EF4-FFF2-40B4-BE49-F238E27FC236}">
                <a16:creationId xmlns:a16="http://schemas.microsoft.com/office/drawing/2014/main" id="{B387E84E-E98B-8D92-B65E-B65178EA8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281B1058-1218-F40C-1279-1115F8459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6525" y="3697288"/>
            <a:ext cx="8588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E446A371-4E15-AC4E-F5F7-AA035E034D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0725" y="4216400"/>
            <a:ext cx="99377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02A101D6-ECCA-1798-ECB3-C5E94B4279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92313" y="4216400"/>
            <a:ext cx="996950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521C4FB2-A0B7-4F75-F07E-CB2CE9B90E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62013" y="4216400"/>
            <a:ext cx="792162" cy="47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721E02F3-2609-C094-1F52-1AAA5099A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4216400"/>
            <a:ext cx="18097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3764BAC3-7F1C-42E2-256A-9661C2056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013" y="2349500"/>
            <a:ext cx="16748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7" name="Line 11">
            <a:extLst>
              <a:ext uri="{FF2B5EF4-FFF2-40B4-BE49-F238E27FC236}">
                <a16:creationId xmlns:a16="http://schemas.microsoft.com/office/drawing/2014/main" id="{0FD2D7A7-4F73-B286-91F8-3747FB6AAC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349500"/>
            <a:ext cx="162877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8" name="Line 12">
            <a:extLst>
              <a:ext uri="{FF2B5EF4-FFF2-40B4-BE49-F238E27FC236}">
                <a16:creationId xmlns:a16="http://schemas.microsoft.com/office/drawing/2014/main" id="{21C93066-9EEF-609E-2F82-2601C3A688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013" y="2349500"/>
            <a:ext cx="1587" cy="1865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9" name="Line 13">
            <a:extLst>
              <a:ext uri="{FF2B5EF4-FFF2-40B4-BE49-F238E27FC236}">
                <a16:creationId xmlns:a16="http://schemas.microsoft.com/office/drawing/2014/main" id="{50127F52-8DD4-3178-54A7-4ED584DBC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6088" y="2349500"/>
            <a:ext cx="0" cy="1865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0" name="Oval 14">
            <a:extLst>
              <a:ext uri="{FF2B5EF4-FFF2-40B4-BE49-F238E27FC236}">
                <a16:creationId xmlns:a16="http://schemas.microsoft.com/office/drawing/2014/main" id="{3331CEE1-12AF-7328-E22D-55987BD54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3487738"/>
            <a:ext cx="342900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3V</a:t>
            </a:r>
            <a:endParaRPr lang="en-GB" altLang="en-US"/>
          </a:p>
        </p:txBody>
      </p:sp>
      <p:sp>
        <p:nvSpPr>
          <p:cNvPr id="29711" name="Line 15">
            <a:extLst>
              <a:ext uri="{FF2B5EF4-FFF2-40B4-BE49-F238E27FC236}">
                <a16:creationId xmlns:a16="http://schemas.microsoft.com/office/drawing/2014/main" id="{3219D42D-052E-3F8C-1122-00F75A9B31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6825" y="2193925"/>
            <a:ext cx="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2" name="Line 16">
            <a:extLst>
              <a:ext uri="{FF2B5EF4-FFF2-40B4-BE49-F238E27FC236}">
                <a16:creationId xmlns:a16="http://schemas.microsoft.com/office/drawing/2014/main" id="{E17C346A-19F5-B4E7-E84D-CDD8C4C68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246313"/>
            <a:ext cx="0" cy="206375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A9C41777-B5D6-3D90-4602-269CEF507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6525" y="3697288"/>
            <a:ext cx="0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4" name="Line 18">
            <a:extLst>
              <a:ext uri="{FF2B5EF4-FFF2-40B4-BE49-F238E27FC236}">
                <a16:creationId xmlns:a16="http://schemas.microsoft.com/office/drawing/2014/main" id="{586299B0-0DEF-4755-01B9-CFE8D168C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697288"/>
            <a:ext cx="1587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5" name="Line 19">
            <a:extLst>
              <a:ext uri="{FF2B5EF4-FFF2-40B4-BE49-F238E27FC236}">
                <a16:creationId xmlns:a16="http://schemas.microsoft.com/office/drawing/2014/main" id="{4FF710EE-D7EA-51AC-47C9-B03C1F8C9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3697288"/>
            <a:ext cx="858838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6" name="Oval 20">
            <a:extLst>
              <a:ext uri="{FF2B5EF4-FFF2-40B4-BE49-F238E27FC236}">
                <a16:creationId xmlns:a16="http://schemas.microsoft.com/office/drawing/2014/main" id="{478E0D2B-3DB6-89A0-9694-CF463C39B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0" y="3489325"/>
            <a:ext cx="344488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3V</a:t>
            </a:r>
            <a:endParaRPr lang="en-GB" altLang="en-US"/>
          </a:p>
        </p:txBody>
      </p:sp>
      <p:sp>
        <p:nvSpPr>
          <p:cNvPr id="29717" name="Line 21">
            <a:extLst>
              <a:ext uri="{FF2B5EF4-FFF2-40B4-BE49-F238E27FC236}">
                <a16:creationId xmlns:a16="http://schemas.microsoft.com/office/drawing/2014/main" id="{C87A6515-D677-B438-7832-F0120A066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3697288"/>
            <a:ext cx="0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8" name="Line 22">
            <a:extLst>
              <a:ext uri="{FF2B5EF4-FFF2-40B4-BE49-F238E27FC236}">
                <a16:creationId xmlns:a16="http://schemas.microsoft.com/office/drawing/2014/main" id="{CD23F333-C408-AEC2-B9D5-03AD73951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2188" y="3697288"/>
            <a:ext cx="1587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9" name="Line 23">
            <a:extLst>
              <a:ext uri="{FF2B5EF4-FFF2-40B4-BE49-F238E27FC236}">
                <a16:creationId xmlns:a16="http://schemas.microsoft.com/office/drawing/2014/main" id="{62E1D740-BBDC-00BA-26ED-41507E21C5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763838"/>
            <a:ext cx="860425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20" name="Oval 24">
            <a:extLst>
              <a:ext uri="{FF2B5EF4-FFF2-40B4-BE49-F238E27FC236}">
                <a16:creationId xmlns:a16="http://schemas.microsoft.com/office/drawing/2014/main" id="{92BC2C30-D382-EE67-DE70-7FA593D51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57463"/>
            <a:ext cx="488950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6V</a:t>
            </a:r>
            <a:endParaRPr lang="en-GB" altLang="en-US"/>
          </a:p>
        </p:txBody>
      </p:sp>
      <p:sp>
        <p:nvSpPr>
          <p:cNvPr id="29721" name="Line 25">
            <a:extLst>
              <a:ext uri="{FF2B5EF4-FFF2-40B4-BE49-F238E27FC236}">
                <a16:creationId xmlns:a16="http://schemas.microsoft.com/office/drawing/2014/main" id="{CDC52957-D2ED-B0E3-8BE6-B7FCEF0BB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349500"/>
            <a:ext cx="1587" cy="4143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22" name="Line 26">
            <a:extLst>
              <a:ext uri="{FF2B5EF4-FFF2-40B4-BE49-F238E27FC236}">
                <a16:creationId xmlns:a16="http://schemas.microsoft.com/office/drawing/2014/main" id="{48E23010-07B9-1E6F-1BF6-07275E3E9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8163" y="2349500"/>
            <a:ext cx="0" cy="4143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23" name="Oval 27">
            <a:extLst>
              <a:ext uri="{FF2B5EF4-FFF2-40B4-BE49-F238E27FC236}">
                <a16:creationId xmlns:a16="http://schemas.microsoft.com/office/drawing/2014/main" id="{D94B0DCF-EFEF-9D23-7765-E5A620136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3089275"/>
            <a:ext cx="503238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4A</a:t>
            </a:r>
            <a:endParaRPr lang="en-GB" altLang="en-US"/>
          </a:p>
        </p:txBody>
      </p:sp>
      <p:sp>
        <p:nvSpPr>
          <p:cNvPr id="29724" name="Oval 28">
            <a:extLst>
              <a:ext uri="{FF2B5EF4-FFF2-40B4-BE49-F238E27FC236}">
                <a16:creationId xmlns:a16="http://schemas.microsoft.com/office/drawing/2014/main" id="{425402B4-A4C0-1FAC-CE69-086BF8A9A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3089275"/>
            <a:ext cx="358775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4A</a:t>
            </a:r>
            <a:endParaRPr lang="en-GB" altLang="en-US"/>
          </a:p>
        </p:txBody>
      </p:sp>
      <p:sp>
        <p:nvSpPr>
          <p:cNvPr id="29728" name="Line 32">
            <a:extLst>
              <a:ext uri="{FF2B5EF4-FFF2-40B4-BE49-F238E27FC236}">
                <a16:creationId xmlns:a16="http://schemas.microsoft.com/office/drawing/2014/main" id="{E3B45CA6-B22D-5FA1-F798-5B4381844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3124200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29" name="Line 33">
            <a:extLst>
              <a:ext uri="{FF2B5EF4-FFF2-40B4-BE49-F238E27FC236}">
                <a16:creationId xmlns:a16="http://schemas.microsoft.com/office/drawing/2014/main" id="{AF37F701-F387-BBC3-6200-4F5F8CEAAE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13700" y="2136775"/>
            <a:ext cx="0" cy="27559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0" name="Line 34">
            <a:extLst>
              <a:ext uri="{FF2B5EF4-FFF2-40B4-BE49-F238E27FC236}">
                <a16:creationId xmlns:a16="http://schemas.microsoft.com/office/drawing/2014/main" id="{B87878FE-E213-DBD5-077D-BA466DCEF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3863" y="2136775"/>
            <a:ext cx="12398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1" name="Line 35">
            <a:extLst>
              <a:ext uri="{FF2B5EF4-FFF2-40B4-BE49-F238E27FC236}">
                <a16:creationId xmlns:a16="http://schemas.microsoft.com/office/drawing/2014/main" id="{204ABBD8-1372-135B-0834-2E3CD6C5D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3" y="2136775"/>
            <a:ext cx="1190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2" name="Line 36">
            <a:extLst>
              <a:ext uri="{FF2B5EF4-FFF2-40B4-BE49-F238E27FC236}">
                <a16:creationId xmlns:a16="http://schemas.microsoft.com/office/drawing/2014/main" id="{D3F75BA4-441E-C2B1-231F-6396F004B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3" y="2136775"/>
            <a:ext cx="1587" cy="27559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3" name="Line 37">
            <a:extLst>
              <a:ext uri="{FF2B5EF4-FFF2-40B4-BE49-F238E27FC236}">
                <a16:creationId xmlns:a16="http://schemas.microsoft.com/office/drawing/2014/main" id="{0D0C1F79-BF14-0555-DE6C-05E380B19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3863" y="2033588"/>
            <a:ext cx="0" cy="207962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4" name="AutoShape 38">
            <a:extLst>
              <a:ext uri="{FF2B5EF4-FFF2-40B4-BE49-F238E27FC236}">
                <a16:creationId xmlns:a16="http://schemas.microsoft.com/office/drawing/2014/main" id="{454AC042-6C11-E598-D2C7-8ED978914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47371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35" name="Oval 39">
            <a:extLst>
              <a:ext uri="{FF2B5EF4-FFF2-40B4-BE49-F238E27FC236}">
                <a16:creationId xmlns:a16="http://schemas.microsoft.com/office/drawing/2014/main" id="{AD75880B-22C9-ADCA-2652-934133A86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2916238"/>
            <a:ext cx="344488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6V</a:t>
            </a:r>
            <a:endParaRPr lang="en-GB" altLang="en-US"/>
          </a:p>
        </p:txBody>
      </p:sp>
      <p:sp>
        <p:nvSpPr>
          <p:cNvPr id="29736" name="Line 40">
            <a:extLst>
              <a:ext uri="{FF2B5EF4-FFF2-40B4-BE49-F238E27FC236}">
                <a16:creationId xmlns:a16="http://schemas.microsoft.com/office/drawing/2014/main" id="{5A9EBD87-2837-B7AA-A7A0-EE792AC0E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4638" y="1981200"/>
            <a:ext cx="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7" name="Line 41">
            <a:extLst>
              <a:ext uri="{FF2B5EF4-FFF2-40B4-BE49-F238E27FC236}">
                <a16:creationId xmlns:a16="http://schemas.microsoft.com/office/drawing/2014/main" id="{B7C7F52C-B749-BEE6-E2F7-CA45D990C1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4892675"/>
            <a:ext cx="11890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8" name="Line 42">
            <a:extLst>
              <a:ext uri="{FF2B5EF4-FFF2-40B4-BE49-F238E27FC236}">
                <a16:creationId xmlns:a16="http://schemas.microsoft.com/office/drawing/2014/main" id="{08DCC718-D9C7-05B7-C572-49A64DF002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3088" y="4892675"/>
            <a:ext cx="10906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39" name="AutoShape 43">
            <a:extLst>
              <a:ext uri="{FF2B5EF4-FFF2-40B4-BE49-F238E27FC236}">
                <a16:creationId xmlns:a16="http://schemas.microsoft.com/office/drawing/2014/main" id="{65993966-3D53-7C3C-DA3E-B9AEE8C74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3487738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40" name="Line 44">
            <a:extLst>
              <a:ext uri="{FF2B5EF4-FFF2-40B4-BE49-F238E27FC236}">
                <a16:creationId xmlns:a16="http://schemas.microsoft.com/office/drawing/2014/main" id="{B3EDD6AF-82FD-F1EF-511E-6879840834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3644900"/>
            <a:ext cx="11890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1" name="Line 45">
            <a:extLst>
              <a:ext uri="{FF2B5EF4-FFF2-40B4-BE49-F238E27FC236}">
                <a16:creationId xmlns:a16="http://schemas.microsoft.com/office/drawing/2014/main" id="{5D061C3D-4F99-C572-52B6-6EC5FEDE11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3088" y="3644900"/>
            <a:ext cx="10906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2" name="Line 46">
            <a:extLst>
              <a:ext uri="{FF2B5EF4-FFF2-40B4-BE49-F238E27FC236}">
                <a16:creationId xmlns:a16="http://schemas.microsoft.com/office/drawing/2014/main" id="{CBD00F23-ED1D-3AA2-98D0-D2844B51D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3124200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3" name="Line 47">
            <a:extLst>
              <a:ext uri="{FF2B5EF4-FFF2-40B4-BE49-F238E27FC236}">
                <a16:creationId xmlns:a16="http://schemas.microsoft.com/office/drawing/2014/main" id="{45EB5E28-AE23-021A-5337-9EA416252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9163" y="3124200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4" name="Line 48">
            <a:extLst>
              <a:ext uri="{FF2B5EF4-FFF2-40B4-BE49-F238E27FC236}">
                <a16:creationId xmlns:a16="http://schemas.microsoft.com/office/drawing/2014/main" id="{859749E6-CDBF-F3D9-1637-7FC0B4409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4371975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5" name="Oval 49">
            <a:extLst>
              <a:ext uri="{FF2B5EF4-FFF2-40B4-BE49-F238E27FC236}">
                <a16:creationId xmlns:a16="http://schemas.microsoft.com/office/drawing/2014/main" id="{02F20CE0-2995-5C23-A87C-58F2D5E3F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4165600"/>
            <a:ext cx="344488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6V</a:t>
            </a:r>
            <a:endParaRPr lang="en-GB" altLang="en-US"/>
          </a:p>
        </p:txBody>
      </p:sp>
      <p:sp>
        <p:nvSpPr>
          <p:cNvPr id="29746" name="Line 50">
            <a:extLst>
              <a:ext uri="{FF2B5EF4-FFF2-40B4-BE49-F238E27FC236}">
                <a16:creationId xmlns:a16="http://schemas.microsoft.com/office/drawing/2014/main" id="{5F469774-C65F-627F-510F-C149C989D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4371975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7" name="Line 51">
            <a:extLst>
              <a:ext uri="{FF2B5EF4-FFF2-40B4-BE49-F238E27FC236}">
                <a16:creationId xmlns:a16="http://schemas.microsoft.com/office/drawing/2014/main" id="{0DE656DF-AC23-9672-0CE0-DB07C80C2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9163" y="4371975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8" name="Line 52">
            <a:extLst>
              <a:ext uri="{FF2B5EF4-FFF2-40B4-BE49-F238E27FC236}">
                <a16:creationId xmlns:a16="http://schemas.microsoft.com/office/drawing/2014/main" id="{ABDC3390-AD65-F094-5B44-4B77A0ECD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2605088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9" name="Oval 53">
            <a:extLst>
              <a:ext uri="{FF2B5EF4-FFF2-40B4-BE49-F238E27FC236}">
                <a16:creationId xmlns:a16="http://schemas.microsoft.com/office/drawing/2014/main" id="{2314A7FE-41C6-2FE1-4AD3-26EBA3EFD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2397125"/>
            <a:ext cx="488950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6V</a:t>
            </a:r>
            <a:endParaRPr lang="en-GB" altLang="en-US"/>
          </a:p>
        </p:txBody>
      </p:sp>
      <p:sp>
        <p:nvSpPr>
          <p:cNvPr id="29750" name="Line 54">
            <a:extLst>
              <a:ext uri="{FF2B5EF4-FFF2-40B4-BE49-F238E27FC236}">
                <a16:creationId xmlns:a16="http://schemas.microsoft.com/office/drawing/2014/main" id="{CFA63335-FD3B-649E-6195-606CB91F2C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750" y="2136775"/>
            <a:ext cx="0" cy="468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51" name="Line 55">
            <a:extLst>
              <a:ext uri="{FF2B5EF4-FFF2-40B4-BE49-F238E27FC236}">
                <a16:creationId xmlns:a16="http://schemas.microsoft.com/office/drawing/2014/main" id="{DF52414E-B22B-3EBB-C757-DB3B0CDFA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9163" y="2136775"/>
            <a:ext cx="0" cy="468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52" name="Oval 56">
            <a:extLst>
              <a:ext uri="{FF2B5EF4-FFF2-40B4-BE49-F238E27FC236}">
                <a16:creationId xmlns:a16="http://schemas.microsoft.com/office/drawing/2014/main" id="{AC7D453A-A63E-DB84-49B9-F2508EF37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2551113"/>
            <a:ext cx="503238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4A</a:t>
            </a:r>
            <a:endParaRPr lang="en-GB" altLang="en-US"/>
          </a:p>
        </p:txBody>
      </p:sp>
      <p:sp>
        <p:nvSpPr>
          <p:cNvPr id="29753" name="Oval 57">
            <a:extLst>
              <a:ext uri="{FF2B5EF4-FFF2-40B4-BE49-F238E27FC236}">
                <a16:creationId xmlns:a16="http://schemas.microsoft.com/office/drawing/2014/main" id="{CB13CB4E-8364-F6C5-640F-4A76D23F4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2605088"/>
            <a:ext cx="358775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4A</a:t>
            </a:r>
            <a:endParaRPr lang="en-GB" altLang="en-US"/>
          </a:p>
        </p:txBody>
      </p:sp>
      <p:sp>
        <p:nvSpPr>
          <p:cNvPr id="29754" name="Oval 58">
            <a:extLst>
              <a:ext uri="{FF2B5EF4-FFF2-40B4-BE49-F238E27FC236}">
                <a16:creationId xmlns:a16="http://schemas.microsoft.com/office/drawing/2014/main" id="{3D0D992B-2749-2987-D5CA-5D814BC28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5213" y="3436938"/>
            <a:ext cx="358775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2A</a:t>
            </a:r>
            <a:endParaRPr lang="en-GB" altLang="en-US"/>
          </a:p>
        </p:txBody>
      </p:sp>
      <p:sp>
        <p:nvSpPr>
          <p:cNvPr id="29755" name="Oval 59">
            <a:extLst>
              <a:ext uri="{FF2B5EF4-FFF2-40B4-BE49-F238E27FC236}">
                <a16:creationId xmlns:a16="http://schemas.microsoft.com/office/drawing/2014/main" id="{5EB5B9EB-A172-066C-BD96-55717965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225" y="4684713"/>
            <a:ext cx="358775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2A</a:t>
            </a:r>
            <a:endParaRPr lang="en-GB" altLang="en-US"/>
          </a:p>
        </p:txBody>
      </p:sp>
      <p:sp>
        <p:nvSpPr>
          <p:cNvPr id="29756" name="AutoShape 60">
            <a:extLst>
              <a:ext uri="{FF2B5EF4-FFF2-40B4-BE49-F238E27FC236}">
                <a16:creationId xmlns:a16="http://schemas.microsoft.com/office/drawing/2014/main" id="{2016EF25-225D-E4B2-9936-218396758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63" y="40767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57" name="AutoShape 61">
            <a:extLst>
              <a:ext uri="{FF2B5EF4-FFF2-40B4-BE49-F238E27FC236}">
                <a16:creationId xmlns:a16="http://schemas.microsoft.com/office/drawing/2014/main" id="{22276937-EEF7-C764-9B35-40DC8EF2F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40767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58" name="Oval 62">
            <a:extLst>
              <a:ext uri="{FF2B5EF4-FFF2-40B4-BE49-F238E27FC236}">
                <a16:creationId xmlns:a16="http://schemas.microsoft.com/office/drawing/2014/main" id="{321D591C-6BED-1FD1-CB93-A85E7DDE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4076700"/>
            <a:ext cx="358775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altLang="en-US" sz="1400" b="1">
                <a:solidFill>
                  <a:srgbClr val="FF0066"/>
                </a:solidFill>
              </a:rPr>
              <a:t>4A</a:t>
            </a:r>
            <a:endParaRPr lang="en-GB" altLang="en-US"/>
          </a:p>
        </p:txBody>
      </p:sp>
      <p:sp>
        <p:nvSpPr>
          <p:cNvPr id="29759" name="Text Box 63">
            <a:extLst>
              <a:ext uri="{FF2B5EF4-FFF2-40B4-BE49-F238E27FC236}">
                <a16:creationId xmlns:a16="http://schemas.microsoft.com/office/drawing/2014/main" id="{00D23D50-1B80-4537-BB7E-262BBAB5C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28775"/>
            <a:ext cx="647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9760" name="Text Box 64">
            <a:extLst>
              <a:ext uri="{FF2B5EF4-FFF2-40B4-BE49-F238E27FC236}">
                <a16:creationId xmlns:a16="http://schemas.microsoft.com/office/drawing/2014/main" id="{CFD77F09-4CE0-4280-D7E4-CBADCE67F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628775"/>
            <a:ext cx="647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>
            <a:extLst>
              <a:ext uri="{FF2B5EF4-FFF2-40B4-BE49-F238E27FC236}">
                <a16:creationId xmlns:a16="http://schemas.microsoft.com/office/drawing/2014/main" id="{0423C734-EA6C-617E-3FCF-33BF8B265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What is an electric current?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BDA99407-E9CE-039F-B115-76CB7F3EC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25538"/>
            <a:ext cx="7848600" cy="17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An electric current is a flow of microscopic particles called </a:t>
            </a:r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electrons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flowing through wires and components. 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A2408331-B0E3-DF98-212F-6C06717AC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563813"/>
            <a:ext cx="0" cy="10080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3B8C4B27-2C48-A502-0A4F-2836991BF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708275"/>
            <a:ext cx="0" cy="6477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21F6BBA6-F0CA-73C5-A336-B584BC0CF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3140075"/>
            <a:ext cx="295275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E6F9572D-86D0-288D-A197-FB8F7F74D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924175"/>
            <a:ext cx="316865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3891EB18-7D09-3936-EF5A-A5BEBCA9E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5113" y="2924175"/>
            <a:ext cx="0" cy="18002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A7DC4D81-2DD4-C7AE-DD04-0A8774550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9213" y="3140075"/>
            <a:ext cx="0" cy="13684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D94F47A8-411A-FD76-E286-E5BC078C2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4508500"/>
            <a:ext cx="453707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FAD7BCFC-FF69-DAD8-E63D-6077E2118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4724400"/>
            <a:ext cx="496887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2B185E65-96D1-9ED8-7D40-6B445C4ED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3140075"/>
            <a:ext cx="0" cy="13684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003BFC24-A21B-9FE9-8120-10D14BAAB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924175"/>
            <a:ext cx="0" cy="18002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E82852A3-B50E-9267-BBA7-79779BBAC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924175"/>
            <a:ext cx="158432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8" name="Line 18">
            <a:extLst>
              <a:ext uri="{FF2B5EF4-FFF2-40B4-BE49-F238E27FC236}">
                <a16:creationId xmlns:a16="http://schemas.microsoft.com/office/drawing/2014/main" id="{723EAE06-F573-2CEC-39CC-75109543E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3140075"/>
            <a:ext cx="136842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9" name="Text Box 19">
            <a:extLst>
              <a:ext uri="{FF2B5EF4-FFF2-40B4-BE49-F238E27FC236}">
                <a16:creationId xmlns:a16="http://schemas.microsoft.com/office/drawing/2014/main" id="{77AA1D21-0EB2-AF9D-7922-AF0B88B19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3559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0066"/>
                </a:solidFill>
              </a:rPr>
              <a:t>+</a:t>
            </a:r>
          </a:p>
        </p:txBody>
      </p:sp>
      <p:sp>
        <p:nvSpPr>
          <p:cNvPr id="10260" name="Text Box 20">
            <a:extLst>
              <a:ext uri="{FF2B5EF4-FFF2-40B4-BE49-F238E27FC236}">
                <a16:creationId xmlns:a16="http://schemas.microsoft.com/office/drawing/2014/main" id="{29C9E98D-B830-A9F9-E955-C01D7457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213100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rgbClr val="FF0066"/>
                </a:solidFill>
              </a:rPr>
              <a:t>-</a:t>
            </a:r>
          </a:p>
        </p:txBody>
      </p:sp>
      <p:sp>
        <p:nvSpPr>
          <p:cNvPr id="10261" name="Oval 21">
            <a:extLst>
              <a:ext uri="{FF2B5EF4-FFF2-40B4-BE49-F238E27FC236}">
                <a16:creationId xmlns:a16="http://schemas.microsoft.com/office/drawing/2014/main" id="{3487E439-DE1C-C33D-770E-5478BD479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71437" cy="730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2" name="Oval 32">
            <a:extLst>
              <a:ext uri="{FF2B5EF4-FFF2-40B4-BE49-F238E27FC236}">
                <a16:creationId xmlns:a16="http://schemas.microsoft.com/office/drawing/2014/main" id="{CED0D9B1-D982-DEB7-12A2-B0625A916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997200"/>
            <a:ext cx="71437" cy="730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5" name="Text Box 35">
            <a:extLst>
              <a:ext uri="{FF2B5EF4-FFF2-40B4-BE49-F238E27FC236}">
                <a16:creationId xmlns:a16="http://schemas.microsoft.com/office/drawing/2014/main" id="{7DECC84A-FA97-C538-BBB4-B7678F163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941888"/>
            <a:ext cx="619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In which direction does the current flow?   </a:t>
            </a:r>
          </a:p>
        </p:txBody>
      </p:sp>
      <p:sp>
        <p:nvSpPr>
          <p:cNvPr id="10277" name="Text Box 37">
            <a:extLst>
              <a:ext uri="{FF2B5EF4-FFF2-40B4-BE49-F238E27FC236}">
                <a16:creationId xmlns:a16="http://schemas.microsoft.com/office/drawing/2014/main" id="{8E16ADEA-EC57-ADC2-0E57-4F7B0A6D6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45125"/>
            <a:ext cx="8675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from the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Negative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terminal </a:t>
            </a: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to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the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Positive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terminal of a cell.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0.22592 C 0.1 0.22963 0.09775 0.23032 0.08872 0.23148 C 0.07813 0.23611 0.06233 0.23102 0.05122 0.23009 C 0.025 0.22315 -0.01302 0.22824 -0.03507 0.2287 C -0.07378 0.23912 -0.13298 0.22847 -0.17552 0.22731 C -0.2243 0.22453 -0.20347 0.23287 -0.20139 0.13009 C -0.20139 0.12592 -0.20086 0.12176 -0.20052 0.11759 C -0.20277 0.0824 -0.20764 0.04444 -0.19913 0.01065 C -0.19739 -0.0169 -0.20191 -0.00602 -0.16927 -0.00602 C -0.10503 -0.00602 -0.04097 -0.0051 0.02309 -0.00463 C 0.03438 -0.00371 0.04653 -0.00394 0.05747 0.00092 C 0.09045 -0.0007 0.12309 -0.00347 0.15608 -0.00463 C 0.2007 -0.00417 0.24549 -0.01088 0.28941 -0.00185 C 0.29653 -0.00023 0.30052 0.00254 0.30782 0.0037 C 0.31007 0.00463 0.3132 0.00393 0.31424 0.00648 C 0.31598 0.01088 0.31528 0.01666 0.31528 0.02176 C 0.31528 0.08009 0.31875 0.06389 0.3132 0.08703 C 0.31302 0.12824 0.3132 0.16944 0.31216 0.21065 C 0.31198 0.21551 0.31181 0.22129 0.30903 0.22453 C 0.30677 0.22731 0.30278 0.22731 0.29948 0.2287 C 0.29861 0.22916 0.29653 0.23009 0.29653 0.22986 C 0.27622 0.22916 0.2566 0.22592 0.23629 0.22453 C 0.2099 0.225 0.18368 0.22592 0.15729 0.22592 " pathEditMode="relative" rAng="10800000" ptsTypes="ffffffffffffffffffffffA">
                                      <p:cBhvr>
                                        <p:cTn id="50" dur="2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11" y="-114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52 4.73988E-6 C -0.09218 -0.0037 -0.08993 -0.0044 -0.0809 -0.00555 C -0.07031 -0.01018 -0.05468 -0.00532 -0.0434 -0.00417 C -0.01718 0.00277 0.02101 -0.00232 0.04306 -0.00278 C 0.0816 -0.01318 0.14098 -0.00255 0.18368 -0.00139 C 0.23247 0.00138 0.21146 -0.00694 0.20938 0.09572 C 0.20938 0.09988 0.20868 0.10404 0.20851 0.1082 C 0.21094 0.14335 0.2158 0.18127 0.20747 0.21502 C 0.20539 0.24254 0.21007 0.23167 0.17726 0.23167 C 0.1132 0.23167 0.04879 0.23075 -0.01527 0.23028 C -0.02656 0.22936 -0.03854 0.22959 -0.04948 0.22474 C -0.08264 0.22635 -0.11545 0.22913 -0.14843 0.23028 C -0.1927 0.22982 -0.23767 0.23676 -0.28177 0.22751 C -0.28889 0.22589 -0.2927 0.22312 -0.30017 0.22196 C -0.30243 0.22104 -0.30555 0.22173 -0.30659 0.21919 C -0.30833 0.21479 -0.30764 0.20901 -0.30764 0.20393 C -0.30764 0.14566 -0.31093 0.16184 -0.30555 0.13872 C -0.30503 0.09757 -0.30555 0.05641 -0.30434 0.01526 C -0.30416 0.0104 -0.30416 0.00462 -0.30139 0.00138 C -0.29895 -0.00139 -0.29514 -0.00139 -0.29218 -0.00278 C -0.29097 -0.00324 -0.28889 -0.00417 -0.28889 -0.00394 C -0.26857 -0.00324 -0.24861 4.73988E-6 -0.22847 0.00138 C -0.20208 0.00092 -0.17569 4.73988E-6 -0.14948 4.73988E-6 " pathEditMode="relative" rAng="0" ptsTypes="ffffffffffffffffffffffA">
                                      <p:cBhvr>
                                        <p:cTn id="52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8" y="1146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59" grpId="0"/>
      <p:bldP spid="10260" grpId="0"/>
      <p:bldP spid="10275" grpId="0"/>
      <p:bldP spid="102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349535F0-9587-1854-9F82-776EEE8D7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simple circuits</a:t>
            </a:r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4C063EE8-AABE-759B-D797-0461C0C1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420938"/>
            <a:ext cx="3097213" cy="221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Text Box 8">
            <a:extLst>
              <a:ext uri="{FF2B5EF4-FFF2-40B4-BE49-F238E27FC236}">
                <a16:creationId xmlns:a16="http://schemas.microsoft.com/office/drawing/2014/main" id="{3DA239AC-9FE6-1668-37A9-54281B701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96975"/>
            <a:ext cx="7561263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Here is a simple electric circuit. It has a cell, a lamp and a switch. 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7960DA87-A535-AA19-B6E4-E29AC0E73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013325"/>
            <a:ext cx="78486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To make the circuit, these components are connected together with metal connecting wires.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1F3C38DC-180F-40E8-E71A-4DB31AEB8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924175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rgbClr val="66FF33"/>
                </a:solidFill>
                <a:latin typeface="Comic Sans MS" panose="030F0702030302020204" pitchFamily="66" charset="0"/>
              </a:rPr>
              <a:t>cell</a:t>
            </a: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1F18805C-84DF-FE4C-C488-2D3FC845C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3141663"/>
            <a:ext cx="19446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BDED1F45-AED5-D277-33FC-E23B30CEF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076700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rgbClr val="66FF33"/>
                </a:solidFill>
                <a:latin typeface="Comic Sans MS" panose="030F0702030302020204" pitchFamily="66" charset="0"/>
              </a:rPr>
              <a:t>lamp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A6ACCAB0-16DD-DECD-97F3-BC882292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149725"/>
            <a:ext cx="100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rgbClr val="66FF33"/>
                </a:solidFill>
                <a:latin typeface="Comic Sans MS" panose="030F0702030302020204" pitchFamily="66" charset="0"/>
              </a:rPr>
              <a:t>switch</a:t>
            </a:r>
          </a:p>
        </p:txBody>
      </p:sp>
      <p:sp>
        <p:nvSpPr>
          <p:cNvPr id="3086" name="Line 14">
            <a:extLst>
              <a:ext uri="{FF2B5EF4-FFF2-40B4-BE49-F238E27FC236}">
                <a16:creationId xmlns:a16="http://schemas.microsoft.com/office/drawing/2014/main" id="{B8B12449-7087-24FC-2557-1BECC42E9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4365625"/>
            <a:ext cx="10080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9774EC4A-D787-5F91-D2E3-3C57F820F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4292600"/>
            <a:ext cx="11525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AD68F3ED-FF13-B43D-80F1-007104DED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2852738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1">
                <a:solidFill>
                  <a:srgbClr val="66FF33"/>
                </a:solidFill>
                <a:latin typeface="Comic Sans MS" panose="030F0702030302020204" pitchFamily="66" charset="0"/>
              </a:rPr>
              <a:t>wires</a:t>
            </a:r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696AD88F-8871-BB8D-531E-F11EB79C4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068638"/>
            <a:ext cx="11525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4" grpId="0"/>
      <p:bldP spid="3085" grpId="0"/>
      <p:bldP spid="30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>
                <a16:creationId xmlns:a16="http://schemas.microsoft.com/office/drawing/2014/main" id="{ADC94B65-C851-2B71-C1E2-82F31278A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simple circuits</a:t>
            </a:r>
          </a:p>
        </p:txBody>
      </p:sp>
      <p:pic>
        <p:nvPicPr>
          <p:cNvPr id="4103" name="Picture 7">
            <a:extLst>
              <a:ext uri="{FF2B5EF4-FFF2-40B4-BE49-F238E27FC236}">
                <a16:creationId xmlns:a16="http://schemas.microsoft.com/office/drawing/2014/main" id="{EA12BCA9-4F32-0760-7DFA-499180B16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36838"/>
            <a:ext cx="3097212" cy="221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Text Box 8">
            <a:extLst>
              <a:ext uri="{FF2B5EF4-FFF2-40B4-BE49-F238E27FC236}">
                <a16:creationId xmlns:a16="http://schemas.microsoft.com/office/drawing/2014/main" id="{EE89F5CA-5EE1-518E-C5B0-873335F4A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25538"/>
            <a:ext cx="7991475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When the switch is closed, the lamp lights up. This is because there is a continuous path of metal for the </a:t>
            </a: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electric current</a:t>
            </a: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 to flow around.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30588868-B2BA-74EA-ED11-2AD2C4D06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157788"/>
            <a:ext cx="75612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If there were any breaks in the circuit, the current could not flow.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">
            <a:extLst>
              <a:ext uri="{FF2B5EF4-FFF2-40B4-BE49-F238E27FC236}">
                <a16:creationId xmlns:a16="http://schemas.microsoft.com/office/drawing/2014/main" id="{EB6E022D-447E-7BB2-DFCA-1C7DEBD86204}"/>
              </a:ext>
            </a:extLst>
          </p:cNvPr>
          <p:cNvGrpSpPr>
            <a:grpSpLocks/>
          </p:cNvGrpSpPr>
          <p:nvPr/>
        </p:nvGrpSpPr>
        <p:grpSpPr bwMode="auto">
          <a:xfrm rot="-21600000">
            <a:off x="5076825" y="1773238"/>
            <a:ext cx="3097213" cy="2449512"/>
            <a:chOff x="144" y="720"/>
            <a:chExt cx="1741" cy="1536"/>
          </a:xfrm>
        </p:grpSpPr>
        <p:grpSp>
          <p:nvGrpSpPr>
            <p:cNvPr id="6149" name="Group 5">
              <a:extLst>
                <a:ext uri="{FF2B5EF4-FFF2-40B4-BE49-F238E27FC236}">
                  <a16:creationId xmlns:a16="http://schemas.microsoft.com/office/drawing/2014/main" id="{D626F0B4-2C78-388F-C601-836C56619E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720"/>
              <a:ext cx="1741" cy="1536"/>
              <a:chOff x="144" y="720"/>
              <a:chExt cx="1741" cy="1536"/>
            </a:xfrm>
          </p:grpSpPr>
          <p:sp>
            <p:nvSpPr>
              <p:cNvPr id="6150" name="Line 6">
                <a:extLst>
                  <a:ext uri="{FF2B5EF4-FFF2-40B4-BE49-F238E27FC236}">
                    <a16:creationId xmlns:a16="http://schemas.microsoft.com/office/drawing/2014/main" id="{BEEB3CF2-328A-563F-0A94-B772DD51FA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912"/>
                <a:ext cx="0" cy="1153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1" name="Line 7">
                <a:extLst>
                  <a:ext uri="{FF2B5EF4-FFF2-40B4-BE49-F238E27FC236}">
                    <a16:creationId xmlns:a16="http://schemas.microsoft.com/office/drawing/2014/main" id="{4D0B46C4-1E72-79B3-8521-F3DF406FA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5" y="206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2" name="Line 8">
                <a:extLst>
                  <a:ext uri="{FF2B5EF4-FFF2-40B4-BE49-F238E27FC236}">
                    <a16:creationId xmlns:a16="http://schemas.microsoft.com/office/drawing/2014/main" id="{A29FFC42-B8C3-9E60-24C6-559E7A70B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2064"/>
                <a:ext cx="721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3" name="Line 9">
                <a:extLst>
                  <a:ext uri="{FF2B5EF4-FFF2-40B4-BE49-F238E27FC236}">
                    <a16:creationId xmlns:a16="http://schemas.microsoft.com/office/drawing/2014/main" id="{F18A6B54-D65C-4B87-FC80-8F5C8503C3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6" y="912"/>
                <a:ext cx="0" cy="477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4" name="Line 10">
                <a:extLst>
                  <a:ext uri="{FF2B5EF4-FFF2-40B4-BE49-F238E27FC236}">
                    <a16:creationId xmlns:a16="http://schemas.microsoft.com/office/drawing/2014/main" id="{BE487537-9BC6-D00B-DF8B-D27729FCFE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912"/>
                <a:ext cx="672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5" name="Line 11">
                <a:extLst>
                  <a:ext uri="{FF2B5EF4-FFF2-40B4-BE49-F238E27FC236}">
                    <a16:creationId xmlns:a16="http://schemas.microsoft.com/office/drawing/2014/main" id="{0861204A-575A-1D7D-F3DA-35511DDA7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60" y="912"/>
                <a:ext cx="816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6" name="Line 12">
                <a:extLst>
                  <a:ext uri="{FF2B5EF4-FFF2-40B4-BE49-F238E27FC236}">
                    <a16:creationId xmlns:a16="http://schemas.microsoft.com/office/drawing/2014/main" id="{6392FC4B-25A8-F6DF-8C1D-94FB9CD364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720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7" name="Rectangle 13">
                <a:extLst>
                  <a:ext uri="{FF2B5EF4-FFF2-40B4-BE49-F238E27FC236}">
                    <a16:creationId xmlns:a16="http://schemas.microsoft.com/office/drawing/2014/main" id="{E4C0544B-5BD3-4737-8643-A73AE0015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816"/>
                <a:ext cx="48" cy="19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8" name="Oval 14">
                <a:extLst>
                  <a:ext uri="{FF2B5EF4-FFF2-40B4-BE49-F238E27FC236}">
                    <a16:creationId xmlns:a16="http://schemas.microsoft.com/office/drawing/2014/main" id="{7548A89D-0A16-D0FC-03B3-0C31F9B01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384" cy="384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9" name="Line 15">
                <a:extLst>
                  <a:ext uri="{FF2B5EF4-FFF2-40B4-BE49-F238E27FC236}">
                    <a16:creationId xmlns:a16="http://schemas.microsoft.com/office/drawing/2014/main" id="{1D73A1AF-CD86-3227-E81B-A9B39B209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20"/>
                <a:ext cx="288" cy="2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60" name="Line 16">
                <a:extLst>
                  <a:ext uri="{FF2B5EF4-FFF2-40B4-BE49-F238E27FC236}">
                    <a16:creationId xmlns:a16="http://schemas.microsoft.com/office/drawing/2014/main" id="{812196F4-F9EC-63A2-D065-A24522CD6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920"/>
                <a:ext cx="288" cy="2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61" name="Line 17">
                <a:extLst>
                  <a:ext uri="{FF2B5EF4-FFF2-40B4-BE49-F238E27FC236}">
                    <a16:creationId xmlns:a16="http://schemas.microsoft.com/office/drawing/2014/main" id="{6CCB272C-3470-C345-58DB-41F18BF0D4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7" y="1706"/>
                <a:ext cx="0" cy="358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62" name="Line 18">
                <a:extLst>
                  <a:ext uri="{FF2B5EF4-FFF2-40B4-BE49-F238E27FC236}">
                    <a16:creationId xmlns:a16="http://schemas.microsoft.com/office/drawing/2014/main" id="{407477D2-6B83-49C9-9568-C134E8216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7" y="1389"/>
                <a:ext cx="108" cy="31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63" name="Oval 19">
              <a:extLst>
                <a:ext uri="{FF2B5EF4-FFF2-40B4-BE49-F238E27FC236}">
                  <a16:creationId xmlns:a16="http://schemas.microsoft.com/office/drawing/2014/main" id="{792B0777-12C8-DB55-E335-96A6E7DF9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669"/>
              <a:ext cx="66" cy="66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4" name="Oval 20">
              <a:extLst>
                <a:ext uri="{FF2B5EF4-FFF2-40B4-BE49-F238E27FC236}">
                  <a16:creationId xmlns:a16="http://schemas.microsoft.com/office/drawing/2014/main" id="{1D9B3B68-7AE6-540A-40C0-AEA6C57AD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1369"/>
              <a:ext cx="66" cy="66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165" name="Text Box 21">
            <a:extLst>
              <a:ext uri="{FF2B5EF4-FFF2-40B4-BE49-F238E27FC236}">
                <a16:creationId xmlns:a16="http://schemas.microsoft.com/office/drawing/2014/main" id="{14AB10A2-1C55-89D4-6735-8707D4DD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circuit diagram</a:t>
            </a:r>
          </a:p>
        </p:txBody>
      </p:sp>
      <p:pic>
        <p:nvPicPr>
          <p:cNvPr id="6167" name="Picture 23">
            <a:extLst>
              <a:ext uri="{FF2B5EF4-FFF2-40B4-BE49-F238E27FC236}">
                <a16:creationId xmlns:a16="http://schemas.microsoft.com/office/drawing/2014/main" id="{D4B1AFDF-91AF-D61D-CBB1-5CDF0BB85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16113"/>
            <a:ext cx="3097212" cy="221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8" name="Line 24">
            <a:extLst>
              <a:ext uri="{FF2B5EF4-FFF2-40B4-BE49-F238E27FC236}">
                <a16:creationId xmlns:a16="http://schemas.microsoft.com/office/drawing/2014/main" id="{C63A8F46-0CEF-4181-5F17-C67999801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652963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9" name="Line 25">
            <a:extLst>
              <a:ext uri="{FF2B5EF4-FFF2-40B4-BE49-F238E27FC236}">
                <a16:creationId xmlns:a16="http://schemas.microsoft.com/office/drawing/2014/main" id="{728DA825-71F6-3BDE-D87C-98CFBFC1CC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4797425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0" name="Line 26">
            <a:extLst>
              <a:ext uri="{FF2B5EF4-FFF2-40B4-BE49-F238E27FC236}">
                <a16:creationId xmlns:a16="http://schemas.microsoft.com/office/drawing/2014/main" id="{B7DD9344-08C7-C421-9AD8-14D90FBF0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501332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1" name="Line 27">
            <a:extLst>
              <a:ext uri="{FF2B5EF4-FFF2-40B4-BE49-F238E27FC236}">
                <a16:creationId xmlns:a16="http://schemas.microsoft.com/office/drawing/2014/main" id="{387AE800-411B-136E-F20B-8EB2AA8FD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501332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2" name="AutoShape 28">
            <a:extLst>
              <a:ext uri="{FF2B5EF4-FFF2-40B4-BE49-F238E27FC236}">
                <a16:creationId xmlns:a16="http://schemas.microsoft.com/office/drawing/2014/main" id="{82445143-D6B5-AC01-BF4E-A738E33CE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724400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77" name="Oval 33">
            <a:extLst>
              <a:ext uri="{FF2B5EF4-FFF2-40B4-BE49-F238E27FC236}">
                <a16:creationId xmlns:a16="http://schemas.microsoft.com/office/drawing/2014/main" id="{3F451136-93D2-2AD5-A81E-2435B9EC3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868863"/>
            <a:ext cx="215900" cy="2174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78" name="Line 34">
            <a:extLst>
              <a:ext uri="{FF2B5EF4-FFF2-40B4-BE49-F238E27FC236}">
                <a16:creationId xmlns:a16="http://schemas.microsoft.com/office/drawing/2014/main" id="{7DD7962C-5E95-3188-8D5A-37BBB8CFC6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5600" y="4581525"/>
            <a:ext cx="504825" cy="3603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9" name="Line 35">
            <a:extLst>
              <a:ext uri="{FF2B5EF4-FFF2-40B4-BE49-F238E27FC236}">
                <a16:creationId xmlns:a16="http://schemas.microsoft.com/office/drawing/2014/main" id="{21C0270F-D6F3-E80E-ABEB-8AF0AEA3D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5013325"/>
            <a:ext cx="431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80" name="Line 36">
            <a:extLst>
              <a:ext uri="{FF2B5EF4-FFF2-40B4-BE49-F238E27FC236}">
                <a16:creationId xmlns:a16="http://schemas.microsoft.com/office/drawing/2014/main" id="{5672EFAF-E778-A107-1766-E96BE31EB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5013325"/>
            <a:ext cx="431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81" name="Text Box 37">
            <a:extLst>
              <a:ext uri="{FF2B5EF4-FFF2-40B4-BE49-F238E27FC236}">
                <a16:creationId xmlns:a16="http://schemas.microsoft.com/office/drawing/2014/main" id="{405A0646-8D99-E6D8-65CC-A3CEE011E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516563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cell</a:t>
            </a:r>
          </a:p>
        </p:txBody>
      </p:sp>
      <p:sp>
        <p:nvSpPr>
          <p:cNvPr id="6182" name="Text Box 38">
            <a:extLst>
              <a:ext uri="{FF2B5EF4-FFF2-40B4-BE49-F238E27FC236}">
                <a16:creationId xmlns:a16="http://schemas.microsoft.com/office/drawing/2014/main" id="{402279E8-8D2D-BB65-BA1D-D6280EB75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55165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switch</a:t>
            </a:r>
          </a:p>
        </p:txBody>
      </p:sp>
      <p:sp>
        <p:nvSpPr>
          <p:cNvPr id="6183" name="Text Box 39">
            <a:extLst>
              <a:ext uri="{FF2B5EF4-FFF2-40B4-BE49-F238E27FC236}">
                <a16:creationId xmlns:a16="http://schemas.microsoft.com/office/drawing/2014/main" id="{8FC144B3-4BF9-3A41-086C-7F1BCA488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516563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lamp</a:t>
            </a:r>
          </a:p>
        </p:txBody>
      </p:sp>
      <p:sp>
        <p:nvSpPr>
          <p:cNvPr id="6184" name="Text Box 40">
            <a:extLst>
              <a:ext uri="{FF2B5EF4-FFF2-40B4-BE49-F238E27FC236}">
                <a16:creationId xmlns:a16="http://schemas.microsoft.com/office/drawing/2014/main" id="{7458156C-4A77-CC1B-2C70-2D020A107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55165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wires</a:t>
            </a:r>
          </a:p>
        </p:txBody>
      </p:sp>
      <p:sp>
        <p:nvSpPr>
          <p:cNvPr id="6185" name="Line 41">
            <a:extLst>
              <a:ext uri="{FF2B5EF4-FFF2-40B4-BE49-F238E27FC236}">
                <a16:creationId xmlns:a16="http://schemas.microsoft.com/office/drawing/2014/main" id="{EF39FECD-8BED-053C-7685-99D5DA530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4388" y="5013325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86" name="Text Box 42">
            <a:extLst>
              <a:ext uri="{FF2B5EF4-FFF2-40B4-BE49-F238E27FC236}">
                <a16:creationId xmlns:a16="http://schemas.microsoft.com/office/drawing/2014/main" id="{32D7A42D-BC67-CECB-44C3-9DAA38F54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35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Scientists usually draw electric circuits using symbols;</a:t>
            </a:r>
          </a:p>
        </p:txBody>
      </p:sp>
      <p:sp>
        <p:nvSpPr>
          <p:cNvPr id="6187" name="Oval 43">
            <a:extLst>
              <a:ext uri="{FF2B5EF4-FFF2-40B4-BE49-F238E27FC236}">
                <a16:creationId xmlns:a16="http://schemas.microsoft.com/office/drawing/2014/main" id="{D56970B8-1349-DD87-9EE0-293A452A3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4868863"/>
            <a:ext cx="215900" cy="2174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1" grpId="0"/>
      <p:bldP spid="6182" grpId="0"/>
      <p:bldP spid="6183" grpId="0"/>
      <p:bldP spid="61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3" name="Picture 21">
            <a:extLst>
              <a:ext uri="{FF2B5EF4-FFF2-40B4-BE49-F238E27FC236}">
                <a16:creationId xmlns:a16="http://schemas.microsoft.com/office/drawing/2014/main" id="{D145EAF8-17E1-D7B9-4BE1-1D0E5ED76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133600"/>
            <a:ext cx="1223963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 Box 4">
            <a:extLst>
              <a:ext uri="{FF2B5EF4-FFF2-40B4-BE49-F238E27FC236}">
                <a16:creationId xmlns:a16="http://schemas.microsoft.com/office/drawing/2014/main" id="{E680C30C-B31A-5718-3E52-0032C9DD5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circuit diagrams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41EA6217-C705-2666-15A4-030DF765D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908050"/>
            <a:ext cx="7704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In circuit diagrams components are represented by the following symbols;</a:t>
            </a:r>
          </a:p>
        </p:txBody>
      </p:sp>
      <p:pic>
        <p:nvPicPr>
          <p:cNvPr id="8198" name="Picture 6">
            <a:extLst>
              <a:ext uri="{FF2B5EF4-FFF2-40B4-BE49-F238E27FC236}">
                <a16:creationId xmlns:a16="http://schemas.microsoft.com/office/drawing/2014/main" id="{4A2165A8-D778-F11C-2654-5EB5F043C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>
            <a:extLst>
              <a:ext uri="{FF2B5EF4-FFF2-40B4-BE49-F238E27FC236}">
                <a16:creationId xmlns:a16="http://schemas.microsoft.com/office/drawing/2014/main" id="{9903FBC4-8C2A-9E81-938F-F4494E89A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133600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>
            <a:extLst>
              <a:ext uri="{FF2B5EF4-FFF2-40B4-BE49-F238E27FC236}">
                <a16:creationId xmlns:a16="http://schemas.microsoft.com/office/drawing/2014/main" id="{FCC15FAE-65E8-D035-55C5-030647129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22116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>
            <a:extLst>
              <a:ext uri="{FF2B5EF4-FFF2-40B4-BE49-F238E27FC236}">
                <a16:creationId xmlns:a16="http://schemas.microsoft.com/office/drawing/2014/main" id="{DA1389C5-26F6-016B-5CC0-941172B3A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22116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>
            <a:extLst>
              <a:ext uri="{FF2B5EF4-FFF2-40B4-BE49-F238E27FC236}">
                <a16:creationId xmlns:a16="http://schemas.microsoft.com/office/drawing/2014/main" id="{FBC8184B-E512-D00B-2A5F-4E6DAED19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133600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7" name="Picture 15">
            <a:extLst>
              <a:ext uri="{FF2B5EF4-FFF2-40B4-BE49-F238E27FC236}">
                <a16:creationId xmlns:a16="http://schemas.microsoft.com/office/drawing/2014/main" id="{9D18F240-9844-AC57-6FC5-056EF227D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22116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8" name="Picture 16">
            <a:extLst>
              <a:ext uri="{FF2B5EF4-FFF2-40B4-BE49-F238E27FC236}">
                <a16:creationId xmlns:a16="http://schemas.microsoft.com/office/drawing/2014/main" id="{AD43AC4E-230F-10BA-A770-830132184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22116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9" name="Picture 17">
            <a:extLst>
              <a:ext uri="{FF2B5EF4-FFF2-40B4-BE49-F238E27FC236}">
                <a16:creationId xmlns:a16="http://schemas.microsoft.com/office/drawing/2014/main" id="{4259F4BA-396A-DCC9-FCAF-7AEE6D8D9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133600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2" name="Picture 20">
            <a:extLst>
              <a:ext uri="{FF2B5EF4-FFF2-40B4-BE49-F238E27FC236}">
                <a16:creationId xmlns:a16="http://schemas.microsoft.com/office/drawing/2014/main" id="{636DA642-2A0C-0D5B-BA61-4D7E60809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22116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5" name="Text Box 23">
            <a:extLst>
              <a:ext uri="{FF2B5EF4-FFF2-40B4-BE49-F238E27FC236}">
                <a16:creationId xmlns:a16="http://schemas.microsoft.com/office/drawing/2014/main" id="{EB9D12E5-D405-582B-A5A0-978190DDE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284538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cell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19D4E416-F61F-A64D-FD04-F666628C7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284538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battery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6EC6A0C9-2414-4DB7-3D36-D90CD8437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284538"/>
            <a:ext cx="122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switch</a:t>
            </a:r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0177A779-C163-CB2E-9775-F25D4C5FD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284538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lamp</a:t>
            </a:r>
          </a:p>
        </p:txBody>
      </p:sp>
      <p:sp>
        <p:nvSpPr>
          <p:cNvPr id="8219" name="Text Box 27">
            <a:extLst>
              <a:ext uri="{FF2B5EF4-FFF2-40B4-BE49-F238E27FC236}">
                <a16:creationId xmlns:a16="http://schemas.microsoft.com/office/drawing/2014/main" id="{3B1AC912-B25B-BD46-E7E1-EE4E9E7AF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5373688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motor</a:t>
            </a:r>
          </a:p>
        </p:txBody>
      </p:sp>
      <p:sp>
        <p:nvSpPr>
          <p:cNvPr id="8220" name="Text Box 28">
            <a:extLst>
              <a:ext uri="{FF2B5EF4-FFF2-40B4-BE49-F238E27FC236}">
                <a16:creationId xmlns:a16="http://schemas.microsoft.com/office/drawing/2014/main" id="{F74BFCD2-F439-0606-A4BD-38EA733C5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73688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ammeter</a:t>
            </a:r>
          </a:p>
        </p:txBody>
      </p:sp>
      <p:sp>
        <p:nvSpPr>
          <p:cNvPr id="8221" name="Text Box 29">
            <a:extLst>
              <a:ext uri="{FF2B5EF4-FFF2-40B4-BE49-F238E27FC236}">
                <a16:creationId xmlns:a16="http://schemas.microsoft.com/office/drawing/2014/main" id="{8A3F4369-E1E5-07B9-2E95-33A0E76B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373688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voltmeter</a:t>
            </a:r>
          </a:p>
        </p:txBody>
      </p:sp>
      <p:sp>
        <p:nvSpPr>
          <p:cNvPr id="8222" name="Text Box 30">
            <a:extLst>
              <a:ext uri="{FF2B5EF4-FFF2-40B4-BE49-F238E27FC236}">
                <a16:creationId xmlns:a16="http://schemas.microsoft.com/office/drawing/2014/main" id="{17389A5F-18C6-88E4-EA84-BBFD7A1B0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284538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buzzer</a:t>
            </a:r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64E8E356-93E4-A98D-861D-DE05E866D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373688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66FF33"/>
                </a:solidFill>
                <a:latin typeface="Comic Sans MS" panose="030F0702030302020204" pitchFamily="66" charset="0"/>
              </a:rPr>
              <a:t>resistor</a:t>
            </a:r>
          </a:p>
        </p:txBody>
      </p:sp>
      <p:sp>
        <p:nvSpPr>
          <p:cNvPr id="8224" name="Text Box 32">
            <a:extLst>
              <a:ext uri="{FF2B5EF4-FFF2-40B4-BE49-F238E27FC236}">
                <a16:creationId xmlns:a16="http://schemas.microsoft.com/office/drawing/2014/main" id="{D3D5723F-5AE6-CD7B-668B-229A1D38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373688"/>
            <a:ext cx="1439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variable resistor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3" grpId="0"/>
      <p:bldP spid="8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Text Box 22">
            <a:extLst>
              <a:ext uri="{FF2B5EF4-FFF2-40B4-BE49-F238E27FC236}">
                <a16:creationId xmlns:a16="http://schemas.microsoft.com/office/drawing/2014/main" id="{311AAF15-81A2-5AC0-F2CC-2C4E66593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337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types of circuit</a:t>
            </a:r>
          </a:p>
        </p:txBody>
      </p:sp>
      <p:sp>
        <p:nvSpPr>
          <p:cNvPr id="9239" name="Text Box 23">
            <a:extLst>
              <a:ext uri="{FF2B5EF4-FFF2-40B4-BE49-F238E27FC236}">
                <a16:creationId xmlns:a16="http://schemas.microsoft.com/office/drawing/2014/main" id="{F1A5E681-8EDC-38DE-1BC0-F9E0B362F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71278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600" b="1">
                <a:solidFill>
                  <a:srgbClr val="66FF33"/>
                </a:solidFill>
                <a:latin typeface="Comic Sans MS" panose="030F0702030302020204" pitchFamily="66" charset="0"/>
              </a:rPr>
              <a:t>There are two types of electrical circuits;</a:t>
            </a:r>
          </a:p>
        </p:txBody>
      </p:sp>
      <p:pic>
        <p:nvPicPr>
          <p:cNvPr id="9240" name="Picture 24">
            <a:extLst>
              <a:ext uri="{FF2B5EF4-FFF2-40B4-BE49-F238E27FC236}">
                <a16:creationId xmlns:a16="http://schemas.microsoft.com/office/drawing/2014/main" id="{B47C3E5B-5828-BF2E-3F3C-12F227D24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r="15784"/>
          <a:stretch>
            <a:fillRect/>
          </a:stretch>
        </p:blipFill>
        <p:spPr bwMode="auto">
          <a:xfrm>
            <a:off x="1042988" y="3213100"/>
            <a:ext cx="2881312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41" name="Picture 25">
            <a:extLst>
              <a:ext uri="{FF2B5EF4-FFF2-40B4-BE49-F238E27FC236}">
                <a16:creationId xmlns:a16="http://schemas.microsoft.com/office/drawing/2014/main" id="{1EB8A94A-72DE-BB38-74D7-1D25BF386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4" r="14003"/>
          <a:stretch>
            <a:fillRect/>
          </a:stretch>
        </p:blipFill>
        <p:spPr bwMode="auto">
          <a:xfrm>
            <a:off x="5148263" y="3213100"/>
            <a:ext cx="2881312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2" name="Text Box 26">
            <a:extLst>
              <a:ext uri="{FF2B5EF4-FFF2-40B4-BE49-F238E27FC236}">
                <a16:creationId xmlns:a16="http://schemas.microsoft.com/office/drawing/2014/main" id="{D24F4FFB-0D96-13EF-EE22-CA12CD5B8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492375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SERIES CIRCUITS</a:t>
            </a:r>
          </a:p>
        </p:txBody>
      </p:sp>
      <p:sp>
        <p:nvSpPr>
          <p:cNvPr id="9243" name="Text Box 27">
            <a:extLst>
              <a:ext uri="{FF2B5EF4-FFF2-40B4-BE49-F238E27FC236}">
                <a16:creationId xmlns:a16="http://schemas.microsoft.com/office/drawing/2014/main" id="{620221EF-EC02-8FF5-7F1C-CCFC9A4F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492375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FF00"/>
                </a:solidFill>
                <a:latin typeface="Comic Sans MS" panose="030F0702030302020204" pitchFamily="66" charset="0"/>
              </a:rPr>
              <a:t>PARALLEL CIRCUITS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2" grpId="0"/>
      <p:bldP spid="9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" name="Line 20">
            <a:extLst>
              <a:ext uri="{FF2B5EF4-FFF2-40B4-BE49-F238E27FC236}">
                <a16:creationId xmlns:a16="http://schemas.microsoft.com/office/drawing/2014/main" id="{AAF457AB-5F88-3378-EE80-BAC26AD1E9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7900" y="33575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F7195DC9-D8C0-23F9-29DA-753F92362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3575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1D2822A4-1E58-4894-13B3-EF6192C05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860800"/>
            <a:ext cx="7632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The components are connected end-to-end, one after the other. 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1980EBB9-23DC-65D4-85FD-7D92AEB9D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724400"/>
            <a:ext cx="7489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solidFill>
                  <a:srgbClr val="66FF33"/>
                </a:solidFill>
                <a:latin typeface="Comic Sans MS" panose="030F0702030302020204" pitchFamily="66" charset="0"/>
              </a:rPr>
              <a:t>They make a simple loop for the current to flow round.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3C9B0EE7-AB20-A5AE-03FC-87955715F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SERIES CIRCUITS</a:t>
            </a:r>
          </a:p>
        </p:txBody>
      </p:sp>
      <p:pic>
        <p:nvPicPr>
          <p:cNvPr id="11271" name="Picture 7">
            <a:extLst>
              <a:ext uri="{FF2B5EF4-FFF2-40B4-BE49-F238E27FC236}">
                <a16:creationId xmlns:a16="http://schemas.microsoft.com/office/drawing/2014/main" id="{6E8F635D-A3A0-32D8-10B8-F8410BD9C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r="15784"/>
          <a:stretch>
            <a:fillRect/>
          </a:stretch>
        </p:blipFill>
        <p:spPr bwMode="auto">
          <a:xfrm>
            <a:off x="827088" y="1052513"/>
            <a:ext cx="2881312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3" name="Line 9">
            <a:extLst>
              <a:ext uri="{FF2B5EF4-FFF2-40B4-BE49-F238E27FC236}">
                <a16:creationId xmlns:a16="http://schemas.microsoft.com/office/drawing/2014/main" id="{CCD86173-0BC8-70B4-16B1-6E420AA92D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1125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A2243063-B75A-8B7E-1EE2-E08BC0EFF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12700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41FBC4C4-9EF6-8587-EFC5-32585A62DB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14843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A18BC2B9-D0DE-004F-C94B-267685BFA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843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AutoShape 13">
            <a:extLst>
              <a:ext uri="{FF2B5EF4-FFF2-40B4-BE49-F238E27FC236}">
                <a16:creationId xmlns:a16="http://schemas.microsoft.com/office/drawing/2014/main" id="{34D7681C-5168-D2CA-DDC0-6EBCD4C67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30686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8" name="AutoShape 14">
            <a:extLst>
              <a:ext uri="{FF2B5EF4-FFF2-40B4-BE49-F238E27FC236}">
                <a16:creationId xmlns:a16="http://schemas.microsoft.com/office/drawing/2014/main" id="{16FAA998-4B26-0282-6EB9-B95A8FC2B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0686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7BE70545-8528-E513-1642-631C5D3D90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14843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329AD468-6BF5-F933-3195-F65FEF04B8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14843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Line 18">
            <a:extLst>
              <a:ext uri="{FF2B5EF4-FFF2-40B4-BE49-F238E27FC236}">
                <a16:creationId xmlns:a16="http://schemas.microsoft.com/office/drawing/2014/main" id="{9EA04BF6-7E7E-5F92-8899-D8531C2D10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14843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76DF88D8-E237-2E3E-E651-AC7AE3496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4843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22745855-719E-9D54-F17B-693210499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96188" y="33575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Rectangle 23">
            <a:extLst>
              <a:ext uri="{FF2B5EF4-FFF2-40B4-BE49-F238E27FC236}">
                <a16:creationId xmlns:a16="http://schemas.microsoft.com/office/drawing/2014/main" id="{6B6EB0AD-4E84-ED7D-7EDB-979AC5F83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661025"/>
            <a:ext cx="7489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solidFill>
                  <a:srgbClr val="FFFF00"/>
                </a:solidFill>
                <a:latin typeface="Comic Sans MS" panose="030F0702030302020204" pitchFamily="66" charset="0"/>
              </a:rPr>
              <a:t>If one bulb ‘blows’ it breaks the whole circuit and all the bulbs go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8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641</Words>
  <Application>Microsoft Office PowerPoint</Application>
  <PresentationFormat>On-screen Show (4:3)</PresentationFormat>
  <Paragraphs>157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Electical Circuits</dc:title>
  <dc:creator>S.MORRIS</dc:creator>
  <cp:lastModifiedBy>Nayan GRIFFITHS</cp:lastModifiedBy>
  <cp:revision>25</cp:revision>
  <dcterms:created xsi:type="dcterms:W3CDTF">2006-07-15T13:19:11Z</dcterms:created>
  <dcterms:modified xsi:type="dcterms:W3CDTF">2023-03-13T10:52:30Z</dcterms:modified>
</cp:coreProperties>
</file>