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70" r:id="rId8"/>
    <p:sldId id="271" r:id="rId9"/>
    <p:sldId id="261" r:id="rId10"/>
    <p:sldId id="260" r:id="rId11"/>
    <p:sldId id="264" r:id="rId12"/>
    <p:sldId id="262" r:id="rId13"/>
    <p:sldId id="265" r:id="rId14"/>
    <p:sldId id="263" r:id="rId15"/>
    <p:sldId id="267" r:id="rId16"/>
    <p:sldId id="266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8AE5B62-EF7D-4A7B-23CE-FC06E88A493D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F838A8E-37CA-3819-8E5C-431EE3918461}"/>
              </a:ext>
            </a:extLst>
          </p:cNvPr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47F4923-C0AC-3B82-83ED-B7F5967013FC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48B805B1-D5F0-BD1E-8C18-68216A9870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AE67C2AB-3DC1-10CF-4B92-FF49C71B4C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D1A07B-9DA0-4A1F-8020-5F99F1C19D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C0D29-4A6E-2A0A-EC5E-6F2BE9478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570D5-1E7D-A538-A923-D18842765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BA806-783C-F8EE-F54B-B0408289B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0750A-6C64-F835-6EC5-FA90AFF6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6276C-0830-FD35-A233-D38503A2F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F3902-27AF-4ADC-9B2E-BAFA7E44F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00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02A1F7-6830-F40D-C9C5-CDC33FFDB3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99072-DCF5-3D6F-9123-91F36906D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8B0D1-00D7-8799-3E80-B1F63A566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AE497-FA38-FA11-E93F-C41B17A3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1A5069-F9AB-AEB9-C0A6-9C37EA102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6659F-6DDF-4D09-AFDC-32AE90662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894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6E0A-CDE1-5C85-BFD3-102DAAAD6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267D1-2A41-E65A-A392-E1304FB90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459767-698E-B0DC-8501-DABC723D4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272BF-D164-8541-E7D8-6EFBF95E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04AD1-07CC-DD17-0BD5-841D5E00C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60966-011E-2C48-F4B0-E9F40A025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5CA89E66-4E36-4B2B-A6E6-5726242C9E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1474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E90E9-C007-B35A-9273-71F73D2B8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881549-63D4-DF48-7239-46997233005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F1EDAA-0201-4BDF-C87C-2A359DAC5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907C5-AC8C-ECF6-A16F-85B35B910E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14D45-BD36-1931-E04D-F4F2F1C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2E4BD-1CB1-51BC-21D0-804FB099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B4DF3301-3CC8-4F31-BC4B-F80579E1B7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802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0DA58-A92E-8B81-345B-3B7FE8D7C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5" y="228600"/>
            <a:ext cx="85105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172B87FE-564C-BB38-0780-6C1AD7B5513D}"/>
              </a:ext>
            </a:extLst>
          </p:cNvPr>
          <p:cNvSpPr>
            <a:spLocks noGrp="1"/>
          </p:cNvSpPr>
          <p:nvPr>
            <p:ph type="dgm" idx="1"/>
          </p:nvPr>
        </p:nvSpPr>
        <p:spPr>
          <a:xfrm>
            <a:off x="301625" y="1676400"/>
            <a:ext cx="8540750" cy="4422775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EB990-E04B-0EC8-EE6F-71B9F714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1A1D22-DCB7-2CED-9240-457E6771E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75611-9377-03DF-1486-5FD5C41F0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6B441D63-B717-411B-9AB6-971D5CA60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079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C79741E-A56B-5D8E-2802-9DCF3D355C11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C91EC4-AA2A-6BFD-FA5E-561255E0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48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EA48F-2860-40C2-72E5-43259F34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1B065-C377-493D-C20F-9E3716FF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6000" cy="476250"/>
          </a:xfrm>
        </p:spPr>
        <p:txBody>
          <a:bodyPr/>
          <a:lstStyle>
            <a:lvl1pPr>
              <a:defRPr/>
            </a:lvl1pPr>
          </a:lstStyle>
          <a:p>
            <a:fld id="{F9BB6791-A812-4CBE-B480-CB903748C2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238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742E9-3785-92E3-CE3D-F427470EF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C84DD-7C46-4AED-21C5-1ACC299EA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6E1AF-AD61-D997-AC27-8011887C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28379-9F4A-864D-5CAC-A7253353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CA081-61C5-8F28-6EDA-9A04EF542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0EAC3-DE42-4537-9D0B-7B3A8FEFBA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64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34944-8361-2EF7-8F22-3769527F2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E92C5-650B-84ED-C376-63E4B8D07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DE36B-6A94-A18B-E504-AED96C2E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19298-853D-0F07-8DCF-63AA371E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046E3-BC53-D604-06F5-77E2B8E44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A7AAC-FC1F-4B46-9163-C8725931A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621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99172-7FAF-3A00-7AA7-EECD59810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3E3B4-80CB-54DC-904B-4577070DA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BBEC31-30EB-8759-7199-E03C7D256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27497-ABAF-1BF3-B2F8-9AEECE7F6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0E8F6-5603-3D67-B6BE-A6A12AF0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5D310-7B0A-3846-8BD3-030B7F42B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8AA73-8202-4688-BF75-DF87398B81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0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50D2-95D8-4955-FE5F-01BD1665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C6BA9-07FB-AA04-0534-CB23E4ECB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904CCC-1618-5D43-F16C-C252A9439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8B40D-6276-6602-E1D7-22D60CA678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B3EF0-A95D-1F3E-E783-3FA4567A33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030045-E40D-CAD2-02EF-0AA29BABE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2B2508-7138-84D5-6B1E-5AB5FF49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72037E-C1DE-8198-F326-6922592AD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664B5-CB16-4A7A-9F0C-D6AF09CA34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645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61A0-9E4F-188A-3207-FAEAE4C0D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0B4502-8CEC-4F8E-AD0F-2918A77E1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4FFE8E-5917-1726-D7D3-7B25212CC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6CA2D6-2696-B045-742C-870651378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27A8A-2DBE-498F-BDBE-5B34073F5F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153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C6028D-6191-934A-9F01-275C45FCD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7B9EDB-1CF2-70B8-FB86-20372B30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CFA1EA-9FAA-EF11-8B93-C65329A2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61A2C-865C-4F30-9C90-EDE329CF75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28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EE0B9-5089-14DD-EC5D-C4E416476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D0A61-5714-3C5B-17CF-2E291357E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7079E-4686-0529-E91B-11BF7C13BD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3170-7D46-8F4D-D6E3-177052AD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614F6-2EED-F40F-5902-25038C238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A2865-9029-2B17-7C26-B21732566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149C9-9E73-49C1-8A9C-1CC382BC5A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406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4ECAC-5416-38BB-2980-C2E1C8E6F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E3BBE2-6B25-013E-4C64-813F2401B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019C6-52CF-5283-4B55-C7E1DB178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8CFAB-B336-B2B0-BC3A-3837C062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F76FC1-4AFF-E352-4ACC-7DAD375B5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D9870-AE60-F529-0BF0-889F0993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9EDB2-D10A-4B57-955B-74258023D6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73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ADB2B6-F290-4AB2-1F88-FE4573AAE5C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D11C2AB-C01E-C9EF-E212-FE32832DC6F8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F0544D59-AF0F-6FF1-F2E4-FF92DA13AAC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F5DD4BC-61A4-95A0-4CA4-2BA9E1A0032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F8D1A7F-DBA4-5321-915E-B5020EFF3AB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A72D894-2FCE-499A-948F-36228A95F5C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nasa.ibiblio.org/video/NASASciFiles/NASAWF-TheElectricalMystery/real/NASAWF-ElectricalCircuits.ram" TargetMode="Externa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DD93663-E568-7CDB-947F-769D586F694C}"/>
              </a:ext>
            </a:extLst>
          </p:cNvPr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400"/>
              <a:t>Electrical Circuits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16707966-53C2-9E53-FD4E-3C571E596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4770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Bobbi Martin, Las Vegas, NV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BE7E457-BCD9-416B-E908-8CF4F2E39FD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Components of a Circuit</a:t>
            </a:r>
          </a:p>
        </p:txBody>
      </p:sp>
      <p:pic>
        <p:nvPicPr>
          <p:cNvPr id="15376" name="Picture 16">
            <a:hlinkClick r:id="rId2"/>
            <a:extLst>
              <a:ext uri="{FF2B5EF4-FFF2-40B4-BE49-F238E27FC236}">
                <a16:creationId xmlns:a16="http://schemas.microsoft.com/office/drawing/2014/main" id="{EAE240B2-B557-421D-DACA-EC15ADD576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55626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7" name="Text Box 17">
            <a:extLst>
              <a:ext uri="{FF2B5EF4-FFF2-40B4-BE49-F238E27FC236}">
                <a16:creationId xmlns:a16="http://schemas.microsoft.com/office/drawing/2014/main" id="{F8E67998-2F57-64A6-C3F1-E6D5D2BDE8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770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Click on picture for video stream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>
            <a:extLst>
              <a:ext uri="{FF2B5EF4-FFF2-40B4-BE49-F238E27FC236}">
                <a16:creationId xmlns:a16="http://schemas.microsoft.com/office/drawing/2014/main" id="{744151D4-5B8F-BD90-7077-0DC42A09DD10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28600"/>
            <a:ext cx="8510588" cy="1325563"/>
          </a:xfrm>
        </p:spPr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Components of a Circuit</a:t>
            </a:r>
          </a:p>
        </p:txBody>
      </p:sp>
      <p:pic>
        <p:nvPicPr>
          <p:cNvPr id="25613" name="Picture 13">
            <a:extLst>
              <a:ext uri="{FF2B5EF4-FFF2-40B4-BE49-F238E27FC236}">
                <a16:creationId xmlns:a16="http://schemas.microsoft.com/office/drawing/2014/main" id="{ADDC2C07-B714-9C33-029E-A39345C55D53}"/>
              </a:ext>
            </a:extLst>
          </p:cNvPr>
          <p:cNvPicPr>
            <a:picLocks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676400"/>
            <a:ext cx="4343400" cy="4343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5614" name="Text Box 14">
            <a:extLst>
              <a:ext uri="{FF2B5EF4-FFF2-40B4-BE49-F238E27FC236}">
                <a16:creationId xmlns:a16="http://schemas.microsoft.com/office/drawing/2014/main" id="{5AB19141-D164-9C1B-4C4F-AC761B321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676400"/>
            <a:ext cx="1828800" cy="1066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Power Source</a:t>
            </a:r>
          </a:p>
        </p:txBody>
      </p:sp>
      <p:sp>
        <p:nvSpPr>
          <p:cNvPr id="25615" name="Line 15">
            <a:extLst>
              <a:ext uri="{FF2B5EF4-FFF2-40B4-BE49-F238E27FC236}">
                <a16:creationId xmlns:a16="http://schemas.microsoft.com/office/drawing/2014/main" id="{1231D30A-3632-8C29-DB7F-39962E413C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38800" y="2209800"/>
            <a:ext cx="1295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7" name="Text Box 17">
            <a:extLst>
              <a:ext uri="{FF2B5EF4-FFF2-40B4-BE49-F238E27FC236}">
                <a16:creationId xmlns:a16="http://schemas.microsoft.com/office/drawing/2014/main" id="{C643DD62-106B-4248-3C95-76E1C545C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276600"/>
            <a:ext cx="23622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Conductor</a:t>
            </a:r>
          </a:p>
        </p:txBody>
      </p:sp>
      <p:sp>
        <p:nvSpPr>
          <p:cNvPr id="25618" name="Line 18">
            <a:extLst>
              <a:ext uri="{FF2B5EF4-FFF2-40B4-BE49-F238E27FC236}">
                <a16:creationId xmlns:a16="http://schemas.microsoft.com/office/drawing/2014/main" id="{ACD01959-CF47-4D5A-D1E0-2B53A74F46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124200"/>
            <a:ext cx="533400" cy="38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461FB1F9-A1B1-F067-C7AA-21477FFC9E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000" y="3276600"/>
            <a:ext cx="3962400" cy="228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20" name="Text Box 20">
            <a:extLst>
              <a:ext uri="{FF2B5EF4-FFF2-40B4-BE49-F238E27FC236}">
                <a16:creationId xmlns:a16="http://schemas.microsoft.com/office/drawing/2014/main" id="{05E502B1-9F4E-CFF1-EFCA-8E9F28DCA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5" y="4379913"/>
            <a:ext cx="1920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3200"/>
          </a:p>
        </p:txBody>
      </p:sp>
      <p:sp>
        <p:nvSpPr>
          <p:cNvPr id="25621" name="Text Box 21">
            <a:extLst>
              <a:ext uri="{FF2B5EF4-FFF2-40B4-BE49-F238E27FC236}">
                <a16:creationId xmlns:a16="http://schemas.microsoft.com/office/drawing/2014/main" id="{AC177E67-7DE9-1881-BAA9-4F03D7801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4724400"/>
            <a:ext cx="1905000" cy="57943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</a:rPr>
              <a:t>Load</a:t>
            </a: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C19AD6C2-6703-C121-8BCD-8036D811780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4648200"/>
            <a:ext cx="2133600" cy="304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4FE17845-536A-BD56-3F66-ADCF83059B7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Types of Circuits</a:t>
            </a:r>
          </a:p>
        </p:txBody>
      </p:sp>
      <p:pic>
        <p:nvPicPr>
          <p:cNvPr id="21510" name="Picture 6">
            <a:extLst>
              <a:ext uri="{FF2B5EF4-FFF2-40B4-BE49-F238E27FC236}">
                <a16:creationId xmlns:a16="http://schemas.microsoft.com/office/drawing/2014/main" id="{1FDB8F68-6931-5173-9576-354B980D92E4}"/>
              </a:ext>
            </a:extLst>
          </p:cNvPr>
          <p:cNvPicPr>
            <a:picLocks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286000"/>
            <a:ext cx="3962400" cy="308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5E0B7CDB-023E-33A1-74AB-7D091849137F}"/>
              </a:ext>
            </a:extLst>
          </p:cNvPr>
          <p:cNvPicPr>
            <a:picLocks noChangeAspect="1" noChangeArrowheads="1" noCro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2286000"/>
            <a:ext cx="3962400" cy="308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>
            <a:extLst>
              <a:ext uri="{FF2B5EF4-FFF2-40B4-BE49-F238E27FC236}">
                <a16:creationId xmlns:a16="http://schemas.microsoft.com/office/drawing/2014/main" id="{495FA371-16CF-792A-0969-881EA68B097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hlink"/>
                </a:solidFill>
              </a:rPr>
              <a:t>Series Circuit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1B3ADCFA-D424-CACA-D4FE-93BDA72B4CAA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>
                <a:solidFill>
                  <a:schemeClr val="hlink"/>
                </a:solidFill>
              </a:rPr>
              <a:t>A circuit that only has one path for current to flow through is called a </a:t>
            </a:r>
            <a:r>
              <a:rPr lang="en-US" altLang="en-US" b="1" i="1">
                <a:solidFill>
                  <a:srgbClr val="FF3300"/>
                </a:solidFill>
              </a:rPr>
              <a:t>series circuit</a:t>
            </a:r>
            <a:r>
              <a:rPr lang="en-US" altLang="en-US">
                <a:solidFill>
                  <a:schemeClr val="hlink"/>
                </a:solidFill>
              </a:rPr>
              <a:t>. </a:t>
            </a:r>
            <a:r>
              <a:rPr lang="en-US" altLang="en-US">
                <a:solidFill>
                  <a:schemeClr val="hlink"/>
                </a:solidFill>
                <a:effectLst/>
              </a:rPr>
              <a:t>If the path is broken, no current flows through the circuit.</a:t>
            </a:r>
            <a:endParaRPr lang="en-US" altLang="en-US">
              <a:solidFill>
                <a:schemeClr val="hlink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en-US" sz="2800">
              <a:solidFill>
                <a:schemeClr val="hlink"/>
              </a:solidFill>
            </a:endParaRP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4EF322A8-7C3A-C701-6C8A-0B4F2609F348}"/>
              </a:ext>
            </a:extLst>
          </p:cNvPr>
          <p:cNvSpPr>
            <a:spLocks noGrp="1" noRot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 sz="2800"/>
          </a:p>
        </p:txBody>
      </p:sp>
      <p:pic>
        <p:nvPicPr>
          <p:cNvPr id="31751" name="Picture 7" descr="animated example">
            <a:extLst>
              <a:ext uri="{FF2B5EF4-FFF2-40B4-BE49-F238E27FC236}">
                <a16:creationId xmlns:a16="http://schemas.microsoft.com/office/drawing/2014/main" id="{4596E5FE-7000-F782-C04B-0F071E897C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00"/>
            <a:ext cx="44196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>
            <a:extLst>
              <a:ext uri="{FF2B5EF4-FFF2-40B4-BE49-F238E27FC236}">
                <a16:creationId xmlns:a16="http://schemas.microsoft.com/office/drawing/2014/main" id="{4F41F105-3849-0EF6-3096-4DD2833AD6A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Parallel Circuit</a:t>
            </a:r>
          </a:p>
        </p:txBody>
      </p:sp>
      <p:sp>
        <p:nvSpPr>
          <p:cNvPr id="23563" name="Rectangle 11">
            <a:extLst>
              <a:ext uri="{FF2B5EF4-FFF2-40B4-BE49-F238E27FC236}">
                <a16:creationId xmlns:a16="http://schemas.microsoft.com/office/drawing/2014/main" id="{D900B1BD-0547-C4FA-6BFB-70200F5FC04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hlink"/>
                </a:solidFill>
              </a:rPr>
              <a:t>A type of circuit that has more than one path for current is called a</a:t>
            </a:r>
            <a:r>
              <a:rPr lang="en-US" altLang="en-US" b="1">
                <a:solidFill>
                  <a:schemeClr val="folHlink"/>
                </a:solidFill>
              </a:rPr>
              <a:t> </a:t>
            </a:r>
            <a:r>
              <a:rPr lang="en-US" altLang="en-US" b="1" i="1">
                <a:solidFill>
                  <a:srgbClr val="FF3300"/>
                </a:solidFill>
              </a:rPr>
              <a:t>parallel circuit</a:t>
            </a:r>
            <a:r>
              <a:rPr lang="en-US" altLang="en-US" b="1">
                <a:solidFill>
                  <a:schemeClr val="folHlink"/>
                </a:solidFill>
              </a:rPr>
              <a:t>. </a:t>
            </a:r>
            <a:r>
              <a:rPr lang="en-US" altLang="en-US" b="1">
                <a:solidFill>
                  <a:schemeClr val="hlink"/>
                </a:solidFill>
                <a:effectLst/>
              </a:rPr>
              <a:t>If the path is broken, the current continues to flow through the circuit.</a:t>
            </a:r>
          </a:p>
        </p:txBody>
      </p:sp>
      <p:pic>
        <p:nvPicPr>
          <p:cNvPr id="23564" name="Picture 12" descr="animated example">
            <a:extLst>
              <a:ext uri="{FF2B5EF4-FFF2-40B4-BE49-F238E27FC236}">
                <a16:creationId xmlns:a16="http://schemas.microsoft.com/office/drawing/2014/main" id="{F83B851B-5D7B-16D0-2F25-F51B9F7CAA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657600"/>
            <a:ext cx="5181600" cy="299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0A949464-B0C7-F898-2512-78D3D2E81AC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hlink"/>
                </a:solidFill>
              </a:rPr>
              <a:t>Open and Closed Circuits</a:t>
            </a:r>
          </a:p>
        </p:txBody>
      </p:sp>
      <p:pic>
        <p:nvPicPr>
          <p:cNvPr id="37893" name="Picture 5">
            <a:extLst>
              <a:ext uri="{FF2B5EF4-FFF2-40B4-BE49-F238E27FC236}">
                <a16:creationId xmlns:a16="http://schemas.microsoft.com/office/drawing/2014/main" id="{5ACAAD3F-5C94-EB7F-E10A-DFD73ECFAC4A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676400"/>
            <a:ext cx="6369050" cy="46656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7894" name="Text Box 6">
            <a:extLst>
              <a:ext uri="{FF2B5EF4-FFF2-40B4-BE49-F238E27FC236}">
                <a16:creationId xmlns:a16="http://schemas.microsoft.com/office/drawing/2014/main" id="{81852D8A-AF90-E8D1-AF27-DBE26B324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1828800"/>
            <a:ext cx="1828800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solidFill>
                  <a:schemeClr val="hlink"/>
                </a:solidFill>
              </a:rPr>
              <a:t>What will happen if the switch is lifted?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7B253035-791C-14AF-E126-FD8F4EA4FD1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hlink"/>
                </a:solidFill>
              </a:rPr>
              <a:t>Combination Circuit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08378F16-DC29-A17D-EA72-B2480BD6F4DF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6019800" y="1676400"/>
            <a:ext cx="2822575" cy="4422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What will happen to the circuit if one of the motors fails to function?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What will happen if one of the bulbs fails to function?</a:t>
            </a:r>
          </a:p>
        </p:txBody>
      </p:sp>
      <p:pic>
        <p:nvPicPr>
          <p:cNvPr id="35846" name="Picture 6">
            <a:extLst>
              <a:ext uri="{FF2B5EF4-FFF2-40B4-BE49-F238E27FC236}">
                <a16:creationId xmlns:a16="http://schemas.microsoft.com/office/drawing/2014/main" id="{87850A9C-12DE-8570-3CE7-DE30A383477A}"/>
              </a:ext>
            </a:extLst>
          </p:cNvPr>
          <p:cNvPicPr>
            <a:picLocks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600200"/>
            <a:ext cx="5638800" cy="4565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>
            <a:extLst>
              <a:ext uri="{FF2B5EF4-FFF2-40B4-BE49-F238E27FC236}">
                <a16:creationId xmlns:a16="http://schemas.microsoft.com/office/drawing/2014/main" id="{8754DF43-656A-64D2-F5DD-519B87EF985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rgbClr val="339933"/>
                </a:solidFill>
              </a:rPr>
              <a:t>Work with your partner or group to use a Venn diagram to compare and contrast series</a:t>
            </a:r>
            <a:r>
              <a:rPr lang="en-US" altLang="en-US" sz="4000"/>
              <a:t> </a:t>
            </a:r>
            <a:r>
              <a:rPr lang="en-US" altLang="en-US" sz="4000">
                <a:solidFill>
                  <a:srgbClr val="339933"/>
                </a:solidFill>
              </a:rPr>
              <a:t>and parallel circuits</a:t>
            </a:r>
          </a:p>
        </p:txBody>
      </p:sp>
      <p:pic>
        <p:nvPicPr>
          <p:cNvPr id="49157" name="Picture 5">
            <a:extLst>
              <a:ext uri="{FF2B5EF4-FFF2-40B4-BE49-F238E27FC236}">
                <a16:creationId xmlns:a16="http://schemas.microsoft.com/office/drawing/2014/main" id="{FCBE8553-EEAC-8FCE-88FB-53E73CB09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667000"/>
            <a:ext cx="5257800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8" name="Text Box 6">
            <a:extLst>
              <a:ext uri="{FF2B5EF4-FFF2-40B4-BE49-F238E27FC236}">
                <a16:creationId xmlns:a16="http://schemas.microsoft.com/office/drawing/2014/main" id="{EF673A6E-BE5D-122A-11DB-D7F6829F1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86000"/>
            <a:ext cx="563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>
                <a:solidFill>
                  <a:schemeClr val="bg1"/>
                </a:solidFill>
              </a:rPr>
              <a:t>Series Circuit        Parallel Circuit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BC0B5154-C744-364D-0176-E529C52F648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What is electricity?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5B38155A-B806-0B6C-E46B-86C703112723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4267200" y="1676400"/>
            <a:ext cx="4575175" cy="4422775"/>
          </a:xfrm>
        </p:spPr>
        <p:txBody>
          <a:bodyPr/>
          <a:lstStyle/>
          <a:p>
            <a:r>
              <a:rPr lang="en-US" altLang="en-US" sz="2800"/>
              <a:t>It is a form of energy that is created from the movement of electrons of atoms.  When the electrons move from one atom to the next, energy is created.  The word </a:t>
            </a:r>
            <a:r>
              <a:rPr lang="en-US" altLang="en-US" sz="2800">
                <a:solidFill>
                  <a:srgbClr val="FF3300"/>
                </a:solidFill>
              </a:rPr>
              <a:t>electr</a:t>
            </a:r>
            <a:r>
              <a:rPr lang="en-US" altLang="en-US" sz="2800"/>
              <a:t>icity comes from the same root word as </a:t>
            </a:r>
            <a:r>
              <a:rPr lang="en-US" altLang="en-US" sz="2800">
                <a:solidFill>
                  <a:srgbClr val="FF3300"/>
                </a:solidFill>
              </a:rPr>
              <a:t>electr</a:t>
            </a:r>
            <a:r>
              <a:rPr lang="en-US" altLang="en-US" sz="2800"/>
              <a:t>on.</a:t>
            </a:r>
          </a:p>
        </p:txBody>
      </p:sp>
      <p:pic>
        <p:nvPicPr>
          <p:cNvPr id="6156" name="Picture 12">
            <a:extLst>
              <a:ext uri="{FF2B5EF4-FFF2-40B4-BE49-F238E27FC236}">
                <a16:creationId xmlns:a16="http://schemas.microsoft.com/office/drawing/2014/main" id="{31AB2A12-F180-3B77-6088-979A5C6B76AA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7525" y="1981200"/>
            <a:ext cx="3232150" cy="3276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23B5CF9-4BE3-44F7-AE70-A59DA088BBB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Voltage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605C1B7-470A-9ADA-FB1F-864A3232A721}"/>
              </a:ext>
            </a:extLst>
          </p:cNvPr>
          <p:cNvSpPr>
            <a:spLocks noGrp="1" noRot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/>
              <a:t>The electron travels around the atom at a very high rate of speed.  When the electrons move from one atom to the next, the energy created is called voltage.</a:t>
            </a:r>
          </a:p>
        </p:txBody>
      </p:sp>
      <p:pic>
        <p:nvPicPr>
          <p:cNvPr id="8202" name="Picture 10">
            <a:extLst>
              <a:ext uri="{FF2B5EF4-FFF2-40B4-BE49-F238E27FC236}">
                <a16:creationId xmlns:a16="http://schemas.microsoft.com/office/drawing/2014/main" id="{B24183BD-510B-19AC-751B-E430025BD48C}"/>
              </a:ext>
            </a:extLst>
          </p:cNvPr>
          <p:cNvPicPr>
            <a:picLocks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752600"/>
            <a:ext cx="4114800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2E41A1D4-402D-E6DC-F8FB-1C41BE0A92B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Moving Electrons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C1A3EE3F-4FF8-430A-4B81-BD88DC26E297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The moving electrons make a fast flowing river of energy called a </a:t>
            </a:r>
            <a:r>
              <a:rPr lang="en-US" altLang="en-US" sz="2800" b="1" i="1">
                <a:solidFill>
                  <a:schemeClr val="hlink"/>
                </a:solidFill>
              </a:rPr>
              <a:t>current</a:t>
            </a:r>
            <a:r>
              <a:rPr lang="en-US" altLang="en-US" sz="2800"/>
              <a:t>.</a:t>
            </a:r>
          </a:p>
          <a:p>
            <a:r>
              <a:rPr lang="en-US" altLang="en-US" sz="2800"/>
              <a:t>The current travels through a material like a wire made from aluminum or copper called a </a:t>
            </a:r>
            <a:r>
              <a:rPr lang="en-US" altLang="en-US" sz="2800" b="1" i="1">
                <a:solidFill>
                  <a:schemeClr val="hlink"/>
                </a:solidFill>
              </a:rPr>
              <a:t>conductor</a:t>
            </a:r>
            <a:r>
              <a:rPr lang="en-US" altLang="en-US" sz="2800"/>
              <a:t>.</a:t>
            </a:r>
          </a:p>
        </p:txBody>
      </p:sp>
      <p:pic>
        <p:nvPicPr>
          <p:cNvPr id="10247" name="Picture 7">
            <a:extLst>
              <a:ext uri="{FF2B5EF4-FFF2-40B4-BE49-F238E27FC236}">
                <a16:creationId xmlns:a16="http://schemas.microsoft.com/office/drawing/2014/main" id="{BF40E5DD-45B2-EFFC-783E-57D3AFB53F8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1981200"/>
            <a:ext cx="4191000" cy="3254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E9DF6CF-6E5C-F3C9-6DFF-07BE770D079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Types of Currents</a:t>
            </a:r>
          </a:p>
        </p:txBody>
      </p:sp>
      <p:pic>
        <p:nvPicPr>
          <p:cNvPr id="39943" name="Picture 7">
            <a:extLst>
              <a:ext uri="{FF2B5EF4-FFF2-40B4-BE49-F238E27FC236}">
                <a16:creationId xmlns:a16="http://schemas.microsoft.com/office/drawing/2014/main" id="{E7BB09A5-E639-C8FC-7DB1-CE4EBB0F526B}"/>
              </a:ext>
            </a:extLst>
          </p:cNvPr>
          <p:cNvPicPr>
            <a:picLocks noChangeAspect="1" noChangeArrowheads="1" noCro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286000"/>
            <a:ext cx="3336925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9944" name="Picture 8">
            <a:extLst>
              <a:ext uri="{FF2B5EF4-FFF2-40B4-BE49-F238E27FC236}">
                <a16:creationId xmlns:a16="http://schemas.microsoft.com/office/drawing/2014/main" id="{80F13C83-64C8-8BD6-0A38-9F9BA4A69519}"/>
              </a:ext>
            </a:extLst>
          </p:cNvPr>
          <p:cNvPicPr>
            <a:picLocks noChangeAspect="1" noChangeArrowheads="1" noCro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27600" y="2286000"/>
            <a:ext cx="3336925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9945" name="Text Box 9">
            <a:extLst>
              <a:ext uri="{FF2B5EF4-FFF2-40B4-BE49-F238E27FC236}">
                <a16:creationId xmlns:a16="http://schemas.microsoft.com/office/drawing/2014/main" id="{5C44CC33-AD03-8499-30DF-00E6B57B3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295400"/>
            <a:ext cx="39624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Direct Current (DC)</a:t>
            </a:r>
          </a:p>
        </p:txBody>
      </p:sp>
      <p:sp>
        <p:nvSpPr>
          <p:cNvPr id="39946" name="Line 10">
            <a:extLst>
              <a:ext uri="{FF2B5EF4-FFF2-40B4-BE49-F238E27FC236}">
                <a16:creationId xmlns:a16="http://schemas.microsoft.com/office/drawing/2014/main" id="{2544FA60-7C1B-9B15-6C74-6801CBFF796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4600" y="1752600"/>
            <a:ext cx="152400" cy="2286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947" name="Text Box 11">
            <a:extLst>
              <a:ext uri="{FF2B5EF4-FFF2-40B4-BE49-F238E27FC236}">
                <a16:creationId xmlns:a16="http://schemas.microsoft.com/office/drawing/2014/main" id="{9516C521-558D-E4BD-C0E8-681BFA7BF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371600"/>
            <a:ext cx="388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39948" name="Text Box 12">
            <a:extLst>
              <a:ext uri="{FF2B5EF4-FFF2-40B4-BE49-F238E27FC236}">
                <a16:creationId xmlns:a16="http://schemas.microsoft.com/office/drawing/2014/main" id="{41A9E290-1811-A9DD-BAFE-58CE1FC9D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295400"/>
            <a:ext cx="4419600" cy="51911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 b="1">
                <a:solidFill>
                  <a:schemeClr val="bg1"/>
                </a:solidFill>
              </a:rPr>
              <a:t>Alternating Current (AC)</a:t>
            </a:r>
          </a:p>
        </p:txBody>
      </p:sp>
      <p:sp>
        <p:nvSpPr>
          <p:cNvPr id="39949" name="Line 13">
            <a:extLst>
              <a:ext uri="{FF2B5EF4-FFF2-40B4-BE49-F238E27FC236}">
                <a16:creationId xmlns:a16="http://schemas.microsoft.com/office/drawing/2014/main" id="{2C4D5E87-5AA1-32A9-A238-93D14E3F6F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0" y="1828800"/>
            <a:ext cx="76200" cy="3124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>
            <a:extLst>
              <a:ext uri="{FF2B5EF4-FFF2-40B4-BE49-F238E27FC236}">
                <a16:creationId xmlns:a16="http://schemas.microsoft.com/office/drawing/2014/main" id="{1AA24EDA-3A2F-EAC6-ECB4-F950E07721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Alternating Current</a:t>
            </a: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2C23EC8D-7D90-0511-7D41-2544F74E0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4038600" cy="44735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power that comes from a power plant is called </a:t>
            </a: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alternating current</a:t>
            </a: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(AC). The direction of the current reverses, or alternates, 60 times per second (in the U.S.) or 50 times per second (in Europe, for example). The power that is available at a wall socket in the United States is </a:t>
            </a:r>
            <a:r>
              <a:rPr lang="en-US" alt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120-volt, 60-cycle AC power</a:t>
            </a: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pic>
        <p:nvPicPr>
          <p:cNvPr id="43016" name="Picture 8">
            <a:extLst>
              <a:ext uri="{FF2B5EF4-FFF2-40B4-BE49-F238E27FC236}">
                <a16:creationId xmlns:a16="http://schemas.microsoft.com/office/drawing/2014/main" id="{6653896F-2269-2212-9108-69EFDCF1FE16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860550"/>
            <a:ext cx="41148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685D29C1-D393-07E8-0890-17E8D6FCB4B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Direct Current</a:t>
            </a:r>
          </a:p>
        </p:txBody>
      </p:sp>
      <p:sp>
        <p:nvSpPr>
          <p:cNvPr id="45059" name="Text Box 3">
            <a:extLst>
              <a:ext uri="{FF2B5EF4-FFF2-40B4-BE49-F238E27FC236}">
                <a16:creationId xmlns:a16="http://schemas.microsoft.com/office/drawing/2014/main" id="{E07A019D-9BB3-3CB8-BC55-F44DB7E14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4038600" cy="52165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Batteries, fuel cells and solar cells all produce something called </a:t>
            </a:r>
            <a:r>
              <a:rPr lang="en-US" altLang="en-US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direct current</a:t>
            </a:r>
            <a:r>
              <a:rPr lang="en-US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(DC).</a:t>
            </a:r>
            <a:r>
              <a:rPr lang="en-US" altLang="en-US" sz="2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The positive and negative terminals of a battery are always positive and negative. The electron current always flows in the same direction between those two terminals.</a:t>
            </a:r>
            <a:r>
              <a:rPr lang="en-US" altLang="en-US"/>
              <a:t> </a:t>
            </a:r>
          </a:p>
        </p:txBody>
      </p:sp>
      <p:pic>
        <p:nvPicPr>
          <p:cNvPr id="45063" name="Picture 7">
            <a:extLst>
              <a:ext uri="{FF2B5EF4-FFF2-40B4-BE49-F238E27FC236}">
                <a16:creationId xmlns:a16="http://schemas.microsoft.com/office/drawing/2014/main" id="{FD57E00E-37E0-2543-A915-981C833D9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8620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4" name="Text Box 8">
            <a:extLst>
              <a:ext uri="{FF2B5EF4-FFF2-40B4-BE49-F238E27FC236}">
                <a16:creationId xmlns:a16="http://schemas.microsoft.com/office/drawing/2014/main" id="{A5DC58F3-8451-FB58-1DCF-E4D6CA3B6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63246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chemeClr val="bg1"/>
                </a:solidFill>
              </a:rPr>
              <a:t>Fuel Cell</a:t>
            </a:r>
          </a:p>
        </p:txBody>
      </p:sp>
      <p:pic>
        <p:nvPicPr>
          <p:cNvPr id="45066" name="Picture 10">
            <a:extLst>
              <a:ext uri="{FF2B5EF4-FFF2-40B4-BE49-F238E27FC236}">
                <a16:creationId xmlns:a16="http://schemas.microsoft.com/office/drawing/2014/main" id="{A3943302-2DB0-9332-5B4F-5B6598B4A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0"/>
            <a:ext cx="16764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7" name="Text Box 11">
            <a:extLst>
              <a:ext uri="{FF2B5EF4-FFF2-40B4-BE49-F238E27FC236}">
                <a16:creationId xmlns:a16="http://schemas.microsoft.com/office/drawing/2014/main" id="{98B5DA2F-AC60-1DB2-85A7-633158E449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1242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Solar Cell</a:t>
            </a:r>
          </a:p>
        </p:txBody>
      </p:sp>
      <p:sp>
        <p:nvSpPr>
          <p:cNvPr id="45068" name="Line 12">
            <a:extLst>
              <a:ext uri="{FF2B5EF4-FFF2-40B4-BE49-F238E27FC236}">
                <a16:creationId xmlns:a16="http://schemas.microsoft.com/office/drawing/2014/main" id="{66ACE5A9-DE5B-D033-E9EB-FDCE2A690B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3352800"/>
            <a:ext cx="838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45070" name="Picture 14">
            <a:extLst>
              <a:ext uri="{FF2B5EF4-FFF2-40B4-BE49-F238E27FC236}">
                <a16:creationId xmlns:a16="http://schemas.microsoft.com/office/drawing/2014/main" id="{02DF10CF-4F1C-2BB4-D7D0-65813200AC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295400"/>
            <a:ext cx="2362200" cy="180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71" name="Text Box 15">
            <a:extLst>
              <a:ext uri="{FF2B5EF4-FFF2-40B4-BE49-F238E27FC236}">
                <a16:creationId xmlns:a16="http://schemas.microsoft.com/office/drawing/2014/main" id="{A8D6923D-CEA0-005F-E8D1-B76EFD8F7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752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>
                <a:solidFill>
                  <a:schemeClr val="bg1"/>
                </a:solidFill>
              </a:rPr>
              <a:t>Car Battery</a:t>
            </a:r>
          </a:p>
        </p:txBody>
      </p:sp>
      <p:sp>
        <p:nvSpPr>
          <p:cNvPr id="45072" name="Line 16">
            <a:extLst>
              <a:ext uri="{FF2B5EF4-FFF2-40B4-BE49-F238E27FC236}">
                <a16:creationId xmlns:a16="http://schemas.microsoft.com/office/drawing/2014/main" id="{770430BE-FD18-1484-6D0B-BA33E04130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981200"/>
            <a:ext cx="4572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>
            <a:extLst>
              <a:ext uri="{FF2B5EF4-FFF2-40B4-BE49-F238E27FC236}">
                <a16:creationId xmlns:a16="http://schemas.microsoft.com/office/drawing/2014/main" id="{555D4569-1D94-169D-6DA8-DDE998FF2DA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bg1"/>
                </a:solidFill>
              </a:rPr>
              <a:t>AC               DC</a:t>
            </a:r>
          </a:p>
        </p:txBody>
      </p:sp>
      <p:pic>
        <p:nvPicPr>
          <p:cNvPr id="46101" name="Picture 21">
            <a:extLst>
              <a:ext uri="{FF2B5EF4-FFF2-40B4-BE49-F238E27FC236}">
                <a16:creationId xmlns:a16="http://schemas.microsoft.com/office/drawing/2014/main" id="{263B139E-F4AC-F310-2705-C411512FBF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95400"/>
            <a:ext cx="7543800" cy="515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102" name="Text Box 22">
            <a:extLst>
              <a:ext uri="{FF2B5EF4-FFF2-40B4-BE49-F238E27FC236}">
                <a16:creationId xmlns:a16="http://schemas.microsoft.com/office/drawing/2014/main" id="{373EC8CF-FE1F-67CD-82F2-6B5948A93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276600"/>
            <a:ext cx="1600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</a:rPr>
              <a:t>Electrical Power Sources</a:t>
            </a:r>
          </a:p>
        </p:txBody>
      </p:sp>
      <p:sp>
        <p:nvSpPr>
          <p:cNvPr id="46103" name="Text Box 23">
            <a:extLst>
              <a:ext uri="{FF2B5EF4-FFF2-40B4-BE49-F238E27FC236}">
                <a16:creationId xmlns:a16="http://schemas.microsoft.com/office/drawing/2014/main" id="{417CE2D0-6F7E-5896-8CE6-92789E05CB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28800"/>
            <a:ext cx="2057400" cy="380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Direction of electrons reverses</a:t>
            </a:r>
          </a:p>
          <a:p>
            <a:pPr>
              <a:spcBef>
                <a:spcPct val="50000"/>
              </a:spcBef>
            </a:pPr>
            <a:endParaRPr lang="en-US" altLang="en-US" b="1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3300"/>
                </a:solidFill>
              </a:rPr>
              <a:t>Electricity is generated by coal, water, fossil fuels, or nuclear reaction at a generating station</a:t>
            </a:r>
          </a:p>
        </p:txBody>
      </p:sp>
      <p:sp>
        <p:nvSpPr>
          <p:cNvPr id="46104" name="Text Box 24">
            <a:extLst>
              <a:ext uri="{FF2B5EF4-FFF2-40B4-BE49-F238E27FC236}">
                <a16:creationId xmlns:a16="http://schemas.microsoft.com/office/drawing/2014/main" id="{31B341A7-D621-6B38-F14B-75097B289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1828800"/>
            <a:ext cx="2743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6105" name="Text Box 25">
            <a:extLst>
              <a:ext uri="{FF2B5EF4-FFF2-40B4-BE49-F238E27FC236}">
                <a16:creationId xmlns:a16="http://schemas.microsoft.com/office/drawing/2014/main" id="{5E3D87F2-F0EF-AE71-6BCD-5403B4A59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09800"/>
            <a:ext cx="23622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339933"/>
                </a:solidFill>
              </a:rPr>
              <a:t>Electrons flow in one direction</a:t>
            </a:r>
          </a:p>
          <a:p>
            <a:pPr>
              <a:spcBef>
                <a:spcPct val="50000"/>
              </a:spcBef>
            </a:pPr>
            <a:endParaRPr lang="en-US" altLang="en-US" b="1">
              <a:solidFill>
                <a:srgbClr val="339933"/>
              </a:solidFill>
            </a:endParaRPr>
          </a:p>
          <a:p>
            <a:pPr algn="r">
              <a:spcBef>
                <a:spcPct val="50000"/>
              </a:spcBef>
            </a:pPr>
            <a:r>
              <a:rPr lang="en-US" altLang="en-US" b="1">
                <a:solidFill>
                  <a:srgbClr val="339933"/>
                </a:solidFill>
              </a:rPr>
              <a:t>      Electricity is                       generated by stored chemicals, radiation, wind, or fuel</a:t>
            </a:r>
          </a:p>
          <a:p>
            <a:pPr algn="r">
              <a:spcBef>
                <a:spcPct val="50000"/>
              </a:spcBef>
            </a:pPr>
            <a:endParaRPr lang="en-US" altLang="en-US" b="1">
              <a:solidFill>
                <a:srgbClr val="339933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339933"/>
                </a:solidFill>
              </a:rPr>
              <a:t>Can be portable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CB310FA-9F68-5097-C883-B77B4C46F9E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folHlink"/>
                </a:solidFill>
              </a:rPr>
              <a:t>Batteries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D950F36E-D080-F370-950A-EE375C33FA50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Batteries are </a:t>
            </a:r>
            <a:r>
              <a:rPr lang="en-US" altLang="en-US" sz="2800" b="1" u="sng"/>
              <a:t>not</a:t>
            </a:r>
            <a:r>
              <a:rPr lang="en-US" altLang="en-US" sz="2800"/>
              <a:t> little packages of energy.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Batteries collect electrons in the negative (-) terminal.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Chemicals inside the battery rapidly push the electrons out the positive (+) terminal creating electricity.</a:t>
            </a:r>
          </a:p>
        </p:txBody>
      </p:sp>
      <p:pic>
        <p:nvPicPr>
          <p:cNvPr id="19464" name="Picture 8">
            <a:extLst>
              <a:ext uri="{FF2B5EF4-FFF2-40B4-BE49-F238E27FC236}">
                <a16:creationId xmlns:a16="http://schemas.microsoft.com/office/drawing/2014/main" id="{09A43908-BD9B-DDF5-C091-0FEE6D8764D9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905000"/>
            <a:ext cx="3733800" cy="3657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243</TotalTime>
  <Words>496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Wingdings</vt:lpstr>
      <vt:lpstr>Clouds</vt:lpstr>
      <vt:lpstr>Electrical Circuits</vt:lpstr>
      <vt:lpstr>What is electricity?</vt:lpstr>
      <vt:lpstr>Voltage</vt:lpstr>
      <vt:lpstr>Moving Electrons</vt:lpstr>
      <vt:lpstr>Types of Currents</vt:lpstr>
      <vt:lpstr>Alternating Current</vt:lpstr>
      <vt:lpstr>Direct Current</vt:lpstr>
      <vt:lpstr>AC               DC</vt:lpstr>
      <vt:lpstr>Batteries</vt:lpstr>
      <vt:lpstr>Components of a Circuit</vt:lpstr>
      <vt:lpstr>Components of a Circuit</vt:lpstr>
      <vt:lpstr>Types of Circuits</vt:lpstr>
      <vt:lpstr>Series Circuit</vt:lpstr>
      <vt:lpstr>Parallel Circuit</vt:lpstr>
      <vt:lpstr>Open and Closed Circuits</vt:lpstr>
      <vt:lpstr>Combination Circuit</vt:lpstr>
      <vt:lpstr>Work with your partner or group to use a Venn diagram to compare and contrast series and parallel circuits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Electrical Circuits</dc:title>
  <dc:creator>Roberta Martin</dc:creator>
  <cp:lastModifiedBy>Nayan GRIFFITHS</cp:lastModifiedBy>
  <cp:revision>20</cp:revision>
  <dcterms:created xsi:type="dcterms:W3CDTF">2007-02-24T01:38:11Z</dcterms:created>
  <dcterms:modified xsi:type="dcterms:W3CDTF">2023-03-13T10:54:21Z</dcterms:modified>
</cp:coreProperties>
</file>