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62" r:id="rId4"/>
    <p:sldId id="257" r:id="rId5"/>
    <p:sldId id="259" r:id="rId6"/>
    <p:sldId id="260" r:id="rId7"/>
    <p:sldId id="283" r:id="rId8"/>
    <p:sldId id="278" r:id="rId9"/>
    <p:sldId id="279" r:id="rId10"/>
    <p:sldId id="280" r:id="rId11"/>
    <p:sldId id="261" r:id="rId12"/>
    <p:sldId id="263" r:id="rId13"/>
    <p:sldId id="264" r:id="rId14"/>
    <p:sldId id="265" r:id="rId15"/>
    <p:sldId id="266" r:id="rId16"/>
    <p:sldId id="258" r:id="rId17"/>
    <p:sldId id="267" r:id="rId18"/>
    <p:sldId id="268" r:id="rId19"/>
    <p:sldId id="269" r:id="rId20"/>
    <p:sldId id="273" r:id="rId21"/>
    <p:sldId id="274" r:id="rId22"/>
    <p:sldId id="275" r:id="rId23"/>
    <p:sldId id="281" r:id="rId24"/>
    <p:sldId id="282" r:id="rId25"/>
    <p:sldId id="272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60"/>
  </p:normalViewPr>
  <p:slideViewPr>
    <p:cSldViewPr>
      <p:cViewPr varScale="1">
        <p:scale>
          <a:sx n="104" d="100"/>
          <a:sy n="104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FECCEAA3-0D6B-CA81-4FF1-3EBBDA0D6AA0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C314EBB8-9B67-BEAC-3E70-2FBD348F65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EC90E1DE-B2D3-2838-CA9C-B490A10D886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13A828F9-166B-878E-EDAD-B420514B30C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5AFEFD51-0A4C-6C4C-5CBB-35837C213D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92802EA0-A238-A373-C687-2FCA049153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3096296E-3C5B-4DF6-DB15-6D7754C6B0B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3" name="Rectangle 9">
            <a:extLst>
              <a:ext uri="{FF2B5EF4-FFF2-40B4-BE49-F238E27FC236}">
                <a16:creationId xmlns:a16="http://schemas.microsoft.com/office/drawing/2014/main" id="{5277C27C-3563-B4C5-99A3-77B6FDFA1A9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21FFB527-58BD-C206-8ED9-EE6ECF29F8C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3E56D47-7399-2580-25B9-150E17B210E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9DA74AC-C9AF-5C31-9A65-821DFDA8B8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F925EEC-40C2-602A-8D22-A36092B961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049904-CF38-498E-BD35-2A44E8A774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E1CB-D3DB-6CE8-7AED-AC094EA1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5C3CD-CA2C-1B71-B3EC-043FFEC7D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AF4BB-37CE-C6EF-1EC8-4E7D3D23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2B927-051F-6B3C-D191-2D21C0487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DA2BB-C3B2-88F8-558A-2E749D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6691-919C-4DC3-B8EC-826F77827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24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6C736-9B47-C701-1561-8A0CE1DAE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ECF39-C48B-0AC5-3DEA-B2B044CA4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DDD95-222A-00DE-243B-2C0C39F6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DD786-BBD8-2BCB-52B4-25368AF3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851D7-35C5-5C51-D6E0-AE20504B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CABB2-90CB-4920-8BB0-7A7DE95D7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84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83E0-2036-0FA6-E111-C4DBD184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9B3CC-A61D-F3F1-39F2-168C975F9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D84D2-BA70-B97A-199E-9101855B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CE96-EA4B-0938-D007-DBCAE58B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F9B9-B86A-4876-130D-34D5358C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C1360-6872-454D-9C14-C5C59376E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9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A1B0-69FB-64F1-274E-7BA11292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E5F7D-6ED7-7AB7-75FD-C8744520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3BB07-434B-4F76-9A61-6B7D85A8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99011-2FA8-5D9F-4842-DE1D9A78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66E73-6206-614D-1F99-BE170EB4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F991B-2AEF-4544-A0F8-088E0C750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99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1A04-2785-32C6-3F87-82B0442D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5C7B-C8BE-017D-747E-2AAD6198F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2EFB9-D280-3351-64EB-A9DC9177D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8A39B-77D2-18EB-AAFB-C8341A89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3F7E8-E862-2959-4465-23014C0B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DB32D-0608-B9EF-B445-EB7AD483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E8F76-DBD5-438A-8EC2-308A4CE08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60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7D83-4819-18E5-AD73-B23DEA20A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F20A3-0086-4198-2336-D420D0C5D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75EC1-3300-7BED-07AE-FAE609F16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17C9A-1A17-EA4E-03B2-6EEDBCB7B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6ADCB-FBC4-F623-0C6B-0DED90C3E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246C3-0F14-227B-4DEF-9A4B105D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4483A-85D8-8453-563E-6B3F9129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A09A3E-C227-3CFE-08C5-E76FB301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2F16-F999-41B4-8BE4-DD3C73280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85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8EC1B-4186-6F96-359B-AAEB9A11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291777-ADCF-0821-27BC-5D880684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2B353-B109-2EC5-C8D6-D1DBB453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132F7-2028-03C1-12BF-CD3B33DD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0BAC8-30A6-41FF-8770-771117C0C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4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D03B4F-7A2B-0969-B7D9-25D485E1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6CB31-3B36-E2A7-B4C2-247227BD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48C8D-4E35-8A61-E1A3-95053831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5848D-6AFD-405F-9EBD-550EE975E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23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D20E9-3FAA-1537-2FB5-4E1E354C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1BE7-49BA-8DA4-6269-E64B2FFD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842D6-70B2-5103-2F97-FE779E93F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8DEFE-76F0-ABE1-6EE0-33987A4F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AA5D-C10F-ABA2-9D7C-7FBCDFF1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B50C7-A5B7-9570-EDE1-EFC0A607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884B8-0D66-4F6C-897F-5720A04AF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8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8902-EDEC-4A91-5C1C-33FC170A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DDC01-40D4-5B5B-89F5-049A0C215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59819-2C5C-48ED-2D16-A82775C61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A9CCC-7B7A-D26D-5F38-438E9836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0EB4E-9E92-A725-5CC7-05FB017E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257AE-17E4-45E4-7341-A57E16B7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804F1-6470-4736-B5AA-40744DA42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5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A4DFC452-4F49-0223-FB28-74560CDC34B1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50362FCE-370C-927A-BE04-C0D82707707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D939A046-427E-7A65-938D-D5A5A339A7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21D6E343-6EAA-16EC-B004-F699568C9C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2AA41522-A114-D585-75D9-DA5FF137286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1C84AF5D-C18E-310A-A9EF-F547AA3D79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69B95C1C-6170-BAA2-0910-AD7CD4FBB7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E74B230A-9480-D2B2-BD25-F5F0C0EA307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8306A51F-8C39-DFF1-D9D0-4B802AEAEC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Rectangle 11">
            <a:extLst>
              <a:ext uri="{FF2B5EF4-FFF2-40B4-BE49-F238E27FC236}">
                <a16:creationId xmlns:a16="http://schemas.microsoft.com/office/drawing/2014/main" id="{64A2E7F9-0D74-F6CD-2B6F-887ACE1354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2A71F12B-131E-DB93-1A52-1D3909C464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0A5367C0-8A51-92C6-DB21-929AC2AE37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D146D2-75E4-4FE6-95B8-B64AD4457A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CE5EA1D5-09B0-4E99-7C51-97CFAADEB2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84C37DA6-F7E3-8FF1-E5C0-BEE311A9D07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5E419F-FCF1-519D-EDBF-297B991E0B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Electricity	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2D44B54-CCBF-C5EC-A3E4-F21B2FC674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April 23,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52CDC0D-2A58-3572-4D79-DE8AF21D31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Energy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BCC9E4D-8092-6CD2-0F6A-D82E0971870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 – because it requires work to move it away from the negative charge.</a:t>
            </a: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62EE77A1-3D4A-C2B5-75A7-72028397C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5" b="52565"/>
          <a:stretch>
            <a:fillRect/>
          </a:stretch>
        </p:blipFill>
        <p:spPr bwMode="auto">
          <a:xfrm>
            <a:off x="914400" y="2286000"/>
            <a:ext cx="7848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3" name="Rectangle 5">
            <a:extLst>
              <a:ext uri="{FF2B5EF4-FFF2-40B4-BE49-F238E27FC236}">
                <a16:creationId xmlns:a16="http://schemas.microsoft.com/office/drawing/2014/main" id="{264B061B-B92B-F606-E6FD-419691F7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304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4DB95C9-F96A-BD28-D4AF-89388A4B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752725"/>
            <a:ext cx="304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35290B1-414E-FB17-1E0D-EE83A8C3F7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(volts)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5653DD-96C9-1E26-D609-F1F497777E6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05000"/>
            <a:ext cx="4267200" cy="4191000"/>
          </a:xfrm>
        </p:spPr>
        <p:txBody>
          <a:bodyPr/>
          <a:lstStyle/>
          <a:p>
            <a:r>
              <a:rPr lang="en-US" altLang="en-US"/>
              <a:t>EP = work/charge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30CCDEC6-84A3-15D0-58CA-5BB7FA95D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343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E14EBF-8774-EE07-7BCB-D76BDB0A400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(volts)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0F57206-5E61-BE3B-E9AA-0EB018AD9FE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Example</a:t>
            </a:r>
            <a:r>
              <a:rPr lang="en-US" altLang="en-US"/>
              <a:t>:  1000 joules of work is done to</a:t>
            </a:r>
            <a:br>
              <a:rPr lang="en-US" altLang="en-US"/>
            </a:br>
            <a:r>
              <a:rPr lang="en-US" altLang="en-US"/>
              <a:t>move the charge q from far away to the place indicated. 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If q = 10 C, what is the electric potential</a:t>
            </a:r>
            <a:br>
              <a:rPr lang="en-US" altLang="en-US"/>
            </a:br>
            <a:r>
              <a:rPr lang="en-US" altLang="en-US"/>
              <a:t>at the new location?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85343AD-C61C-94D4-BE7E-928576D220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(volts)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AEDA0C1-D0AB-E629-7758-69BFB6B8129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Example</a:t>
            </a:r>
            <a:r>
              <a:rPr lang="en-US" altLang="en-US" sz="2800"/>
              <a:t>:  1000 joules of work is done to</a:t>
            </a:r>
            <a:br>
              <a:rPr lang="en-US" altLang="en-US" sz="2800"/>
            </a:br>
            <a:r>
              <a:rPr lang="en-US" altLang="en-US" sz="2800"/>
              <a:t>move the charge q from far away to the place</a:t>
            </a:r>
            <a:br>
              <a:rPr lang="en-US" altLang="en-US" sz="2800"/>
            </a:br>
            <a:r>
              <a:rPr lang="en-US" altLang="en-US" sz="2800"/>
              <a:t>indicated. </a:t>
            </a:r>
            <a:br>
              <a:rPr lang="en-US" altLang="en-US" sz="2800"/>
            </a:br>
            <a:br>
              <a:rPr lang="en-US" altLang="en-US" sz="2800"/>
            </a:br>
            <a:r>
              <a:rPr lang="en-US" altLang="en-US" sz="2800"/>
              <a:t>If q = 10 C, what is the electric potential</a:t>
            </a:r>
            <a:br>
              <a:rPr lang="en-US" altLang="en-US" sz="2800"/>
            </a:br>
            <a:r>
              <a:rPr lang="en-US" altLang="en-US" sz="2800"/>
              <a:t>at the new location?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Voltage = work/charge</a:t>
            </a:r>
          </a:p>
          <a:p>
            <a:r>
              <a:rPr lang="en-US" altLang="en-US" sz="2800"/>
              <a:t>V = 1000 J/10C = 100 Volts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936DEA-C23E-ED63-B7C6-E834B6B0D7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(volts)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9CEF5D-584D-8284-FA09-F2DF4969008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charge in the previous problem were now 100 C instead of 10?  What would happen to the EP?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610DFD4-D914-A376-9494-B21DB8992C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(volts)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758597B-7280-B868-1316-2A5061CA4BE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charge in the previous problem were now 100 C instead of 10?  What would happen to the EP?</a:t>
            </a:r>
          </a:p>
          <a:p>
            <a:endParaRPr lang="en-US" altLang="en-US"/>
          </a:p>
          <a:p>
            <a:r>
              <a:rPr lang="en-US" altLang="en-US"/>
              <a:t>IT WOULD BE THE SAME!!!</a:t>
            </a:r>
          </a:p>
          <a:p>
            <a:r>
              <a:rPr lang="en-US" altLang="en-US"/>
              <a:t>Work would also increase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E283DC-7416-11A8-EC51-AE6E8AB33C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(volts)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5EA73F-6981-17DD-A5EB-4EC87332A3F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3886200" cy="4191000"/>
          </a:xfrm>
        </p:spPr>
        <p:txBody>
          <a:bodyPr/>
          <a:lstStyle/>
          <a:p>
            <a:r>
              <a:rPr lang="en-US" altLang="en-US"/>
              <a:t>Electric potential is associated with LOCATION, not CHARGE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811F8EC0-5A6B-6DA4-FE84-C85CE207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6226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1630DE-3F2F-9937-6170-1E986C5B88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vs Potential Energy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A907066-35F9-B865-98B5-AF9CC6B2972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038600" cy="4191000"/>
          </a:xfrm>
        </p:spPr>
        <p:txBody>
          <a:bodyPr/>
          <a:lstStyle/>
          <a:p>
            <a:r>
              <a:rPr lang="en-US" altLang="en-US"/>
              <a:t>Which charge has more electric potential?</a:t>
            </a:r>
          </a:p>
          <a:p>
            <a:endParaRPr lang="en-US" altLang="en-US"/>
          </a:p>
          <a:p>
            <a:r>
              <a:rPr lang="en-US" altLang="en-US"/>
              <a:t>Which has more potential energy?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314AEBB2-4FCB-8240-A3EC-E2A80CF05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98303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F0DDED5-9C7B-3EDB-AC5C-44A5D5F1B3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5000 Volts Dangerous?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AA7EDFC-825E-9966-01AE-22E223D9E16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A2F92F14-1198-55F5-45CB-E45A19C29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5334000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7271F37-A294-76CC-3F80-A0540890D1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5000 Volts Dangerous?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6DD1E43-BEB6-FA99-E66D-3949A30F103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3505200" cy="4191000"/>
          </a:xfrm>
        </p:spPr>
        <p:txBody>
          <a:bodyPr/>
          <a:lstStyle/>
          <a:p>
            <a:r>
              <a:rPr lang="en-US" altLang="en-US"/>
              <a:t>NOPE!</a:t>
            </a:r>
          </a:p>
          <a:p>
            <a:r>
              <a:rPr lang="en-US" altLang="en-US"/>
              <a:t>When 1 million electrons are added to a neutral balloon, it has an electric potential of 5000 volts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04B100F0-657A-AD22-7187-FB528FF5A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09800"/>
            <a:ext cx="441960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DBEED2F-AE37-9A2A-AE92-6F63799FE7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Applications of Electrostatics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5B0C7292-F239-DE29-EACD-A728FC52DAC8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6400800" cy="4191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16310CB-91E8-0656-2D17-6A4FF64B7E4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 (voltage)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2E2697D-6D70-85E0-239D-8AC25DC5D91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Difference in electric potential between two points.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7F94218-6CC9-7458-536A-BC8775CA199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 (voltage)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A596324-3DA8-FAF1-243C-E370F9F5EB3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Difference in electric potential between two points.</a:t>
            </a:r>
          </a:p>
          <a:p>
            <a:r>
              <a:rPr lang="en-US" altLang="en-US"/>
              <a:t>Potential difference between A and B is 0</a:t>
            </a:r>
          </a:p>
        </p:txBody>
      </p:sp>
      <p:sp>
        <p:nvSpPr>
          <p:cNvPr id="26628" name="Oval 4">
            <a:extLst>
              <a:ext uri="{FF2B5EF4-FFF2-40B4-BE49-F238E27FC236}">
                <a16:creationId xmlns:a16="http://schemas.microsoft.com/office/drawing/2014/main" id="{F352DC4E-53AE-00A9-EF36-8E6D0BF7A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Oval 5">
            <a:extLst>
              <a:ext uri="{FF2B5EF4-FFF2-40B4-BE49-F238E27FC236}">
                <a16:creationId xmlns:a16="http://schemas.microsoft.com/office/drawing/2014/main" id="{AD191B46-7AF7-F702-36CE-EFFCF615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3744913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0" name="Oval 6">
            <a:extLst>
              <a:ext uri="{FF2B5EF4-FFF2-40B4-BE49-F238E27FC236}">
                <a16:creationId xmlns:a16="http://schemas.microsoft.com/office/drawing/2014/main" id="{766EE77F-184F-C3C2-15A3-C51083FB6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47656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23D7D9FA-6C3F-3669-F080-3E80B64AB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37766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1C273255-26E9-DEA8-ED2C-88CF93B54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810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A609EDD8-9930-71F7-C723-A83122AFF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2063DA47-DF4A-991A-F9C0-B5BE6F97B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3133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F75EF842-D7CC-28D5-3BF6-CA762A80F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D5AF7DDE-BD12-B1C0-7EF5-991A0064A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71957F46-A098-48F2-F51C-9A3688AB8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791CE32F-80EF-6B81-8DC3-FC95DA06B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D71BC474-2793-BCCE-C30F-069DE78FA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541252EB-729D-B526-8594-9ADD54177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BC626A00-4830-1B03-7715-5B6809232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77021EF4-CC09-989F-22FE-87708AE4D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FB2C2CA4-7178-D9E2-A347-913B06473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827DF5B4-77BC-3E29-D7E5-1A87B275C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5" name="Oval 21">
            <a:extLst>
              <a:ext uri="{FF2B5EF4-FFF2-40B4-BE49-F238E27FC236}">
                <a16:creationId xmlns:a16="http://schemas.microsoft.com/office/drawing/2014/main" id="{863BFF57-5D2B-A4F6-56C9-8A0F1B8DC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6" name="Line 22">
            <a:extLst>
              <a:ext uri="{FF2B5EF4-FFF2-40B4-BE49-F238E27FC236}">
                <a16:creationId xmlns:a16="http://schemas.microsoft.com/office/drawing/2014/main" id="{2A26033E-9FCA-ADB4-BAB2-927C42AA5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4763" y="5292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D1E01904-A0BE-46DC-B97A-E0AB3C219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3763" y="5348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8" name="Line 24">
            <a:extLst>
              <a:ext uri="{FF2B5EF4-FFF2-40B4-BE49-F238E27FC236}">
                <a16:creationId xmlns:a16="http://schemas.microsoft.com/office/drawing/2014/main" id="{7E1E71C2-A967-A98E-CFD9-5DB984384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52165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06B79220-C5E9-A245-9643-0ECB05CBC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4911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0" name="Line 26">
            <a:extLst>
              <a:ext uri="{FF2B5EF4-FFF2-40B4-BE49-F238E27FC236}">
                <a16:creationId xmlns:a16="http://schemas.microsoft.com/office/drawing/2014/main" id="{A3F1CB07-9D45-9CD1-29F4-02C8CD22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1363" y="47593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51F3800E-75D6-9F2C-BD7F-C41E724C8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47593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9DB58D62-4531-A0E8-A8E6-F63ECBC1FC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4763" y="4911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3" name="Line 29">
            <a:extLst>
              <a:ext uri="{FF2B5EF4-FFF2-40B4-BE49-F238E27FC236}">
                <a16:creationId xmlns:a16="http://schemas.microsoft.com/office/drawing/2014/main" id="{7489EECE-80C7-3FEC-3539-3359E748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4" name="Line 30">
            <a:extLst>
              <a:ext uri="{FF2B5EF4-FFF2-40B4-BE49-F238E27FC236}">
                <a16:creationId xmlns:a16="http://schemas.microsoft.com/office/drawing/2014/main" id="{D38CB09C-AFA3-A704-26A1-9D52A8ED0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5" name="Line 31">
            <a:extLst>
              <a:ext uri="{FF2B5EF4-FFF2-40B4-BE49-F238E27FC236}">
                <a16:creationId xmlns:a16="http://schemas.microsoft.com/office/drawing/2014/main" id="{2B062E97-C394-468A-A1F7-00A41ABEB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6" name="Line 32">
            <a:extLst>
              <a:ext uri="{FF2B5EF4-FFF2-40B4-BE49-F238E27FC236}">
                <a16:creationId xmlns:a16="http://schemas.microsoft.com/office/drawing/2014/main" id="{99784769-3821-BEB4-F50E-50A85AAA4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57" name="Line 33">
            <a:extLst>
              <a:ext uri="{FF2B5EF4-FFF2-40B4-BE49-F238E27FC236}">
                <a16:creationId xmlns:a16="http://schemas.microsoft.com/office/drawing/2014/main" id="{70D91602-5131-BAF8-4E3C-06A0FAE16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DDBE29F-F7CE-0904-6730-08F0637F86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 (voltage)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0418FC4-55B3-B668-D87A-2D442F1E595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Difference in electric potential between two points.</a:t>
            </a:r>
          </a:p>
          <a:p>
            <a:r>
              <a:rPr lang="en-US" altLang="en-US"/>
              <a:t>Now there is a potential difference</a:t>
            </a: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84579549-806B-4C1B-A18E-B97AFD697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1A490E10-71D5-0307-8AFE-B101087E7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4202113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4" name="Oval 6">
            <a:extLst>
              <a:ext uri="{FF2B5EF4-FFF2-40B4-BE49-F238E27FC236}">
                <a16:creationId xmlns:a16="http://schemas.microsoft.com/office/drawing/2014/main" id="{C1217424-3FF6-E0CC-F957-76AFE456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47656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23B893A6-8F9D-76FE-3396-4B859A270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37766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07F591B3-AE8B-3CD8-D2C9-0668687CF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267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A6EA6C4F-7285-3156-A914-6B1A13281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69B5F00C-6A85-7719-F4F2-6CD9AB5F0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3133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D2E0FBFC-A1E7-6A06-2D8E-F531E64C5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B7474B85-B16D-8E46-FA8F-7CBCE9CC5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E888A425-88ED-433E-C4B8-83E1B41B1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8618BDBC-0397-653A-1D36-01ACB7A8E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202C53B2-F7BC-0570-87B1-5855E3A66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88EECA20-1311-2CC5-3E08-F6C610BB5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BFA57A74-BC11-EE93-558B-C6FFD37A5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6DB7B343-DC8C-D6DE-DC97-FD5C8F7EA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E41D62CA-491B-F3DC-E952-E7945BE4A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8" name="Line 20">
            <a:extLst>
              <a:ext uri="{FF2B5EF4-FFF2-40B4-BE49-F238E27FC236}">
                <a16:creationId xmlns:a16="http://schemas.microsoft.com/office/drawing/2014/main" id="{7A13D233-D87C-B5DC-D42E-57532A732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9" name="Oval 21">
            <a:extLst>
              <a:ext uri="{FF2B5EF4-FFF2-40B4-BE49-F238E27FC236}">
                <a16:creationId xmlns:a16="http://schemas.microsoft.com/office/drawing/2014/main" id="{2CDE7151-4896-5D71-9622-B0FA5B88D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70" name="Line 22">
            <a:extLst>
              <a:ext uri="{FF2B5EF4-FFF2-40B4-BE49-F238E27FC236}">
                <a16:creationId xmlns:a16="http://schemas.microsoft.com/office/drawing/2014/main" id="{93678A3C-F6F4-A0AF-F3FC-8498C6FDB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4763" y="5292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1" name="Line 23">
            <a:extLst>
              <a:ext uri="{FF2B5EF4-FFF2-40B4-BE49-F238E27FC236}">
                <a16:creationId xmlns:a16="http://schemas.microsoft.com/office/drawing/2014/main" id="{E355107F-A2BD-CDA1-ACE9-6BDC521EB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3763" y="5348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2" name="Line 24">
            <a:extLst>
              <a:ext uri="{FF2B5EF4-FFF2-40B4-BE49-F238E27FC236}">
                <a16:creationId xmlns:a16="http://schemas.microsoft.com/office/drawing/2014/main" id="{2E09573F-1047-E784-7DDC-D93AD4327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52165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3" name="Line 25">
            <a:extLst>
              <a:ext uri="{FF2B5EF4-FFF2-40B4-BE49-F238E27FC236}">
                <a16:creationId xmlns:a16="http://schemas.microsoft.com/office/drawing/2014/main" id="{3D3A06CF-AA2F-B5CE-3B91-AAFA8A161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4911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4" name="Line 26">
            <a:extLst>
              <a:ext uri="{FF2B5EF4-FFF2-40B4-BE49-F238E27FC236}">
                <a16:creationId xmlns:a16="http://schemas.microsoft.com/office/drawing/2014/main" id="{5ABCA98D-F3AB-B81B-536D-20E07B437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1363" y="47593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5" name="Line 27">
            <a:extLst>
              <a:ext uri="{FF2B5EF4-FFF2-40B4-BE49-F238E27FC236}">
                <a16:creationId xmlns:a16="http://schemas.microsoft.com/office/drawing/2014/main" id="{9DEF4673-2057-DCD2-07AF-A1A657808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47593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6" name="Line 28">
            <a:extLst>
              <a:ext uri="{FF2B5EF4-FFF2-40B4-BE49-F238E27FC236}">
                <a16:creationId xmlns:a16="http://schemas.microsoft.com/office/drawing/2014/main" id="{3359FDC2-7F00-6B1C-F101-D78C7EDE1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4763" y="4911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7" name="Line 29">
            <a:extLst>
              <a:ext uri="{FF2B5EF4-FFF2-40B4-BE49-F238E27FC236}">
                <a16:creationId xmlns:a16="http://schemas.microsoft.com/office/drawing/2014/main" id="{17154398-BBB3-6B87-856C-D0098AE94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8" name="Line 30">
            <a:extLst>
              <a:ext uri="{FF2B5EF4-FFF2-40B4-BE49-F238E27FC236}">
                <a16:creationId xmlns:a16="http://schemas.microsoft.com/office/drawing/2014/main" id="{53606B13-1F09-562D-7834-F2BD3E1B9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9" name="Line 31">
            <a:extLst>
              <a:ext uri="{FF2B5EF4-FFF2-40B4-BE49-F238E27FC236}">
                <a16:creationId xmlns:a16="http://schemas.microsoft.com/office/drawing/2014/main" id="{FF3660F8-B891-453A-4F7E-D19D93FFD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80" name="Line 32">
            <a:extLst>
              <a:ext uri="{FF2B5EF4-FFF2-40B4-BE49-F238E27FC236}">
                <a16:creationId xmlns:a16="http://schemas.microsoft.com/office/drawing/2014/main" id="{08FDD682-7B4A-5663-F465-D5C01D5F9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81" name="Line 33">
            <a:extLst>
              <a:ext uri="{FF2B5EF4-FFF2-40B4-BE49-F238E27FC236}">
                <a16:creationId xmlns:a16="http://schemas.microsoft.com/office/drawing/2014/main" id="{3AEC7D05-48D4-8D3B-0529-C062F4094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61AF632-35DF-ABE2-122D-6F9F4EA978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ED89E61-9AB2-C1CD-C862-2B5FFFD0929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876800" cy="4191000"/>
          </a:xfrm>
        </p:spPr>
        <p:txBody>
          <a:bodyPr/>
          <a:lstStyle/>
          <a:p>
            <a:r>
              <a:rPr lang="en-US" altLang="en-US"/>
              <a:t>Batteries provide potential difference between one end of the circuit and the other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CAFFE64D-CF9F-C717-2F24-8FD1E3E4C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0"/>
            <a:ext cx="28844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B698D26-8177-10A8-D157-6BDFF2EE46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DFF0974-C6C3-187B-8A7F-E59DD2D0F0B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876800" cy="4191000"/>
          </a:xfrm>
        </p:spPr>
        <p:txBody>
          <a:bodyPr/>
          <a:lstStyle/>
          <a:p>
            <a:r>
              <a:rPr lang="en-US" altLang="en-US"/>
              <a:t>Batteries provide potential difference between one end of the circuit and the other</a:t>
            </a:r>
          </a:p>
          <a:p>
            <a:r>
              <a:rPr lang="en-US" altLang="en-US"/>
              <a:t>Charges flow from high to low electric potential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80D57310-F08E-75BF-1B28-D50C0F122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0"/>
            <a:ext cx="28844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2599AE1-8B51-7BC1-DF6C-E19CCEE69D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 (voltage)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3754019-D544-7675-DECC-5A6D7F66F89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191000" cy="4191000"/>
          </a:xfrm>
        </p:spPr>
        <p:txBody>
          <a:bodyPr/>
          <a:lstStyle/>
          <a:p>
            <a:r>
              <a:rPr lang="en-US" altLang="en-US"/>
              <a:t>Why aren’t birds on power lines shocked?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3EE71E6D-9ABE-DF1C-463F-AD1413306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743200"/>
            <a:ext cx="4419600" cy="345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613089-DB0A-A1FA-B47C-7CE0823D7B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 (voltage)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10D1885-E202-8896-460B-5D16258BEB1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3962400" cy="4191000"/>
          </a:xfrm>
        </p:spPr>
        <p:txBody>
          <a:bodyPr/>
          <a:lstStyle/>
          <a:p>
            <a:r>
              <a:rPr lang="en-US" altLang="en-US"/>
              <a:t>Why aren’t birds on power lines shocked?</a:t>
            </a:r>
          </a:p>
          <a:p>
            <a:endParaRPr lang="en-US" altLang="en-US"/>
          </a:p>
          <a:p>
            <a:r>
              <a:rPr lang="en-US" altLang="en-US"/>
              <a:t>The Potential Difference between their feet is zero! (0 voltage)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B96FEC31-F382-49EB-7D01-5E61A361B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419600" cy="345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4889084-D57C-CFE5-510A-755435207E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Current (I)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D4F045D-4085-3A47-07D4-F9B364FA922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Net flow of electrons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90CD0C1-8267-0108-FF90-89204DF563D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Charge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E40AE4C-6B4A-7F71-C33C-DF241C4F146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Measured in COULOMBS</a:t>
            </a:r>
          </a:p>
          <a:p>
            <a:endParaRPr lang="en-US" altLang="en-US"/>
          </a:p>
          <a:p>
            <a:r>
              <a:rPr lang="en-US" altLang="en-US"/>
              <a:t>Six million trillion electrons is about - 1 C. </a:t>
            </a:r>
          </a:p>
          <a:p>
            <a:r>
              <a:rPr lang="en-US" altLang="en-US"/>
              <a:t>Six million trillion protons is about + 1 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A8DB309-9016-E12D-7CAD-8F1846E9D39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Energy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D4698DD5-7D25-DC21-E8DB-CC275920264B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317B609-E2A2-F8A7-10CF-9E3815DA2FF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Energy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A1208AF-C9A9-E8F4-8EB8-4EBE334DC8A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3657600" cy="4191000"/>
          </a:xfrm>
        </p:spPr>
        <p:txBody>
          <a:bodyPr/>
          <a:lstStyle/>
          <a:p>
            <a:r>
              <a:rPr lang="en-US" altLang="en-US"/>
              <a:t>This spring has more SPE when it is compressed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E5F1B05C-F61B-2FA4-5136-8D9E67861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114800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7D30F16-0D0E-F1E1-9063-B2189B34966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Energy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ED6AD67-5E27-BB8B-B08D-DA14C0E5525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3657600" cy="4191000"/>
          </a:xfrm>
        </p:spPr>
        <p:txBody>
          <a:bodyPr/>
          <a:lstStyle/>
          <a:p>
            <a:r>
              <a:rPr lang="en-US" altLang="en-US" sz="2800"/>
              <a:t>This spring has more SPE when it is compressed</a:t>
            </a:r>
          </a:p>
          <a:p>
            <a:endParaRPr lang="en-US" altLang="en-US" sz="2800"/>
          </a:p>
          <a:p>
            <a:r>
              <a:rPr lang="en-US" altLang="en-US" sz="2800"/>
              <a:t>Likewise, these charges will have more potential energy when they are pushed closer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74F0CBAE-ADC1-907A-EC3D-DB8F2DE77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114800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4C327753-CCB1-C944-C6A8-E5D1CCF59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05000"/>
            <a:ext cx="4343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006E965-BF7A-5ACA-276F-5A2996E94D0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Energy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2F2F99D-2FE5-DCCF-A1C1-DB3E5F30912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 equals the amount of work done to move a charge from one place to another.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7CFB08C-20B9-1F85-DCFB-F731AD8D697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5765690-C38A-DAC1-62FC-5A9475393B0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BD4F98FE-5226-A73F-3EBC-351C296EE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305800" cy="333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D2CF975-4487-EE9C-39E0-5A0ED6B9F12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 Potential Energy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5B85FC5-84C2-58CD-E1F2-B2B6AE9142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Which will have the larger electric potential energy?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675FB49F-63FB-AC64-72F8-B1E0F79A3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5" b="52565"/>
          <a:stretch>
            <a:fillRect/>
          </a:stretch>
        </p:blipFill>
        <p:spPr bwMode="auto">
          <a:xfrm>
            <a:off x="914400" y="2286000"/>
            <a:ext cx="7848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9" name="Rectangle 5">
            <a:extLst>
              <a:ext uri="{FF2B5EF4-FFF2-40B4-BE49-F238E27FC236}">
                <a16:creationId xmlns:a16="http://schemas.microsoft.com/office/drawing/2014/main" id="{DA731D09-9907-4112-59BF-63ECDA0B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590800"/>
            <a:ext cx="304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58DB9921-57B4-3B55-63EF-6B28AA4C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590800"/>
            <a:ext cx="304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1409</TotalTime>
  <Words>516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Times New Roman</vt:lpstr>
      <vt:lpstr>Wingdings</vt:lpstr>
      <vt:lpstr>Glass Layers</vt:lpstr>
      <vt:lpstr>Electricity </vt:lpstr>
      <vt:lpstr>Applications of Electrostatics</vt:lpstr>
      <vt:lpstr>Electric Charge</vt:lpstr>
      <vt:lpstr>Electric Potential Energy</vt:lpstr>
      <vt:lpstr>Electric Potential Energy</vt:lpstr>
      <vt:lpstr>Electric Potential Energy</vt:lpstr>
      <vt:lpstr>Electric Potential Energy</vt:lpstr>
      <vt:lpstr>PowerPoint Presentation</vt:lpstr>
      <vt:lpstr>Electric Potential Energy</vt:lpstr>
      <vt:lpstr>Electric Potential Energy</vt:lpstr>
      <vt:lpstr>Electric Potential (volts)</vt:lpstr>
      <vt:lpstr>Electric Potential (volts)</vt:lpstr>
      <vt:lpstr>Electric Potential (volts)</vt:lpstr>
      <vt:lpstr>Electric Potential (volts)</vt:lpstr>
      <vt:lpstr>Electric Potential (volts)</vt:lpstr>
      <vt:lpstr>Electric Potential (volts)</vt:lpstr>
      <vt:lpstr>Electric Potential vs Potential Energy</vt:lpstr>
      <vt:lpstr>Is 5000 Volts Dangerous?</vt:lpstr>
      <vt:lpstr>Is 5000 Volts Dangerous?</vt:lpstr>
      <vt:lpstr>Potential Difference (voltage)</vt:lpstr>
      <vt:lpstr>Potential Difference (voltage)</vt:lpstr>
      <vt:lpstr>Potential Difference (voltage)</vt:lpstr>
      <vt:lpstr>Potential Difference</vt:lpstr>
      <vt:lpstr>Potential Difference</vt:lpstr>
      <vt:lpstr>Potential Difference (voltage)</vt:lpstr>
      <vt:lpstr>Potential Difference (voltage)</vt:lpstr>
      <vt:lpstr>Current (I)</vt:lpstr>
    </vt:vector>
  </TitlesOfParts>
  <Company>Mount de Sales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</dc:title>
  <dc:creator>MDS</dc:creator>
  <cp:lastModifiedBy>Nayan GRIFFITHS</cp:lastModifiedBy>
  <cp:revision>6</cp:revision>
  <dcterms:created xsi:type="dcterms:W3CDTF">2007-04-22T02:43:55Z</dcterms:created>
  <dcterms:modified xsi:type="dcterms:W3CDTF">2023-03-13T10:53:59Z</dcterms:modified>
</cp:coreProperties>
</file>