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61" r:id="rId9"/>
    <p:sldId id="265" r:id="rId10"/>
    <p:sldId id="264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0066"/>
    <a:srgbClr val="006600"/>
    <a:srgbClr val="FF330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FED3F-862E-3341-1C56-6C675784E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522DD-A778-3E52-CD66-653577976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D4C3F-700A-058C-26B1-0C0F1B22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89BBB-7E69-E043-B7B5-5BF63194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DEA41-0395-D5A4-9930-2AEC63B2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E7187-8C69-4028-BD32-FE7FB7D205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31212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DE386-7F94-5114-CB3F-3C8F4154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17196-79A9-3649-3A7A-59496867E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1F601-922E-EBD4-88EA-18A56628C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823-1A4E-AC03-4CA3-C30181F9F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D160C-FE22-9CF5-572F-FEC2E16B0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A2357-12F7-4D85-9249-1C81D0BD40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582321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4E7FF0-2A3D-AAD0-2170-786E1B95E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FF900-0320-FA85-AECF-7173316C0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B992D-91C4-3425-6843-FD45057C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20E99-A1F5-5952-7F62-D49430DE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0DB83-AD20-4C72-2E31-8935A796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521D3-12C8-4C3A-B9E7-5729F2AC2D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032058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E43CA-16B5-A88E-6BEC-F2CB7C9B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25474-7560-8AD3-C0B4-04977F7D5BA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DB96A-61D0-7AF5-C141-EB00E15934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521C82-DCF9-EC32-C632-7F9560CB3F36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C83BAC-630D-3A61-1E40-B9F26648A7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53189A-E7C8-26E2-8821-05ABBA95B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9B1931-03CF-24A6-11EC-99FBDBF06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A848EC-8A92-47B4-8272-D6CE2EFD8B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97618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F94F2-D08D-906B-080A-8DC1722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8EDF-A892-99F1-0E50-7B6805BFE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9E19F8-AB10-EB93-A8A6-12EE4496F18B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61520E-7548-4C48-B1FC-24B50AB5BB9A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5B10F4-5DA5-77DF-A650-BF8C5368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0BBEEEE-B982-D4AF-7779-92135FFD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66DE853-6C3D-CB00-2C6A-5DD738D2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992404-3F96-4B5B-8069-3DA33C5C1F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2430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DA25-51CE-DCAB-6365-9CD1D2B1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B7A28-88AE-9E58-680C-D6CDB5E03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7BAD1-59D9-2D09-DD04-694196EBE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E7EA7-5E59-9978-038A-08EC77B00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FE0A8-E368-CEEA-52D4-5E2E82FA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8AE2E-D685-4198-B60C-578CBBAFF1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50139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7252F-D8BF-A608-FE12-FB15C96A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62F86-DC2A-5C83-DEEA-02CA86BA2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FF788-841C-E812-0038-A9D3E0DE3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14C9C-2351-52DD-E254-C3478519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F551A-E615-C5FE-E610-F3540C98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806F3-D72C-4DC6-8E20-D58AD5137C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42803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8D9F-DD84-BC3C-AFD2-8241F8F94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0F352-206F-DFF0-EC7A-4AA9A807C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2EDA4-8EDD-6F35-929B-AE03780D5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AF239-874E-ED67-44A3-874890D89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8DA33-07F3-FA55-4CA9-720DCAAE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29DB4-80A7-D6BC-3E8E-27B5F778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53A1E-13C3-4C77-8D1D-A228A746FF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81840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791B-F6EC-8AC4-B96F-0395F4F01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DBD32-CBD1-7A3D-1A90-097F6174C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98D7D-22E0-9B11-1D2B-BC083CCA8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9DD6A5-F001-08E3-4C6D-20E9E8E0B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5B8C3-A4AF-C4E8-FF4F-E33CE07EA6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E1E4A-68E7-5FC7-F4F4-355C2C52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45AE0-BAAA-48AA-0014-842F1A6A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F36FB-A503-09F4-5F8B-311DECAC3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2E2D1-7BE5-47AC-BD3D-785A785E32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54569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C7A00-3F6B-265B-7755-CAB10E90D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A5635-13DF-889D-1D8C-EF82E09B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310E8-B78E-875A-2AD0-B66DE3AC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F1FF1A-2C92-C568-5F62-E6864B57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BF8FA-0701-4442-9103-ABA1B0D91F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8600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3082F7-E2E0-D896-8E83-73A5ABA1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155B0C-8DD0-C070-5BE2-CBBDD387F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7ED44-870E-8958-C602-D55E9362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89DF1-A1A4-45B3-9D6C-1D74701D5B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50049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28317-7936-CB17-550D-878985FE5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E042-6276-0403-F759-D4B4910CF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B2B8CB-CB72-F3C4-7106-62C0FE0BC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95E9D-BD3F-E2C7-532C-9006B3E3E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9C25C-B19A-31DE-1C72-9C54B545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1F638-3C8E-5188-17DA-F9F5F3FF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2B0EC-C26D-432D-93F2-4F78911B87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2788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969B0-D9F0-70C7-F1DD-6FD4FDEE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8DEFE-3504-629D-4E39-564AEFC45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CDF57-AEFC-57E2-E18A-64FFF32C6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2DC32-CE70-8A6F-09C0-C582D2BE7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71CD2-0DDE-F7B7-1C18-5ED132608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2A288-84AD-CD58-9B9A-EA40B3D4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38361-F0B9-4B4B-B64D-719A0883AB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98496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0CFDA33-5615-7E7E-614F-E9B4F2A1A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5E3D1F8-2BF1-D527-591F-05BC6ED7F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AA5F8C3C-3D0D-166C-91E2-D8029015D1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C1FEE10A-409A-B130-3644-8B171BD199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DE9C642C-9633-968B-D4A4-6E02B9F349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1061D6D-3992-45BE-A43E-C3E2B5D3DF9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images.google.co.uk/imgres?imgurl=http://www.scsc.k12.ar.us/2000backeast/ENatHist/Members/Reynolds/mvc-002f.jpg&amp;imgrefurl=http://www.scsc.k12.ar.us/2000backeast/ENatHist/Members/Reynolds/Default.htm&amp;h=480&amp;w=640&amp;sz=32&amp;hl=en&amp;start=3&amp;tbnid=5hoJNpQaVYIttM:&amp;tbnh=103&amp;tbnw=137&amp;prev=/images%3Fq%3Dcoal%26svnum%3D10%26hl%3Den" TargetMode="External"/><Relationship Id="rId2" Type="http://schemas.openxmlformats.org/officeDocument/2006/relationships/hyperlink" Target="http://images.google.co.uk/imgres?imgurl=http://www.free-pictures-photos.com/water/water-08.jpg&amp;imgrefurl=http://www.free-pictures-photos.com/water/index.htm&amp;h=930&amp;w=1420&amp;sz=1763&amp;hl=en&amp;start=1&amp;tbnid=jYxoAI8Ylir_vM:&amp;tbnh=98&amp;tbnw=150&amp;prev=/images%3Fq%3Dwater%26svnum%3D10%26hl%3Den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hyperlink" Target="http://images.google.co.uk/imgres?imgurl=http://www.noaanews.noaa.gov/stories2005/images/sun-soho011905-1919z.jpg&amp;imgrefurl=http://www.noaanews.noaa.gov/stories2005/s2372.htm&amp;h=1024&amp;w=1024&amp;sz=118&amp;hl=en&amp;start=1&amp;tbnid=kqJKIgDY4i45dM:&amp;tbnh=150&amp;tbnw=150&amp;prev=/images%3Fq%3DSun%26svnum%3D10%26hl%3Den" TargetMode="Externa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A165F4F-05C1-4B08-A2FA-333940EFF4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br>
              <a:rPr lang="en-GB" altLang="en-US" sz="4400"/>
            </a:br>
            <a:endParaRPr lang="en-GB" altLang="en-US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D3CE974-790A-35D5-5F2C-3DB5229A8D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3200">
                <a:latin typeface="Comic Sans MS" panose="030F0702030302020204" pitchFamily="66" charset="0"/>
              </a:rPr>
              <a:t>What is it and where does it come from? </a:t>
            </a: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BBA3F7BF-1253-6EAF-2399-6784AF85682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03350" y="765175"/>
            <a:ext cx="6438900" cy="1685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9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Electricity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WordArt 4">
            <a:extLst>
              <a:ext uri="{FF2B5EF4-FFF2-40B4-BE49-F238E27FC236}">
                <a16:creationId xmlns:a16="http://schemas.microsoft.com/office/drawing/2014/main" id="{CE4920FC-1EB8-BA6C-1F63-48351282EF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95513" y="333375"/>
            <a:ext cx="4591050" cy="638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Independent activity 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8972B056-B1BA-8805-F8A6-875A91A9D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644900"/>
            <a:ext cx="74168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Cut out and sort the pictures under the correct columns.   Label the effects of the electricity. </a:t>
            </a:r>
          </a:p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Blue</a:t>
            </a:r>
            <a:r>
              <a:rPr lang="en-GB" altLang="en-US" sz="2400">
                <a:latin typeface="Comic Sans MS" panose="030F0702030302020204" pitchFamily="66" charset="0"/>
              </a:rPr>
              <a:t> and </a:t>
            </a:r>
            <a:r>
              <a:rPr lang="en-GB" altLang="en-US" sz="2400">
                <a:solidFill>
                  <a:srgbClr val="006600"/>
                </a:solidFill>
                <a:latin typeface="Comic Sans MS" panose="030F0702030302020204" pitchFamily="66" charset="0"/>
              </a:rPr>
              <a:t>green </a:t>
            </a:r>
            <a:r>
              <a:rPr lang="en-GB" altLang="en-US" sz="2400">
                <a:latin typeface="Comic Sans MS" panose="030F0702030302020204" pitchFamily="66" charset="0"/>
              </a:rPr>
              <a:t>tables write a sentence describing the effect. E.g. </a:t>
            </a:r>
            <a:r>
              <a:rPr lang="en-GB" altLang="en-US" sz="2400">
                <a:solidFill>
                  <a:srgbClr val="800080"/>
                </a:solidFill>
                <a:latin typeface="Comic Sans MS" panose="030F0702030302020204" pitchFamily="66" charset="0"/>
              </a:rPr>
              <a:t>The mains electricity causes the iron to heat up so it can iron the wrinkles out of clothes. </a:t>
            </a:r>
          </a:p>
        </p:txBody>
      </p:sp>
      <p:graphicFrame>
        <p:nvGraphicFramePr>
          <p:cNvPr id="70698" name="Group 42">
            <a:extLst>
              <a:ext uri="{FF2B5EF4-FFF2-40B4-BE49-F238E27FC236}">
                <a16:creationId xmlns:a16="http://schemas.microsoft.com/office/drawing/2014/main" id="{AAF3DBAD-7474-11F2-B041-A66139260E4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2051050" y="1125538"/>
          <a:ext cx="4392613" cy="2354262"/>
        </p:xfrm>
        <a:graphic>
          <a:graphicData uri="http://schemas.openxmlformats.org/drawingml/2006/table">
            <a:tbl>
              <a:tblPr/>
              <a:tblGrid>
                <a:gridCol w="2197100">
                  <a:extLst>
                    <a:ext uri="{9D8B030D-6E8A-4147-A177-3AD203B41FA5}">
                      <a16:colId xmlns:a16="http://schemas.microsoft.com/office/drawing/2014/main" val="1509036482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4203043550"/>
                    </a:ext>
                  </a:extLst>
                </a:gridCol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Battery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1299877"/>
                  </a:ext>
                </a:extLst>
              </a:tr>
              <a:tr h="1376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heat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sound, movement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355545"/>
                  </a:ext>
                </a:extLst>
              </a:tr>
            </a:tbl>
          </a:graphicData>
        </a:graphic>
      </p:graphicFrame>
      <p:pic>
        <p:nvPicPr>
          <p:cNvPr id="70680" name="Picture 24">
            <a:extLst>
              <a:ext uri="{FF2B5EF4-FFF2-40B4-BE49-F238E27FC236}">
                <a16:creationId xmlns:a16="http://schemas.microsoft.com/office/drawing/2014/main" id="{EAD37AC4-909B-C6C8-FD64-A86F2205DDCA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1916113"/>
            <a:ext cx="1282700" cy="1282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90" name="Picture 34">
            <a:extLst>
              <a:ext uri="{FF2B5EF4-FFF2-40B4-BE49-F238E27FC236}">
                <a16:creationId xmlns:a16="http://schemas.microsoft.com/office/drawing/2014/main" id="{7FBE5C7E-8D6B-2F7E-4E4A-BAD2ABDE6FD0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1916113"/>
            <a:ext cx="1265237" cy="1039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>
            <a:extLst>
              <a:ext uri="{FF2B5EF4-FFF2-40B4-BE49-F238E27FC236}">
                <a16:creationId xmlns:a16="http://schemas.microsoft.com/office/drawing/2014/main" id="{EFE2A8EE-9752-D02D-E960-B95C509E1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49275"/>
            <a:ext cx="18478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WordArt 8">
            <a:extLst>
              <a:ext uri="{FF2B5EF4-FFF2-40B4-BE49-F238E27FC236}">
                <a16:creationId xmlns:a16="http://schemas.microsoft.com/office/drawing/2014/main" id="{BF444C3A-2646-60D2-1042-270EEB6F7A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43213" y="765175"/>
            <a:ext cx="5543550" cy="638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Be safe around electricity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84E821CF-BF3D-D227-E11C-15AF17484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781300"/>
            <a:ext cx="67691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Electricity can be very dangerous. You should </a:t>
            </a: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never</a:t>
            </a:r>
            <a:r>
              <a:rPr lang="en-GB" altLang="en-US" sz="2400">
                <a:latin typeface="Comic Sans MS" panose="030F0702030302020204" pitchFamily="66" charset="0"/>
              </a:rPr>
              <a:t> put anything into electric sockets, except plugs. 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9820A98D-347C-280C-9FB1-4A4B9F01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81525"/>
            <a:ext cx="68405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Never</a:t>
            </a:r>
            <a:r>
              <a:rPr lang="en-GB" altLang="en-US" sz="2400">
                <a:latin typeface="Comic Sans MS" panose="030F0702030302020204" pitchFamily="66" charset="0"/>
              </a:rPr>
              <a:t> touch appliances, wires or electrical switches with wet hands or feet.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37A7F25D-B381-EFF6-685B-3CF265C955A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0075" cy="1108075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800">
                <a:latin typeface="Comic Sans MS" panose="030F0702030302020204" pitchFamily="66" charset="0"/>
              </a:rPr>
              <a:t>There are many sources of electricity such as:</a:t>
            </a:r>
          </a:p>
        </p:txBody>
      </p:sp>
      <p:pic>
        <p:nvPicPr>
          <p:cNvPr id="8202" name="Picture 10">
            <a:hlinkClick r:id="rId2"/>
            <a:extLst>
              <a:ext uri="{FF2B5EF4-FFF2-40B4-BE49-F238E27FC236}">
                <a16:creationId xmlns:a16="http://schemas.microsoft.com/office/drawing/2014/main" id="{C6121BF4-CF3D-6284-7844-90024C0EFD6F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2492375"/>
            <a:ext cx="2305050" cy="150653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0" name="Picture 8">
            <a:hlinkClick r:id="rId4"/>
            <a:extLst>
              <a:ext uri="{FF2B5EF4-FFF2-40B4-BE49-F238E27FC236}">
                <a16:creationId xmlns:a16="http://schemas.microsoft.com/office/drawing/2014/main" id="{8722986F-DC59-71D3-9E04-BDBC5D52C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2093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>
            <a:extLst>
              <a:ext uri="{FF2B5EF4-FFF2-40B4-BE49-F238E27FC236}">
                <a16:creationId xmlns:a16="http://schemas.microsoft.com/office/drawing/2014/main" id="{B3233E7C-E6B3-1DF6-8D96-E89E90215C91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1925" y="2420938"/>
            <a:ext cx="2314575" cy="1444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12" name="Picture 20">
            <a:hlinkClick r:id="rId7"/>
            <a:extLst>
              <a:ext uri="{FF2B5EF4-FFF2-40B4-BE49-F238E27FC236}">
                <a16:creationId xmlns:a16="http://schemas.microsoft.com/office/drawing/2014/main" id="{AD19DDD8-8EF7-532D-A49A-5B46829EF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157788"/>
            <a:ext cx="130492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5" name="Text Box 23">
            <a:extLst>
              <a:ext uri="{FF2B5EF4-FFF2-40B4-BE49-F238E27FC236}">
                <a16:creationId xmlns:a16="http://schemas.microsoft.com/office/drawing/2014/main" id="{627B3CEA-EC83-A573-CAA1-A2DC6438A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076700"/>
            <a:ext cx="5759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Fossil fuels: coal, oil and wood.</a:t>
            </a:r>
          </a:p>
        </p:txBody>
      </p:sp>
      <p:pic>
        <p:nvPicPr>
          <p:cNvPr id="8217" name="Picture 25">
            <a:extLst>
              <a:ext uri="{FF2B5EF4-FFF2-40B4-BE49-F238E27FC236}">
                <a16:creationId xmlns:a16="http://schemas.microsoft.com/office/drawing/2014/main" id="{7736EDEA-E758-68EE-9CB4-6110DC643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724400"/>
            <a:ext cx="2447925" cy="160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9" name="Picture 27">
            <a:extLst>
              <a:ext uri="{FF2B5EF4-FFF2-40B4-BE49-F238E27FC236}">
                <a16:creationId xmlns:a16="http://schemas.microsoft.com/office/drawing/2014/main" id="{DEA593E7-57B0-80C2-DE5C-28D7FB7B5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868863"/>
            <a:ext cx="1735137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20" name="WordArt 28">
            <a:extLst>
              <a:ext uri="{FF2B5EF4-FFF2-40B4-BE49-F238E27FC236}">
                <a16:creationId xmlns:a16="http://schemas.microsoft.com/office/drawing/2014/main" id="{F93D6FE1-A9C0-7338-3847-A67C0CF8E6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765175"/>
            <a:ext cx="4819650" cy="638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Sources of electricity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E3EF4C30-9F35-A130-D870-AB2E5DD52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205038"/>
            <a:ext cx="3887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FED6352D-EC02-D672-1428-2401E2802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96975"/>
            <a:ext cx="7632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Electricity is a kind of energy. It is made in power stations. </a:t>
            </a:r>
          </a:p>
        </p:txBody>
      </p:sp>
      <p:sp>
        <p:nvSpPr>
          <p:cNvPr id="7177" name="WordArt 9">
            <a:extLst>
              <a:ext uri="{FF2B5EF4-FFF2-40B4-BE49-F238E27FC236}">
                <a16:creationId xmlns:a16="http://schemas.microsoft.com/office/drawing/2014/main" id="{DF8C05D8-3400-96B0-FD8E-5972A29CB7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549275"/>
            <a:ext cx="75057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2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What is electricity and how is it made?</a:t>
            </a:r>
          </a:p>
        </p:txBody>
      </p:sp>
      <p:sp>
        <p:nvSpPr>
          <p:cNvPr id="7186" name="Text Box 18">
            <a:extLst>
              <a:ext uri="{FF2B5EF4-FFF2-40B4-BE49-F238E27FC236}">
                <a16:creationId xmlns:a16="http://schemas.microsoft.com/office/drawing/2014/main" id="{E829EFC0-56E6-D175-D292-4AAC58081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5084763"/>
            <a:ext cx="4537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006600"/>
                </a:solidFill>
                <a:latin typeface="Comic Sans MS" panose="030F0702030302020204" pitchFamily="66" charset="0"/>
              </a:rPr>
              <a:t>How do you think electricity is connected to our homes?</a:t>
            </a:r>
          </a:p>
        </p:txBody>
      </p:sp>
      <p:pic>
        <p:nvPicPr>
          <p:cNvPr id="7192" name="Picture 24">
            <a:extLst>
              <a:ext uri="{FF2B5EF4-FFF2-40B4-BE49-F238E27FC236}">
                <a16:creationId xmlns:a16="http://schemas.microsoft.com/office/drawing/2014/main" id="{322EFAE6-1876-8B9A-8261-92CB7EBE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76475"/>
            <a:ext cx="3600450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4" name="Picture 26">
            <a:extLst>
              <a:ext uri="{FF2B5EF4-FFF2-40B4-BE49-F238E27FC236}">
                <a16:creationId xmlns:a16="http://schemas.microsoft.com/office/drawing/2014/main" id="{E271B397-EB04-FE68-0BEE-8008E1C14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205038"/>
            <a:ext cx="2879725" cy="264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6" name="Rectangle 28">
            <a:extLst>
              <a:ext uri="{FF2B5EF4-FFF2-40B4-BE49-F238E27FC236}">
                <a16:creationId xmlns:a16="http://schemas.microsoft.com/office/drawing/2014/main" id="{3B505849-1BAD-B694-A240-6AFC90A63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628775"/>
            <a:ext cx="5421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Electricity is also made in batteries.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WordArt 4">
            <a:extLst>
              <a:ext uri="{FF2B5EF4-FFF2-40B4-BE49-F238E27FC236}">
                <a16:creationId xmlns:a16="http://schemas.microsoft.com/office/drawing/2014/main" id="{B8BC00C7-31E6-FC4D-8994-2045114C5B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765175"/>
            <a:ext cx="5962650" cy="638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How mains electricity works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8C9710F4-A8B5-E673-5FDB-5F6B8AA13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628775"/>
            <a:ext cx="7993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Comic Sans MS" panose="030F0702030302020204" pitchFamily="66" charset="0"/>
              </a:rPr>
              <a:t>The electricity produced in power stations is carried through wires into buildings. </a:t>
            </a:r>
          </a:p>
        </p:txBody>
      </p:sp>
      <p:pic>
        <p:nvPicPr>
          <p:cNvPr id="60423" name="Picture 7">
            <a:extLst>
              <a:ext uri="{FF2B5EF4-FFF2-40B4-BE49-F238E27FC236}">
                <a16:creationId xmlns:a16="http://schemas.microsoft.com/office/drawing/2014/main" id="{7451E388-6A5F-2BA3-D71A-65A0B0D74535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3357563"/>
            <a:ext cx="1905000" cy="190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0426" name="Picture 10">
            <a:extLst>
              <a:ext uri="{FF2B5EF4-FFF2-40B4-BE49-F238E27FC236}">
                <a16:creationId xmlns:a16="http://schemas.microsoft.com/office/drawing/2014/main" id="{2469D988-FA03-4289-EF57-1D04A3629FDB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5375" y="3213100"/>
            <a:ext cx="2303463" cy="2303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0434" name="Picture 18">
            <a:extLst>
              <a:ext uri="{FF2B5EF4-FFF2-40B4-BE49-F238E27FC236}">
                <a16:creationId xmlns:a16="http://schemas.microsoft.com/office/drawing/2014/main" id="{40368086-3403-1E32-471D-3FA0D4B9752A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997200"/>
            <a:ext cx="2527300" cy="3168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0440" name="Rectangle 24">
            <a:extLst>
              <a:ext uri="{FF2B5EF4-FFF2-40B4-BE49-F238E27FC236}">
                <a16:creationId xmlns:a16="http://schemas.microsoft.com/office/drawing/2014/main" id="{14F00479-2D1B-185B-39FD-6507490A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420938"/>
            <a:ext cx="10963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Comic Sans MS" panose="030F0702030302020204" pitchFamily="66" charset="0"/>
              </a:rPr>
              <a:t>and we can connect to it by using a plug.</a:t>
            </a:r>
          </a:p>
        </p:txBody>
      </p:sp>
      <p:sp>
        <p:nvSpPr>
          <p:cNvPr id="60446" name="Rectangle 30">
            <a:extLst>
              <a:ext uri="{FF2B5EF4-FFF2-40B4-BE49-F238E27FC236}">
                <a16:creationId xmlns:a16="http://schemas.microsoft.com/office/drawing/2014/main" id="{DF2216E7-A59E-3B21-EC59-0790C4B53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2060575"/>
            <a:ext cx="450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omic Sans MS" panose="030F0702030302020204" pitchFamily="66" charset="0"/>
              </a:rPr>
              <a:t>This is called mains electricity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  <p:bldP spid="60440" grpId="0"/>
      <p:bldP spid="604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WordArt 4">
            <a:extLst>
              <a:ext uri="{FF2B5EF4-FFF2-40B4-BE49-F238E27FC236}">
                <a16:creationId xmlns:a16="http://schemas.microsoft.com/office/drawing/2014/main" id="{DEF6A4D2-DCA3-34D0-E14F-854DCB9009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620713"/>
            <a:ext cx="57531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How batteries work</a:t>
            </a:r>
          </a:p>
        </p:txBody>
      </p:sp>
      <p:pic>
        <p:nvPicPr>
          <p:cNvPr id="65541" name="Picture 5">
            <a:extLst>
              <a:ext uri="{FF2B5EF4-FFF2-40B4-BE49-F238E27FC236}">
                <a16:creationId xmlns:a16="http://schemas.microsoft.com/office/drawing/2014/main" id="{E87DE271-189E-DA92-7037-7A80F6F5AEAE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5084763"/>
            <a:ext cx="1920875" cy="158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5543" name="Text Box 7">
            <a:extLst>
              <a:ext uri="{FF2B5EF4-FFF2-40B4-BE49-F238E27FC236}">
                <a16:creationId xmlns:a16="http://schemas.microsoft.com/office/drawing/2014/main" id="{59D0992C-3C83-A95E-BF58-8B20ADE3A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1412875"/>
            <a:ext cx="417671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Inside a battery are two different chemicals. When you put a battery into an appliance a circuit is made. </a:t>
            </a:r>
          </a:p>
        </p:txBody>
      </p:sp>
      <p:pic>
        <p:nvPicPr>
          <p:cNvPr id="65548" name="Picture 12">
            <a:extLst>
              <a:ext uri="{FF2B5EF4-FFF2-40B4-BE49-F238E27FC236}">
                <a16:creationId xmlns:a16="http://schemas.microsoft.com/office/drawing/2014/main" id="{8EEEFDB2-CBB6-DF26-0667-CA0EFB7ADECC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3" t="22731" r="28741" b="24231"/>
          <a:stretch>
            <a:fillRect/>
          </a:stretch>
        </p:blipFill>
        <p:spPr>
          <a:xfrm>
            <a:off x="611188" y="1484313"/>
            <a:ext cx="2800350" cy="3949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5553" name="Picture 17">
            <a:extLst>
              <a:ext uri="{FF2B5EF4-FFF2-40B4-BE49-F238E27FC236}">
                <a16:creationId xmlns:a16="http://schemas.microsoft.com/office/drawing/2014/main" id="{7BB46972-3FA6-B1A7-64D4-2FC2BFDE2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23" r="60808"/>
          <a:stretch>
            <a:fillRect/>
          </a:stretch>
        </p:blipFill>
        <p:spPr bwMode="auto">
          <a:xfrm>
            <a:off x="611188" y="5734050"/>
            <a:ext cx="21590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54" name="Rectangle 18">
            <a:extLst>
              <a:ext uri="{FF2B5EF4-FFF2-40B4-BE49-F238E27FC236}">
                <a16:creationId xmlns:a16="http://schemas.microsoft.com/office/drawing/2014/main" id="{E81F8672-2A10-9A0B-5B54-E222215DA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141663"/>
            <a:ext cx="47513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Comic Sans MS" panose="030F0702030302020204" pitchFamily="66" charset="0"/>
              </a:rPr>
              <a:t>The two chemicals begin to change into new chemicals. As they change an electrical current flows along the circuit making the appliance 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/>
      <p:bldP spid="655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>
            <a:extLst>
              <a:ext uri="{FF2B5EF4-FFF2-40B4-BE49-F238E27FC236}">
                <a16:creationId xmlns:a16="http://schemas.microsoft.com/office/drawing/2014/main" id="{F45B1ADC-EFF6-F8C2-C759-4DE818B095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03350" y="620713"/>
            <a:ext cx="6067425" cy="638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Why do we need electricity?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904790CB-AE80-824B-E06B-0DB7EE37F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700213"/>
            <a:ext cx="4032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>
              <a:latin typeface="Comic Sans MS" panose="030F0702030302020204" pitchFamily="66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5947C1A1-8E3E-74BE-E5B5-211127E5B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In the modern world we rely on electricity for nearly everything. </a:t>
            </a:r>
          </a:p>
        </p:txBody>
      </p:sp>
      <p:pic>
        <p:nvPicPr>
          <p:cNvPr id="11273" name="Picture 9">
            <a:extLst>
              <a:ext uri="{FF2B5EF4-FFF2-40B4-BE49-F238E27FC236}">
                <a16:creationId xmlns:a16="http://schemas.microsoft.com/office/drawing/2014/main" id="{2C2C002E-2C81-C951-208F-DD1C53783BD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3573463"/>
            <a:ext cx="1905000" cy="2163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80" name="Picture 16">
            <a:extLst>
              <a:ext uri="{FF2B5EF4-FFF2-40B4-BE49-F238E27FC236}">
                <a16:creationId xmlns:a16="http://schemas.microsoft.com/office/drawing/2014/main" id="{E8A40CDD-6342-0DB1-337F-DAC5C7460A2D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3357563"/>
            <a:ext cx="1671638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83" name="Text Box 19">
            <a:extLst>
              <a:ext uri="{FF2B5EF4-FFF2-40B4-BE49-F238E27FC236}">
                <a16:creationId xmlns:a16="http://schemas.microsoft.com/office/drawing/2014/main" id="{529EBE95-ECB6-4D9F-BACD-9324D2DB3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516563"/>
            <a:ext cx="53276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rgbClr val="006600"/>
                </a:solidFill>
                <a:latin typeface="Comic Sans MS" panose="030F0702030302020204" pitchFamily="66" charset="0"/>
              </a:rPr>
              <a:t>What type of electricity do these appliances use?</a:t>
            </a:r>
            <a:endParaRPr lang="en-GB" altLang="en-US">
              <a:solidFill>
                <a:srgbClr val="006600"/>
              </a:solidFill>
            </a:endParaRPr>
          </a:p>
        </p:txBody>
      </p:sp>
      <p:sp>
        <p:nvSpPr>
          <p:cNvPr id="11285" name="Rectangle 21">
            <a:extLst>
              <a:ext uri="{FF2B5EF4-FFF2-40B4-BE49-F238E27FC236}">
                <a16:creationId xmlns:a16="http://schemas.microsoft.com/office/drawing/2014/main" id="{85380051-4DC4-81F5-07A3-6900C1C7A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420938"/>
            <a:ext cx="7056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We need it for important things like:</a:t>
            </a:r>
          </a:p>
        </p:txBody>
      </p:sp>
      <p:pic>
        <p:nvPicPr>
          <p:cNvPr id="11288" name="Picture 24">
            <a:extLst>
              <a:ext uri="{FF2B5EF4-FFF2-40B4-BE49-F238E27FC236}">
                <a16:creationId xmlns:a16="http://schemas.microsoft.com/office/drawing/2014/main" id="{AFE359E1-4AC9-835A-BF01-97B5DB497400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3573463"/>
            <a:ext cx="1951038" cy="19034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9" name="Text Box 25">
            <a:extLst>
              <a:ext uri="{FF2B5EF4-FFF2-40B4-BE49-F238E27FC236}">
                <a16:creationId xmlns:a16="http://schemas.microsoft.com/office/drawing/2014/main" id="{BACEBA87-3AB6-5E29-CF7B-B44531C0B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068638"/>
            <a:ext cx="252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refrigerators</a:t>
            </a:r>
            <a:r>
              <a:rPr lang="en-GB" altLang="en-US" sz="2800"/>
              <a:t> </a:t>
            </a:r>
          </a:p>
        </p:txBody>
      </p:sp>
      <p:sp>
        <p:nvSpPr>
          <p:cNvPr id="11290" name="Text Box 26">
            <a:extLst>
              <a:ext uri="{FF2B5EF4-FFF2-40B4-BE49-F238E27FC236}">
                <a16:creationId xmlns:a16="http://schemas.microsoft.com/office/drawing/2014/main" id="{962E1EC2-A708-EC8A-D0C0-416E6393E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686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heating</a:t>
            </a:r>
          </a:p>
        </p:txBody>
      </p:sp>
      <p:sp>
        <p:nvSpPr>
          <p:cNvPr id="11291" name="Text Box 27">
            <a:extLst>
              <a:ext uri="{FF2B5EF4-FFF2-40B4-BE49-F238E27FC236}">
                <a16:creationId xmlns:a16="http://schemas.microsoft.com/office/drawing/2014/main" id="{88822C85-7499-14EB-62D0-C6DCADEF2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2852738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lighting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3" grpId="0"/>
      <p:bldP spid="11285" grpId="0"/>
      <p:bldP spid="11289" grpId="0"/>
      <p:bldP spid="11290" grpId="0"/>
      <p:bldP spid="112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WordArt 5">
            <a:extLst>
              <a:ext uri="{FF2B5EF4-FFF2-40B4-BE49-F238E27FC236}">
                <a16:creationId xmlns:a16="http://schemas.microsoft.com/office/drawing/2014/main" id="{BB9BC72B-E958-3301-2879-198F2D531C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16013" y="765175"/>
            <a:ext cx="6505575" cy="638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Things that use battery power</a:t>
            </a:r>
          </a:p>
        </p:txBody>
      </p:sp>
      <p:sp>
        <p:nvSpPr>
          <p:cNvPr id="57354" name="Text Box 10">
            <a:extLst>
              <a:ext uri="{FF2B5EF4-FFF2-40B4-BE49-F238E27FC236}">
                <a16:creationId xmlns:a16="http://schemas.microsoft.com/office/drawing/2014/main" id="{92D4CA0E-A851-AB69-3DB1-6682489B3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844675"/>
            <a:ext cx="734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006600"/>
                </a:solidFill>
                <a:latin typeface="Comic Sans MS" panose="030F0702030302020204" pitchFamily="66" charset="0"/>
              </a:rPr>
              <a:t>Can you think of appliances that use batteries?</a:t>
            </a:r>
          </a:p>
        </p:txBody>
      </p:sp>
      <p:pic>
        <p:nvPicPr>
          <p:cNvPr id="57356" name="Picture 12">
            <a:extLst>
              <a:ext uri="{FF2B5EF4-FFF2-40B4-BE49-F238E27FC236}">
                <a16:creationId xmlns:a16="http://schemas.microsoft.com/office/drawing/2014/main" id="{0FE5F5C4-CAAC-098E-589D-9E00A665D113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708275"/>
            <a:ext cx="1993900" cy="1493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7359" name="Picture 15">
            <a:extLst>
              <a:ext uri="{FF2B5EF4-FFF2-40B4-BE49-F238E27FC236}">
                <a16:creationId xmlns:a16="http://schemas.microsoft.com/office/drawing/2014/main" id="{4B125420-4C0A-BD40-1FB4-B9C756C5B809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2492375"/>
            <a:ext cx="1789112" cy="2120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7363" name="Picture 19">
            <a:extLst>
              <a:ext uri="{FF2B5EF4-FFF2-40B4-BE49-F238E27FC236}">
                <a16:creationId xmlns:a16="http://schemas.microsoft.com/office/drawing/2014/main" id="{324B5E49-7977-50FF-44BC-7CCC03EF0837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3938" y="2565400"/>
            <a:ext cx="1828800" cy="1530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WordArt 4">
            <a:extLst>
              <a:ext uri="{FF2B5EF4-FFF2-40B4-BE49-F238E27FC236}">
                <a16:creationId xmlns:a16="http://schemas.microsoft.com/office/drawing/2014/main" id="{6BA20965-0FE0-E7A1-00C6-D13AD00768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58888" y="620713"/>
            <a:ext cx="621982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Things that use mains electricity </a:t>
            </a:r>
          </a:p>
        </p:txBody>
      </p:sp>
      <p:pic>
        <p:nvPicPr>
          <p:cNvPr id="71686" name="Picture 6">
            <a:extLst>
              <a:ext uri="{FF2B5EF4-FFF2-40B4-BE49-F238E27FC236}">
                <a16:creationId xmlns:a16="http://schemas.microsoft.com/office/drawing/2014/main" id="{F477473C-A937-8189-D2B9-8ED7C38EE307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3150" y="2624138"/>
            <a:ext cx="2806700" cy="2476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9" name="Picture 9">
            <a:extLst>
              <a:ext uri="{FF2B5EF4-FFF2-40B4-BE49-F238E27FC236}">
                <a16:creationId xmlns:a16="http://schemas.microsoft.com/office/drawing/2014/main" id="{471F1FC9-3A55-F49E-5430-C50399B0F5DD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2205038"/>
            <a:ext cx="3384550" cy="2185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692" name="Text Box 12">
            <a:extLst>
              <a:ext uri="{FF2B5EF4-FFF2-40B4-BE49-F238E27FC236}">
                <a16:creationId xmlns:a16="http://schemas.microsoft.com/office/drawing/2014/main" id="{21693E1E-1867-6D02-BD33-1852032F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412875"/>
            <a:ext cx="6480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006600"/>
                </a:solidFill>
                <a:latin typeface="Comic Sans MS" panose="030F0702030302020204" pitchFamily="66" charset="0"/>
              </a:rPr>
              <a:t>What can you see in this classroom that uses mains electricity? </a:t>
            </a:r>
          </a:p>
        </p:txBody>
      </p:sp>
      <p:pic>
        <p:nvPicPr>
          <p:cNvPr id="71694" name="Picture 14">
            <a:extLst>
              <a:ext uri="{FF2B5EF4-FFF2-40B4-BE49-F238E27FC236}">
                <a16:creationId xmlns:a16="http://schemas.microsoft.com/office/drawing/2014/main" id="{D615436E-C240-3F4B-6D46-BAE930E047AD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275" y="4437063"/>
            <a:ext cx="2168525" cy="1439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698" name="Text Box 18">
            <a:extLst>
              <a:ext uri="{FF2B5EF4-FFF2-40B4-BE49-F238E27FC236}">
                <a16:creationId xmlns:a16="http://schemas.microsoft.com/office/drawing/2014/main" id="{4D47CFBC-86F7-EF9A-EA4F-FD86DD5AB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589588"/>
            <a:ext cx="6480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006600"/>
                </a:solidFill>
                <a:latin typeface="Comic Sans MS" panose="030F0702030302020204" pitchFamily="66" charset="0"/>
              </a:rPr>
              <a:t>What things do you have at home that use mains electricity?</a:t>
            </a:r>
            <a:r>
              <a:rPr lang="en-GB" alt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333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Comic Sans MS</vt:lpstr>
      <vt:lpstr>Default Design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East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Uel User</dc:creator>
  <cp:lastModifiedBy>Nayan GRIFFITHS</cp:lastModifiedBy>
  <cp:revision>32</cp:revision>
  <dcterms:created xsi:type="dcterms:W3CDTF">2007-02-07T12:57:45Z</dcterms:created>
  <dcterms:modified xsi:type="dcterms:W3CDTF">2023-03-13T10:53:37Z</dcterms:modified>
</cp:coreProperties>
</file>