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4" r:id="rId2"/>
    <p:sldId id="256" r:id="rId3"/>
    <p:sldId id="257" r:id="rId4"/>
    <p:sldId id="258" r:id="rId5"/>
    <p:sldId id="259" r:id="rId6"/>
    <p:sldId id="260" r:id="rId7"/>
    <p:sldId id="271" r:id="rId8"/>
    <p:sldId id="266" r:id="rId9"/>
    <p:sldId id="267" r:id="rId10"/>
    <p:sldId id="268" r:id="rId11"/>
    <p:sldId id="269" r:id="rId12"/>
    <p:sldId id="270" r:id="rId13"/>
    <p:sldId id="261" r:id="rId14"/>
    <p:sldId id="262" r:id="rId15"/>
    <p:sldId id="276" r:id="rId16"/>
    <p:sldId id="278" r:id="rId17"/>
    <p:sldId id="263" r:id="rId18"/>
    <p:sldId id="264" r:id="rId19"/>
    <p:sldId id="273" r:id="rId20"/>
    <p:sldId id="272" r:id="rId21"/>
    <p:sldId id="279" r:id="rId22"/>
  </p:sldIdLst>
  <p:sldSz cx="9144000" cy="6858000" type="screen4x3"/>
  <p:notesSz cx="68580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8" autoAdjust="0"/>
    <p:restoredTop sz="90929"/>
  </p:normalViewPr>
  <p:slideViewPr>
    <p:cSldViewPr>
      <p:cViewPr varScale="1">
        <p:scale>
          <a:sx n="100" d="100"/>
          <a:sy n="100" d="100"/>
        </p:scale>
        <p:origin x="5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20B8A2D-B458-7717-7A10-8403C8AFCD0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9273978-7F7D-F224-51A5-820A1691510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965352B4-C841-22DA-F3CC-3AE1DAD32C0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07D7BCB1-2D48-5457-789C-5D8E064067A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9CD9C9-E1DB-42A4-A9FD-70D31FD3F3F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BC28BCD-8A4D-8ABE-2873-1CEFEBB1E28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GB" altLang="en-US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7456CF4-D420-C093-6578-3FDD1FFF96B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endParaRPr lang="en-GB" altLang="en-US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FCE2F848-9222-57B5-FDEF-BD6597D0A124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EFA6873D-04F5-5A53-8198-1A2A75FADBC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146EEB98-3321-21C9-CEA2-1084AFFB05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GB" altLang="en-US"/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3FFEAE2A-DD8C-A000-D316-8AC6A31ADE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D50A702D-5065-4F67-8537-7FADB9E440A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CF41805-5F77-E92A-82B8-684E9ABD46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D05B20-98D6-427C-BEBD-7E968836C9CE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2BFDEF33-6A37-892F-F856-F7F3F3BC010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D31D9EF3-D8B5-3FF7-0499-5D68431389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631BF16-1962-0BA1-4942-41ED9A28C3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704E1D-9AEB-46B7-8AA4-A35351C7C2F1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9FBF8155-5940-11D1-3FBB-E45D42F9963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519DC9B-986B-BE0D-0A99-F837C56225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F109F4A-D76E-EECF-AF83-F5C35AB783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F250E9-1FB2-4283-9CB1-877B07E5C18B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D830EF7B-93DA-D671-BD9A-A1598FF6F2F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DE2C233-251D-210A-6D38-24C430704B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335EA43-2056-A644-CEA1-4DFBA8ABD4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DD6B3D-4A47-4BBC-8804-36F93F084EFA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2487240F-76AF-41B6-3A88-CBC5A5C67B7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1633F3EB-627D-68FB-2731-48F8A447E8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F58BE5C-460F-614E-B1C3-78B770C20C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FC921-43D8-47C1-8654-85DAE8421638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6AFD2D57-8695-7375-84E4-FB5A0B447E7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5A18B84B-C4AD-826F-66C4-B01A911311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27A1B9D-1167-3F33-C5A7-35C6A34D7A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EF3B83-03D1-4369-A5F7-9D581B2A1A3D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24D22DD6-DCE8-6F00-5AD7-F15AF375CDE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F41FB3A3-0A7A-9A3E-9151-3BA51FA8A3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4A97D42-EC17-4C81-749D-6524EF154D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24C5A-A7EE-4B06-BD01-43C1FEF841E0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2390A8CB-D3F4-AE5D-B1F7-2D67969AE7C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AF094EFB-C497-550A-FBDA-39859DEAEC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23F0B0C-AD82-4586-ACF7-CCD1BC4F51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1709EA-7AB9-4FD9-B4D1-CA9D12D1CB1C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16FFEF33-7DBC-6EF0-4CD6-D7784E34332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8276A5E5-97CC-A1EF-2DF8-0200F5F71E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D7F6560-02C1-770B-87E2-701A3A51D7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FE122-8C51-404E-9855-724BBE78EBFA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DB273B50-8703-BACC-F5EB-B7B83000EDC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256868D5-F4C1-CFE8-3B0D-0EC1D81A39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2EB50AB-CC39-ADB3-9EE3-45DBD21B05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CB94E4-1051-4297-A9EC-6E348491C941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AF2AD29A-D9FB-ACFF-A822-68A277F4896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5A817E1B-83CC-255A-EDDA-07FA684505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A1EF6AA-A9A7-EDF4-06A2-71D1187018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9E3C9D-2E15-411A-8613-4C8F3913FF85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D8E0AFD6-C8E2-18F6-DAE7-9D6E3A7DC58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5190D94C-A8C5-3E99-4159-EA2F733AF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8F9E759-2A2A-74FD-E3E9-FCF099C64F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E9F739-D327-4F48-92BD-8B660A8C39C3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0F055760-3C7A-11AA-0201-85BF797879D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CF3237A7-DF3F-6757-74C7-047D01A40D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A5A0D18-30C2-E4B5-F7CB-71CEF6F427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B5209E-24C8-4C75-BAE7-1C14C17E101B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72F6F99C-0405-A2B2-0263-CBF783A1FF8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0911122C-A4E8-5FC1-71FB-64207A35CC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BE55D43-73D4-6E78-7368-CF78E69FF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07FD8F-6082-414C-A807-B250BA00A764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CFEC8BF7-F443-602C-97EB-6A788D5251D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FEED16BF-7460-6BF3-BAB6-093258D947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02B1378-C788-7DB6-62B2-A5ADF4C7F9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53B74E-B180-4D90-9856-DFC7B9CB1D34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E8D30CA2-7D68-9233-70B8-90DE2DDAF97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FAE8829F-D70D-37B0-D86B-FE00986CEB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ACA54A8-6130-3505-4F54-A635FC360A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32D045-D560-4747-8FA2-EFA9BD8974FE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016E91F3-870E-665E-0750-E9365B002F5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318744BD-7EE4-1938-B41F-E21FA744C2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D77452C-211C-01FC-E3FE-932179FB58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780BD6-BBB5-4036-8C25-7F08246CA390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53979653-DBE7-F3BF-8929-AAB2C4C62D3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E049ED6-21EB-87F1-1B2E-373A750CB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07AE907-4A9E-8F66-3EA9-3465363585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5E4F4D-8DBA-4406-A1E0-FBA3FBF367D0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71EB19E4-FC22-0ED6-E87E-57B699151B0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D2C38009-39BC-AB76-7599-C7B83A3192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A981F3D-6E6B-7398-BBD5-C6EB8359BA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802C9F-EF32-457E-9F52-3AC50EBDE9D0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F334DA52-1DA2-766C-365A-93F79F47D47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D207E57-004C-C221-F9E8-06D3DEAD08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7578D2B-7974-BDC4-4F29-1F24215219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FAB56B-AFF0-49C9-B17E-0DB73CAA92AF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A9202416-3D42-01DC-E081-247A7CC97A7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7FEBFDAD-5443-B9A0-C725-14568C1CDF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1D330E3-DA38-9461-410E-C8D7A3D29A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C7202-ACA9-42F4-9344-17C2AC3D4885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BF33E800-EF76-23C2-CAA3-9CAAEA935AA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3F602306-C8E0-FE16-767A-5ACC9925FF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33A07-1058-FBA5-BE87-02BB1BCDD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6E4508-6C46-94BE-01DB-A437D0302E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46E0D-55B0-B73E-08F3-E6BB3C37C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4A765-BB5B-41F3-6929-6FB42E05E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3D5A-F44C-9EEC-E558-8099ECB70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0E605-991D-4EF3-9209-7AA294D85FD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5114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54AFF-58D6-C1EA-B874-C8A39170E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9E39FF-30F7-D8AE-EB86-3865170F4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59A32-7650-B775-ABE7-1D3F4055A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181AA-A9C9-2684-4359-13CD6B6FD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49A5D-9766-EA23-85D9-989886028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6EE4D-6F0F-45F8-9656-9C34F3FE8C2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823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85135E-FCF8-9367-8D06-10C0D383F8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6D78A0-03F8-3B63-AA81-69CF281D86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618EC-AEB3-A6F2-DEBC-49C043527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B21AA-FE1B-9425-1CE3-58A616489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17268-9037-6C37-03AB-62BA6EAA8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2E3CA-7853-4441-A171-E6E75D45995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522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AF3F3-F849-A2CC-ECD4-BFBE001BF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318B4-C8E0-7622-B2A3-58793FE7C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E88A5-D0F3-B89E-876E-CA48D13C7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444AF-D7A1-4A86-CDA7-5152FA823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55FE6-736D-7022-A9D2-B47D2B791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58C9E-1328-4E0F-B9AC-8339CC106E8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984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C5FA1-7495-65AE-C388-431B03FCF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5314D-8AE7-085D-EE33-E6C840F53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C7CC-F7ED-C075-25D4-2EA00B46B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5F356-B36E-443C-1A3D-2EEFDD728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1C400-3EBB-CD47-83FD-88A074DF4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5CBCD-26D2-4F5E-A161-C0DD3B125E2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8651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4FE47-AA6A-7A8E-ED75-A230DF1D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AC6F2-6DC3-0E07-5236-03E77426B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A000F-1990-02AB-AD9F-DD4A1B79B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2987F9-011E-5E28-5CF0-F21D15D64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A81E2-AADD-ADC9-82A2-87085B67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CDC28-DCE3-271D-75A7-370E2B411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FFED9-60CF-41FB-BB0D-3F68D1FD99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2354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A9D76-978E-B401-3A9D-C80085E4F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99A50-3D94-2ED1-593C-30F33259D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5D856D-D738-A0DF-2B15-13E8C738E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1BFFA6-5CAB-DD36-02EB-F6745FC8A3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65C28F-1F73-CF3F-1C8B-996497F0AD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2CA03A-1CC9-3054-8185-8A20FB57F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1387A7-C2C7-7531-4927-DE3D63CFA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91E536-24EE-E8C5-A5DE-1CA53A853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ED665-24E2-43AE-BAA5-70C2CE02268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7543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4BDEE-CDB2-2196-EF45-7859C2966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70B86D-679D-5891-1A96-7642C58EB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94E1E3-23C5-193C-4A6B-06792FBE3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5B11DF-28B6-9671-74DD-C44947075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7000F-C589-4C77-B28F-E92A607207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7377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6BA364-94A5-833F-E1D9-F4376466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7BF4B1-E908-986F-727E-0E252ECB3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8C76A-4ED4-42DC-4424-83951FBFE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7A0F6-FDA9-4268-A8F7-E3663B8CE70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4288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6B61E-A731-B1F1-7388-EDB99118B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4DD74-04FD-B9F3-4A6F-56E617856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D2C2B2-E637-5321-9683-5AB033BFB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6F1871-24E2-B5CC-A2F0-7FE39521A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1DAD1B-1979-FF72-9D66-F37DB6B65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22E6DA-1922-858B-8D63-AD8E197B3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906E5-E694-4769-A60E-2A8AF455BD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5749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4B187-492E-8721-74BF-42FE6EF7D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C94A4F-C6D5-BFD9-1304-4428829FF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4FE81A-80C5-B497-1DAB-6C2D64FB2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627599-0E97-F1A7-4E3C-16366998E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0A81AB-B320-508C-C797-6EC8DFCEE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AAAAC-3056-479F-805C-547AF0240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64926-C090-42E6-96A8-396E0ED802D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3066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67BDC43-BFFA-242E-4236-B080DEE38B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2471F80-4083-AFEF-02D8-57B416BA1F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DA937F9-DF95-9149-BFAB-54726E81A99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C4E6BFA-A616-DB12-5014-7D719C92E1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1603DBF-4454-DACB-FB93-E38DF7DEEDA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fld id="{78930828-321D-49D5-AB57-F4BD54B1563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>
            <a:extLst>
              <a:ext uri="{FF2B5EF4-FFF2-40B4-BE49-F238E27FC236}">
                <a16:creationId xmlns:a16="http://schemas.microsoft.com/office/drawing/2014/main" id="{B37BC852-7B6E-5852-1C9F-C7974CE21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419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i="0"/>
          </a:p>
        </p:txBody>
      </p:sp>
      <p:sp>
        <p:nvSpPr>
          <p:cNvPr id="22531" name="Text Box 1027">
            <a:extLst>
              <a:ext uri="{FF2B5EF4-FFF2-40B4-BE49-F238E27FC236}">
                <a16:creationId xmlns:a16="http://schemas.microsoft.com/office/drawing/2014/main" id="{2C4DF07B-E46C-2281-8141-1B3A0DC43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1439863"/>
            <a:ext cx="8464550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4400" b="1">
                <a:solidFill>
                  <a:srgbClr val="FFFF00"/>
                </a:solidFill>
                <a:latin typeface="Tahoma" panose="020B0604030504040204" pitchFamily="34" charset="0"/>
              </a:rPr>
              <a:t>Aims of the session:</a:t>
            </a:r>
          </a:p>
          <a:p>
            <a:endParaRPr lang="en-GB" altLang="en-US" sz="44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>
              <a:buFontTx/>
              <a:buChar char="•"/>
            </a:pPr>
            <a:r>
              <a:rPr lang="en-GB" altLang="en-US" i="0">
                <a:solidFill>
                  <a:srgbClr val="FFFF00"/>
                </a:solidFill>
                <a:latin typeface="Tahoma" panose="020B0604030504040204" pitchFamily="34" charset="0"/>
              </a:rPr>
              <a:t> Learn about fertilisers and their effects on the environment.</a:t>
            </a:r>
          </a:p>
          <a:p>
            <a:pPr>
              <a:buFontTx/>
              <a:buChar char="•"/>
            </a:pPr>
            <a:r>
              <a:rPr lang="en-GB" altLang="en-US" i="0">
                <a:solidFill>
                  <a:srgbClr val="FFFF00"/>
                </a:solidFill>
                <a:latin typeface="Tahoma" panose="020B0604030504040204" pitchFamily="34" charset="0"/>
              </a:rPr>
              <a:t> Be able to answer exam questions on the effects.</a:t>
            </a:r>
          </a:p>
          <a:p>
            <a:pPr>
              <a:buFontTx/>
              <a:buChar char="•"/>
            </a:pPr>
            <a:r>
              <a:rPr lang="en-GB" altLang="en-US" i="0">
                <a:solidFill>
                  <a:srgbClr val="FFFF00"/>
                </a:solidFill>
                <a:latin typeface="Tahoma" panose="020B0604030504040204" pitchFamily="34" charset="0"/>
              </a:rPr>
              <a:t> Learn about Pesticides and their effects</a:t>
            </a:r>
          </a:p>
          <a:p>
            <a:pPr>
              <a:buFontTx/>
              <a:buChar char="•"/>
            </a:pPr>
            <a:r>
              <a:rPr lang="en-GB" altLang="en-US" i="0">
                <a:solidFill>
                  <a:srgbClr val="FFFF00"/>
                </a:solidFill>
                <a:latin typeface="Tahoma" panose="020B0604030504040204" pitchFamily="34" charset="0"/>
              </a:rPr>
              <a:t> Summarise the key points about pesticides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520410E4-9EE0-9972-67F6-C9135B151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79"/>
          <a:stretch>
            <a:fillRect/>
          </a:stretch>
        </p:blipFill>
        <p:spPr bwMode="auto">
          <a:xfrm>
            <a:off x="152400" y="0"/>
            <a:ext cx="8763000" cy="68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B0936340-F8CE-F3FE-4DBE-7C1AF38CA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" b="24883"/>
          <a:stretch>
            <a:fillRect/>
          </a:stretch>
        </p:blipFill>
        <p:spPr bwMode="auto">
          <a:xfrm>
            <a:off x="1066800" y="0"/>
            <a:ext cx="7162800" cy="68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3">
            <a:extLst>
              <a:ext uri="{FF2B5EF4-FFF2-40B4-BE49-F238E27FC236}">
                <a16:creationId xmlns:a16="http://schemas.microsoft.com/office/drawing/2014/main" id="{42F32881-B006-8C1F-DC18-AE4CD0247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876800"/>
            <a:ext cx="5197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800" b="1" i="0">
                <a:solidFill>
                  <a:srgbClr val="FF3300"/>
                </a:solidFill>
                <a:latin typeface="Tempus Sans ITC" panose="04020404030D07020202" pitchFamily="82" charset="0"/>
              </a:rPr>
              <a:t>The nitrate concentration falls during spring and summer and rises during autumn and winter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0EB79298-977F-5F2D-508F-2834C5C4B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6064250"/>
            <a:ext cx="5197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800" b="1" i="0">
                <a:solidFill>
                  <a:srgbClr val="FF3300"/>
                </a:solidFill>
                <a:latin typeface="Tempus Sans ITC" panose="04020404030D07020202" pitchFamily="82" charset="0"/>
              </a:rPr>
              <a:t>Less algal growth as autumn begins</a:t>
            </a:r>
          </a:p>
          <a:p>
            <a:r>
              <a:rPr lang="en-GB" altLang="en-US" sz="1800" b="1" i="0">
                <a:solidFill>
                  <a:srgbClr val="FF3300"/>
                </a:solidFill>
                <a:latin typeface="Tempus Sans ITC" panose="04020404030D07020202" pitchFamily="82" charset="0"/>
              </a:rPr>
              <a:t>Possibly all plants have died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4B149BFF-FE51-F442-E343-05C1829CE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76056"/>
          <a:stretch>
            <a:fillRect/>
          </a:stretch>
        </p:blipFill>
        <p:spPr bwMode="auto">
          <a:xfrm>
            <a:off x="609600" y="401638"/>
            <a:ext cx="84582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>
            <a:extLst>
              <a:ext uri="{FF2B5EF4-FFF2-40B4-BE49-F238E27FC236}">
                <a16:creationId xmlns:a16="http://schemas.microsoft.com/office/drawing/2014/main" id="{0E219E5C-C737-76FB-B433-94374296D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2" r="1834"/>
          <a:stretch>
            <a:fillRect/>
          </a:stretch>
        </p:blipFill>
        <p:spPr bwMode="auto">
          <a:xfrm>
            <a:off x="1143000" y="3170238"/>
            <a:ext cx="7848600" cy="262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449B208-B3B8-CB79-BDE2-366D0CF88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419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i="0"/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C24B1940-FD61-F367-6239-A3BD8FAD0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2819400"/>
            <a:ext cx="36480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5400" b="1" i="0">
                <a:solidFill>
                  <a:srgbClr val="FFFF00"/>
                </a:solidFill>
                <a:latin typeface="Tahoma" panose="020B0604030504040204" pitchFamily="34" charset="0"/>
              </a:rPr>
              <a:t>Pesticides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E840C42-820E-0D7C-9EF0-8F5F5B882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i="0"/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FD5C0087-0A10-5AFB-ADD6-B82100897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36480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5400" b="1" i="0">
                <a:solidFill>
                  <a:srgbClr val="FFFF00"/>
                </a:solidFill>
                <a:latin typeface="Tahoma" panose="020B0604030504040204" pitchFamily="34" charset="0"/>
              </a:rPr>
              <a:t>Pesticides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1B6D4365-779E-088A-37F5-068308776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79600"/>
            <a:ext cx="2933700" cy="368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4400" b="1" i="0">
                <a:latin typeface="Tahoma" panose="020B0604030504040204" pitchFamily="34" charset="0"/>
              </a:rPr>
              <a:t>Include:</a:t>
            </a:r>
          </a:p>
          <a:p>
            <a:endParaRPr lang="en-GB" altLang="en-US" sz="4400" b="1" i="0">
              <a:latin typeface="Tahoma" panose="020B0604030504040204" pitchFamily="34" charset="0"/>
            </a:endParaRPr>
          </a:p>
          <a:p>
            <a:pPr>
              <a:buFontTx/>
              <a:buChar char="•"/>
            </a:pPr>
            <a:r>
              <a:rPr lang="en-GB" altLang="en-US" sz="4000" i="0">
                <a:latin typeface="Tahoma" panose="020B0604030504040204" pitchFamily="34" charset="0"/>
              </a:rPr>
              <a:t> </a:t>
            </a:r>
            <a:r>
              <a:rPr lang="en-GB" altLang="en-US" sz="3600" i="0">
                <a:latin typeface="Tahoma" panose="020B0604030504040204" pitchFamily="34" charset="0"/>
              </a:rPr>
              <a:t>Herbicides</a:t>
            </a:r>
          </a:p>
          <a:p>
            <a:pPr>
              <a:buFontTx/>
              <a:buChar char="•"/>
            </a:pPr>
            <a:r>
              <a:rPr lang="en-GB" altLang="en-US" sz="3600" i="0">
                <a:latin typeface="Tahoma" panose="020B0604030504040204" pitchFamily="34" charset="0"/>
              </a:rPr>
              <a:t> Insecticides</a:t>
            </a:r>
          </a:p>
          <a:p>
            <a:pPr>
              <a:buFontTx/>
              <a:buChar char="•"/>
            </a:pPr>
            <a:r>
              <a:rPr lang="en-GB" altLang="en-US" sz="3600" i="0">
                <a:latin typeface="Tahoma" panose="020B0604030504040204" pitchFamily="34" charset="0"/>
              </a:rPr>
              <a:t> Fungicides</a:t>
            </a:r>
          </a:p>
          <a:p>
            <a:pPr>
              <a:buFontTx/>
              <a:buChar char="•"/>
            </a:pPr>
            <a:r>
              <a:rPr lang="en-GB" altLang="en-US" sz="3600" i="0">
                <a:latin typeface="Tahoma" panose="020B0604030504040204" pitchFamily="34" charset="0"/>
              </a:rPr>
              <a:t> Bactericides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rop Spraying">
            <a:extLst>
              <a:ext uri="{FF2B5EF4-FFF2-40B4-BE49-F238E27FC236}">
                <a16:creationId xmlns:a16="http://schemas.microsoft.com/office/drawing/2014/main" id="{4A63BBAD-D70D-94B2-8C4E-5964422D2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350"/>
            <a:ext cx="9144000" cy="608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>
            <a:extLst>
              <a:ext uri="{FF2B5EF4-FFF2-40B4-BE49-F238E27FC236}">
                <a16:creationId xmlns:a16="http://schemas.microsoft.com/office/drawing/2014/main" id="{35BD0676-1657-2CBA-D643-21F32CE4E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1"/>
          <a:stretch>
            <a:fillRect/>
          </a:stretch>
        </p:blipFill>
        <p:spPr bwMode="auto">
          <a:xfrm>
            <a:off x="4360863" y="0"/>
            <a:ext cx="47831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>
            <a:extLst>
              <a:ext uri="{FF2B5EF4-FFF2-40B4-BE49-F238E27FC236}">
                <a16:creationId xmlns:a16="http://schemas.microsoft.com/office/drawing/2014/main" id="{33C59EB6-34D0-35BE-5418-70B1C4195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20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>
            <a:extLst>
              <a:ext uri="{FF2B5EF4-FFF2-40B4-BE49-F238E27FC236}">
                <a16:creationId xmlns:a16="http://schemas.microsoft.com/office/drawing/2014/main" id="{E2F6CEC7-2970-488F-4C09-FC0127539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12952"/>
          <a:stretch>
            <a:fillRect/>
          </a:stretch>
        </p:blipFill>
        <p:spPr bwMode="auto">
          <a:xfrm>
            <a:off x="0" y="2951163"/>
            <a:ext cx="4800600" cy="215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7">
            <a:extLst>
              <a:ext uri="{FF2B5EF4-FFF2-40B4-BE49-F238E27FC236}">
                <a16:creationId xmlns:a16="http://schemas.microsoft.com/office/drawing/2014/main" id="{28897F51-481A-5933-3090-D8C8E6401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0" b="36923"/>
          <a:stretch>
            <a:fillRect/>
          </a:stretch>
        </p:blipFill>
        <p:spPr bwMode="auto">
          <a:xfrm>
            <a:off x="0" y="5057775"/>
            <a:ext cx="48006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3A53E63-B2D8-2A74-C07D-6A15DA978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i="0"/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617474B7-1AEE-95CD-2EEE-103F2C814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36480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5400" b="1" i="0">
                <a:solidFill>
                  <a:srgbClr val="FFFF00"/>
                </a:solidFill>
                <a:latin typeface="Tahoma" panose="020B0604030504040204" pitchFamily="34" charset="0"/>
              </a:rPr>
              <a:t>Pesticides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F7547ED2-B3BF-F681-3035-E2DE09F37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198813"/>
            <a:ext cx="5670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3600" b="1" i="0">
                <a:latin typeface="Tahoma" panose="020B0604030504040204" pitchFamily="34" charset="0"/>
              </a:rPr>
              <a:t>Persistence 	 		</a:t>
            </a:r>
          </a:p>
          <a:p>
            <a:r>
              <a:rPr lang="en-GB" altLang="en-US" sz="3600" b="1" i="0">
                <a:latin typeface="Tahoma" panose="020B0604030504040204" pitchFamily="34" charset="0"/>
              </a:rPr>
              <a:t>+ Lipid solubility</a:t>
            </a:r>
          </a:p>
        </p:txBody>
      </p:sp>
      <p:sp>
        <p:nvSpPr>
          <p:cNvPr id="9224" name="Rectangle 8">
            <a:extLst>
              <a:ext uri="{FF2B5EF4-FFF2-40B4-BE49-F238E27FC236}">
                <a16:creationId xmlns:a16="http://schemas.microsoft.com/office/drawing/2014/main" id="{3FEC8F22-B8B2-E8F4-3895-A97971099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263" y="3452813"/>
            <a:ext cx="4656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3600" b="1" i="0">
                <a:latin typeface="Tahoma" panose="020B0604030504040204" pitchFamily="34" charset="0"/>
              </a:rPr>
              <a:t>= Bioacculmulation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872E89C-3549-7A9B-0E74-F8DE54D76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i="0"/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F27D1B0A-56D2-EB77-717B-0E8188A6B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59261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5400" b="1" i="0">
                <a:solidFill>
                  <a:srgbClr val="FFFF00"/>
                </a:solidFill>
                <a:latin typeface="Tahoma" panose="020B0604030504040204" pitchFamily="34" charset="0"/>
              </a:rPr>
              <a:t>Bioaccumulation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09641731-6978-4D1B-8785-5CDD7FE37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286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0244" name="Object 4">
            <a:extLst>
              <a:ext uri="{FF2B5EF4-FFF2-40B4-BE49-F238E27FC236}">
                <a16:creationId xmlns:a16="http://schemas.microsoft.com/office/drawing/2014/main" id="{10DDB4B6-0103-C053-4032-3FD95C40D5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168650"/>
          <a:ext cx="9144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0" imgH="0" progId="CorelDRAW.Graphic.10">
                  <p:embed/>
                </p:oleObj>
              </mc:Choice>
              <mc:Fallback>
                <p:oleObj r:id="rId3" imgW="0" imgH="0" progId="CorelDRAW.Graphic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68650"/>
                        <a:ext cx="91440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6">
            <a:extLst>
              <a:ext uri="{FF2B5EF4-FFF2-40B4-BE49-F238E27FC236}">
                <a16:creationId xmlns:a16="http://schemas.microsoft.com/office/drawing/2014/main" id="{13744492-2641-B277-278C-3DDCE8344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032000"/>
            <a:ext cx="167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3200" i="0">
                <a:latin typeface="Tahoma" panose="020B0604030504040204" pitchFamily="34" charset="0"/>
              </a:rPr>
              <a:t>E.g DDT</a:t>
            </a:r>
            <a:endParaRPr lang="en-GB" altLang="en-US" i="0">
              <a:latin typeface="Tahoma" panose="020B0604030504040204" pitchFamily="34" charset="0"/>
            </a:endParaRPr>
          </a:p>
        </p:txBody>
      </p:sp>
      <p:grpSp>
        <p:nvGrpSpPr>
          <p:cNvPr id="10254" name="Group 14">
            <a:extLst>
              <a:ext uri="{FF2B5EF4-FFF2-40B4-BE49-F238E27FC236}">
                <a16:creationId xmlns:a16="http://schemas.microsoft.com/office/drawing/2014/main" id="{7C08842A-F5A5-F8F5-3F67-FBEDAF8F5075}"/>
              </a:ext>
            </a:extLst>
          </p:cNvPr>
          <p:cNvGrpSpPr>
            <a:grpSpLocks/>
          </p:cNvGrpSpPr>
          <p:nvPr/>
        </p:nvGrpSpPr>
        <p:grpSpPr bwMode="auto">
          <a:xfrm>
            <a:off x="2082800" y="2171700"/>
            <a:ext cx="4875213" cy="2514600"/>
            <a:chOff x="0" y="-29"/>
            <a:chExt cx="3071" cy="1584"/>
          </a:xfrm>
        </p:grpSpPr>
        <p:sp>
          <p:nvSpPr>
            <p:cNvPr id="10247" name="Rectangle 7">
              <a:extLst>
                <a:ext uri="{FF2B5EF4-FFF2-40B4-BE49-F238E27FC236}">
                  <a16:creationId xmlns:a16="http://schemas.microsoft.com/office/drawing/2014/main" id="{00063544-036D-49D7-AA7A-240793FCC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29"/>
              <a:ext cx="30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altLang="en-US"/>
            </a:p>
          </p:txBody>
        </p:sp>
        <p:grpSp>
          <p:nvGrpSpPr>
            <p:cNvPr id="10253" name="Group 13">
              <a:extLst>
                <a:ext uri="{FF2B5EF4-FFF2-40B4-BE49-F238E27FC236}">
                  <a16:creationId xmlns:a16="http://schemas.microsoft.com/office/drawing/2014/main" id="{04D8748C-149F-FC14-A5D5-A45F25337B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004" cy="1555"/>
              <a:chOff x="0" y="34216"/>
              <a:chExt cx="3004" cy="1555"/>
            </a:xfrm>
          </p:grpSpPr>
          <p:sp>
            <p:nvSpPr>
              <p:cNvPr id="10248" name="Rectangle 8">
                <a:extLst>
                  <a:ext uri="{FF2B5EF4-FFF2-40B4-BE49-F238E27FC236}">
                    <a16:creationId xmlns:a16="http://schemas.microsoft.com/office/drawing/2014/main" id="{8C45432E-807D-9824-6640-1A65135EA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34216"/>
                <a:ext cx="300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 altLang="en-US"/>
              </a:p>
            </p:txBody>
          </p:sp>
          <p:grpSp>
            <p:nvGrpSpPr>
              <p:cNvPr id="10252" name="Group 12">
                <a:extLst>
                  <a:ext uri="{FF2B5EF4-FFF2-40B4-BE49-F238E27FC236}">
                    <a16:creationId xmlns:a16="http://schemas.microsoft.com/office/drawing/2014/main" id="{4CD09BAF-7893-73D1-8ACD-8B26DD819F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4245"/>
                <a:ext cx="2948" cy="1526"/>
                <a:chOff x="0" y="68158"/>
                <a:chExt cx="2948" cy="1526"/>
              </a:xfrm>
            </p:grpSpPr>
            <p:sp>
              <p:nvSpPr>
                <p:cNvPr id="10249" name="Rectangle 9">
                  <a:extLst>
                    <a:ext uri="{FF2B5EF4-FFF2-40B4-BE49-F238E27FC236}">
                      <a16:creationId xmlns:a16="http://schemas.microsoft.com/office/drawing/2014/main" id="{06F06799-BB47-7674-F37C-DB8F695581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68158"/>
                  <a:ext cx="2948" cy="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10250" name="Rectangle 10">
                  <a:extLst>
                    <a:ext uri="{FF2B5EF4-FFF2-40B4-BE49-F238E27FC236}">
                      <a16:creationId xmlns:a16="http://schemas.microsoft.com/office/drawing/2014/main" id="{38A84BCE-0ACC-4FE1-F559-D9D3256922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68158"/>
                  <a:ext cx="2813" cy="15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 altLang="en-US" i="0"/>
                    <a:t>  </a:t>
                  </a:r>
                  <a:r>
                    <a:rPr lang="en-GB" altLang="en-US" sz="12900" i="0"/>
                    <a:t> </a:t>
                  </a:r>
                  <a:r>
                    <a:rPr lang="en-GB" altLang="en-US" i="0"/>
                    <a:t>                                                              </a:t>
                  </a:r>
                </a:p>
              </p:txBody>
            </p:sp>
          </p:grpSp>
        </p:grpSp>
      </p:grpSp>
      <p:pic>
        <p:nvPicPr>
          <p:cNvPr id="10251" name="Picture 11">
            <a:extLst>
              <a:ext uri="{FF2B5EF4-FFF2-40B4-BE49-F238E27FC236}">
                <a16:creationId xmlns:a16="http://schemas.microsoft.com/office/drawing/2014/main" id="{74BDD910-3DA6-24BA-A929-9DF6946D5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4267200"/>
            <a:ext cx="481171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>
            <a:extLst>
              <a:ext uri="{FF2B5EF4-FFF2-40B4-BE49-F238E27FC236}">
                <a16:creationId xmlns:a16="http://schemas.microsoft.com/office/drawing/2014/main" id="{82D237EF-3F2E-84B9-0EF2-0B730337C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0"/>
            <a:ext cx="6386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157D195-47AF-EBFE-63B5-97CD20C32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419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i="0"/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826B1109-64D6-40FF-6A65-0E7986CEC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2819400"/>
            <a:ext cx="87518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5400" b="1" i="0">
                <a:solidFill>
                  <a:srgbClr val="FFFF00"/>
                </a:solidFill>
                <a:latin typeface="Tahoma" panose="020B0604030504040204" pitchFamily="34" charset="0"/>
              </a:rPr>
              <a:t>Fertilisers and Pesticides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41" name="Group 9">
            <a:extLst>
              <a:ext uri="{FF2B5EF4-FFF2-40B4-BE49-F238E27FC236}">
                <a16:creationId xmlns:a16="http://schemas.microsoft.com/office/drawing/2014/main" id="{57A5001A-D3B8-5D3A-05D2-002D3525D2AB}"/>
              </a:ext>
            </a:extLst>
          </p:cNvPr>
          <p:cNvGrpSpPr>
            <a:grpSpLocks/>
          </p:cNvGrpSpPr>
          <p:nvPr/>
        </p:nvGrpSpPr>
        <p:grpSpPr bwMode="auto">
          <a:xfrm>
            <a:off x="2135188" y="1706563"/>
            <a:ext cx="4875212" cy="3444875"/>
            <a:chOff x="0" y="-29"/>
            <a:chExt cx="3071" cy="2170"/>
          </a:xfrm>
        </p:grpSpPr>
        <p:sp>
          <p:nvSpPr>
            <p:cNvPr id="18434" name="Rectangle 2">
              <a:extLst>
                <a:ext uri="{FF2B5EF4-FFF2-40B4-BE49-F238E27FC236}">
                  <a16:creationId xmlns:a16="http://schemas.microsoft.com/office/drawing/2014/main" id="{34F73392-B572-C457-5D74-C06826087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29"/>
              <a:ext cx="30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altLang="en-US"/>
            </a:p>
          </p:txBody>
        </p:sp>
        <p:grpSp>
          <p:nvGrpSpPr>
            <p:cNvPr id="18440" name="Group 8">
              <a:extLst>
                <a:ext uri="{FF2B5EF4-FFF2-40B4-BE49-F238E27FC236}">
                  <a16:creationId xmlns:a16="http://schemas.microsoft.com/office/drawing/2014/main" id="{EA6AFC70-2390-2205-109A-85761D05E1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004" cy="2141"/>
              <a:chOff x="0" y="34216"/>
              <a:chExt cx="3004" cy="2141"/>
            </a:xfrm>
          </p:grpSpPr>
          <p:sp>
            <p:nvSpPr>
              <p:cNvPr id="18435" name="Rectangle 3">
                <a:extLst>
                  <a:ext uri="{FF2B5EF4-FFF2-40B4-BE49-F238E27FC236}">
                    <a16:creationId xmlns:a16="http://schemas.microsoft.com/office/drawing/2014/main" id="{31BAFF10-9FEE-AF87-B8EA-E3090860A4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34216"/>
                <a:ext cx="300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 altLang="en-US"/>
              </a:p>
            </p:txBody>
          </p:sp>
          <p:grpSp>
            <p:nvGrpSpPr>
              <p:cNvPr id="18439" name="Group 7">
                <a:extLst>
                  <a:ext uri="{FF2B5EF4-FFF2-40B4-BE49-F238E27FC236}">
                    <a16:creationId xmlns:a16="http://schemas.microsoft.com/office/drawing/2014/main" id="{3C38BFD8-AC31-D12F-E930-BADEFFA744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4245"/>
                <a:ext cx="2948" cy="2112"/>
                <a:chOff x="0" y="68158"/>
                <a:chExt cx="2948" cy="2112"/>
              </a:xfrm>
            </p:grpSpPr>
            <p:sp>
              <p:nvSpPr>
                <p:cNvPr id="18436" name="Rectangle 4">
                  <a:extLst>
                    <a:ext uri="{FF2B5EF4-FFF2-40B4-BE49-F238E27FC236}">
                      <a16:creationId xmlns:a16="http://schemas.microsoft.com/office/drawing/2014/main" id="{B387F1D1-ABA5-2F9F-081F-472A500796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68158"/>
                  <a:ext cx="2948" cy="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18437" name="Rectangle 5">
                  <a:extLst>
                    <a:ext uri="{FF2B5EF4-FFF2-40B4-BE49-F238E27FC236}">
                      <a16:creationId xmlns:a16="http://schemas.microsoft.com/office/drawing/2014/main" id="{3B3C1E67-65D0-8974-06FF-469551D061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68158"/>
                  <a:ext cx="2874" cy="21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 altLang="en-US" i="0"/>
                    <a:t>  </a:t>
                  </a:r>
                  <a:r>
                    <a:rPr lang="en-GB" altLang="en-US" sz="19000" i="0"/>
                    <a:t> </a:t>
                  </a:r>
                  <a:r>
                    <a:rPr lang="en-GB" altLang="en-US" i="0"/>
                    <a:t>                                                           </a:t>
                  </a:r>
                </a:p>
              </p:txBody>
            </p:sp>
          </p:grpSp>
        </p:grpSp>
      </p:grpSp>
      <p:pic>
        <p:nvPicPr>
          <p:cNvPr id="18438" name="Picture 6">
            <a:extLst>
              <a:ext uri="{FF2B5EF4-FFF2-40B4-BE49-F238E27FC236}">
                <a16:creationId xmlns:a16="http://schemas.microsoft.com/office/drawing/2014/main" id="{0C60F0CB-912D-8609-2DBB-45746DE03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1813"/>
            <a:ext cx="8229600" cy="541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>
            <a:extLst>
              <a:ext uri="{FF2B5EF4-FFF2-40B4-BE49-F238E27FC236}">
                <a16:creationId xmlns:a16="http://schemas.microsoft.com/office/drawing/2014/main" id="{7D50B66B-AF2B-6FA3-A6B2-F5B9A799F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i="0">
                <a:latin typeface="Arial" panose="020B0604020202020204" pitchFamily="34" charset="0"/>
                <a:cs typeface="Arial" panose="020B0604020202020204" pitchFamily="34" charset="0"/>
              </a:rPr>
              <a:t>This powerpoint was kindly donated to </a:t>
            </a:r>
            <a:r>
              <a:rPr lang="en-GB" altLang="en-US" i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 i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i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i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i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i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i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 i="0">
                <a:latin typeface="Arial" panose="020B0604020202020204" pitchFamily="34" charset="0"/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B19CFE6-398B-7013-8BF7-9B7466BCF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419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i="0"/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8831E720-7DB5-A3B7-EBE6-8AB7D4B62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363" y="2895600"/>
            <a:ext cx="360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5400" b="1" i="0">
                <a:solidFill>
                  <a:srgbClr val="FFFF00"/>
                </a:solidFill>
                <a:latin typeface="Tahoma" panose="020B0604030504040204" pitchFamily="34" charset="0"/>
              </a:rPr>
              <a:t>Fertilisers</a:t>
            </a:r>
          </a:p>
        </p:txBody>
      </p:sp>
      <p:grpSp>
        <p:nvGrpSpPr>
          <p:cNvPr id="3079" name="Group 7">
            <a:extLst>
              <a:ext uri="{FF2B5EF4-FFF2-40B4-BE49-F238E27FC236}">
                <a16:creationId xmlns:a16="http://schemas.microsoft.com/office/drawing/2014/main" id="{C509260B-D345-EB74-D73F-874101A724FC}"/>
              </a:ext>
            </a:extLst>
          </p:cNvPr>
          <p:cNvGrpSpPr>
            <a:grpSpLocks/>
          </p:cNvGrpSpPr>
          <p:nvPr/>
        </p:nvGrpSpPr>
        <p:grpSpPr bwMode="auto">
          <a:xfrm>
            <a:off x="3082925" y="1943100"/>
            <a:ext cx="2978150" cy="2895600"/>
            <a:chOff x="0" y="4320"/>
            <a:chExt cx="1876" cy="1824"/>
          </a:xfrm>
        </p:grpSpPr>
        <p:sp>
          <p:nvSpPr>
            <p:cNvPr id="3076" name="Rectangle 4">
              <a:extLst>
                <a:ext uri="{FF2B5EF4-FFF2-40B4-BE49-F238E27FC236}">
                  <a16:creationId xmlns:a16="http://schemas.microsoft.com/office/drawing/2014/main" id="{62040FDA-76EA-51C4-27B9-FE8B8E7AA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320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3077" name="Rectangle 5">
              <a:extLst>
                <a:ext uri="{FF2B5EF4-FFF2-40B4-BE49-F238E27FC236}">
                  <a16:creationId xmlns:a16="http://schemas.microsoft.com/office/drawing/2014/main" id="{4A94902B-5051-F4FB-A103-F17637EF6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320"/>
              <a:ext cx="1876" cy="1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GB" altLang="en-US" b="1"/>
                <a:t>  </a:t>
              </a:r>
              <a:r>
                <a:rPr lang="en-GB" altLang="en-US" sz="18400" b="1"/>
                <a:t> </a:t>
              </a:r>
              <a:r>
                <a:rPr lang="en-GB" altLang="en-US" b="1"/>
                <a:t>                           </a:t>
              </a:r>
            </a:p>
          </p:txBody>
        </p:sp>
      </p:grpSp>
      <p:pic>
        <p:nvPicPr>
          <p:cNvPr id="3078" name="Picture 6">
            <a:extLst>
              <a:ext uri="{FF2B5EF4-FFF2-40B4-BE49-F238E27FC236}">
                <a16:creationId xmlns:a16="http://schemas.microsoft.com/office/drawing/2014/main" id="{0F93CABC-6502-D266-0A6B-C54DB2C38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>
            <a:extLst>
              <a:ext uri="{FF2B5EF4-FFF2-40B4-BE49-F238E27FC236}">
                <a16:creationId xmlns:a16="http://schemas.microsoft.com/office/drawing/2014/main" id="{F73D9092-B746-3369-8C7D-531426F77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3733800" cy="275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4" name="Rectangle 12">
            <a:extLst>
              <a:ext uri="{FF2B5EF4-FFF2-40B4-BE49-F238E27FC236}">
                <a16:creationId xmlns:a16="http://schemas.microsoft.com/office/drawing/2014/main" id="{E3F77A7D-1F1F-2FEA-1C00-206BABC86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4238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GB" altLang="en-US" b="1" i="0"/>
          </a:p>
          <a:p>
            <a:pPr lvl="1" eaLnBrk="0" hangingPunct="0"/>
            <a:endParaRPr lang="en-GB" altLang="en-US" i="0"/>
          </a:p>
        </p:txBody>
      </p:sp>
      <p:sp>
        <p:nvSpPr>
          <p:cNvPr id="3087" name="Rectangle 15">
            <a:extLst>
              <a:ext uri="{FF2B5EF4-FFF2-40B4-BE49-F238E27FC236}">
                <a16:creationId xmlns:a16="http://schemas.microsoft.com/office/drawing/2014/main" id="{FE88AB32-2143-80AA-BDFD-8ED46015D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29113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Tx/>
              <a:buChar char="•"/>
            </a:pPr>
            <a:endParaRPr lang="en-GB" altLang="en-US" b="1" i="0"/>
          </a:p>
          <a:p>
            <a:pPr eaLnBrk="0" hangingPunct="0"/>
            <a:endParaRPr lang="en-GB" altLang="en-US" i="0"/>
          </a:p>
        </p:txBody>
      </p:sp>
      <p:sp>
        <p:nvSpPr>
          <p:cNvPr id="3088" name="Rectangle 16">
            <a:extLst>
              <a:ext uri="{FF2B5EF4-FFF2-40B4-BE49-F238E27FC236}">
                <a16:creationId xmlns:a16="http://schemas.microsoft.com/office/drawing/2014/main" id="{6B6A92BA-FAB4-3523-5C8F-6DFAD487B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51438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GB" altLang="en-US" b="1" i="0"/>
          </a:p>
          <a:p>
            <a:pPr eaLnBrk="0" hangingPunct="0"/>
            <a:endParaRPr lang="en-GB" altLang="en-US" i="0"/>
          </a:p>
        </p:txBody>
      </p:sp>
      <p:pic>
        <p:nvPicPr>
          <p:cNvPr id="3086" name="Picture 14">
            <a:extLst>
              <a:ext uri="{FF2B5EF4-FFF2-40B4-BE49-F238E27FC236}">
                <a16:creationId xmlns:a16="http://schemas.microsoft.com/office/drawing/2014/main" id="{C02C1AC2-B0BC-FFD6-AABA-57DB91635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280828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>
            <a:extLst>
              <a:ext uri="{FF2B5EF4-FFF2-40B4-BE49-F238E27FC236}">
                <a16:creationId xmlns:a16="http://schemas.microsoft.com/office/drawing/2014/main" id="{C4DEF094-65A4-1EFE-272A-0B8312984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>
            <a:extLst>
              <a:ext uri="{FF2B5EF4-FFF2-40B4-BE49-F238E27FC236}">
                <a16:creationId xmlns:a16="http://schemas.microsoft.com/office/drawing/2014/main" id="{22EBDEFB-4C18-8215-B85C-19397E766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386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9" name="Picture 27">
            <a:extLst>
              <a:ext uri="{FF2B5EF4-FFF2-40B4-BE49-F238E27FC236}">
                <a16:creationId xmlns:a16="http://schemas.microsoft.com/office/drawing/2014/main" id="{90900F62-5924-0E35-A0B0-C782805C0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/>
          <a:stretch>
            <a:fillRect/>
          </a:stretch>
        </p:blipFill>
        <p:spPr bwMode="auto">
          <a:xfrm>
            <a:off x="6248400" y="4030663"/>
            <a:ext cx="2895600" cy="282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A8FE548D-54F7-AF68-882D-0356D0274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313" y="84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4098" name="Object 2">
            <a:extLst>
              <a:ext uri="{FF2B5EF4-FFF2-40B4-BE49-F238E27FC236}">
                <a16:creationId xmlns:a16="http://schemas.microsoft.com/office/drawing/2014/main" id="{71DDFF08-6C67-EF2B-BC45-0DE3612D76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304800"/>
          <a:ext cx="4949825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0" imgH="0" progId="CorelDRAW.Graphic.10">
                  <p:embed/>
                </p:oleObj>
              </mc:Choice>
              <mc:Fallback>
                <p:oleObj r:id="rId3" imgW="0" imgH="0" progId="CorelDRAW.Graphic.1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5165"/>
                      <a:stretch>
                        <a:fillRect/>
                      </a:stretch>
                    </p:blipFill>
                    <p:spPr bwMode="auto">
                      <a:xfrm>
                        <a:off x="3581400" y="304800"/>
                        <a:ext cx="4949825" cy="632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Rectangle 6">
            <a:extLst>
              <a:ext uri="{FF2B5EF4-FFF2-40B4-BE49-F238E27FC236}">
                <a16:creationId xmlns:a16="http://schemas.microsoft.com/office/drawing/2014/main" id="{5A6050F8-2860-692D-C98D-F6939AE72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7432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7C091348-ACAD-99A4-5622-6D8B7033B67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892175" y="2460625"/>
            <a:ext cx="43148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4400" b="1" i="0">
                <a:solidFill>
                  <a:srgbClr val="FFFF00"/>
                </a:solidFill>
                <a:latin typeface="Tahoma" panose="020B0604030504040204" pitchFamily="34" charset="0"/>
              </a:rPr>
              <a:t>The process of</a:t>
            </a:r>
          </a:p>
          <a:p>
            <a:r>
              <a:rPr lang="en-GB" altLang="en-US" sz="4400" b="1" i="0">
                <a:solidFill>
                  <a:srgbClr val="FFFF00"/>
                </a:solidFill>
                <a:latin typeface="Tahoma" panose="020B0604030504040204" pitchFamily="34" charset="0"/>
              </a:rPr>
              <a:t>Eutrophication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>
            <a:extLst>
              <a:ext uri="{FF2B5EF4-FFF2-40B4-BE49-F238E27FC236}">
                <a16:creationId xmlns:a16="http://schemas.microsoft.com/office/drawing/2014/main" id="{164422D2-138A-EAA1-1E5A-292FD8D8C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5122" name="Object 2">
            <a:extLst>
              <a:ext uri="{FF2B5EF4-FFF2-40B4-BE49-F238E27FC236}">
                <a16:creationId xmlns:a16="http://schemas.microsoft.com/office/drawing/2014/main" id="{5511056E-98CF-ECEB-3382-50097CDDE5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1712913"/>
          <a:ext cx="6324600" cy="506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0" imgH="0" progId="CorelDRAW.Graphic.10">
                  <p:embed/>
                </p:oleObj>
              </mc:Choice>
              <mc:Fallback>
                <p:oleObj r:id="rId3" imgW="0" imgH="0" progId="CorelDRAW.Graphic.1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9341"/>
                      <a:stretch>
                        <a:fillRect/>
                      </a:stretch>
                    </p:blipFill>
                    <p:spPr bwMode="auto">
                      <a:xfrm>
                        <a:off x="1524000" y="1712913"/>
                        <a:ext cx="6324600" cy="5068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Text Box 3">
            <a:extLst>
              <a:ext uri="{FF2B5EF4-FFF2-40B4-BE49-F238E27FC236}">
                <a16:creationId xmlns:a16="http://schemas.microsoft.com/office/drawing/2014/main" id="{320FFB40-861C-66DE-B03A-4E64EF2B0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381000"/>
            <a:ext cx="8297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3600" b="1" i="0">
                <a:solidFill>
                  <a:srgbClr val="FFFF00"/>
                </a:solidFill>
                <a:latin typeface="Tahoma" panose="020B0604030504040204" pitchFamily="34" charset="0"/>
              </a:rPr>
              <a:t>The process of Eutrophication cont.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17571BB3-73EA-FAA2-CDEE-36CF6487E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031420FE-7A58-E3BE-5369-79F6E3549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38150"/>
            <a:ext cx="868680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3600" b="1" i="0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Biochemical Oxygen Demand (BOD). </a:t>
            </a:r>
          </a:p>
          <a:p>
            <a:endParaRPr lang="en-GB" altLang="en-US" sz="3600" b="1" i="0">
              <a:solidFill>
                <a:srgbClr val="FFFF0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GB" altLang="en-US" sz="2800" b="1" i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GB" altLang="en-US" sz="2800" i="0">
                <a:latin typeface="Tahoma" panose="020B0604030504040204" pitchFamily="34" charset="0"/>
                <a:cs typeface="Times New Roman" panose="02020603050405020304" pitchFamily="18" charset="0"/>
              </a:rPr>
              <a:t>This measures the rate of oxygen consumption by a sample of water, and therefore gives a good indication of eutrophication. A high BOD means lots of organic material and aerobic microbes, i.e. eutrophication</a:t>
            </a:r>
            <a:r>
              <a:rPr lang="en-GB" altLang="en-US" sz="2500" i="0">
                <a:latin typeface="Tahoma" panose="020B0604030504040204" pitchFamily="34" charset="0"/>
              </a:rPr>
              <a:t> </a:t>
            </a:r>
            <a:endParaRPr lang="en-GB" altLang="en-US" sz="4800" i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A5080A3-F679-D0C0-D05B-87A822F9E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8" y="1857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4F78E04D-23C8-4BBF-E961-70F273959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25"/>
            <a:ext cx="9144000" cy="625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E6246D59-186C-7431-BD20-50986091A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" t="2043" r="7266" b="6003"/>
          <a:stretch>
            <a:fillRect/>
          </a:stretch>
        </p:blipFill>
        <p:spPr bwMode="auto">
          <a:xfrm>
            <a:off x="1981200" y="76200"/>
            <a:ext cx="4694238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42454366-8320-D1B9-B1C8-105BA528E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58"/>
          <a:stretch>
            <a:fillRect/>
          </a:stretch>
        </p:blipFill>
        <p:spPr bwMode="auto">
          <a:xfrm>
            <a:off x="0" y="1098550"/>
            <a:ext cx="9144000" cy="362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229</Words>
  <Application>Microsoft Office PowerPoint</Application>
  <PresentationFormat>On-screen Show (4:3)</PresentationFormat>
  <Paragraphs>62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Times New Roman</vt:lpstr>
      <vt:lpstr>Tahoma</vt:lpstr>
      <vt:lpstr>Tempus Sans ITC</vt:lpstr>
      <vt:lpstr>Arial</vt:lpstr>
      <vt:lpstr>Default Design</vt:lpstr>
      <vt:lpstr>CorelDRAW.Graphic.10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Mary's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 C Smith</dc:creator>
  <cp:lastModifiedBy>Nayan GRIFFITHS</cp:lastModifiedBy>
  <cp:revision>18</cp:revision>
  <dcterms:created xsi:type="dcterms:W3CDTF">2003-05-10T14:59:29Z</dcterms:created>
  <dcterms:modified xsi:type="dcterms:W3CDTF">2023-03-14T11:23:42Z</dcterms:modified>
</cp:coreProperties>
</file>