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4" r:id="rId8"/>
    <p:sldId id="277" r:id="rId9"/>
    <p:sldId id="262" r:id="rId10"/>
    <p:sldId id="265" r:id="rId11"/>
    <p:sldId id="275" r:id="rId12"/>
    <p:sldId id="276" r:id="rId13"/>
    <p:sldId id="266" r:id="rId14"/>
    <p:sldId id="267" r:id="rId15"/>
    <p:sldId id="269" r:id="rId16"/>
    <p:sldId id="268" r:id="rId17"/>
    <p:sldId id="263" r:id="rId18"/>
    <p:sldId id="270" r:id="rId19"/>
    <p:sldId id="271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800080"/>
    <a:srgbClr val="008000"/>
    <a:srgbClr val="3333FF"/>
    <a:srgbClr val="000066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2" autoAdjust="0"/>
    <p:restoredTop sz="90929"/>
  </p:normalViewPr>
  <p:slideViewPr>
    <p:cSldViewPr>
      <p:cViewPr varScale="1">
        <p:scale>
          <a:sx n="90" d="100"/>
          <a:sy n="90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4B02B826-8400-F165-0644-E08CEACE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F725D062-2CC9-96AE-9329-F9B3047DEF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3FA3214-9DAE-84F0-E380-E2CE557EF3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32CA017-7F92-D0CD-8448-3CED230784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2A71045-A5AB-27C3-EB1C-851B603ECF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C02FF11-0FBF-F334-9C90-2B6B6F99C7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7B36B8BB-E11C-485A-A4DB-548B65F93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0C4B-3F73-EF4A-1435-A45EAF4F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B48C2-FABB-9E7E-B288-FA0650A3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50FD3-E789-B1DF-D6BF-B626915B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6A394-6E10-7B16-BC81-7A83C77B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F9FB-ED8B-ED7D-5792-DC3F2300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7B84-9F91-4035-A187-02D8ABF8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28A63-4355-616F-7647-FAF948526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62618-D2C2-E4CC-E6E1-29DCC8CB5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1045-D7F4-2B01-0DAF-D14632E5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8619-F8B7-9BC0-BE2B-13D6039A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E9955-A07E-2ACE-0D05-90FDF415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5469-058C-4D5E-A2C5-7C50D9FA6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0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90AC-3DC5-EEC5-89E2-C3255385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810E-4FBE-826B-50F4-372CD29AB3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5FAE45BE-E86E-3883-0BDB-A67DD9E4934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FFCD-66A9-4A99-6641-A6AB8DA3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A42A3-2040-D5F1-CF2F-D70E2934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85D61-6C33-E4CE-C44B-7FC288F1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0C787D29-A6F9-46E9-890B-317BBD585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6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143E-DCAD-470F-C85F-C5C644DF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DB87A89C-D696-2DDD-ECB3-666A52D94795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76753-F850-04AF-DCD8-3F1BC746E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11E42-8609-F67B-0865-9FC8A883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50FFB-7C59-5324-A233-3AB13506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31CB3-6030-B8CD-E254-0B0ADE17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75DB21F9-D90B-4633-BF38-5997360F8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03C3-4215-10D5-C17E-E3DE2070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43B1-E3B0-8380-8D1B-00730BD09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EA43-21AD-0143-FFCA-100998FE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3652F-25CB-A384-12D0-9FA28AA8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A2C4-9269-DA0E-90DD-ADABC279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C719-06CC-4D3F-BE51-2E1185251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13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AED5-3BAC-F906-C74B-D7B96ACA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0A406-5235-8543-118F-F2DC757A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2ECD9-5315-CD03-9DE0-D144783A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10ECE-ACBD-EA1D-66DC-E0E341C7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6267A-4574-13D6-1D06-6B7244B3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0B46-EAE3-4923-8F7C-0D85123A0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4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1711-DE36-6C1C-DB58-C30581DF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C9F1-BA7F-971A-01F5-7A0028EEB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E177D-9E25-38BD-25A9-20FF4481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CA59D-0284-6150-4B2C-4545D14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6B2F2-BB01-BC77-4B94-40981BEB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3CD53-F0D8-8165-DFB2-8E18D3ED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4B60-9651-4631-BB96-193EFC489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7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893C-7B67-F3FB-FF82-2E221D74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CC9B6-93DD-C08B-C1CF-4DC05FAA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2A45E-CD0F-A6C3-61D8-0D332B4C6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390C10-94CE-7FF6-0866-B4891620F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1C92A-487C-2997-E915-68091DADF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3E895-5AF4-1243-0372-500618E2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D8F3D-D7F8-0B4A-2601-2C274F3E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CA287-3F90-6DE2-63F9-7B0C38C6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8B70-4331-4FEC-9892-D88E4D0D2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739D-7843-67DC-9EEB-03619267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712DC-475B-741C-2709-F42E62D9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A0509-66E8-D124-073C-FEDFB93F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ADE0-16E5-6CB5-4A5F-1497CAE9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7F1F3-FC47-445E-85D2-FCAEBAB20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6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A0807-1067-D6AF-EC64-1CE917A1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B3F578-DD32-5CEF-62CA-DED1E01C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5E9B9-F2BD-EAF4-36BF-8CEFE3FE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A6E13-606D-485B-9A32-998D6AFC9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11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414C-98AF-3F70-7ECD-B79411E9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F274-6F6E-5259-1645-0995693D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70E2C-5DE3-423F-0A13-CD8E6C73D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0C642-9FA9-30F5-3A09-89228D3B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FF272-FC4B-C177-165F-F0214295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BFB50-090F-E4D0-5606-A3DE9370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517B4-4F11-41B5-A11E-059D68EDB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6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CD20-988D-D992-0C23-56E37853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288C6-44E5-BA86-50D6-54FE8251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47B48-F9B3-135D-F468-26DF618A9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7B112-3604-25F7-6FA4-8CA879B7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FFE7C-1056-41C7-74E9-C3A7D4A9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9B3F5-93EB-9B8E-E648-91370794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EFB5-C0A0-4504-804A-2E81A5EDF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10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368D3E37-2C8D-C4DD-EF4E-73C8D2F3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2C8913C3-1A47-B55D-D777-6C3932671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41BEECDF-8855-3745-09C3-771EAEE80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1AB8A32-08F9-902F-5C5D-EE7FEC1463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003C9067-548A-23FE-A9CB-F3DA30FEC5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2C89F07C-A8F3-F900-827F-50C5385273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7C2D48-A8BE-4FA0-AD69-57E31F3DF7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fteachin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A9E9563-7EC8-0849-04D3-F40DDFD49E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6248400" cy="762000"/>
          </a:xfrm>
        </p:spPr>
        <p:txBody>
          <a:bodyPr/>
          <a:lstStyle/>
          <a:p>
            <a:r>
              <a:rPr lang="en-GB" altLang="en-US"/>
              <a:t>Food Production</a:t>
            </a: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731A59F-9477-D980-3DE4-2A4019A974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4800" b="1"/>
              <a:t>Action in Plants</a:t>
            </a:r>
            <a:endParaRPr lang="en-US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38D1473-B479-85E0-6E13-124CA99C7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4775"/>
            <a:ext cx="7467600" cy="1190625"/>
          </a:xfrm>
        </p:spPr>
        <p:txBody>
          <a:bodyPr/>
          <a:lstStyle/>
          <a:p>
            <a:r>
              <a:rPr lang="en-GB" altLang="en-US" sz="3600"/>
              <a:t>How does the water get into plants?</a:t>
            </a:r>
            <a:endParaRPr lang="en-US" altLang="en-US" sz="36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36F5F2B-950B-7D98-3FAE-054B2C7926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0"/>
            <a:ext cx="3657600" cy="4572000"/>
          </a:xfrm>
        </p:spPr>
        <p:txBody>
          <a:bodyPr/>
          <a:lstStyle/>
          <a:p>
            <a:r>
              <a:rPr lang="en-GB" altLang="en-US" sz="2800"/>
              <a:t>Water is absorbed through root hair cells by </a:t>
            </a:r>
            <a:r>
              <a:rPr lang="en-GB" altLang="en-US" sz="2800" b="1" u="sng">
                <a:solidFill>
                  <a:schemeClr val="hlink"/>
                </a:solidFill>
              </a:rPr>
              <a:t>osmosis</a:t>
            </a:r>
          </a:p>
          <a:p>
            <a:r>
              <a:rPr lang="en-GB" altLang="en-US" sz="2800"/>
              <a:t>In osmosis </a:t>
            </a:r>
            <a:r>
              <a:rPr lang="en-GB" altLang="en-US" sz="2800">
                <a:solidFill>
                  <a:srgbClr val="66CCFF"/>
                </a:solidFill>
              </a:rPr>
              <a:t>water moves from an area of </a:t>
            </a:r>
            <a:r>
              <a:rPr lang="en-GB" altLang="en-US" sz="2800" u="sng">
                <a:solidFill>
                  <a:srgbClr val="3333FF"/>
                </a:solidFill>
              </a:rPr>
              <a:t>high</a:t>
            </a:r>
            <a:r>
              <a:rPr lang="en-GB" altLang="en-US" sz="2800">
                <a:solidFill>
                  <a:srgbClr val="66CCFF"/>
                </a:solidFill>
              </a:rPr>
              <a:t> water concentration to a region of </a:t>
            </a:r>
            <a:r>
              <a:rPr lang="en-GB" altLang="en-US" sz="2800" u="sng">
                <a:solidFill>
                  <a:srgbClr val="3333FF"/>
                </a:solidFill>
              </a:rPr>
              <a:t>low</a:t>
            </a:r>
            <a:r>
              <a:rPr lang="en-GB" altLang="en-US" sz="2800">
                <a:solidFill>
                  <a:srgbClr val="66CCFF"/>
                </a:solidFill>
              </a:rPr>
              <a:t> water concentration</a:t>
            </a:r>
            <a:r>
              <a:rPr lang="en-GB" altLang="en-US"/>
              <a:t>  </a:t>
            </a:r>
          </a:p>
          <a:p>
            <a:endParaRPr lang="en-GB" altLang="en-US"/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endParaRPr lang="en-US" altLang="en-US"/>
          </a:p>
        </p:txBody>
      </p:sp>
      <p:graphicFrame>
        <p:nvGraphicFramePr>
          <p:cNvPr id="30731" name="Object 11">
            <a:extLst>
              <a:ext uri="{FF2B5EF4-FFF2-40B4-BE49-F238E27FC236}">
                <a16:creationId xmlns:a16="http://schemas.microsoft.com/office/drawing/2014/main" id="{EB46E22D-BF96-1C22-F9D8-2BF50C537A6E}"/>
              </a:ext>
            </a:extLst>
          </p:cNvPr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676400"/>
          <a:ext cx="44196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14286" imgH="3247619" progId="Paint.Picture">
                  <p:embed/>
                </p:oleObj>
              </mc:Choice>
              <mc:Fallback>
                <p:oleObj name="Bitmap Image" r:id="rId2" imgW="4514286" imgH="324761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441960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2">
            <a:extLst>
              <a:ext uri="{FF2B5EF4-FFF2-40B4-BE49-F238E27FC236}">
                <a16:creationId xmlns:a16="http://schemas.microsoft.com/office/drawing/2014/main" id="{1759E89A-6FD8-04B8-46C1-40AFABDF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7162800" cy="8223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A root hair cell has a large surface area and thin walls to help water uptake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build="p" autoUpdateAnimBg="0"/>
      <p:bldP spid="3073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A7EA4C4-1168-F5D6-EE8F-2761CCBC0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600" cy="762000"/>
          </a:xfrm>
        </p:spPr>
        <p:txBody>
          <a:bodyPr/>
          <a:lstStyle/>
          <a:p>
            <a:r>
              <a:rPr lang="en-GB" altLang="en-US"/>
              <a:t>Osmosis</a:t>
            </a:r>
          </a:p>
        </p:txBody>
      </p:sp>
      <p:graphicFrame>
        <p:nvGraphicFramePr>
          <p:cNvPr id="40971" name="Object 11">
            <a:extLst>
              <a:ext uri="{FF2B5EF4-FFF2-40B4-BE49-F238E27FC236}">
                <a16:creationId xmlns:a16="http://schemas.microsoft.com/office/drawing/2014/main" id="{C823F90B-A1F6-49F7-EB43-E267FD849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066800"/>
          <a:ext cx="6934200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761905" imgH="3638095" progId="Paint.Picture">
                  <p:embed/>
                </p:oleObj>
              </mc:Choice>
              <mc:Fallback>
                <p:oleObj name="Bitmap Image" r:id="rId3" imgW="4761905" imgH="3638095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6934200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>
            <a:extLst>
              <a:ext uri="{FF2B5EF4-FFF2-40B4-BE49-F238E27FC236}">
                <a16:creationId xmlns:a16="http://schemas.microsoft.com/office/drawing/2014/main" id="{74715216-D41B-EB6F-F4A2-79339D8038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2513013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66667" imgH="2343477" progId="Paint.Picture">
                  <p:embed/>
                </p:oleObj>
              </mc:Choice>
              <mc:Fallback>
                <p:oleObj name="Bitmap Image" r:id="rId5" imgW="2066667" imgH="2343477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2513013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3" name="Line 13">
            <a:extLst>
              <a:ext uri="{FF2B5EF4-FFF2-40B4-BE49-F238E27FC236}">
                <a16:creationId xmlns:a16="http://schemas.microsoft.com/office/drawing/2014/main" id="{53C4560C-4EBD-B798-9930-EC0A7649F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00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EB7CA9DF-1975-2340-0439-424D40AB9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038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D30989B7-888D-BCC9-B82A-ED259ACAA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105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9ED8134B-DAC0-1178-9F93-481069C6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     Selectively permeable membrane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6717E0-3AB7-6CEB-3705-009E8D17B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is water needed in plants?</a:t>
            </a: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E3E248D-14DE-829F-79CA-3536E467F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7543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/>
              <a:t>Water is required for </a:t>
            </a:r>
            <a:r>
              <a:rPr lang="en-GB" altLang="en-US" sz="2800" b="1">
                <a:solidFill>
                  <a:srgbClr val="00FF00"/>
                </a:solidFill>
              </a:rPr>
              <a:t>photosynthesis</a:t>
            </a:r>
          </a:p>
          <a:p>
            <a:pPr>
              <a:lnSpc>
                <a:spcPct val="90000"/>
              </a:lnSpc>
            </a:pPr>
            <a:endParaRPr lang="en-GB" altLang="en-US" sz="28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b="1"/>
              <a:t>Water is needed to </a:t>
            </a:r>
            <a:r>
              <a:rPr lang="en-GB" altLang="en-US" sz="2800" b="1">
                <a:solidFill>
                  <a:srgbClr val="00FF00"/>
                </a:solidFill>
              </a:rPr>
              <a:t>maintain turgidity</a:t>
            </a:r>
            <a:r>
              <a:rPr lang="en-GB" altLang="en-US" sz="2800" b="1"/>
              <a:t> i.e. to keep plants cells rigid and to stop them from losing their shape and going flaccid (floppy)</a:t>
            </a:r>
          </a:p>
          <a:p>
            <a:pPr>
              <a:lnSpc>
                <a:spcPct val="90000"/>
              </a:lnSpc>
            </a:pPr>
            <a:endParaRPr lang="en-GB" altLang="en-US" sz="2800" b="1"/>
          </a:p>
          <a:p>
            <a:pPr>
              <a:lnSpc>
                <a:spcPct val="90000"/>
              </a:lnSpc>
            </a:pPr>
            <a:r>
              <a:rPr lang="en-GB" altLang="en-US" sz="2800" b="1"/>
              <a:t>Evaporation of water through stomata </a:t>
            </a:r>
            <a:r>
              <a:rPr lang="en-GB" altLang="en-US" sz="2800" b="1">
                <a:solidFill>
                  <a:srgbClr val="00FF00"/>
                </a:solidFill>
              </a:rPr>
              <a:t>cools</a:t>
            </a:r>
            <a:r>
              <a:rPr lang="en-GB" altLang="en-US" sz="2800" b="1"/>
              <a:t> the plant down on a hot day</a:t>
            </a:r>
          </a:p>
          <a:p>
            <a:pPr>
              <a:lnSpc>
                <a:spcPct val="90000"/>
              </a:lnSpc>
            </a:pPr>
            <a:endParaRPr lang="en-GB" altLang="en-US" sz="28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B8C813B-C49C-24E6-D7CC-772A522B2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467600" cy="457200"/>
          </a:xfrm>
        </p:spPr>
        <p:txBody>
          <a:bodyPr/>
          <a:lstStyle/>
          <a:p>
            <a:r>
              <a:rPr lang="en-GB" altLang="en-US" sz="2400" b="1"/>
              <a:t>Transporting substances inside the plant</a:t>
            </a:r>
            <a:endParaRPr lang="en-US" altLang="en-US" sz="2400" b="1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B5814FE-B285-D1D2-3638-A59048208D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990600"/>
            <a:ext cx="3505200" cy="5181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b="1">
                <a:solidFill>
                  <a:schemeClr val="hlink"/>
                </a:solidFill>
              </a:rPr>
              <a:t>Xylem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Xylem tissue is made up of </a:t>
            </a:r>
            <a:r>
              <a:rPr lang="en-GB" altLang="en-US" sz="2400" b="1" u="sng">
                <a:solidFill>
                  <a:schemeClr val="hlink"/>
                </a:solidFill>
              </a:rPr>
              <a:t>dead cells</a:t>
            </a:r>
            <a:r>
              <a:rPr lang="en-GB" altLang="en-US" sz="2400">
                <a:solidFill>
                  <a:srgbClr val="000066"/>
                </a:solidFill>
              </a:rPr>
              <a:t> joined end to end (with no ‘end walls’)</a:t>
            </a:r>
          </a:p>
          <a:p>
            <a:pPr>
              <a:lnSpc>
                <a:spcPct val="90000"/>
              </a:lnSpc>
            </a:pP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Xylem tubes contain </a:t>
            </a:r>
            <a:r>
              <a:rPr lang="en-GB" altLang="en-US" sz="2400" b="1" u="sng">
                <a:solidFill>
                  <a:srgbClr val="008000"/>
                </a:solidFill>
              </a:rPr>
              <a:t>lignin</a:t>
            </a:r>
            <a:r>
              <a:rPr lang="en-GB" altLang="en-US" sz="2400">
                <a:solidFill>
                  <a:srgbClr val="000066"/>
                </a:solidFill>
              </a:rPr>
              <a:t> which makes them strong and stiff</a:t>
            </a:r>
          </a:p>
          <a:p>
            <a:pPr>
              <a:lnSpc>
                <a:spcPct val="90000"/>
              </a:lnSpc>
            </a:pP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Xylem tubes take </a:t>
            </a:r>
            <a:r>
              <a:rPr lang="en-GB" altLang="en-US" sz="2400" b="1" u="sng">
                <a:solidFill>
                  <a:srgbClr val="800080"/>
                </a:solidFill>
              </a:rPr>
              <a:t>water</a:t>
            </a:r>
            <a:r>
              <a:rPr lang="en-GB" altLang="en-US" sz="2400">
                <a:solidFill>
                  <a:srgbClr val="000066"/>
                </a:solidFill>
              </a:rPr>
              <a:t> up the plant, along with </a:t>
            </a:r>
            <a:r>
              <a:rPr lang="en-GB" altLang="en-US" sz="2400" b="1" u="sng">
                <a:solidFill>
                  <a:srgbClr val="800080"/>
                </a:solidFill>
              </a:rPr>
              <a:t>mineral salts</a:t>
            </a:r>
            <a:r>
              <a:rPr lang="en-GB" altLang="en-US" sz="2400">
                <a:solidFill>
                  <a:srgbClr val="000066"/>
                </a:solidFill>
              </a:rPr>
              <a:t> dissolved in the water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000066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66"/>
              </a:solidFill>
            </a:endParaRPr>
          </a:p>
        </p:txBody>
      </p:sp>
      <p:graphicFrame>
        <p:nvGraphicFramePr>
          <p:cNvPr id="31751" name="Object 7">
            <a:extLst>
              <a:ext uri="{FF2B5EF4-FFF2-40B4-BE49-F238E27FC236}">
                <a16:creationId xmlns:a16="http://schemas.microsoft.com/office/drawing/2014/main" id="{13C70842-1FBC-48DE-C393-4C62A0FFD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05000"/>
          <a:ext cx="4191000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85714" imgH="2771429" progId="Paint.Picture">
                  <p:embed/>
                </p:oleObj>
              </mc:Choice>
              <mc:Fallback>
                <p:oleObj name="Bitmap Image" r:id="rId2" imgW="3885714" imgH="277142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4191000" cy="331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93C86D3-445A-07B4-CF57-611F8AFCF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467600" cy="579437"/>
          </a:xfrm>
        </p:spPr>
        <p:txBody>
          <a:bodyPr/>
          <a:lstStyle/>
          <a:p>
            <a:r>
              <a:rPr lang="en-GB" altLang="en-US" sz="3200" b="1">
                <a:solidFill>
                  <a:schemeClr val="hlink"/>
                </a:solidFill>
              </a:rPr>
              <a:t>Phloem</a:t>
            </a:r>
            <a:endParaRPr lang="en-US" altLang="en-US" sz="3200" b="1">
              <a:solidFill>
                <a:schemeClr val="hlink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1880235-E903-6275-437C-1E9F0CD48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543800" cy="5181600"/>
          </a:xfrm>
        </p:spPr>
        <p:txBody>
          <a:bodyPr/>
          <a:lstStyle/>
          <a:p>
            <a:r>
              <a:rPr lang="en-GB" altLang="en-US" sz="2400">
                <a:solidFill>
                  <a:srgbClr val="000066"/>
                </a:solidFill>
              </a:rPr>
              <a:t>Phloem tubes are made of </a:t>
            </a:r>
            <a:r>
              <a:rPr lang="en-GB" altLang="en-US" sz="2400" b="1" u="sng">
                <a:solidFill>
                  <a:schemeClr val="hlink"/>
                </a:solidFill>
              </a:rPr>
              <a:t>living cells</a:t>
            </a:r>
            <a:r>
              <a:rPr lang="en-GB" altLang="en-US" sz="2400">
                <a:solidFill>
                  <a:srgbClr val="000066"/>
                </a:solidFill>
              </a:rPr>
              <a:t> with </a:t>
            </a:r>
            <a:r>
              <a:rPr lang="en-GB" altLang="en-US" sz="2400" b="1">
                <a:solidFill>
                  <a:srgbClr val="009900"/>
                </a:solidFill>
              </a:rPr>
              <a:t>perforated end-plates</a:t>
            </a:r>
            <a:r>
              <a:rPr lang="en-GB" altLang="en-US" sz="2400">
                <a:solidFill>
                  <a:srgbClr val="000066"/>
                </a:solidFill>
              </a:rPr>
              <a:t> (to let substances pass through)</a:t>
            </a:r>
          </a:p>
          <a:p>
            <a:endParaRPr lang="en-GB" altLang="en-US" sz="2400">
              <a:solidFill>
                <a:srgbClr val="000066"/>
              </a:solidFill>
            </a:endParaRPr>
          </a:p>
          <a:p>
            <a:r>
              <a:rPr lang="en-GB" altLang="en-US" sz="2400">
                <a:solidFill>
                  <a:srgbClr val="000066"/>
                </a:solidFill>
              </a:rPr>
              <a:t>Phloem tubes transport </a:t>
            </a:r>
            <a:r>
              <a:rPr lang="en-GB" altLang="en-US" sz="2400" b="1">
                <a:solidFill>
                  <a:srgbClr val="009900"/>
                </a:solidFill>
              </a:rPr>
              <a:t>food</a:t>
            </a:r>
            <a:r>
              <a:rPr lang="en-GB" altLang="en-US" sz="2400">
                <a:solidFill>
                  <a:srgbClr val="000066"/>
                </a:solidFill>
              </a:rPr>
              <a:t> made in the leaves to all other parts of the plant</a:t>
            </a:r>
          </a:p>
          <a:p>
            <a:endParaRPr lang="en-GB" altLang="en-US" sz="2400">
              <a:solidFill>
                <a:srgbClr val="000066"/>
              </a:solidFill>
            </a:endParaRPr>
          </a:p>
          <a:p>
            <a:r>
              <a:rPr lang="en-GB" altLang="en-US" sz="2400">
                <a:solidFill>
                  <a:srgbClr val="000066"/>
                </a:solidFill>
              </a:rPr>
              <a:t>Substances such as </a:t>
            </a:r>
            <a:r>
              <a:rPr lang="en-GB" altLang="en-US" sz="2400" b="1">
                <a:solidFill>
                  <a:schemeClr val="accent1"/>
                </a:solidFill>
              </a:rPr>
              <a:t>starch, fats and proteins</a:t>
            </a:r>
            <a:r>
              <a:rPr lang="en-GB" altLang="en-US" sz="2400">
                <a:solidFill>
                  <a:srgbClr val="000066"/>
                </a:solidFill>
              </a:rPr>
              <a:t> are carried by phloem to the growing </a:t>
            </a:r>
            <a:r>
              <a:rPr lang="en-GB" altLang="en-US" sz="2400" b="1">
                <a:solidFill>
                  <a:srgbClr val="800080"/>
                </a:solidFill>
              </a:rPr>
              <a:t>shoot tips</a:t>
            </a:r>
            <a:r>
              <a:rPr lang="en-GB" altLang="en-US" sz="2400">
                <a:solidFill>
                  <a:srgbClr val="000066"/>
                </a:solidFill>
              </a:rPr>
              <a:t> and </a:t>
            </a:r>
            <a:r>
              <a:rPr lang="en-GB" altLang="en-US" sz="2400" b="1">
                <a:solidFill>
                  <a:srgbClr val="000066"/>
                </a:solidFill>
              </a:rPr>
              <a:t>root tips</a:t>
            </a:r>
            <a:r>
              <a:rPr lang="en-GB" altLang="en-US" sz="2400">
                <a:solidFill>
                  <a:srgbClr val="000066"/>
                </a:solidFill>
              </a:rPr>
              <a:t>, and to </a:t>
            </a:r>
            <a:r>
              <a:rPr lang="en-GB" altLang="en-US" sz="2400" b="1">
                <a:solidFill>
                  <a:srgbClr val="800080"/>
                </a:solidFill>
              </a:rPr>
              <a:t>storage organs</a:t>
            </a:r>
            <a:r>
              <a:rPr lang="en-GB" altLang="en-US" sz="2400">
                <a:solidFill>
                  <a:srgbClr val="000066"/>
                </a:solidFill>
              </a:rPr>
              <a:t> in the roots</a:t>
            </a:r>
          </a:p>
          <a:p>
            <a:endParaRPr lang="en-GB" altLang="en-US" sz="2400">
              <a:solidFill>
                <a:srgbClr val="000066"/>
              </a:solidFill>
            </a:endParaRPr>
          </a:p>
          <a:p>
            <a:r>
              <a:rPr lang="en-GB" altLang="en-US" sz="2400">
                <a:solidFill>
                  <a:srgbClr val="000066"/>
                </a:solidFill>
              </a:rPr>
              <a:t>Phloem can transport food in </a:t>
            </a:r>
            <a:r>
              <a:rPr lang="en-GB" altLang="en-US" sz="2400" b="1">
                <a:solidFill>
                  <a:schemeClr val="accent1"/>
                </a:solidFill>
              </a:rPr>
              <a:t>both directions</a:t>
            </a:r>
          </a:p>
          <a:p>
            <a:endParaRPr lang="en-GB" altLang="en-US" sz="2400">
              <a:solidFill>
                <a:srgbClr val="000066"/>
              </a:solidFill>
            </a:endParaRPr>
          </a:p>
          <a:p>
            <a:endParaRPr lang="en-US" altLang="en-US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632CDDE-E687-A6EB-E920-F2CCCA628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7467600" cy="641350"/>
          </a:xfrm>
        </p:spPr>
        <p:txBody>
          <a:bodyPr/>
          <a:lstStyle/>
          <a:p>
            <a:r>
              <a:rPr lang="en-GB" altLang="en-US" sz="3600"/>
              <a:t>Phloem tubes</a:t>
            </a:r>
            <a:endParaRPr lang="en-US" altLang="en-US" sz="3600"/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A3E30EA0-DFDC-CFB6-5BA1-1C1814795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990600"/>
          <a:ext cx="2324100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619476" imgH="3666667" progId="Paint.Picture">
                  <p:embed/>
                </p:oleObj>
              </mc:Choice>
              <mc:Fallback>
                <p:oleObj name="Bitmap Image" r:id="rId2" imgW="1619476" imgH="366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2324100" cy="526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D0C8B9E-9F06-A35D-9E39-7226AABFF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7467600" cy="822325"/>
          </a:xfrm>
        </p:spPr>
        <p:txBody>
          <a:bodyPr/>
          <a:lstStyle/>
          <a:p>
            <a:r>
              <a:rPr lang="en-GB" altLang="en-US" sz="2400"/>
              <a:t>A cross-section through a stem, stained to show the phloem and xylem vessels</a:t>
            </a:r>
            <a:endParaRPr lang="en-US" altLang="en-US" sz="2400"/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9AEB8F04-0032-69A6-25BA-AD24B7724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335213"/>
          <a:ext cx="4419600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01006" imgH="2495238" progId="Paint.Picture">
                  <p:embed/>
                </p:oleObj>
              </mc:Choice>
              <mc:Fallback>
                <p:oleObj name="Bitmap Image" r:id="rId2" imgW="3801006" imgH="24952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35213"/>
                        <a:ext cx="4419600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79AF18A-DEFB-B13D-12AF-2856DC8AB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467600" cy="1066800"/>
          </a:xfrm>
        </p:spPr>
        <p:txBody>
          <a:bodyPr/>
          <a:lstStyle/>
          <a:p>
            <a:r>
              <a:rPr lang="en-GB" altLang="en-US" sz="3200"/>
              <a:t>What else can get out of leaves through the stomata?</a:t>
            </a:r>
            <a:endParaRPr lang="en-US" altLang="en-US" sz="320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7C7F4D8-21BE-EA14-2AE5-E1026D100E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981200"/>
            <a:ext cx="3581400" cy="4114800"/>
          </a:xfrm>
        </p:spPr>
        <p:txBody>
          <a:bodyPr/>
          <a:lstStyle/>
          <a:p>
            <a:endParaRPr lang="en-GB" altLang="en-US" sz="2800"/>
          </a:p>
          <a:p>
            <a:endParaRPr lang="en-GB" altLang="en-US" sz="2800"/>
          </a:p>
          <a:p>
            <a:r>
              <a:rPr lang="en-GB" altLang="en-US" sz="2800"/>
              <a:t>Water is lost through the stomata during </a:t>
            </a:r>
            <a:r>
              <a:rPr lang="en-GB" altLang="en-US" sz="2800">
                <a:solidFill>
                  <a:schemeClr val="hlink"/>
                </a:solidFill>
              </a:rPr>
              <a:t>transpiration</a:t>
            </a:r>
            <a:endParaRPr lang="en-US" altLang="en-US" sz="2800">
              <a:solidFill>
                <a:schemeClr val="hlink"/>
              </a:solidFill>
            </a:endParaRPr>
          </a:p>
          <a:p>
            <a:endParaRPr lang="en-US" altLang="en-US" sz="2800"/>
          </a:p>
        </p:txBody>
      </p:sp>
      <p:graphicFrame>
        <p:nvGraphicFramePr>
          <p:cNvPr id="28680" name="Object 8">
            <a:extLst>
              <a:ext uri="{FF2B5EF4-FFF2-40B4-BE49-F238E27FC236}">
                <a16:creationId xmlns:a16="http://schemas.microsoft.com/office/drawing/2014/main" id="{7327B123-0789-185D-CF9E-DA88B308B500}"/>
              </a:ext>
            </a:extLst>
          </p:cNvPr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1965325"/>
          <a:ext cx="3962400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296110" imgH="2914286" progId="Paint.Picture">
                  <p:embed/>
                </p:oleObj>
              </mc:Choice>
              <mc:Fallback>
                <p:oleObj name="Bitmap Image" r:id="rId2" imgW="3296110" imgH="291428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65325"/>
                        <a:ext cx="3962400" cy="370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83ACFE9-2165-8042-FA2F-6391C2513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GB" altLang="en-US"/>
              <a:t>What is transpiration?</a:t>
            </a: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CA465B6-577E-8FBA-5106-DD433AA5E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/>
              <a:t>Transpiration is the </a:t>
            </a:r>
            <a:r>
              <a:rPr lang="en-GB" altLang="en-US" sz="2800" b="1">
                <a:solidFill>
                  <a:srgbClr val="00FF00"/>
                </a:solidFill>
              </a:rPr>
              <a:t>constant flow of water up the plant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It is caused by the </a:t>
            </a:r>
            <a:r>
              <a:rPr lang="en-GB" altLang="en-US" sz="2800" b="1">
                <a:solidFill>
                  <a:srgbClr val="00FF00"/>
                </a:solidFill>
              </a:rPr>
              <a:t>evaporation of water</a:t>
            </a:r>
            <a:r>
              <a:rPr lang="en-GB" altLang="en-US" sz="2800"/>
              <a:t> from the plant </a:t>
            </a:r>
            <a:r>
              <a:rPr lang="en-GB" altLang="en-US" sz="2800" b="1">
                <a:solidFill>
                  <a:srgbClr val="00FF00"/>
                </a:solidFill>
              </a:rPr>
              <a:t>through the stomata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This creates a slight shortage of water in the leaf, which causes more water to be drawn up into the leaf from the rest of the plant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This in turn results in </a:t>
            </a:r>
            <a:r>
              <a:rPr lang="en-GB" altLang="en-US" sz="2800" b="1">
                <a:solidFill>
                  <a:srgbClr val="00FF00"/>
                </a:solidFill>
              </a:rPr>
              <a:t>more water being drawn in through the roots</a:t>
            </a:r>
            <a:endParaRPr lang="en-US" altLang="en-US" sz="28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BA3C8A2-7D1C-44C1-AACA-46CC9EB72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is transpiration useful?</a:t>
            </a:r>
            <a:endParaRPr lang="en-US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4BB3742-49E1-96FC-ACC1-4255ED44FE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b="1"/>
              <a:t>It </a:t>
            </a:r>
            <a:r>
              <a:rPr lang="en-GB" altLang="en-US" b="1">
                <a:solidFill>
                  <a:srgbClr val="00FF00"/>
                </a:solidFill>
              </a:rPr>
              <a:t>transports minerals</a:t>
            </a:r>
            <a:r>
              <a:rPr lang="en-GB" altLang="en-US" b="1"/>
              <a:t> from the soil</a:t>
            </a:r>
          </a:p>
          <a:p>
            <a:endParaRPr lang="en-GB" altLang="en-US" b="1"/>
          </a:p>
          <a:p>
            <a:r>
              <a:rPr lang="en-GB" altLang="en-US" b="1"/>
              <a:t>It </a:t>
            </a:r>
            <a:r>
              <a:rPr lang="en-GB" altLang="en-US" b="1">
                <a:solidFill>
                  <a:srgbClr val="00FF00"/>
                </a:solidFill>
              </a:rPr>
              <a:t>cools</a:t>
            </a:r>
            <a:r>
              <a:rPr lang="en-GB" altLang="en-US" b="1"/>
              <a:t> the plant </a:t>
            </a:r>
            <a:endParaRPr lang="en-US" altLang="en-US" b="1"/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5F4B7AF2-077E-0965-AF51-75236AF263FE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90750"/>
            <a:ext cx="3695700" cy="3695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1487849-BEC1-E99A-88BD-1B05C1CB9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67600" cy="762000"/>
          </a:xfrm>
        </p:spPr>
        <p:txBody>
          <a:bodyPr/>
          <a:lstStyle/>
          <a:p>
            <a:r>
              <a:rPr lang="en-GB" altLang="en-US"/>
              <a:t>Plant cells</a:t>
            </a: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087A0A3-CCBE-59CD-2F57-F4EA943D471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038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/>
              <a:t>Plant cells contain a jelly-like </a:t>
            </a:r>
            <a:r>
              <a:rPr lang="en-GB" altLang="en-US" sz="2400" b="1">
                <a:solidFill>
                  <a:srgbClr val="00FF00"/>
                </a:solidFill>
              </a:rPr>
              <a:t>cytoplasm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They all have a </a:t>
            </a:r>
            <a:r>
              <a:rPr lang="en-GB" altLang="en-US" sz="2400" b="1">
                <a:solidFill>
                  <a:srgbClr val="00FF00"/>
                </a:solidFill>
              </a:rPr>
              <a:t>nucleus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They usually have a sap-filled vacuole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The cell is surrounded by a </a:t>
            </a:r>
            <a:r>
              <a:rPr lang="en-GB" altLang="en-US" sz="2400" b="1">
                <a:solidFill>
                  <a:srgbClr val="00FF00"/>
                </a:solidFill>
              </a:rPr>
              <a:t>cell membrane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Around the cell membrane there is a </a:t>
            </a:r>
            <a:r>
              <a:rPr lang="en-GB" altLang="en-US" sz="2400" b="1">
                <a:solidFill>
                  <a:srgbClr val="00FF00"/>
                </a:solidFill>
              </a:rPr>
              <a:t>cellulose cell wall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Plant cells in green parts of a plant like leaves also contain </a:t>
            </a:r>
            <a:r>
              <a:rPr lang="en-GB" altLang="en-US" sz="2400" b="1">
                <a:solidFill>
                  <a:srgbClr val="00FF00"/>
                </a:solidFill>
              </a:rPr>
              <a:t>chloroplasts</a:t>
            </a:r>
            <a:endParaRPr lang="en-US" altLang="en-US" sz="2400" b="1">
              <a:solidFill>
                <a:srgbClr val="00FF00"/>
              </a:solidFill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9066779B-28C6-38B8-CB92-869759C8B8C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3505200" cy="279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3FD50A4-9BC4-D9B8-BAB8-D06F1B6E7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49275"/>
            <a:ext cx="7467600" cy="822325"/>
          </a:xfrm>
        </p:spPr>
        <p:txBody>
          <a:bodyPr/>
          <a:lstStyle/>
          <a:p>
            <a:r>
              <a:rPr lang="en-GB" altLang="en-US" sz="2400"/>
              <a:t>What factors can affect the rate of water loss through stomata?</a:t>
            </a:r>
            <a:endParaRPr lang="en-US" altLang="en-US" sz="24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A8A8FB8-99A5-2ED7-80C4-71DB65D56A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981200"/>
            <a:ext cx="2819400" cy="4114800"/>
          </a:xfrm>
        </p:spPr>
        <p:txBody>
          <a:bodyPr/>
          <a:lstStyle/>
          <a:p>
            <a:r>
              <a:rPr lang="en-GB" altLang="en-US" sz="2800"/>
              <a:t>Temperature</a:t>
            </a:r>
          </a:p>
          <a:p>
            <a:endParaRPr lang="en-GB" altLang="en-US" sz="2800"/>
          </a:p>
          <a:p>
            <a:r>
              <a:rPr lang="en-GB" altLang="en-US" sz="2800"/>
              <a:t>Light</a:t>
            </a:r>
          </a:p>
          <a:p>
            <a:endParaRPr lang="en-GB" altLang="en-US" sz="2800"/>
          </a:p>
          <a:p>
            <a:r>
              <a:rPr lang="en-GB" altLang="en-US" sz="2800"/>
              <a:t>Air movement</a:t>
            </a:r>
          </a:p>
          <a:p>
            <a:endParaRPr lang="en-GB" altLang="en-US" sz="2800"/>
          </a:p>
          <a:p>
            <a:r>
              <a:rPr lang="en-GB" altLang="en-US" sz="2800"/>
              <a:t>Humidity</a:t>
            </a: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1E216F3E-DAFF-8FEA-5F00-19EB3DF8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819400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A03F0290-81EA-FE4A-ED95-79598A03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209800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5BA352FB-9506-75AB-0A35-F898776D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759075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186299B-F47F-19C2-E900-0AEB01B24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do plants need minerals?</a:t>
            </a: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E32EA4-507C-8F77-7FB3-685F6DBF9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124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/>
              <a:t>Plants need minerals for </a:t>
            </a:r>
            <a:r>
              <a:rPr lang="en-GB" altLang="en-US" sz="2400" b="1">
                <a:solidFill>
                  <a:srgbClr val="FF9900"/>
                </a:solidFill>
              </a:rPr>
              <a:t>healthy growth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Large amounts of </a:t>
            </a:r>
            <a:r>
              <a:rPr lang="en-GB" altLang="en-US" sz="2400" b="1">
                <a:solidFill>
                  <a:schemeClr val="hlink"/>
                </a:solidFill>
              </a:rPr>
              <a:t>nitrates</a:t>
            </a:r>
            <a:r>
              <a:rPr lang="en-GB" altLang="en-US" sz="2400" b="1"/>
              <a:t> are needed for making </a:t>
            </a:r>
            <a:r>
              <a:rPr lang="en-GB" altLang="en-US" sz="2400" b="1">
                <a:solidFill>
                  <a:schemeClr val="hlink"/>
                </a:solidFill>
              </a:rPr>
              <a:t>proteins </a:t>
            </a:r>
          </a:p>
          <a:p>
            <a:pPr>
              <a:lnSpc>
                <a:spcPct val="90000"/>
              </a:lnSpc>
            </a:pPr>
            <a:r>
              <a:rPr lang="en-GB" altLang="en-US" sz="2400" b="1"/>
              <a:t>Smaller amounts of </a:t>
            </a:r>
            <a:r>
              <a:rPr lang="en-GB" altLang="en-US" sz="2400" b="1">
                <a:solidFill>
                  <a:srgbClr val="00FF00"/>
                </a:solidFill>
              </a:rPr>
              <a:t>iron</a:t>
            </a:r>
            <a:r>
              <a:rPr lang="en-GB" altLang="en-US" sz="2400" b="1"/>
              <a:t> and </a:t>
            </a:r>
            <a:r>
              <a:rPr lang="en-GB" altLang="en-US" sz="2400" b="1">
                <a:solidFill>
                  <a:srgbClr val="00FF00"/>
                </a:solidFill>
              </a:rPr>
              <a:t>magnesium</a:t>
            </a:r>
            <a:r>
              <a:rPr lang="en-GB" altLang="en-US" sz="2400" b="1"/>
              <a:t> are needed to make </a:t>
            </a:r>
            <a:r>
              <a:rPr lang="en-GB" altLang="en-US" sz="2400" b="1">
                <a:solidFill>
                  <a:srgbClr val="00FF00"/>
                </a:solidFill>
              </a:rPr>
              <a:t>chlorophyll</a:t>
            </a:r>
            <a:endParaRPr lang="en-US" altLang="en-US" sz="2400" b="1">
              <a:solidFill>
                <a:srgbClr val="00FF00"/>
              </a:solidFill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9582CB27-5EA7-3F51-9A29-DDA690E950B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52600"/>
            <a:ext cx="4267200" cy="276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id="{1596C529-DD4F-3243-6873-4C101AFE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244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/>
              <a:t>Leaves showing varying amounts of magnesium deficiency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  <p:bldP spid="4404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62D8A0D-5FEE-6AE4-C81A-E8DDE527D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47625"/>
            <a:ext cx="7467600" cy="1190625"/>
          </a:xfrm>
        </p:spPr>
        <p:txBody>
          <a:bodyPr/>
          <a:lstStyle/>
          <a:p>
            <a:r>
              <a:rPr lang="en-GB" altLang="en-US" sz="3600"/>
              <a:t>How do plants get their minerals?</a:t>
            </a:r>
            <a:endParaRPr lang="en-US" altLang="en-US" sz="36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9730A1B-F1B3-EDE2-EFF5-245068003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543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/>
              <a:t>Plants take up some </a:t>
            </a:r>
            <a:r>
              <a:rPr lang="en-GB" altLang="en-US" sz="2800" b="1">
                <a:solidFill>
                  <a:srgbClr val="FF9900"/>
                </a:solidFill>
              </a:rPr>
              <a:t>dissolved mineral salts</a:t>
            </a:r>
            <a:r>
              <a:rPr lang="en-GB" altLang="en-US" sz="2800" b="1"/>
              <a:t> by </a:t>
            </a:r>
            <a:r>
              <a:rPr lang="en-GB" altLang="en-US" sz="2800" b="1">
                <a:solidFill>
                  <a:srgbClr val="FF9900"/>
                </a:solidFill>
              </a:rPr>
              <a:t>diffusion</a:t>
            </a:r>
          </a:p>
          <a:p>
            <a:pPr>
              <a:lnSpc>
                <a:spcPct val="90000"/>
              </a:lnSpc>
            </a:pPr>
            <a:r>
              <a:rPr lang="en-GB" altLang="en-US" sz="2800" b="1"/>
              <a:t>However, diffusion will not happen if the concentration of minerals in the soil is greater inside the root (which is usually the case)</a:t>
            </a:r>
          </a:p>
          <a:p>
            <a:pPr>
              <a:lnSpc>
                <a:spcPct val="90000"/>
              </a:lnSpc>
            </a:pPr>
            <a:r>
              <a:rPr lang="en-GB" altLang="en-US" sz="2800" b="1"/>
              <a:t>If the concentration of minerals outside the root is lower than inside, then the root will take up mineral ions by </a:t>
            </a:r>
            <a:r>
              <a:rPr lang="en-GB" altLang="en-US" sz="2800" b="1">
                <a:solidFill>
                  <a:schemeClr val="hlink"/>
                </a:solidFill>
              </a:rPr>
              <a:t>active transport</a:t>
            </a:r>
          </a:p>
          <a:p>
            <a:pPr>
              <a:lnSpc>
                <a:spcPct val="90000"/>
              </a:lnSpc>
            </a:pPr>
            <a:r>
              <a:rPr lang="en-GB" altLang="en-US" sz="2800" b="1"/>
              <a:t>These minerals are </a:t>
            </a:r>
            <a:r>
              <a:rPr lang="en-GB" altLang="en-US" sz="2800" b="1">
                <a:solidFill>
                  <a:srgbClr val="00FF00"/>
                </a:solidFill>
              </a:rPr>
              <a:t>essential for a plants growth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2FA0CA-AFF5-BE2A-CAEB-001AB1469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25450"/>
            <a:ext cx="7467600" cy="641350"/>
          </a:xfrm>
        </p:spPr>
        <p:txBody>
          <a:bodyPr/>
          <a:lstStyle/>
          <a:p>
            <a:r>
              <a:rPr lang="en-GB" altLang="en-US" sz="3600"/>
              <a:t>What is active transport?</a:t>
            </a:r>
            <a:endParaRPr lang="en-US" altLang="en-US" sz="36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3BFCB92-0E3E-EE60-4012-6F876208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543800" cy="5334000"/>
          </a:xfrm>
        </p:spPr>
        <p:txBody>
          <a:bodyPr/>
          <a:lstStyle/>
          <a:p>
            <a:r>
              <a:rPr lang="en-GB" altLang="en-US" sz="2800"/>
              <a:t>Active transport allows the plant to absorb minerals </a:t>
            </a:r>
            <a:r>
              <a:rPr lang="en-GB" altLang="en-US" sz="2800" b="1">
                <a:solidFill>
                  <a:srgbClr val="3333FF"/>
                </a:solidFill>
              </a:rPr>
              <a:t>against a concentration gradient</a:t>
            </a:r>
          </a:p>
          <a:p>
            <a:endParaRPr lang="en-GB" altLang="en-US" b="1">
              <a:solidFill>
                <a:srgbClr val="FF6600"/>
              </a:solidFill>
            </a:endParaRPr>
          </a:p>
          <a:p>
            <a:endParaRPr lang="en-GB" altLang="en-US" b="1">
              <a:solidFill>
                <a:srgbClr val="FF6600"/>
              </a:solidFill>
            </a:endParaRPr>
          </a:p>
          <a:p>
            <a:endParaRPr lang="en-GB" altLang="en-US" b="1">
              <a:solidFill>
                <a:srgbClr val="FF6600"/>
              </a:solidFill>
            </a:endParaRPr>
          </a:p>
          <a:p>
            <a:endParaRPr lang="en-GB" altLang="en-US" b="1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b="1">
              <a:solidFill>
                <a:srgbClr val="FF6600"/>
              </a:solidFill>
            </a:endParaRPr>
          </a:p>
          <a:p>
            <a:r>
              <a:rPr lang="en-GB" altLang="en-US" sz="2800" b="1">
                <a:solidFill>
                  <a:srgbClr val="FF6600"/>
                </a:solidFill>
              </a:rPr>
              <a:t>Energy</a:t>
            </a:r>
            <a:r>
              <a:rPr lang="en-GB" altLang="en-US" sz="2800"/>
              <a:t> is needed for active transport</a:t>
            </a:r>
          </a:p>
          <a:p>
            <a:r>
              <a:rPr lang="en-GB" altLang="en-US" sz="2800"/>
              <a:t>The plant gets this energy from </a:t>
            </a:r>
            <a:r>
              <a:rPr lang="en-GB" altLang="en-US" sz="2800" b="1">
                <a:solidFill>
                  <a:srgbClr val="00FF00"/>
                </a:solidFill>
              </a:rPr>
              <a:t>respiration</a:t>
            </a:r>
            <a:r>
              <a:rPr lang="en-GB" altLang="en-US" sz="2800" b="1">
                <a:solidFill>
                  <a:srgbClr val="FF6600"/>
                </a:solidFill>
              </a:rPr>
              <a:t> </a:t>
            </a:r>
            <a:endParaRPr lang="en-US" altLang="en-US" sz="2800" b="1">
              <a:solidFill>
                <a:srgbClr val="FF6600"/>
              </a:solidFill>
            </a:endParaRP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1A9C0B9D-4F6A-2D02-40AB-A978170F5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149475"/>
          <a:ext cx="52578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086795" imgH="2381582" progId="Paint.Picture">
                  <p:embed/>
                </p:oleObj>
              </mc:Choice>
              <mc:Fallback>
                <p:oleObj name="Bitmap Image" r:id="rId2" imgW="4086795" imgH="238158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49475"/>
                        <a:ext cx="52578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2FFCEF9-C978-16A3-9CB3-4777F6820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7467600" cy="641350"/>
          </a:xfrm>
        </p:spPr>
        <p:txBody>
          <a:bodyPr/>
          <a:lstStyle/>
          <a:p>
            <a:r>
              <a:rPr lang="en-GB" altLang="en-US" sz="3600"/>
              <a:t>What are plant hormones?</a:t>
            </a:r>
            <a:endParaRPr lang="en-US" altLang="en-US" sz="36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656E083-5DDE-8AD6-3829-09C306555C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6957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These are chemicals known as </a:t>
            </a:r>
            <a:r>
              <a:rPr lang="en-GB" altLang="en-US" sz="2400" b="1">
                <a:solidFill>
                  <a:schemeClr val="hlink"/>
                </a:solidFill>
              </a:rPr>
              <a:t>auxins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Auxins are </a:t>
            </a:r>
            <a:r>
              <a:rPr lang="en-GB" altLang="en-US" sz="2400" b="1">
                <a:solidFill>
                  <a:schemeClr val="hlink"/>
                </a:solidFill>
              </a:rPr>
              <a:t>plant growth hormones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They control the growing parts of the plant, I.e. the </a:t>
            </a:r>
            <a:r>
              <a:rPr lang="en-GB" altLang="en-US" sz="2400" b="1">
                <a:solidFill>
                  <a:schemeClr val="hlink"/>
                </a:solidFill>
              </a:rPr>
              <a:t>tips of shoots and roots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Auxins are made in the tips, they diffuse backwards are lilttle way, and cause cells to </a:t>
            </a:r>
            <a:r>
              <a:rPr lang="en-GB" altLang="en-US" sz="2400" b="1">
                <a:solidFill>
                  <a:schemeClr val="hlink"/>
                </a:solidFill>
              </a:rPr>
              <a:t>elongate </a:t>
            </a:r>
            <a:r>
              <a:rPr lang="en-GB" altLang="en-US" sz="2400"/>
              <a:t>just behind the tips</a:t>
            </a:r>
            <a:endParaRPr lang="en-US" altLang="en-US" sz="2400"/>
          </a:p>
        </p:txBody>
      </p:sp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1E1614DE-F736-4BA4-707B-F6B91B1BB9E6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06950" y="1295400"/>
          <a:ext cx="2233613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85714" imgH="2333333" progId="Paint.Picture">
                  <p:embed/>
                </p:oleObj>
              </mc:Choice>
              <mc:Fallback>
                <p:oleObj name="Bitmap Image" r:id="rId2" imgW="1085714" imgH="23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1295400"/>
                        <a:ext cx="2233613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4F4DC8B-9516-ABF9-9BB5-C927B79E6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066800"/>
          </a:xfrm>
        </p:spPr>
        <p:txBody>
          <a:bodyPr/>
          <a:lstStyle/>
          <a:p>
            <a:r>
              <a:rPr lang="en-GB" altLang="en-US" sz="3200"/>
              <a:t>How can we use plant hormones commercially?</a:t>
            </a:r>
            <a:endParaRPr lang="en-US" altLang="en-US" sz="32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42744E4-4037-4E1F-E789-3B619A5172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We can put </a:t>
            </a:r>
            <a:r>
              <a:rPr lang="en-GB" altLang="en-US" sz="2800" b="1">
                <a:solidFill>
                  <a:schemeClr val="hlink"/>
                </a:solidFill>
              </a:rPr>
              <a:t>rooting growth hormone</a:t>
            </a:r>
            <a:r>
              <a:rPr lang="en-GB" altLang="en-US" sz="2800"/>
              <a:t> onto the end of a cutting to make new roots grow</a:t>
            </a:r>
          </a:p>
          <a:p>
            <a:r>
              <a:rPr lang="en-GB" altLang="en-US" sz="2800"/>
              <a:t>This enables farmers to make </a:t>
            </a:r>
            <a:r>
              <a:rPr lang="en-GB" altLang="en-US" sz="2800" b="1">
                <a:solidFill>
                  <a:schemeClr val="hlink"/>
                </a:solidFill>
              </a:rPr>
              <a:t>clones</a:t>
            </a:r>
            <a:r>
              <a:rPr lang="en-GB" altLang="en-US" sz="2800"/>
              <a:t> of desirable plants </a:t>
            </a:r>
            <a:r>
              <a:rPr lang="en-GB" altLang="en-US" sz="2800" b="1">
                <a:solidFill>
                  <a:schemeClr val="hlink"/>
                </a:solidFill>
              </a:rPr>
              <a:t>very quickly</a:t>
            </a:r>
            <a:endParaRPr lang="en-US" altLang="en-US" sz="2800" b="1">
              <a:solidFill>
                <a:schemeClr val="hlink"/>
              </a:solidFill>
            </a:endParaRPr>
          </a:p>
        </p:txBody>
      </p:sp>
      <p:graphicFrame>
        <p:nvGraphicFramePr>
          <p:cNvPr id="48136" name="Object 8">
            <a:extLst>
              <a:ext uri="{FF2B5EF4-FFF2-40B4-BE49-F238E27FC236}">
                <a16:creationId xmlns:a16="http://schemas.microsoft.com/office/drawing/2014/main" id="{7EFF6312-23D5-5C2C-A5F8-C1438D3D3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523810" imgH="1523810" progId="Paint.Picture">
                  <p:embed/>
                </p:oleObj>
              </mc:Choice>
              <mc:Fallback>
                <p:oleObj name="Bitmap Image" r:id="rId2" imgW="1523810" imgH="152381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>
            <a:extLst>
              <a:ext uri="{FF2B5EF4-FFF2-40B4-BE49-F238E27FC236}">
                <a16:creationId xmlns:a16="http://schemas.microsoft.com/office/drawing/2014/main" id="{B34EC1DD-0906-79E1-47AC-B1BB8C20D6AD}"/>
              </a:ext>
            </a:extLst>
          </p:cNvPr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076700" y="2190750"/>
          <a:ext cx="36957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23810" imgH="1523810" progId="Paint.Picture">
                  <p:embed/>
                </p:oleObj>
              </mc:Choice>
              <mc:Fallback>
                <p:oleObj name="Bitmap Image" r:id="rId4" imgW="1523810" imgH="15238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190750"/>
                        <a:ext cx="36957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>
            <a:extLst>
              <a:ext uri="{FF2B5EF4-FFF2-40B4-BE49-F238E27FC236}">
                <a16:creationId xmlns:a16="http://schemas.microsoft.com/office/drawing/2014/main" id="{51658538-6A60-9B0F-4FCC-3EDA3F2801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743200"/>
          <a:ext cx="29718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610214" imgH="2057143" progId="Paint.Picture">
                  <p:embed/>
                </p:oleObj>
              </mc:Choice>
              <mc:Fallback>
                <p:oleObj name="Bitmap Image" r:id="rId5" imgW="2610214" imgH="2057143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29718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1E8268A-E182-26AF-A0FB-771027C29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9075"/>
            <a:ext cx="7467600" cy="579438"/>
          </a:xfrm>
        </p:spPr>
        <p:txBody>
          <a:bodyPr/>
          <a:lstStyle/>
          <a:p>
            <a:r>
              <a:rPr lang="en-GB" altLang="en-US" sz="3200"/>
              <a:t>Other uses for plant hormones</a:t>
            </a:r>
            <a:endParaRPr lang="en-US" altLang="en-US" sz="32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5D31105-3CEF-ACB8-BE32-9351B51C92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3429000" cy="525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2800">
                <a:solidFill>
                  <a:schemeClr val="hlink"/>
                </a:solidFill>
              </a:rPr>
              <a:t>Killing weeds</a:t>
            </a:r>
          </a:p>
          <a:p>
            <a:r>
              <a:rPr lang="en-GB" altLang="en-US" sz="2800"/>
              <a:t>Selective weedkillers have been developed using plant hormones</a:t>
            </a:r>
          </a:p>
          <a:p>
            <a:r>
              <a:rPr lang="en-GB" altLang="en-US" sz="2800"/>
              <a:t>These weedkillers will broad-leaved plants (which are usually weeds)</a:t>
            </a:r>
            <a:endParaRPr lang="en-US" altLang="en-US" sz="280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5AEEDAF4-26AC-FB3B-4040-B0F5751B96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838200"/>
            <a:ext cx="3733800" cy="5334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>
                <a:solidFill>
                  <a:schemeClr val="hlink"/>
                </a:solidFill>
              </a:rPr>
              <a:t>Producing seedless fruit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Growth hormones can be applied to unpollinated flowers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The hormones will cause the fruit to develop and grow</a:t>
            </a:r>
          </a:p>
          <a:p>
            <a:pPr>
              <a:lnSpc>
                <a:spcPct val="90000"/>
              </a:lnSpc>
            </a:pPr>
            <a:r>
              <a:rPr lang="en-GB" altLang="en-US" sz="2800"/>
              <a:t>However, as the flower was not pollinated, no seeds will grow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nimBg="1" autoUpdateAnimBg="0"/>
      <p:bldP spid="5018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4F85221-B6B7-EC6D-C20D-FD595B81D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467600" cy="762000"/>
          </a:xfrm>
        </p:spPr>
        <p:txBody>
          <a:bodyPr/>
          <a:lstStyle/>
          <a:p>
            <a:r>
              <a:rPr lang="en-GB" altLang="en-US"/>
              <a:t>Plant tissue culture</a:t>
            </a:r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6A917781-D947-C298-3831-ECA150B0C2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447800"/>
            <a:ext cx="396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Hormones are added to the agar jelly that is used for culturing plants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Some hormones will cause unspecialised cells to grow into specialised shoot cells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Another hormone is used to cause roots to grow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This is an important method for agriculture and for research</a:t>
            </a:r>
            <a:endParaRPr lang="en-US" altLang="en-US" sz="2400"/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A65D05CB-057F-FC2D-A138-47B65BE5BAA6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00288"/>
            <a:ext cx="3581400" cy="285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4817283A-8949-1933-9462-A6070588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9B042BD1-D4A8-E494-A6BA-F2C02F80B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762000"/>
          </a:xfrm>
        </p:spPr>
        <p:txBody>
          <a:bodyPr/>
          <a:lstStyle/>
          <a:p>
            <a:r>
              <a:rPr lang="en-GB" altLang="en-US"/>
              <a:t>Animal cells</a:t>
            </a:r>
            <a:endParaRPr lang="en-US" altLang="en-US"/>
          </a:p>
        </p:txBody>
      </p:sp>
      <p:sp>
        <p:nvSpPr>
          <p:cNvPr id="23556" name="Rectangle 1028">
            <a:extLst>
              <a:ext uri="{FF2B5EF4-FFF2-40B4-BE49-F238E27FC236}">
                <a16:creationId xmlns:a16="http://schemas.microsoft.com/office/drawing/2014/main" id="{2B830398-0836-D837-A806-1C6C2122DE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76700" y="1524000"/>
            <a:ext cx="36957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/>
              <a:t>	</a:t>
            </a:r>
            <a:r>
              <a:rPr lang="en-GB" altLang="en-US" sz="2400" b="1"/>
              <a:t>Animal cells contain: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 b="1"/>
          </a:p>
          <a:p>
            <a:r>
              <a:rPr lang="en-GB" altLang="en-US" sz="2400" b="1">
                <a:solidFill>
                  <a:srgbClr val="00FF00"/>
                </a:solidFill>
              </a:rPr>
              <a:t>a</a:t>
            </a:r>
            <a:r>
              <a:rPr lang="en-GB" altLang="en-US" sz="2400" b="1"/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nucleus,</a:t>
            </a:r>
            <a:r>
              <a:rPr lang="en-GB" altLang="en-US" sz="2400" b="1"/>
              <a:t> </a:t>
            </a:r>
          </a:p>
          <a:p>
            <a:r>
              <a:rPr lang="en-GB" altLang="en-US" sz="2400" b="1">
                <a:solidFill>
                  <a:srgbClr val="00FF00"/>
                </a:solidFill>
              </a:rPr>
              <a:t>cytoplasm</a:t>
            </a:r>
          </a:p>
          <a:p>
            <a:r>
              <a:rPr lang="en-GB" altLang="en-US" sz="2400" b="1">
                <a:solidFill>
                  <a:srgbClr val="00FF00"/>
                </a:solidFill>
              </a:rPr>
              <a:t>cell membrane</a:t>
            </a:r>
          </a:p>
          <a:p>
            <a:endParaRPr lang="en-GB" altLang="en-US" sz="2400" b="1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b="1"/>
              <a:t>    but unlike plant cells they do not have cellulose cell walls or chloroplasts</a:t>
            </a:r>
            <a:endParaRPr lang="en-US" altLang="en-US" sz="2400" b="1"/>
          </a:p>
        </p:txBody>
      </p:sp>
      <p:graphicFrame>
        <p:nvGraphicFramePr>
          <p:cNvPr id="23559" name="Object 1031">
            <a:extLst>
              <a:ext uri="{FF2B5EF4-FFF2-40B4-BE49-F238E27FC236}">
                <a16:creationId xmlns:a16="http://schemas.microsoft.com/office/drawing/2014/main" id="{6270CA8B-08E3-6FEB-6CD3-63487CEB9462}"/>
              </a:ext>
            </a:extLst>
          </p:cNvPr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601913"/>
          <a:ext cx="369570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971429" imgH="3086531" progId="Paint.Picture">
                  <p:embed/>
                </p:oleObj>
              </mc:Choice>
              <mc:Fallback>
                <p:oleObj name="Bitmap Image" r:id="rId2" imgW="3971429" imgH="3086531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01913"/>
                        <a:ext cx="3695700" cy="287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AB7CFE2-E782-A8A4-5863-922D42459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467600" cy="762000"/>
          </a:xfrm>
        </p:spPr>
        <p:txBody>
          <a:bodyPr/>
          <a:lstStyle/>
          <a:p>
            <a:r>
              <a:rPr lang="en-GB" altLang="en-US"/>
              <a:t>Photosynthesis</a:t>
            </a: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F31E9F7-7F65-3101-EF7B-1AEF00733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6781800" cy="4724400"/>
          </a:xfrm>
        </p:spPr>
        <p:txBody>
          <a:bodyPr/>
          <a:lstStyle/>
          <a:p>
            <a:r>
              <a:rPr lang="en-GB" altLang="en-US" sz="2800" b="1">
                <a:solidFill>
                  <a:schemeClr val="accent1"/>
                </a:solidFill>
              </a:rPr>
              <a:t>This is the process by which plants produce their own food</a:t>
            </a:r>
          </a:p>
          <a:p>
            <a:r>
              <a:rPr lang="en-GB" altLang="en-US" sz="2800" b="1">
                <a:solidFill>
                  <a:schemeClr val="accent1"/>
                </a:solidFill>
              </a:rPr>
              <a:t>Photosynthesis occurs in the </a:t>
            </a:r>
            <a:r>
              <a:rPr lang="en-GB" altLang="en-US" sz="2800" b="1">
                <a:solidFill>
                  <a:srgbClr val="003300"/>
                </a:solidFill>
              </a:rPr>
              <a:t>chloroplasts</a:t>
            </a:r>
            <a:r>
              <a:rPr lang="en-GB" altLang="en-US" sz="2800" b="1">
                <a:solidFill>
                  <a:schemeClr val="accent1"/>
                </a:solidFill>
              </a:rPr>
              <a:t> found in cells in leaves</a:t>
            </a:r>
          </a:p>
          <a:p>
            <a:r>
              <a:rPr lang="en-GB" altLang="en-US" sz="2800" b="1">
                <a:solidFill>
                  <a:schemeClr val="hlink"/>
                </a:solidFill>
              </a:rPr>
              <a:t>Carbon dioxide</a:t>
            </a:r>
            <a:r>
              <a:rPr lang="en-GB" altLang="en-US" sz="2800" b="1">
                <a:solidFill>
                  <a:schemeClr val="accent1"/>
                </a:solidFill>
              </a:rPr>
              <a:t> is reacted with </a:t>
            </a:r>
            <a:r>
              <a:rPr lang="en-GB" altLang="en-US" sz="2800" b="1">
                <a:solidFill>
                  <a:schemeClr val="hlink"/>
                </a:solidFill>
              </a:rPr>
              <a:t>water </a:t>
            </a:r>
            <a:r>
              <a:rPr lang="en-GB" altLang="en-US" sz="2800" b="1">
                <a:solidFill>
                  <a:schemeClr val="accent1"/>
                </a:solidFill>
              </a:rPr>
              <a:t>to produce </a:t>
            </a:r>
            <a:r>
              <a:rPr lang="en-GB" altLang="en-US" sz="2800" b="1">
                <a:solidFill>
                  <a:srgbClr val="3333FF"/>
                </a:solidFill>
              </a:rPr>
              <a:t>glucose</a:t>
            </a:r>
            <a:r>
              <a:rPr lang="en-GB" altLang="en-US" sz="2800" b="1">
                <a:solidFill>
                  <a:schemeClr val="accent1"/>
                </a:solidFill>
              </a:rPr>
              <a:t> and </a:t>
            </a:r>
            <a:r>
              <a:rPr lang="en-GB" altLang="en-US" sz="2800" b="1">
                <a:solidFill>
                  <a:srgbClr val="3333FF"/>
                </a:solidFill>
              </a:rPr>
              <a:t>oxygen</a:t>
            </a:r>
          </a:p>
          <a:p>
            <a:r>
              <a:rPr lang="en-GB" altLang="en-US" sz="2800" b="1">
                <a:solidFill>
                  <a:srgbClr val="003300"/>
                </a:solidFill>
              </a:rPr>
              <a:t>Chlorophyll</a:t>
            </a:r>
            <a:r>
              <a:rPr lang="en-GB" altLang="en-US" sz="2800" b="1">
                <a:solidFill>
                  <a:schemeClr val="accent1"/>
                </a:solidFill>
              </a:rPr>
              <a:t> and </a:t>
            </a:r>
            <a:r>
              <a:rPr lang="en-GB" altLang="en-US" sz="2800" b="1">
                <a:solidFill>
                  <a:srgbClr val="FF9900"/>
                </a:solidFill>
              </a:rPr>
              <a:t>sunlight energy</a:t>
            </a:r>
            <a:r>
              <a:rPr lang="en-GB" altLang="en-US" sz="2800" b="1">
                <a:solidFill>
                  <a:schemeClr val="accent1"/>
                </a:solidFill>
              </a:rPr>
              <a:t> is required for this reaction to take place</a:t>
            </a:r>
            <a:endParaRPr lang="en-US" alt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6AAD57-AFFE-AA3A-5EED-63BD4B266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GB" altLang="en-US"/>
              <a:t>Chloroplasts</a:t>
            </a:r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B207B87-AF4E-CA00-47BA-0149FE4249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	The cells found in leaves have lots of chloroplasts for photosynthesis to take place in.</a:t>
            </a:r>
            <a:endParaRPr lang="en-US" altLang="en-US" sz="2800"/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1528AD57-9EF7-94A2-5064-2362AC6AC15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762250"/>
            <a:ext cx="3695700" cy="2551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A4E8882E-C373-2B4F-0D66-0770DD43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766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 sz="160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GB" alt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138979EF-1289-A73D-1E5E-BCCEF900D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219200"/>
            <a:ext cx="1143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BB4762F-1F4C-C77D-A1C9-4C77CA713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		     </a:t>
            </a:r>
            <a:r>
              <a:rPr lang="en-GB" altLang="en-US" sz="140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Sunlight</a:t>
            </a:r>
            <a:r>
              <a:rPr lang="en-GB" altLang="en-US" sz="1400">
                <a:latin typeface="Arial Black" panose="020B0A04020102020204" pitchFamily="34" charset="0"/>
                <a:cs typeface="Times New Roman" panose="02020603050405020304" pitchFamily="18" charset="0"/>
              </a:rPr>
              <a:t> &amp; </a:t>
            </a:r>
            <a:r>
              <a:rPr lang="en-GB" altLang="en-US" sz="1400">
                <a:solidFill>
                  <a:srgbClr val="00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chlorophyll</a:t>
            </a:r>
            <a:endParaRPr lang="en-GB" altLang="en-US" sz="200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	CO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 + H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O                 C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H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12</a:t>
            </a:r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O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6</a:t>
            </a:r>
            <a:r>
              <a:rPr lang="en-GB" altLang="en-US" sz="2000">
                <a:latin typeface="Arial Black" panose="020B0A04020102020204" pitchFamily="34" charset="0"/>
                <a:cs typeface="Times New Roman" panose="02020603050405020304" pitchFamily="18" charset="0"/>
              </a:rPr>
              <a:t> + O</a:t>
            </a:r>
            <a:r>
              <a:rPr lang="en-GB" altLang="en-US" sz="2000" baseline="-3000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100"/>
              <a:t> </a:t>
            </a:r>
          </a:p>
        </p:txBody>
      </p:sp>
      <p:graphicFrame>
        <p:nvGraphicFramePr>
          <p:cNvPr id="25607" name="Object 7">
            <a:extLst>
              <a:ext uri="{FF2B5EF4-FFF2-40B4-BE49-F238E27FC236}">
                <a16:creationId xmlns:a16="http://schemas.microsoft.com/office/drawing/2014/main" id="{93C26567-E201-5AD5-E03A-7E27C772C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" y="1828800"/>
          <a:ext cx="6515100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392432" imgH="5780952" progId="Paint.Picture">
                  <p:embed/>
                </p:oleObj>
              </mc:Choice>
              <mc:Fallback>
                <p:oleObj name="Bitmap Image" r:id="rId2" imgW="7392432" imgH="578095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28800"/>
                        <a:ext cx="6515100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BB606A0-7E2A-0D14-DCA9-1A09328DB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6850"/>
            <a:ext cx="7467600" cy="946150"/>
          </a:xfrm>
        </p:spPr>
        <p:txBody>
          <a:bodyPr/>
          <a:lstStyle/>
          <a:p>
            <a:r>
              <a:rPr lang="en-GB" altLang="en-US" sz="2800"/>
              <a:t>What factors can affect the rate of photosynthesis?</a:t>
            </a:r>
            <a:endParaRPr lang="en-US" altLang="en-US" sz="28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15A16CE-AD31-77D6-28CD-4814F31FC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7543800" cy="3657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		</a:t>
            </a:r>
            <a:endParaRPr lang="en-GB" altLang="en-US" sz="18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/>
          </a:p>
          <a:p>
            <a:pPr>
              <a:lnSpc>
                <a:spcPct val="90000"/>
              </a:lnSpc>
            </a:pPr>
            <a:r>
              <a:rPr lang="en-GB" altLang="en-US" sz="1800" b="1"/>
              <a:t>The </a:t>
            </a:r>
            <a:r>
              <a:rPr lang="en-GB" altLang="en-US" sz="1800" b="1" u="sng">
                <a:solidFill>
                  <a:srgbClr val="00FF00"/>
                </a:solidFill>
              </a:rPr>
              <a:t>concentration of carbon dioxide</a:t>
            </a:r>
            <a:r>
              <a:rPr lang="en-GB" altLang="en-US" sz="1800" b="1"/>
              <a:t> will affect the rate of photosynthesis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800" b="1"/>
          </a:p>
          <a:p>
            <a:pPr>
              <a:lnSpc>
                <a:spcPct val="90000"/>
              </a:lnSpc>
            </a:pPr>
            <a:r>
              <a:rPr lang="en-GB" altLang="en-US" sz="1800" b="1"/>
              <a:t>As sunlight is needed for photosynthesis, the </a:t>
            </a:r>
            <a:r>
              <a:rPr lang="en-GB" altLang="en-US" sz="1800" b="1" u="sng">
                <a:solidFill>
                  <a:srgbClr val="00FF00"/>
                </a:solidFill>
              </a:rPr>
              <a:t>light intensity</a:t>
            </a:r>
            <a:r>
              <a:rPr lang="en-GB" altLang="en-US" sz="1800" b="1"/>
              <a:t> will also affect the rate of photosynthesis</a:t>
            </a:r>
          </a:p>
          <a:p>
            <a:pPr>
              <a:lnSpc>
                <a:spcPct val="90000"/>
              </a:lnSpc>
            </a:pPr>
            <a:endParaRPr lang="en-GB" altLang="en-US" sz="1800" b="1"/>
          </a:p>
          <a:p>
            <a:pPr>
              <a:lnSpc>
                <a:spcPct val="90000"/>
              </a:lnSpc>
            </a:pPr>
            <a:r>
              <a:rPr lang="en-GB" altLang="en-US" sz="1800" b="1"/>
              <a:t>Also, the </a:t>
            </a:r>
            <a:r>
              <a:rPr lang="en-GB" altLang="en-US" sz="1800" b="1" u="sng">
                <a:solidFill>
                  <a:srgbClr val="00FF00"/>
                </a:solidFill>
              </a:rPr>
              <a:t>temperature</a:t>
            </a:r>
            <a:r>
              <a:rPr lang="en-GB" altLang="en-US" sz="1800" b="1"/>
              <a:t> will also affect the rate of this reaction</a:t>
            </a:r>
          </a:p>
          <a:p>
            <a:pPr>
              <a:lnSpc>
                <a:spcPct val="90000"/>
              </a:lnSpc>
            </a:pPr>
            <a:endParaRPr lang="en-GB" altLang="en-US" sz="1800" b="1"/>
          </a:p>
          <a:p>
            <a:pPr>
              <a:lnSpc>
                <a:spcPct val="90000"/>
              </a:lnSpc>
            </a:pPr>
            <a:r>
              <a:rPr lang="en-GB" altLang="en-US" sz="1800" b="1"/>
              <a:t>From the equation for photosynthesis we can see that the amount of water available would also affect the rate of photosynthesis</a:t>
            </a:r>
          </a:p>
          <a:p>
            <a:pPr>
              <a:lnSpc>
                <a:spcPct val="90000"/>
              </a:lnSpc>
            </a:pPr>
            <a:endParaRPr lang="en-GB" altLang="en-US" sz="1800" b="1"/>
          </a:p>
          <a:p>
            <a:pPr>
              <a:lnSpc>
                <a:spcPct val="90000"/>
              </a:lnSpc>
            </a:pPr>
            <a:endParaRPr lang="en-GB" altLang="en-US" sz="20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 </a:t>
            </a:r>
            <a:endParaRPr lang="en-US" altLang="en-US" sz="1600" b="1"/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BBF0016D-036B-E371-7242-62D50F3EC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447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616349C3-C942-FFA8-EF8B-83CCEB087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828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7BDED6F5-C534-A531-D178-ED0547A0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6400800" cy="12160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Water    +    carbon dioxide           glucose   +  oxygen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  </a:t>
            </a:r>
            <a:r>
              <a:rPr lang="en-GB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6</a:t>
            </a:r>
            <a:r>
              <a:rPr lang="en-GB" altLang="en-US" sz="1800" b="1">
                <a:latin typeface="Arial" panose="020B0604020202020204" pitchFamily="34" charset="0"/>
              </a:rPr>
              <a:t>H</a:t>
            </a:r>
            <a:r>
              <a:rPr lang="en-GB" altLang="en-US" sz="1800" b="1" baseline="-25000">
                <a:latin typeface="Arial" panose="020B0604020202020204" pitchFamily="34" charset="0"/>
              </a:rPr>
              <a:t>2</a:t>
            </a:r>
            <a:r>
              <a:rPr lang="en-GB" altLang="en-US" sz="1800" b="1">
                <a:latin typeface="Arial" panose="020B0604020202020204" pitchFamily="34" charset="0"/>
              </a:rPr>
              <a:t>O   +          </a:t>
            </a:r>
            <a:r>
              <a:rPr lang="en-GB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6</a:t>
            </a:r>
            <a:r>
              <a:rPr lang="en-GB" altLang="en-US" sz="1800" b="1">
                <a:latin typeface="Arial" panose="020B0604020202020204" pitchFamily="34" charset="0"/>
              </a:rPr>
              <a:t>CO</a:t>
            </a:r>
            <a:r>
              <a:rPr lang="en-GB" altLang="en-US" sz="1800" b="1" baseline="-25000">
                <a:latin typeface="Arial" panose="020B0604020202020204" pitchFamily="34" charset="0"/>
              </a:rPr>
              <a:t>2</a:t>
            </a:r>
            <a:r>
              <a:rPr lang="en-GB" altLang="en-US" sz="1800" b="1">
                <a:latin typeface="Arial" panose="020B0604020202020204" pitchFamily="34" charset="0"/>
              </a:rPr>
              <a:t>                          C</a:t>
            </a:r>
            <a:r>
              <a:rPr lang="en-GB" altLang="en-US" sz="1800" b="1" baseline="-25000">
                <a:latin typeface="Arial" panose="020B0604020202020204" pitchFamily="34" charset="0"/>
              </a:rPr>
              <a:t>6</a:t>
            </a:r>
            <a:r>
              <a:rPr lang="en-GB" altLang="en-US" sz="1800" b="1">
                <a:latin typeface="Arial" panose="020B0604020202020204" pitchFamily="34" charset="0"/>
              </a:rPr>
              <a:t>H</a:t>
            </a:r>
            <a:r>
              <a:rPr lang="en-GB" altLang="en-US" sz="1800" b="1" baseline="-25000">
                <a:latin typeface="Arial" panose="020B0604020202020204" pitchFamily="34" charset="0"/>
              </a:rPr>
              <a:t>12</a:t>
            </a:r>
            <a:r>
              <a:rPr lang="en-GB" altLang="en-US" sz="1800" b="1">
                <a:latin typeface="Arial" panose="020B0604020202020204" pitchFamily="34" charset="0"/>
              </a:rPr>
              <a:t>O</a:t>
            </a:r>
            <a:r>
              <a:rPr lang="en-GB" altLang="en-US" sz="1800" b="1" baseline="-25000">
                <a:latin typeface="Arial" panose="020B0604020202020204" pitchFamily="34" charset="0"/>
              </a:rPr>
              <a:t>6</a:t>
            </a:r>
            <a:r>
              <a:rPr lang="en-GB" altLang="en-US" sz="1800" b="1">
                <a:latin typeface="Arial" panose="020B0604020202020204" pitchFamily="34" charset="0"/>
              </a:rPr>
              <a:t>   +   </a:t>
            </a:r>
            <a:r>
              <a:rPr lang="en-GB" altLang="en-US" sz="1800" b="1">
                <a:solidFill>
                  <a:schemeClr val="hlink"/>
                </a:solidFill>
                <a:latin typeface="Arial" panose="020B0604020202020204" pitchFamily="34" charset="0"/>
              </a:rPr>
              <a:t>6</a:t>
            </a:r>
            <a:r>
              <a:rPr lang="en-GB" altLang="en-US" sz="1800" b="1">
                <a:latin typeface="Arial" panose="020B0604020202020204" pitchFamily="34" charset="0"/>
              </a:rPr>
              <a:t>O</a:t>
            </a:r>
            <a:r>
              <a:rPr lang="en-GB" altLang="en-US" sz="1800" b="1" baseline="-25000">
                <a:latin typeface="Arial" panose="020B0604020202020204" pitchFamily="34" charset="0"/>
              </a:rPr>
              <a:t>2</a:t>
            </a:r>
            <a:r>
              <a:rPr lang="en-GB" altLang="en-US" sz="1800" b="1"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C8E829-AA4D-86B7-AEDE-341560BCB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467600" cy="1066800"/>
          </a:xfrm>
        </p:spPr>
        <p:txBody>
          <a:bodyPr/>
          <a:lstStyle/>
          <a:p>
            <a:r>
              <a:rPr lang="en-GB" altLang="en-US" sz="3200"/>
              <a:t>The interdependance between plants and animals</a:t>
            </a:r>
            <a:endParaRPr lang="en-US" altLang="en-US" sz="32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17B0145-8432-82B9-F0B6-B2716C5EF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00FF00"/>
                </a:solidFill>
              </a:rPr>
              <a:t>Plants need to have a supply of </a:t>
            </a:r>
            <a:r>
              <a:rPr lang="en-GB" altLang="en-US" sz="2800" b="1">
                <a:solidFill>
                  <a:schemeClr val="hlink"/>
                </a:solidFill>
              </a:rPr>
              <a:t>carbon dioxide</a:t>
            </a:r>
            <a:r>
              <a:rPr lang="en-GB" altLang="en-US" sz="2800" b="1">
                <a:solidFill>
                  <a:srgbClr val="00FF00"/>
                </a:solidFill>
              </a:rPr>
              <a:t> in the air so they can use it fir photosynthesis</a:t>
            </a:r>
          </a:p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00FF00"/>
                </a:solidFill>
              </a:rPr>
              <a:t>Plants will give out </a:t>
            </a:r>
            <a:r>
              <a:rPr lang="en-GB" altLang="en-US" sz="2800" b="1">
                <a:solidFill>
                  <a:srgbClr val="000066"/>
                </a:solidFill>
              </a:rPr>
              <a:t>oxygen</a:t>
            </a:r>
            <a:r>
              <a:rPr lang="en-GB" altLang="en-US" sz="2800" b="1">
                <a:solidFill>
                  <a:srgbClr val="00FF00"/>
                </a:solidFill>
              </a:rPr>
              <a:t> produced from photosynthesis into the air</a:t>
            </a:r>
          </a:p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3333FF"/>
                </a:solidFill>
              </a:rPr>
              <a:t>Animals need this </a:t>
            </a:r>
            <a:r>
              <a:rPr lang="en-GB" altLang="en-US" sz="2800" b="1">
                <a:solidFill>
                  <a:srgbClr val="000066"/>
                </a:solidFill>
              </a:rPr>
              <a:t>oxygen</a:t>
            </a:r>
            <a:r>
              <a:rPr lang="en-GB" altLang="en-US" sz="2800" b="1">
                <a:solidFill>
                  <a:srgbClr val="3333FF"/>
                </a:solidFill>
              </a:rPr>
              <a:t> for respiration to make energy</a:t>
            </a:r>
          </a:p>
          <a:p>
            <a:pPr>
              <a:lnSpc>
                <a:spcPct val="90000"/>
              </a:lnSpc>
            </a:pPr>
            <a:r>
              <a:rPr lang="en-GB" altLang="en-US" sz="2800" b="1">
                <a:solidFill>
                  <a:srgbClr val="3333FF"/>
                </a:solidFill>
              </a:rPr>
              <a:t>Animals produce waste </a:t>
            </a:r>
            <a:r>
              <a:rPr lang="en-GB" altLang="en-US" sz="2800" b="1">
                <a:solidFill>
                  <a:schemeClr val="hlink"/>
                </a:solidFill>
              </a:rPr>
              <a:t>carbon dioxide</a:t>
            </a:r>
            <a:r>
              <a:rPr lang="en-GB" altLang="en-US" sz="2800" b="1">
                <a:solidFill>
                  <a:srgbClr val="3333FF"/>
                </a:solidFill>
              </a:rPr>
              <a:t> from respiration which is put into the air</a:t>
            </a:r>
          </a:p>
          <a:p>
            <a:pPr>
              <a:lnSpc>
                <a:spcPct val="90000"/>
              </a:lnSpc>
            </a:pPr>
            <a:endParaRPr lang="en-US" altLang="en-US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02CFFFD-E597-3A94-5BBE-5F9AE958C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r>
              <a:rPr lang="en-GB" altLang="en-US" sz="3200"/>
              <a:t>How does carbon dioxide enter and oxygen go out of the leaves ?</a:t>
            </a:r>
            <a:endParaRPr lang="en-US" altLang="en-US" sz="32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5A6177E7-CA19-E831-65EE-1690740BCE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/>
              <a:t>On the under-side of leaves there are tiny holes called </a:t>
            </a:r>
            <a:r>
              <a:rPr lang="en-GB" altLang="en-US" sz="2800" b="1">
                <a:solidFill>
                  <a:srgbClr val="009900"/>
                </a:solidFill>
              </a:rPr>
              <a:t>stomata</a:t>
            </a:r>
          </a:p>
          <a:p>
            <a:r>
              <a:rPr lang="en-GB" altLang="en-US" sz="2800" b="1"/>
              <a:t>Special </a:t>
            </a:r>
            <a:r>
              <a:rPr lang="en-GB" altLang="en-US" sz="2800" b="1">
                <a:solidFill>
                  <a:schemeClr val="hlink"/>
                </a:solidFill>
              </a:rPr>
              <a:t>guard cells</a:t>
            </a:r>
            <a:r>
              <a:rPr lang="en-GB" altLang="en-US" sz="2800" b="1"/>
              <a:t> are responsible for opening and closing stomata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/>
          </a:p>
        </p:txBody>
      </p:sp>
      <p:pic>
        <p:nvPicPr>
          <p:cNvPr id="27660" name="Picture 12">
            <a:extLst>
              <a:ext uri="{FF2B5EF4-FFF2-40B4-BE49-F238E27FC236}">
                <a16:creationId xmlns:a16="http://schemas.microsoft.com/office/drawing/2014/main" id="{50FCE9CB-D7DB-0FE2-8197-25B22F2E002B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749550"/>
            <a:ext cx="3695700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1" name="Line 13">
            <a:extLst>
              <a:ext uri="{FF2B5EF4-FFF2-40B4-BE49-F238E27FC236}">
                <a16:creationId xmlns:a16="http://schemas.microsoft.com/office/drawing/2014/main" id="{21015521-62CB-62C2-12FD-FF0C99D7A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4114800"/>
            <a:ext cx="8382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445915F7-6BC7-9C1A-DEF1-810045EB2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38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hlink"/>
                </a:solidFill>
              </a:rPr>
              <a:t>stoma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E4F61C0C-50C7-370E-D640-26DDCA691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724400"/>
            <a:ext cx="68580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4B0E60D9-72FD-91F5-869A-3CF826F3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hlink"/>
                </a:solidFill>
              </a:rPr>
              <a:t>Guard cell</a:t>
            </a:r>
            <a:endParaRPr lang="en-US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build="p" autoUpdateAnimBg="0"/>
      <p:bldP spid="27662" grpId="0" autoUpdateAnimBg="0"/>
      <p:bldP spid="27664" grpId="0" autoUpdateAnimBg="0"/>
    </p:bldLst>
  </p:timing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621</TotalTime>
  <Words>1103</Words>
  <Application>Microsoft Office PowerPoint</Application>
  <PresentationFormat>On-screen Show (4:3)</PresentationFormat>
  <Paragraphs>153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 Black</vt:lpstr>
      <vt:lpstr>Arial</vt:lpstr>
      <vt:lpstr>Wingdings</vt:lpstr>
      <vt:lpstr>Bamboo</vt:lpstr>
      <vt:lpstr>Bitmap Image</vt:lpstr>
      <vt:lpstr>Food Production</vt:lpstr>
      <vt:lpstr>Plant cells</vt:lpstr>
      <vt:lpstr>Animal cells</vt:lpstr>
      <vt:lpstr>Photosynthesis</vt:lpstr>
      <vt:lpstr>Chloroplasts</vt:lpstr>
      <vt:lpstr>PowerPoint Presentation</vt:lpstr>
      <vt:lpstr>What factors can affect the rate of photosynthesis?</vt:lpstr>
      <vt:lpstr>The interdependance between plants and animals</vt:lpstr>
      <vt:lpstr>How does carbon dioxide enter and oxygen go out of the leaves ?</vt:lpstr>
      <vt:lpstr>How does the water get into plants?</vt:lpstr>
      <vt:lpstr>Osmosis</vt:lpstr>
      <vt:lpstr>Why is water needed in plants?</vt:lpstr>
      <vt:lpstr>Transporting substances inside the plant</vt:lpstr>
      <vt:lpstr>Phloem</vt:lpstr>
      <vt:lpstr>Phloem tubes</vt:lpstr>
      <vt:lpstr>A cross-section through a stem, stained to show the phloem and xylem vessels</vt:lpstr>
      <vt:lpstr>What else can get out of leaves through the stomata?</vt:lpstr>
      <vt:lpstr>What is transpiration?</vt:lpstr>
      <vt:lpstr>Why is transpiration useful?</vt:lpstr>
      <vt:lpstr>What factors can affect the rate of water loss through stomata?</vt:lpstr>
      <vt:lpstr>Why do plants need minerals?</vt:lpstr>
      <vt:lpstr>How do plants get their minerals?</vt:lpstr>
      <vt:lpstr>What is active transport?</vt:lpstr>
      <vt:lpstr>What are plant hormones?</vt:lpstr>
      <vt:lpstr>How can we use plant hormones commercially?</vt:lpstr>
      <vt:lpstr>Other uses for plant hormones</vt:lpstr>
      <vt:lpstr>Plant tissue culture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Production &amp; the environment</dc:title>
  <dc:creator> </dc:creator>
  <cp:lastModifiedBy>Nayan GRIFFITHS</cp:lastModifiedBy>
  <cp:revision>9</cp:revision>
  <cp:lastPrinted>1601-01-01T00:00:00Z</cp:lastPrinted>
  <dcterms:created xsi:type="dcterms:W3CDTF">2002-10-04T11:02:50Z</dcterms:created>
  <dcterms:modified xsi:type="dcterms:W3CDTF">2023-03-14T11:22:35Z</dcterms:modified>
</cp:coreProperties>
</file>