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4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71" r:id="rId10"/>
    <p:sldId id="265" r:id="rId11"/>
    <p:sldId id="270" r:id="rId12"/>
    <p:sldId id="266" r:id="rId13"/>
    <p:sldId id="267" r:id="rId14"/>
    <p:sldId id="268" r:id="rId15"/>
    <p:sldId id="269" r:id="rId16"/>
    <p:sldId id="263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81" autoAdjust="0"/>
  </p:normalViewPr>
  <p:slideViewPr>
    <p:cSldViewPr>
      <p:cViewPr varScale="1">
        <p:scale>
          <a:sx n="104" d="100"/>
          <a:sy n="104" d="100"/>
        </p:scale>
        <p:origin x="37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690" name="Group 2">
            <a:extLst>
              <a:ext uri="{FF2B5EF4-FFF2-40B4-BE49-F238E27FC236}">
                <a16:creationId xmlns:a16="http://schemas.microsoft.com/office/drawing/2014/main" id="{DC096DEE-EC93-64EA-F33F-77CA792297E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114691" name="Freeform 3">
              <a:extLst>
                <a:ext uri="{FF2B5EF4-FFF2-40B4-BE49-F238E27FC236}">
                  <a16:creationId xmlns:a16="http://schemas.microsoft.com/office/drawing/2014/main" id="{BF892E00-608E-4CD1-0E97-9BE06858F66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114692" name="Group 4">
              <a:extLst>
                <a:ext uri="{FF2B5EF4-FFF2-40B4-BE49-F238E27FC236}">
                  <a16:creationId xmlns:a16="http://schemas.microsoft.com/office/drawing/2014/main" id="{9D7DB0E8-F975-D3E7-1D59-6A4397C7C99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114693" name="Freeform 5">
                <a:extLst>
                  <a:ext uri="{FF2B5EF4-FFF2-40B4-BE49-F238E27FC236}">
                    <a16:creationId xmlns:a16="http://schemas.microsoft.com/office/drawing/2014/main" id="{339ABFC9-F45A-1ABF-1B33-8B8AD855A99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694" name="Freeform 6">
                <a:extLst>
                  <a:ext uri="{FF2B5EF4-FFF2-40B4-BE49-F238E27FC236}">
                    <a16:creationId xmlns:a16="http://schemas.microsoft.com/office/drawing/2014/main" id="{9475206E-56D5-FE70-7DDE-F842F47DD9E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695" name="Freeform 7">
                <a:extLst>
                  <a:ext uri="{FF2B5EF4-FFF2-40B4-BE49-F238E27FC236}">
                    <a16:creationId xmlns:a16="http://schemas.microsoft.com/office/drawing/2014/main" id="{9ADE8E18-8016-AE65-AFC9-61E4D175843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696" name="Freeform 8">
                <a:extLst>
                  <a:ext uri="{FF2B5EF4-FFF2-40B4-BE49-F238E27FC236}">
                    <a16:creationId xmlns:a16="http://schemas.microsoft.com/office/drawing/2014/main" id="{3AE2C197-AC9C-EDF6-2F53-1A402BF1DFB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697" name="Freeform 9">
                <a:extLst>
                  <a:ext uri="{FF2B5EF4-FFF2-40B4-BE49-F238E27FC236}">
                    <a16:creationId xmlns:a16="http://schemas.microsoft.com/office/drawing/2014/main" id="{BE21C900-E144-90AF-5873-97F60B9D6FB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698" name="Freeform 10">
                <a:extLst>
                  <a:ext uri="{FF2B5EF4-FFF2-40B4-BE49-F238E27FC236}">
                    <a16:creationId xmlns:a16="http://schemas.microsoft.com/office/drawing/2014/main" id="{94985894-FEA3-4EA4-BECB-033D1FAB9C4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699" name="Freeform 11">
                <a:extLst>
                  <a:ext uri="{FF2B5EF4-FFF2-40B4-BE49-F238E27FC236}">
                    <a16:creationId xmlns:a16="http://schemas.microsoft.com/office/drawing/2014/main" id="{0AC7323E-285B-B4C5-0BA7-E3B3C41496F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700" name="Freeform 12">
                <a:extLst>
                  <a:ext uri="{FF2B5EF4-FFF2-40B4-BE49-F238E27FC236}">
                    <a16:creationId xmlns:a16="http://schemas.microsoft.com/office/drawing/2014/main" id="{BBF29461-91D3-CC33-13BD-29E3CE1864F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701" name="Freeform 13">
                <a:extLst>
                  <a:ext uri="{FF2B5EF4-FFF2-40B4-BE49-F238E27FC236}">
                    <a16:creationId xmlns:a16="http://schemas.microsoft.com/office/drawing/2014/main" id="{83E505BC-0C68-0A56-763F-5E9D0D3891E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702" name="Freeform 14">
                <a:extLst>
                  <a:ext uri="{FF2B5EF4-FFF2-40B4-BE49-F238E27FC236}">
                    <a16:creationId xmlns:a16="http://schemas.microsoft.com/office/drawing/2014/main" id="{B2D7A995-8092-79B6-3562-3F4621F133A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703" name="Freeform 15">
                <a:extLst>
                  <a:ext uri="{FF2B5EF4-FFF2-40B4-BE49-F238E27FC236}">
                    <a16:creationId xmlns:a16="http://schemas.microsoft.com/office/drawing/2014/main" id="{A182C6BF-058F-BFB5-900C-3179529BE19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704" name="Freeform 16">
                <a:extLst>
                  <a:ext uri="{FF2B5EF4-FFF2-40B4-BE49-F238E27FC236}">
                    <a16:creationId xmlns:a16="http://schemas.microsoft.com/office/drawing/2014/main" id="{721A9D79-AEA0-488A-0794-1ED3634CE13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705" name="Freeform 17">
                <a:extLst>
                  <a:ext uri="{FF2B5EF4-FFF2-40B4-BE49-F238E27FC236}">
                    <a16:creationId xmlns:a16="http://schemas.microsoft.com/office/drawing/2014/main" id="{D2C68B89-977D-6617-A051-39B7D86D014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706" name="Freeform 18">
                <a:extLst>
                  <a:ext uri="{FF2B5EF4-FFF2-40B4-BE49-F238E27FC236}">
                    <a16:creationId xmlns:a16="http://schemas.microsoft.com/office/drawing/2014/main" id="{D8E892EF-D237-D4EB-C532-2776D52FA4E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707" name="Freeform 19">
                <a:extLst>
                  <a:ext uri="{FF2B5EF4-FFF2-40B4-BE49-F238E27FC236}">
                    <a16:creationId xmlns:a16="http://schemas.microsoft.com/office/drawing/2014/main" id="{D45DD8DE-4F80-EA02-928A-4812D464EA7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708" name="Freeform 20">
                <a:extLst>
                  <a:ext uri="{FF2B5EF4-FFF2-40B4-BE49-F238E27FC236}">
                    <a16:creationId xmlns:a16="http://schemas.microsoft.com/office/drawing/2014/main" id="{F3EA73BA-78C7-EDF2-61F1-6A886A75B20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709" name="Freeform 21">
                <a:extLst>
                  <a:ext uri="{FF2B5EF4-FFF2-40B4-BE49-F238E27FC236}">
                    <a16:creationId xmlns:a16="http://schemas.microsoft.com/office/drawing/2014/main" id="{8DD7A638-2BCF-5DA9-B9BC-672BFAE2251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710" name="Freeform 22">
                <a:extLst>
                  <a:ext uri="{FF2B5EF4-FFF2-40B4-BE49-F238E27FC236}">
                    <a16:creationId xmlns:a16="http://schemas.microsoft.com/office/drawing/2014/main" id="{A8D3215A-B9C8-C6E7-0D53-426CECE409E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711" name="Freeform 23">
                <a:extLst>
                  <a:ext uri="{FF2B5EF4-FFF2-40B4-BE49-F238E27FC236}">
                    <a16:creationId xmlns:a16="http://schemas.microsoft.com/office/drawing/2014/main" id="{0E2650C4-A8F5-5373-F679-11DBDA5048E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712" name="Freeform 24">
                <a:extLst>
                  <a:ext uri="{FF2B5EF4-FFF2-40B4-BE49-F238E27FC236}">
                    <a16:creationId xmlns:a16="http://schemas.microsoft.com/office/drawing/2014/main" id="{8A8E5805-0C91-7EA1-00E8-ECA9FC3FB57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713" name="Freeform 25">
                <a:extLst>
                  <a:ext uri="{FF2B5EF4-FFF2-40B4-BE49-F238E27FC236}">
                    <a16:creationId xmlns:a16="http://schemas.microsoft.com/office/drawing/2014/main" id="{71C5DA98-0974-ADAC-9ED8-9EC6F5A4074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714" name="Freeform 26">
                <a:extLst>
                  <a:ext uri="{FF2B5EF4-FFF2-40B4-BE49-F238E27FC236}">
                    <a16:creationId xmlns:a16="http://schemas.microsoft.com/office/drawing/2014/main" id="{20A1F1CE-75AC-4C11-52BB-047FD3997A5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715" name="Freeform 27">
                <a:extLst>
                  <a:ext uri="{FF2B5EF4-FFF2-40B4-BE49-F238E27FC236}">
                    <a16:creationId xmlns:a16="http://schemas.microsoft.com/office/drawing/2014/main" id="{DD1D277B-B0F9-5BA3-02F8-354C315F2D4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716" name="Freeform 28">
                <a:extLst>
                  <a:ext uri="{FF2B5EF4-FFF2-40B4-BE49-F238E27FC236}">
                    <a16:creationId xmlns:a16="http://schemas.microsoft.com/office/drawing/2014/main" id="{9F4DF4F0-1D6A-B624-F5DD-E77EA6A8FDD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717" name="Freeform 29">
                <a:extLst>
                  <a:ext uri="{FF2B5EF4-FFF2-40B4-BE49-F238E27FC236}">
                    <a16:creationId xmlns:a16="http://schemas.microsoft.com/office/drawing/2014/main" id="{51C362E0-3A76-5D1B-F3B3-7FB90DF7351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14718" name="Group 30">
                <a:extLst>
                  <a:ext uri="{FF2B5EF4-FFF2-40B4-BE49-F238E27FC236}">
                    <a16:creationId xmlns:a16="http://schemas.microsoft.com/office/drawing/2014/main" id="{187B2890-FFF4-0E84-72F2-D68D5741A1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114719" name="Freeform 31">
                  <a:extLst>
                    <a:ext uri="{FF2B5EF4-FFF2-40B4-BE49-F238E27FC236}">
                      <a16:creationId xmlns:a16="http://schemas.microsoft.com/office/drawing/2014/main" id="{5DEB07DC-A80E-4E91-0D15-E14297BB91E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4720" name="Freeform 32">
                  <a:extLst>
                    <a:ext uri="{FF2B5EF4-FFF2-40B4-BE49-F238E27FC236}">
                      <a16:creationId xmlns:a16="http://schemas.microsoft.com/office/drawing/2014/main" id="{C9B7AEF3-9F57-0B3A-0020-1F90B4E97D71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4721" name="Freeform 33">
                  <a:extLst>
                    <a:ext uri="{FF2B5EF4-FFF2-40B4-BE49-F238E27FC236}">
                      <a16:creationId xmlns:a16="http://schemas.microsoft.com/office/drawing/2014/main" id="{8217F837-2BCF-1A3F-14BF-4C5406730141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4722" name="Freeform 34">
                  <a:extLst>
                    <a:ext uri="{FF2B5EF4-FFF2-40B4-BE49-F238E27FC236}">
                      <a16:creationId xmlns:a16="http://schemas.microsoft.com/office/drawing/2014/main" id="{E06716EB-4522-A5B7-39BF-276C90D48731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4723" name="Freeform 35">
                  <a:extLst>
                    <a:ext uri="{FF2B5EF4-FFF2-40B4-BE49-F238E27FC236}">
                      <a16:creationId xmlns:a16="http://schemas.microsoft.com/office/drawing/2014/main" id="{A814B2F8-5BFA-99BE-A1E7-77EBCF2C1CF1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4724" name="Freeform 36">
                  <a:extLst>
                    <a:ext uri="{FF2B5EF4-FFF2-40B4-BE49-F238E27FC236}">
                      <a16:creationId xmlns:a16="http://schemas.microsoft.com/office/drawing/2014/main" id="{A1838A8A-4A34-E484-E054-B15F2A5EA9EB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4725" name="Freeform 37">
                  <a:extLst>
                    <a:ext uri="{FF2B5EF4-FFF2-40B4-BE49-F238E27FC236}">
                      <a16:creationId xmlns:a16="http://schemas.microsoft.com/office/drawing/2014/main" id="{388F27C3-8429-9218-1C2A-C877733C417B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4726" name="Freeform 38">
                  <a:extLst>
                    <a:ext uri="{FF2B5EF4-FFF2-40B4-BE49-F238E27FC236}">
                      <a16:creationId xmlns:a16="http://schemas.microsoft.com/office/drawing/2014/main" id="{7607F4E3-C568-A2DF-F68E-CFAF0D57085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4727" name="Freeform 39">
                  <a:extLst>
                    <a:ext uri="{FF2B5EF4-FFF2-40B4-BE49-F238E27FC236}">
                      <a16:creationId xmlns:a16="http://schemas.microsoft.com/office/drawing/2014/main" id="{D2A06CD9-124E-7350-166E-FC40FD917C45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4728" name="Freeform 40">
                  <a:extLst>
                    <a:ext uri="{FF2B5EF4-FFF2-40B4-BE49-F238E27FC236}">
                      <a16:creationId xmlns:a16="http://schemas.microsoft.com/office/drawing/2014/main" id="{FD699C91-B26E-6C6F-D523-7A05352CE37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4729" name="Freeform 41">
                  <a:extLst>
                    <a:ext uri="{FF2B5EF4-FFF2-40B4-BE49-F238E27FC236}">
                      <a16:creationId xmlns:a16="http://schemas.microsoft.com/office/drawing/2014/main" id="{145EE9F1-968F-886D-A41D-EEA1647F5D2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4730" name="Freeform 42">
                  <a:extLst>
                    <a:ext uri="{FF2B5EF4-FFF2-40B4-BE49-F238E27FC236}">
                      <a16:creationId xmlns:a16="http://schemas.microsoft.com/office/drawing/2014/main" id="{D68DF9A4-C472-8BD7-78B0-518BF9F61F4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4731" name="Freeform 43">
                  <a:extLst>
                    <a:ext uri="{FF2B5EF4-FFF2-40B4-BE49-F238E27FC236}">
                      <a16:creationId xmlns:a16="http://schemas.microsoft.com/office/drawing/2014/main" id="{C44D2DB9-3172-0E23-CAD5-AFB9FA4CDE6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4732" name="Freeform 44">
                  <a:extLst>
                    <a:ext uri="{FF2B5EF4-FFF2-40B4-BE49-F238E27FC236}">
                      <a16:creationId xmlns:a16="http://schemas.microsoft.com/office/drawing/2014/main" id="{BCC14D93-F3D3-AF9E-AD52-E507ED4C79E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4733" name="Freeform 45">
                  <a:extLst>
                    <a:ext uri="{FF2B5EF4-FFF2-40B4-BE49-F238E27FC236}">
                      <a16:creationId xmlns:a16="http://schemas.microsoft.com/office/drawing/2014/main" id="{2EA357C9-A36F-E668-1551-2444833A0DA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14734" name="Group 46">
                <a:extLst>
                  <a:ext uri="{FF2B5EF4-FFF2-40B4-BE49-F238E27FC236}">
                    <a16:creationId xmlns:a16="http://schemas.microsoft.com/office/drawing/2014/main" id="{C76C6A31-4CCF-6072-08E6-02D40EF17B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14735" name="Freeform 47">
                  <a:extLst>
                    <a:ext uri="{FF2B5EF4-FFF2-40B4-BE49-F238E27FC236}">
                      <a16:creationId xmlns:a16="http://schemas.microsoft.com/office/drawing/2014/main" id="{EB904375-C14F-104B-DFAF-938B473F115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1 w 305"/>
                    <a:gd name="T1" fmla="*/ 426 h 426"/>
                    <a:gd name="T2" fmla="*/ 305 w 305"/>
                    <a:gd name="T3" fmla="*/ 426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1 w 305"/>
                    <a:gd name="T9" fmla="*/ 426 h 426"/>
                    <a:gd name="T10" fmla="*/ 281 w 305"/>
                    <a:gd name="T11" fmla="*/ 426 h 426"/>
                    <a:gd name="T12" fmla="*/ 281 w 305"/>
                    <a:gd name="T13" fmla="*/ 42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4736" name="Freeform 48">
                  <a:extLst>
                    <a:ext uri="{FF2B5EF4-FFF2-40B4-BE49-F238E27FC236}">
                      <a16:creationId xmlns:a16="http://schemas.microsoft.com/office/drawing/2014/main" id="{2D71E15E-92D4-ACDF-9619-D1A0B3360AEB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6 h 486"/>
                    <a:gd name="T2" fmla="*/ 48 w 347"/>
                    <a:gd name="T3" fmla="*/ 486 h 486"/>
                    <a:gd name="T4" fmla="*/ 347 w 347"/>
                    <a:gd name="T5" fmla="*/ 72 h 486"/>
                    <a:gd name="T6" fmla="*/ 347 w 347"/>
                    <a:gd name="T7" fmla="*/ 0 h 486"/>
                    <a:gd name="T8" fmla="*/ 0 w 347"/>
                    <a:gd name="T9" fmla="*/ 486 h 486"/>
                    <a:gd name="T10" fmla="*/ 24 w 347"/>
                    <a:gd name="T11" fmla="*/ 486 h 486"/>
                    <a:gd name="T12" fmla="*/ 24 w 347"/>
                    <a:gd name="T13" fmla="*/ 486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14737" name="Group 49">
                <a:extLst>
                  <a:ext uri="{FF2B5EF4-FFF2-40B4-BE49-F238E27FC236}">
                    <a16:creationId xmlns:a16="http://schemas.microsoft.com/office/drawing/2014/main" id="{96C4E72B-FC4F-6FE4-82C6-6044496513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114738" name="Freeform 50">
                  <a:extLst>
                    <a:ext uri="{FF2B5EF4-FFF2-40B4-BE49-F238E27FC236}">
                      <a16:creationId xmlns:a16="http://schemas.microsoft.com/office/drawing/2014/main" id="{8C7C75BC-B206-D1A7-70F9-771300E1683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4739" name="Freeform 51">
                  <a:extLst>
                    <a:ext uri="{FF2B5EF4-FFF2-40B4-BE49-F238E27FC236}">
                      <a16:creationId xmlns:a16="http://schemas.microsoft.com/office/drawing/2014/main" id="{44F034F4-E7B1-F958-1D10-EB135E8118EA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4740" name="Freeform 52">
                  <a:extLst>
                    <a:ext uri="{FF2B5EF4-FFF2-40B4-BE49-F238E27FC236}">
                      <a16:creationId xmlns:a16="http://schemas.microsoft.com/office/drawing/2014/main" id="{1159FA2B-D40D-5668-F1D0-D811D8560A4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4741" name="Freeform 53">
                  <a:extLst>
                    <a:ext uri="{FF2B5EF4-FFF2-40B4-BE49-F238E27FC236}">
                      <a16:creationId xmlns:a16="http://schemas.microsoft.com/office/drawing/2014/main" id="{A332D7BA-0C8F-5661-3AF8-CB188303A44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4742" name="Freeform 54">
                  <a:extLst>
                    <a:ext uri="{FF2B5EF4-FFF2-40B4-BE49-F238E27FC236}">
                      <a16:creationId xmlns:a16="http://schemas.microsoft.com/office/drawing/2014/main" id="{6B9A9C53-97E7-FB40-E845-6B3DA6F9809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4743" name="Freeform 55">
                  <a:extLst>
                    <a:ext uri="{FF2B5EF4-FFF2-40B4-BE49-F238E27FC236}">
                      <a16:creationId xmlns:a16="http://schemas.microsoft.com/office/drawing/2014/main" id="{018519BF-6023-411F-0C25-27978F3DB21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4744" name="Freeform 56">
                  <a:extLst>
                    <a:ext uri="{FF2B5EF4-FFF2-40B4-BE49-F238E27FC236}">
                      <a16:creationId xmlns:a16="http://schemas.microsoft.com/office/drawing/2014/main" id="{54C77B6A-72A7-B7D3-A731-CA1F02576B89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4745" name="Freeform 57">
                  <a:extLst>
                    <a:ext uri="{FF2B5EF4-FFF2-40B4-BE49-F238E27FC236}">
                      <a16:creationId xmlns:a16="http://schemas.microsoft.com/office/drawing/2014/main" id="{9BDF0E91-4DD3-FA16-005C-AEBDBC2C9D7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4746" name="Freeform 58">
                  <a:extLst>
                    <a:ext uri="{FF2B5EF4-FFF2-40B4-BE49-F238E27FC236}">
                      <a16:creationId xmlns:a16="http://schemas.microsoft.com/office/drawing/2014/main" id="{AD823FF4-1DD6-68CF-B4D9-D6F94DDEAAD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14747" name="Freeform 59">
                <a:extLst>
                  <a:ext uri="{FF2B5EF4-FFF2-40B4-BE49-F238E27FC236}">
                    <a16:creationId xmlns:a16="http://schemas.microsoft.com/office/drawing/2014/main" id="{EA13BDA1-4792-9D56-C058-29CC1B3C13C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748" name="Freeform 60">
                <a:extLst>
                  <a:ext uri="{FF2B5EF4-FFF2-40B4-BE49-F238E27FC236}">
                    <a16:creationId xmlns:a16="http://schemas.microsoft.com/office/drawing/2014/main" id="{ED90E712-8A9E-B69F-5A9B-E68CFC9F54E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749" name="Freeform 61">
                <a:extLst>
                  <a:ext uri="{FF2B5EF4-FFF2-40B4-BE49-F238E27FC236}">
                    <a16:creationId xmlns:a16="http://schemas.microsoft.com/office/drawing/2014/main" id="{F2E71584-2143-F889-EAAC-FE3A4F87ED7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750" name="Freeform 62">
                <a:extLst>
                  <a:ext uri="{FF2B5EF4-FFF2-40B4-BE49-F238E27FC236}">
                    <a16:creationId xmlns:a16="http://schemas.microsoft.com/office/drawing/2014/main" id="{46FEADF9-AAC1-497C-FE95-E7AAAAB599E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751" name="Freeform 63">
                <a:extLst>
                  <a:ext uri="{FF2B5EF4-FFF2-40B4-BE49-F238E27FC236}">
                    <a16:creationId xmlns:a16="http://schemas.microsoft.com/office/drawing/2014/main" id="{EDE99262-02BC-F1A3-1AEC-ED1B6A647C0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752" name="Freeform 64">
                <a:extLst>
                  <a:ext uri="{FF2B5EF4-FFF2-40B4-BE49-F238E27FC236}">
                    <a16:creationId xmlns:a16="http://schemas.microsoft.com/office/drawing/2014/main" id="{2342E3C5-1A52-C392-F814-C4CB0EB286A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753" name="Freeform 65">
                <a:extLst>
                  <a:ext uri="{FF2B5EF4-FFF2-40B4-BE49-F238E27FC236}">
                    <a16:creationId xmlns:a16="http://schemas.microsoft.com/office/drawing/2014/main" id="{7605F767-2359-599D-A8D1-AEEA04B4DA3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754" name="Freeform 66">
                <a:extLst>
                  <a:ext uri="{FF2B5EF4-FFF2-40B4-BE49-F238E27FC236}">
                    <a16:creationId xmlns:a16="http://schemas.microsoft.com/office/drawing/2014/main" id="{18165212-AC4B-AAA3-7C2F-CCE5368A584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114755" name="Rectangle 67">
            <a:extLst>
              <a:ext uri="{FF2B5EF4-FFF2-40B4-BE49-F238E27FC236}">
                <a16:creationId xmlns:a16="http://schemas.microsoft.com/office/drawing/2014/main" id="{1653AA49-C580-D389-08E9-1F3CC24634D6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14756" name="Rectangle 68">
            <a:extLst>
              <a:ext uri="{FF2B5EF4-FFF2-40B4-BE49-F238E27FC236}">
                <a16:creationId xmlns:a16="http://schemas.microsoft.com/office/drawing/2014/main" id="{45EEFA6C-1AF0-5666-49BE-234C9DD1713B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14757" name="Rectangle 69">
            <a:extLst>
              <a:ext uri="{FF2B5EF4-FFF2-40B4-BE49-F238E27FC236}">
                <a16:creationId xmlns:a16="http://schemas.microsoft.com/office/drawing/2014/main" id="{323503A8-58C2-BCA4-23DD-F2CB9F48B223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14758" name="Rectangle 70">
            <a:extLst>
              <a:ext uri="{FF2B5EF4-FFF2-40B4-BE49-F238E27FC236}">
                <a16:creationId xmlns:a16="http://schemas.microsoft.com/office/drawing/2014/main" id="{E8E97D63-A21E-016C-C66F-324582EBE6A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14759" name="Rectangle 71">
            <a:extLst>
              <a:ext uri="{FF2B5EF4-FFF2-40B4-BE49-F238E27FC236}">
                <a16:creationId xmlns:a16="http://schemas.microsoft.com/office/drawing/2014/main" id="{C5335390-0559-746D-C335-AE051683FCC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894F138-F445-47AD-BF7B-A80EF699C50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71559-313A-F4DB-EBDE-9AC995165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671C9-1308-CC3E-62B2-45CC9B181B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DB5CA-F51E-43C0-1295-3B5D1F12B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A3EFA-AD51-B38A-FCE4-89DF698D0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B494B-C1F7-99B6-DF36-2962DEF7F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47D4A-99F0-4097-91B1-E5A9D2B396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3631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7CCA3B-25E7-6CB1-4F92-B758ADA024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CE8C22-C303-3A1C-EEFB-D32A27B611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3E008-3CA8-4FA7-7874-EEE643826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16668-B469-167F-2E91-F191F8BE9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40761C-829F-F5CB-C978-702835FAB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F95832-DD9A-4552-8546-CEB9FD757A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2203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22EEA-C4EB-DDC1-2DAF-03EE1CFFC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C195C-4749-76A1-77DC-019D5C1D9B0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6E1526-6E23-480F-3A8C-88754BDBC613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5025" y="1598613"/>
            <a:ext cx="4037013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DFAE54-5C20-7316-0FAB-F2E2DFA578F6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5025" y="3922713"/>
            <a:ext cx="4037013" cy="2173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B31CAC7-EEDD-71D2-3576-36453A6E27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B165274-DC92-D0BA-C533-12CD60CF1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EF29535-F95B-C0BA-E943-CE0312DB3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fld id="{4FA20455-2185-4F93-9651-6F0107A035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6482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D3BF8-FCBB-969B-7ABA-33D6F4206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34F17-F2E5-0168-0CB8-553C11465D6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5613" y="1598613"/>
            <a:ext cx="4037012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E7F543-3DD8-533B-CE20-4DA2DEFBA02B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55613" y="3922713"/>
            <a:ext cx="4037012" cy="2173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4BF470-57EF-EE87-3C0A-F7B31F02FDB1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D602E20-6BD5-58A2-5C94-407BA96780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E33646-0ACD-4880-CBAC-A5F00AE2D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A0A61AE-956B-FD1C-3D67-4D943C745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fld id="{2450C0C5-C684-41E7-B86F-0F3125D51F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4807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39B9F-021C-E6F3-6CF5-7EC25BFD3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BF968D-8654-F4CD-D4C6-A0B7B63CACC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77832A-FF6B-EA07-4466-9F740AE637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2964B5-FF6D-1B5A-43CC-6A16FCD1D9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8B79BB-4109-0001-612E-B85CECAAB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AF9EBF-0B06-F4E7-FBA2-2D91A10A0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fld id="{01B04530-6442-46BD-86F9-B5953BC829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653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CFBB72-8A9D-6A05-0909-593888A2F5C7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5613" y="273050"/>
            <a:ext cx="8226425" cy="5822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1E8C2A-6A2B-49AC-27A7-E89AD9A6C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0AEECD-BCCF-E6BC-E645-30868C3AC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99B0F4-7E3F-B84A-0C02-C4D5E620F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fld id="{9D565E78-F9A1-4745-BF64-B3CBEE96C1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2695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85C79-4FBA-2093-4FD4-086D5037D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1590B-1377-B66E-6C17-DFC07D75E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7E4DA-8CFE-4CE7-D289-4A55BE462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33B43-C817-CDFD-D15C-1BD1BD6CB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3C143F-E513-F823-360F-278AE5DD1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809F4-683E-4800-8359-0D2FB68281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5915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0F5D0-9C4C-3751-D258-7686C905E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35C1D5-4E31-BB1D-86A1-7E050EF6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682FA-92CD-E908-C87C-58C8C95C2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86B03-E320-3CF8-23D2-ED24AE003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BA49F-CF1A-168E-C6D5-BDC6D860B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18FE9-B677-4B67-8640-02C76A893A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394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376AD-30ED-5EC6-11FD-5D33B0668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D1A91-3872-0B20-2A07-0646F03631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1BA3BD-2036-1AB4-E388-45EE5ECFAD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3A216F-EC3E-3FE5-08ED-46BE78510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A9EF60-3E5C-2C50-92DC-A9CCF57B9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ED8A1-1F37-633A-23A4-B012A3250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463BD-57F7-4E2F-B173-974FD0F37E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3188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A83A2-78CE-74BE-B43B-05A0232CC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5EA70-BAEF-F875-BC36-3C463ED31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537BE5-F772-D75D-2469-3058E822D1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6FEAF-FC92-54E0-C69A-2451FC24C8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F93E2F-88C6-B281-E6F7-2643288ECA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631EC3-444E-BEF4-A9D6-1797E465A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34A26C-A322-7B05-A3FE-92AD760FB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00A948-C568-89E4-4CB7-DCC97D2A9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75CA87-ADDF-4828-A2F8-CD470D4D9F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5850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3CFCA-A550-B298-D32F-7EF03FC50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A5F1DA-F36C-4BED-3680-F77C59C31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6CE3E2-ABB4-BEE0-2568-16C565D2C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C82D41-8742-8376-EE4E-DBF55AF8E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967A5-96A3-492E-8B4D-FC70BBB33D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1720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1F70A9-7754-5DF1-2059-C831F898A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29F875-5C35-CDB1-C71C-2852B702E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B1CACD-A520-C391-280F-88E4C4E9C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95CFC8-3984-4343-A90F-8F4D4BE8F1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477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D309E-C4F6-B5D2-FE2F-2A265B70C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470EE-328C-1198-5060-26A5B9648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E6A31A-AF34-AE41-DEA2-E4AD2AC0F0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A60F8F-BF25-48AA-51BE-691FEBEA7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B58C36-2921-1361-35B1-50F7296BE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E926B2-F7CA-8256-E518-668A15B1A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F18E28-E0BE-41B2-9CED-E2B0E0D6F6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467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EE9D7-2BA5-5F63-CD2E-663C36996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BB4E35-9F07-E601-AAE9-344588494D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69AFC8-93C0-CA03-7BA9-66C1E4C301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C741BB-FABF-D1D9-193B-508A8F113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D6082D-2FDE-C1D4-721D-955779351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6573BB-A7A8-6868-6585-B32192BB2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3A7C4C-3AED-4D20-A714-D46BA108A2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3654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66" name="Group 2">
            <a:extLst>
              <a:ext uri="{FF2B5EF4-FFF2-40B4-BE49-F238E27FC236}">
                <a16:creationId xmlns:a16="http://schemas.microsoft.com/office/drawing/2014/main" id="{95EC9809-A5E0-2A49-6FFE-5D603C46344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113667" name="Freeform 3">
              <a:extLst>
                <a:ext uri="{FF2B5EF4-FFF2-40B4-BE49-F238E27FC236}">
                  <a16:creationId xmlns:a16="http://schemas.microsoft.com/office/drawing/2014/main" id="{769AD90F-EAF1-8D56-2F5A-20C095ADDDD9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113668" name="Group 4">
              <a:extLst>
                <a:ext uri="{FF2B5EF4-FFF2-40B4-BE49-F238E27FC236}">
                  <a16:creationId xmlns:a16="http://schemas.microsoft.com/office/drawing/2014/main" id="{5FACA49B-C94B-7EAE-1C65-37AE12F4AAF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113669" name="Freeform 5">
                <a:extLst>
                  <a:ext uri="{FF2B5EF4-FFF2-40B4-BE49-F238E27FC236}">
                    <a16:creationId xmlns:a16="http://schemas.microsoft.com/office/drawing/2014/main" id="{640E7056-05CA-5D5B-1E86-77102759921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670" name="Freeform 6">
                <a:extLst>
                  <a:ext uri="{FF2B5EF4-FFF2-40B4-BE49-F238E27FC236}">
                    <a16:creationId xmlns:a16="http://schemas.microsoft.com/office/drawing/2014/main" id="{96125017-8628-7772-F0B9-21B0C917BF6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671" name="Freeform 7">
                <a:extLst>
                  <a:ext uri="{FF2B5EF4-FFF2-40B4-BE49-F238E27FC236}">
                    <a16:creationId xmlns:a16="http://schemas.microsoft.com/office/drawing/2014/main" id="{308C96C7-F7F9-C8DC-EBA6-FFB39C48667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672" name="Freeform 8">
                <a:extLst>
                  <a:ext uri="{FF2B5EF4-FFF2-40B4-BE49-F238E27FC236}">
                    <a16:creationId xmlns:a16="http://schemas.microsoft.com/office/drawing/2014/main" id="{DB68E249-4F4B-4519-2955-ACD26EA55F5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673" name="Freeform 9">
                <a:extLst>
                  <a:ext uri="{FF2B5EF4-FFF2-40B4-BE49-F238E27FC236}">
                    <a16:creationId xmlns:a16="http://schemas.microsoft.com/office/drawing/2014/main" id="{9CCFCBD6-647A-5764-1D75-BADDBDF3FC4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674" name="Freeform 10">
                <a:extLst>
                  <a:ext uri="{FF2B5EF4-FFF2-40B4-BE49-F238E27FC236}">
                    <a16:creationId xmlns:a16="http://schemas.microsoft.com/office/drawing/2014/main" id="{BBE7BDCD-2607-9793-56B5-01EDAE44DD8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675" name="Freeform 11">
                <a:extLst>
                  <a:ext uri="{FF2B5EF4-FFF2-40B4-BE49-F238E27FC236}">
                    <a16:creationId xmlns:a16="http://schemas.microsoft.com/office/drawing/2014/main" id="{E64628A3-6BB1-4789-9CD9-E2175F136DA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676" name="Freeform 12">
                <a:extLst>
                  <a:ext uri="{FF2B5EF4-FFF2-40B4-BE49-F238E27FC236}">
                    <a16:creationId xmlns:a16="http://schemas.microsoft.com/office/drawing/2014/main" id="{8BF6C00B-B919-71C3-33F9-BA7F391303F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677" name="Freeform 13">
                <a:extLst>
                  <a:ext uri="{FF2B5EF4-FFF2-40B4-BE49-F238E27FC236}">
                    <a16:creationId xmlns:a16="http://schemas.microsoft.com/office/drawing/2014/main" id="{3A8C94D3-2A31-CC1B-090F-72AAF0CD97A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678" name="Freeform 14">
                <a:extLst>
                  <a:ext uri="{FF2B5EF4-FFF2-40B4-BE49-F238E27FC236}">
                    <a16:creationId xmlns:a16="http://schemas.microsoft.com/office/drawing/2014/main" id="{1EB46642-E509-7FD0-3217-F78E42C92EE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679" name="Freeform 15">
                <a:extLst>
                  <a:ext uri="{FF2B5EF4-FFF2-40B4-BE49-F238E27FC236}">
                    <a16:creationId xmlns:a16="http://schemas.microsoft.com/office/drawing/2014/main" id="{83E0CCC7-AF14-31E6-ACAC-19836E97752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680" name="Freeform 16">
                <a:extLst>
                  <a:ext uri="{FF2B5EF4-FFF2-40B4-BE49-F238E27FC236}">
                    <a16:creationId xmlns:a16="http://schemas.microsoft.com/office/drawing/2014/main" id="{A0A50DD1-ED40-4CDC-329F-8BF6D681CCB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681" name="Freeform 17">
                <a:extLst>
                  <a:ext uri="{FF2B5EF4-FFF2-40B4-BE49-F238E27FC236}">
                    <a16:creationId xmlns:a16="http://schemas.microsoft.com/office/drawing/2014/main" id="{0BCF97D8-F0FD-81FA-F901-23FB8EA46E6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682" name="Freeform 18">
                <a:extLst>
                  <a:ext uri="{FF2B5EF4-FFF2-40B4-BE49-F238E27FC236}">
                    <a16:creationId xmlns:a16="http://schemas.microsoft.com/office/drawing/2014/main" id="{E3013E48-0C1E-B222-E12E-31F04C9C375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683" name="Freeform 19">
                <a:extLst>
                  <a:ext uri="{FF2B5EF4-FFF2-40B4-BE49-F238E27FC236}">
                    <a16:creationId xmlns:a16="http://schemas.microsoft.com/office/drawing/2014/main" id="{FA8D052F-BD57-B123-B7EC-F0E79147BCD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684" name="Freeform 20">
                <a:extLst>
                  <a:ext uri="{FF2B5EF4-FFF2-40B4-BE49-F238E27FC236}">
                    <a16:creationId xmlns:a16="http://schemas.microsoft.com/office/drawing/2014/main" id="{95D2984B-BF01-8D82-8F64-96561A8BCD2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685" name="Freeform 21">
                <a:extLst>
                  <a:ext uri="{FF2B5EF4-FFF2-40B4-BE49-F238E27FC236}">
                    <a16:creationId xmlns:a16="http://schemas.microsoft.com/office/drawing/2014/main" id="{4C172E0B-1815-6509-251F-3C21D1ACD9F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686" name="Freeform 22">
                <a:extLst>
                  <a:ext uri="{FF2B5EF4-FFF2-40B4-BE49-F238E27FC236}">
                    <a16:creationId xmlns:a16="http://schemas.microsoft.com/office/drawing/2014/main" id="{44D98D19-31AB-FFEF-3770-00A35455678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687" name="Freeform 23">
                <a:extLst>
                  <a:ext uri="{FF2B5EF4-FFF2-40B4-BE49-F238E27FC236}">
                    <a16:creationId xmlns:a16="http://schemas.microsoft.com/office/drawing/2014/main" id="{0D1DBD66-F193-9660-F112-BF2E6977768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688" name="Freeform 24">
                <a:extLst>
                  <a:ext uri="{FF2B5EF4-FFF2-40B4-BE49-F238E27FC236}">
                    <a16:creationId xmlns:a16="http://schemas.microsoft.com/office/drawing/2014/main" id="{0835A8AD-D89B-9AF2-A005-A7098B2A946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689" name="Freeform 25">
                <a:extLst>
                  <a:ext uri="{FF2B5EF4-FFF2-40B4-BE49-F238E27FC236}">
                    <a16:creationId xmlns:a16="http://schemas.microsoft.com/office/drawing/2014/main" id="{205AEAD6-8B44-1F17-0917-E796AD950CA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690" name="Freeform 26">
                <a:extLst>
                  <a:ext uri="{FF2B5EF4-FFF2-40B4-BE49-F238E27FC236}">
                    <a16:creationId xmlns:a16="http://schemas.microsoft.com/office/drawing/2014/main" id="{841C9B85-D46C-4586-AA60-3B39A18AC17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691" name="Freeform 27">
                <a:extLst>
                  <a:ext uri="{FF2B5EF4-FFF2-40B4-BE49-F238E27FC236}">
                    <a16:creationId xmlns:a16="http://schemas.microsoft.com/office/drawing/2014/main" id="{295DFF29-56AD-7739-F76E-2BBA30C81D8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692" name="Freeform 28">
                <a:extLst>
                  <a:ext uri="{FF2B5EF4-FFF2-40B4-BE49-F238E27FC236}">
                    <a16:creationId xmlns:a16="http://schemas.microsoft.com/office/drawing/2014/main" id="{26FDEA99-A924-3430-9828-4A37A5CDDE7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693" name="Freeform 29">
                <a:extLst>
                  <a:ext uri="{FF2B5EF4-FFF2-40B4-BE49-F238E27FC236}">
                    <a16:creationId xmlns:a16="http://schemas.microsoft.com/office/drawing/2014/main" id="{2BEAF622-678E-AFFF-B19C-E2FA125C0F5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13694" name="Group 30">
                <a:extLst>
                  <a:ext uri="{FF2B5EF4-FFF2-40B4-BE49-F238E27FC236}">
                    <a16:creationId xmlns:a16="http://schemas.microsoft.com/office/drawing/2014/main" id="{51019A3D-46B9-FA92-9FB0-F5A540B53CC7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113695" name="Freeform 31">
                  <a:extLst>
                    <a:ext uri="{FF2B5EF4-FFF2-40B4-BE49-F238E27FC236}">
                      <a16:creationId xmlns:a16="http://schemas.microsoft.com/office/drawing/2014/main" id="{58C708A1-A09E-5C70-6395-53B419FF999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3696" name="Freeform 32">
                  <a:extLst>
                    <a:ext uri="{FF2B5EF4-FFF2-40B4-BE49-F238E27FC236}">
                      <a16:creationId xmlns:a16="http://schemas.microsoft.com/office/drawing/2014/main" id="{A242E551-693C-F2F7-1A86-1353304DB3D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3697" name="Freeform 33">
                  <a:extLst>
                    <a:ext uri="{FF2B5EF4-FFF2-40B4-BE49-F238E27FC236}">
                      <a16:creationId xmlns:a16="http://schemas.microsoft.com/office/drawing/2014/main" id="{2D9F142F-B98F-C4F8-31EF-D7C06E22116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3698" name="Freeform 34">
                  <a:extLst>
                    <a:ext uri="{FF2B5EF4-FFF2-40B4-BE49-F238E27FC236}">
                      <a16:creationId xmlns:a16="http://schemas.microsoft.com/office/drawing/2014/main" id="{4BD0CB4B-41F0-5F61-E654-89D1C48627C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3699" name="Freeform 35">
                  <a:extLst>
                    <a:ext uri="{FF2B5EF4-FFF2-40B4-BE49-F238E27FC236}">
                      <a16:creationId xmlns:a16="http://schemas.microsoft.com/office/drawing/2014/main" id="{14910E44-FE36-F888-040F-0AAF9BFC003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3700" name="Freeform 36">
                  <a:extLst>
                    <a:ext uri="{FF2B5EF4-FFF2-40B4-BE49-F238E27FC236}">
                      <a16:creationId xmlns:a16="http://schemas.microsoft.com/office/drawing/2014/main" id="{8F0251EF-DA33-82D1-3614-11152E12376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3701" name="Freeform 37">
                  <a:extLst>
                    <a:ext uri="{FF2B5EF4-FFF2-40B4-BE49-F238E27FC236}">
                      <a16:creationId xmlns:a16="http://schemas.microsoft.com/office/drawing/2014/main" id="{AF37D87D-BC43-435A-B545-25C079B92A31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3702" name="Freeform 38">
                  <a:extLst>
                    <a:ext uri="{FF2B5EF4-FFF2-40B4-BE49-F238E27FC236}">
                      <a16:creationId xmlns:a16="http://schemas.microsoft.com/office/drawing/2014/main" id="{2FC40068-39E2-0760-D95E-651692486EFA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3703" name="Freeform 39">
                  <a:extLst>
                    <a:ext uri="{FF2B5EF4-FFF2-40B4-BE49-F238E27FC236}">
                      <a16:creationId xmlns:a16="http://schemas.microsoft.com/office/drawing/2014/main" id="{8EE2D609-ACE6-1118-494E-C8A2C32EB5A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3704" name="Freeform 40">
                  <a:extLst>
                    <a:ext uri="{FF2B5EF4-FFF2-40B4-BE49-F238E27FC236}">
                      <a16:creationId xmlns:a16="http://schemas.microsoft.com/office/drawing/2014/main" id="{E58ABE6F-CD02-0F42-6F6E-B706987DFE7B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3705" name="Freeform 41">
                  <a:extLst>
                    <a:ext uri="{FF2B5EF4-FFF2-40B4-BE49-F238E27FC236}">
                      <a16:creationId xmlns:a16="http://schemas.microsoft.com/office/drawing/2014/main" id="{46617F6C-AAF0-4FAD-B2A7-C67AE0B54DB5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3706" name="Freeform 42">
                  <a:extLst>
                    <a:ext uri="{FF2B5EF4-FFF2-40B4-BE49-F238E27FC236}">
                      <a16:creationId xmlns:a16="http://schemas.microsoft.com/office/drawing/2014/main" id="{EBE423D2-76E6-CD78-8D06-663F7D91AC71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3707" name="Freeform 43">
                  <a:extLst>
                    <a:ext uri="{FF2B5EF4-FFF2-40B4-BE49-F238E27FC236}">
                      <a16:creationId xmlns:a16="http://schemas.microsoft.com/office/drawing/2014/main" id="{411E02F7-0D03-C0DB-9DBA-374C60B46B5B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3708" name="Freeform 44">
                  <a:extLst>
                    <a:ext uri="{FF2B5EF4-FFF2-40B4-BE49-F238E27FC236}">
                      <a16:creationId xmlns:a16="http://schemas.microsoft.com/office/drawing/2014/main" id="{59872BEA-FBE9-27C2-8823-398B15F7169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3709" name="Freeform 45">
                  <a:extLst>
                    <a:ext uri="{FF2B5EF4-FFF2-40B4-BE49-F238E27FC236}">
                      <a16:creationId xmlns:a16="http://schemas.microsoft.com/office/drawing/2014/main" id="{A0CDBED1-9B5D-B55F-0E1F-8FF4C8A4CDF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13710" name="Group 46">
                <a:extLst>
                  <a:ext uri="{FF2B5EF4-FFF2-40B4-BE49-F238E27FC236}">
                    <a16:creationId xmlns:a16="http://schemas.microsoft.com/office/drawing/2014/main" id="{DEA899A6-D7B7-C9FF-2CF8-C6AB6EAFA6BB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13711" name="Freeform 47">
                  <a:extLst>
                    <a:ext uri="{FF2B5EF4-FFF2-40B4-BE49-F238E27FC236}">
                      <a16:creationId xmlns:a16="http://schemas.microsoft.com/office/drawing/2014/main" id="{C91D6093-B039-E1E9-F7BB-C5279FBFCD86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1 w 305"/>
                    <a:gd name="T1" fmla="*/ 426 h 426"/>
                    <a:gd name="T2" fmla="*/ 305 w 305"/>
                    <a:gd name="T3" fmla="*/ 426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1 w 305"/>
                    <a:gd name="T9" fmla="*/ 426 h 426"/>
                    <a:gd name="T10" fmla="*/ 281 w 305"/>
                    <a:gd name="T11" fmla="*/ 426 h 426"/>
                    <a:gd name="T12" fmla="*/ 281 w 305"/>
                    <a:gd name="T13" fmla="*/ 42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3712" name="Freeform 48">
                  <a:extLst>
                    <a:ext uri="{FF2B5EF4-FFF2-40B4-BE49-F238E27FC236}">
                      <a16:creationId xmlns:a16="http://schemas.microsoft.com/office/drawing/2014/main" id="{3AAC150B-32F2-3104-AD62-163D2D231A65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6 h 486"/>
                    <a:gd name="T2" fmla="*/ 48 w 347"/>
                    <a:gd name="T3" fmla="*/ 486 h 486"/>
                    <a:gd name="T4" fmla="*/ 347 w 347"/>
                    <a:gd name="T5" fmla="*/ 72 h 486"/>
                    <a:gd name="T6" fmla="*/ 347 w 347"/>
                    <a:gd name="T7" fmla="*/ 0 h 486"/>
                    <a:gd name="T8" fmla="*/ 0 w 347"/>
                    <a:gd name="T9" fmla="*/ 486 h 486"/>
                    <a:gd name="T10" fmla="*/ 24 w 347"/>
                    <a:gd name="T11" fmla="*/ 486 h 486"/>
                    <a:gd name="T12" fmla="*/ 24 w 347"/>
                    <a:gd name="T13" fmla="*/ 486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13713" name="Group 49">
                <a:extLst>
                  <a:ext uri="{FF2B5EF4-FFF2-40B4-BE49-F238E27FC236}">
                    <a16:creationId xmlns:a16="http://schemas.microsoft.com/office/drawing/2014/main" id="{151755A2-C127-86DE-7164-535A5CBABDB8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113714" name="Freeform 50">
                  <a:extLst>
                    <a:ext uri="{FF2B5EF4-FFF2-40B4-BE49-F238E27FC236}">
                      <a16:creationId xmlns:a16="http://schemas.microsoft.com/office/drawing/2014/main" id="{992888D1-001D-B9E5-D6F4-842FAE91BF9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3715" name="Freeform 51">
                  <a:extLst>
                    <a:ext uri="{FF2B5EF4-FFF2-40B4-BE49-F238E27FC236}">
                      <a16:creationId xmlns:a16="http://schemas.microsoft.com/office/drawing/2014/main" id="{92043A92-E9D6-85DC-1E87-FB3119828CE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3716" name="Freeform 52">
                  <a:extLst>
                    <a:ext uri="{FF2B5EF4-FFF2-40B4-BE49-F238E27FC236}">
                      <a16:creationId xmlns:a16="http://schemas.microsoft.com/office/drawing/2014/main" id="{A01EDEA2-9AD5-AAA7-C44F-DB1855B9C385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3717" name="Freeform 53">
                  <a:extLst>
                    <a:ext uri="{FF2B5EF4-FFF2-40B4-BE49-F238E27FC236}">
                      <a16:creationId xmlns:a16="http://schemas.microsoft.com/office/drawing/2014/main" id="{C60415E8-AE53-A39F-F096-22C4715DBD6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3718" name="Freeform 54">
                  <a:extLst>
                    <a:ext uri="{FF2B5EF4-FFF2-40B4-BE49-F238E27FC236}">
                      <a16:creationId xmlns:a16="http://schemas.microsoft.com/office/drawing/2014/main" id="{A91DCBF1-14CF-1652-71F3-A195CA0818F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3719" name="Freeform 55">
                  <a:extLst>
                    <a:ext uri="{FF2B5EF4-FFF2-40B4-BE49-F238E27FC236}">
                      <a16:creationId xmlns:a16="http://schemas.microsoft.com/office/drawing/2014/main" id="{81C9764B-DE34-C1C4-3680-9F823666581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3720" name="Freeform 56">
                  <a:extLst>
                    <a:ext uri="{FF2B5EF4-FFF2-40B4-BE49-F238E27FC236}">
                      <a16:creationId xmlns:a16="http://schemas.microsoft.com/office/drawing/2014/main" id="{30203749-8368-68E5-7F48-5E81ECD6D971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3721" name="Freeform 57">
                  <a:extLst>
                    <a:ext uri="{FF2B5EF4-FFF2-40B4-BE49-F238E27FC236}">
                      <a16:creationId xmlns:a16="http://schemas.microsoft.com/office/drawing/2014/main" id="{6D76BB92-8DD5-870F-5177-0FC814BE44F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3722" name="Freeform 58">
                  <a:extLst>
                    <a:ext uri="{FF2B5EF4-FFF2-40B4-BE49-F238E27FC236}">
                      <a16:creationId xmlns:a16="http://schemas.microsoft.com/office/drawing/2014/main" id="{914E068B-37C8-B5ED-EB6C-A156F616E65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13723" name="Freeform 59">
                <a:extLst>
                  <a:ext uri="{FF2B5EF4-FFF2-40B4-BE49-F238E27FC236}">
                    <a16:creationId xmlns:a16="http://schemas.microsoft.com/office/drawing/2014/main" id="{02459B94-3EBE-15EB-6837-7FA828A7E22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724" name="Freeform 60">
                <a:extLst>
                  <a:ext uri="{FF2B5EF4-FFF2-40B4-BE49-F238E27FC236}">
                    <a16:creationId xmlns:a16="http://schemas.microsoft.com/office/drawing/2014/main" id="{64E3D21D-8736-44AB-6977-36FFBB7C141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725" name="Freeform 61">
                <a:extLst>
                  <a:ext uri="{FF2B5EF4-FFF2-40B4-BE49-F238E27FC236}">
                    <a16:creationId xmlns:a16="http://schemas.microsoft.com/office/drawing/2014/main" id="{4ECBDA74-2E8E-680A-1C0F-75754AD4834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726" name="Freeform 62">
                <a:extLst>
                  <a:ext uri="{FF2B5EF4-FFF2-40B4-BE49-F238E27FC236}">
                    <a16:creationId xmlns:a16="http://schemas.microsoft.com/office/drawing/2014/main" id="{E7D05A42-E29A-CC07-868B-388BA830639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727" name="Freeform 63">
                <a:extLst>
                  <a:ext uri="{FF2B5EF4-FFF2-40B4-BE49-F238E27FC236}">
                    <a16:creationId xmlns:a16="http://schemas.microsoft.com/office/drawing/2014/main" id="{CBD823DF-9170-69BF-3772-817B2CF0F09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728" name="Freeform 64">
                <a:extLst>
                  <a:ext uri="{FF2B5EF4-FFF2-40B4-BE49-F238E27FC236}">
                    <a16:creationId xmlns:a16="http://schemas.microsoft.com/office/drawing/2014/main" id="{DEA145FB-D037-E06A-7488-7654C8BBDEE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729" name="Freeform 65">
                <a:extLst>
                  <a:ext uri="{FF2B5EF4-FFF2-40B4-BE49-F238E27FC236}">
                    <a16:creationId xmlns:a16="http://schemas.microsoft.com/office/drawing/2014/main" id="{2C1D2E10-04EE-0A0C-0933-9FB80CB2D27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730" name="Freeform 66">
                <a:extLst>
                  <a:ext uri="{FF2B5EF4-FFF2-40B4-BE49-F238E27FC236}">
                    <a16:creationId xmlns:a16="http://schemas.microsoft.com/office/drawing/2014/main" id="{735EEC5D-D25D-5418-9562-6016006D83E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113731" name="Rectangle 67">
            <a:extLst>
              <a:ext uri="{FF2B5EF4-FFF2-40B4-BE49-F238E27FC236}">
                <a16:creationId xmlns:a16="http://schemas.microsoft.com/office/drawing/2014/main" id="{21F25061-6DED-3D55-97C8-DAA877A91E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3732" name="Rectangle 68">
            <a:extLst>
              <a:ext uri="{FF2B5EF4-FFF2-40B4-BE49-F238E27FC236}">
                <a16:creationId xmlns:a16="http://schemas.microsoft.com/office/drawing/2014/main" id="{4C55DE43-CA11-6668-A3AB-780652CB4E4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113733" name="Rectangle 69">
            <a:extLst>
              <a:ext uri="{FF2B5EF4-FFF2-40B4-BE49-F238E27FC236}">
                <a16:creationId xmlns:a16="http://schemas.microsoft.com/office/drawing/2014/main" id="{C1388F09-B4E6-1BFD-1031-605949777E2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113734" name="Rectangle 70">
            <a:extLst>
              <a:ext uri="{FF2B5EF4-FFF2-40B4-BE49-F238E27FC236}">
                <a16:creationId xmlns:a16="http://schemas.microsoft.com/office/drawing/2014/main" id="{0D896D92-9E31-3F1C-1D7E-32C51FB76D7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F8A2F59-17C5-439D-A725-5BFEF8000EB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3735" name="Rectangle 71">
            <a:extLst>
              <a:ext uri="{FF2B5EF4-FFF2-40B4-BE49-F238E27FC236}">
                <a16:creationId xmlns:a16="http://schemas.microsoft.com/office/drawing/2014/main" id="{9EAA7E57-C6D3-4808-F150-1B56FF8504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worldofteaching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lheawww.gsfc.nasa.gov/docs/gamcosray/EGRET/highlights.html" TargetMode="Externa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ssd.esa.int/Integral/integ_images.html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stro.utu.fi/~cflynn/astroII/l7.html" TargetMode="External"/><Relationship Id="rId3" Type="http://schemas.openxmlformats.org/officeDocument/2006/relationships/hyperlink" Target="http://science.nasa.gov/newhome/headlines/ast09feb99_1.htm" TargetMode="External"/><Relationship Id="rId7" Type="http://schemas.openxmlformats.org/officeDocument/2006/relationships/hyperlink" Target="http://imagine.gsfc.nasa.gov/docs/science/how_l1/gamma_detectors.html" TargetMode="External"/><Relationship Id="rId2" Type="http://schemas.openxmlformats.org/officeDocument/2006/relationships/hyperlink" Target="http://imagers.gsfc.nasa.gov/ems/gamm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ine.gsfc.nasa.gov/docs/science/how_l2/gamma_detectors.html" TargetMode="External"/><Relationship Id="rId11" Type="http://schemas.openxmlformats.org/officeDocument/2006/relationships/image" Target="../media/image23.jpeg"/><Relationship Id="rId5" Type="http://schemas.openxmlformats.org/officeDocument/2006/relationships/hyperlink" Target="http://imagine.gsfc.nasa.gov/docs/science/how_l2/compton_scatter.html" TargetMode="External"/><Relationship Id="rId10" Type="http://schemas.openxmlformats.org/officeDocument/2006/relationships/hyperlink" Target="http://imagine.gsfc.nasa.gov/docs/science/how_l2/gamma_scintillators.html" TargetMode="External"/><Relationship Id="rId4" Type="http://schemas.openxmlformats.org/officeDocument/2006/relationships/hyperlink" Target="http://www.wordiq.com/definition/Gamma_ray_burst" TargetMode="External"/><Relationship Id="rId9" Type="http://schemas.openxmlformats.org/officeDocument/2006/relationships/hyperlink" Target="http://learntech.uwe.ac.uk/radiography/RScience/interactions/comptonscatter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imagine.gsfc.nasa.gov/docs/science/how_l2/gamma_detectors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earntech.uwe.ac.uk/radiography/RScience/interactions/comptonscatter.ht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ossc.gsfc.nasa.gov/" TargetMode="External"/><Relationship Id="rId2" Type="http://schemas.openxmlformats.org/officeDocument/2006/relationships/hyperlink" Target="http://imagine.gsfc.nasa.gov/docs/dict_jp.html#pair_production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rs.gsfc.nasa.gov/ems/gamma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6FFC1A7-CDF4-4065-B31B-B91FF6704F7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533400"/>
            <a:ext cx="9144000" cy="1143000"/>
          </a:xfrm>
        </p:spPr>
        <p:txBody>
          <a:bodyPr/>
          <a:lstStyle/>
          <a:p>
            <a:r>
              <a:rPr lang="en-US" altLang="en-US" b="1" i="1" u="sng"/>
              <a:t>Project Gamma</a:t>
            </a: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BB5BFA10-71A0-14FF-5E21-5E0E53F0E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1676400"/>
            <a:ext cx="3581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latin typeface="Times" panose="02020603050405020304" pitchFamily="18" charset="0"/>
              </a:rPr>
              <a:t>By Wylie Ballinger and Sam Russell</a:t>
            </a:r>
          </a:p>
        </p:txBody>
      </p:sp>
      <p:pic>
        <p:nvPicPr>
          <p:cNvPr id="2053" name="Picture 5">
            <a:extLst>
              <a:ext uri="{FF2B5EF4-FFF2-40B4-BE49-F238E27FC236}">
                <a16:creationId xmlns:a16="http://schemas.microsoft.com/office/drawing/2014/main" id="{5B00B478-EFAE-4D1B-427A-003EF08DA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05000"/>
            <a:ext cx="2089150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65779640-E03D-98EA-B50C-49FD91427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95600"/>
            <a:ext cx="5380038" cy="358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Text Box 7">
            <a:extLst>
              <a:ext uri="{FF2B5EF4-FFF2-40B4-BE49-F238E27FC236}">
                <a16:creationId xmlns:a16="http://schemas.microsoft.com/office/drawing/2014/main" id="{164EF14A-D0E7-FA72-7054-27CC08999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35675"/>
            <a:ext cx="41862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>
                <a:solidFill>
                  <a:srgbClr val="009900"/>
                </a:solidFill>
                <a:latin typeface="Times New Roman" panose="02020603050405020304" pitchFamily="18" charset="0"/>
              </a:rPr>
              <a:t>Visit </a:t>
            </a:r>
            <a:r>
              <a:rPr lang="en-US" altLang="en-US" sz="2400">
                <a:solidFill>
                  <a:srgbClr val="009900"/>
                </a:solidFill>
                <a:latin typeface="Times New Roman" panose="02020603050405020304" pitchFamily="18" charset="0"/>
                <a:hlinkClick r:id="rId4"/>
              </a:rPr>
              <a:t>www.worldofteaching.com</a:t>
            </a:r>
            <a:endParaRPr lang="en-US" altLang="en-US" sz="2400">
              <a:solidFill>
                <a:srgbClr val="0099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400">
                <a:solidFill>
                  <a:srgbClr val="009900"/>
                </a:solidFill>
                <a:latin typeface="Times New Roman" panose="02020603050405020304" pitchFamily="18" charset="0"/>
              </a:rPr>
              <a:t>For 100’s of free powerpoints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FE6D1051-B4E9-0980-6525-6FE6459B04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CGRO EGRET</a:t>
            </a:r>
          </a:p>
        </p:txBody>
      </p:sp>
      <p:sp>
        <p:nvSpPr>
          <p:cNvPr id="117766" name="Rectangle 6">
            <a:extLst>
              <a:ext uri="{FF2B5EF4-FFF2-40B4-BE49-F238E27FC236}">
                <a16:creationId xmlns:a16="http://schemas.microsoft.com/office/drawing/2014/main" id="{4AD42F2C-94E1-1DFD-242A-CC9FD655F31D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>
                <a:latin typeface="Times New Roman" panose="02020603050405020304" pitchFamily="18" charset="0"/>
              </a:rPr>
              <a:t>The Compton Gamma Ray Observatory Energetic Gamma Ray Experiment Telescope</a:t>
            </a:r>
          </a:p>
          <a:p>
            <a:pPr>
              <a:lnSpc>
                <a:spcPct val="90000"/>
              </a:lnSpc>
            </a:pPr>
            <a:endParaRPr lang="en-US" altLang="en-US" sz="280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>
                <a:latin typeface="Times New Roman" panose="02020603050405020304" pitchFamily="18" charset="0"/>
              </a:rPr>
              <a:t>80</a:t>
            </a:r>
            <a:r>
              <a:rPr lang="en-US" altLang="en-US" sz="2800">
                <a:latin typeface="Times New Roman" panose="02020603050405020304" pitchFamily="18" charset="0"/>
                <a:cs typeface="Arial" panose="020B0604020202020204" pitchFamily="34" charset="0"/>
              </a:rPr>
              <a:t>° Field of View</a:t>
            </a:r>
          </a:p>
          <a:p>
            <a:pPr>
              <a:lnSpc>
                <a:spcPct val="90000"/>
              </a:lnSpc>
            </a:pPr>
            <a:endParaRPr lang="en-US" altLang="en-US" sz="2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>
                <a:latin typeface="Times New Roman" panose="02020603050405020304" pitchFamily="18" charset="0"/>
                <a:cs typeface="Arial" panose="020B0604020202020204" pitchFamily="34" charset="0"/>
              </a:rPr>
              <a:t>Launched in 1991 as an Experimental Program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latin typeface="Times New Roman" panose="02020603050405020304" pitchFamily="18" charset="0"/>
                <a:cs typeface="Arial" panose="020B0604020202020204" pitchFamily="34" charset="0"/>
              </a:rPr>
              <a:t>Re-entered in 2004</a:t>
            </a:r>
          </a:p>
        </p:txBody>
      </p:sp>
      <p:pic>
        <p:nvPicPr>
          <p:cNvPr id="117767" name="Picture 7">
            <a:extLst>
              <a:ext uri="{FF2B5EF4-FFF2-40B4-BE49-F238E27FC236}">
                <a16:creationId xmlns:a16="http://schemas.microsoft.com/office/drawing/2014/main" id="{014DED0E-4434-C663-286F-C7B27745F1D8}"/>
              </a:ext>
            </a:extLst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1250" y="1689100"/>
            <a:ext cx="2724150" cy="199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768" name="Picture 8">
            <a:extLst>
              <a:ext uri="{FF2B5EF4-FFF2-40B4-BE49-F238E27FC236}">
                <a16:creationId xmlns:a16="http://schemas.microsoft.com/office/drawing/2014/main" id="{C46E04E6-E40F-3935-AAF0-907E3E320DA5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3886200"/>
            <a:ext cx="1622425" cy="2173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769" name="Picture 9">
            <a:extLst>
              <a:ext uri="{FF2B5EF4-FFF2-40B4-BE49-F238E27FC236}">
                <a16:creationId xmlns:a16="http://schemas.microsoft.com/office/drawing/2014/main" id="{8E4C92E0-9C4D-1C4E-EAAE-C8E611D64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86200"/>
            <a:ext cx="2895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>
            <a:extLst>
              <a:ext uri="{FF2B5EF4-FFF2-40B4-BE49-F238E27FC236}">
                <a16:creationId xmlns:a16="http://schemas.microsoft.com/office/drawing/2014/main" id="{23DC47C6-B1A4-97C3-A3C1-915907A44F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Major EGRET Discoveries</a:t>
            </a:r>
          </a:p>
        </p:txBody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9DE212FE-4B59-06D8-002D-B93A1E4C77D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1295400"/>
            <a:ext cx="4037012" cy="556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1400">
                <a:latin typeface="Times New Roman" panose="02020603050405020304" pitchFamily="18" charset="0"/>
              </a:rPr>
              <a:t>The finding of a new class of objects--high energy gamma-ray emitting blazars, or grazars </a:t>
            </a:r>
          </a:p>
          <a:p>
            <a:pPr>
              <a:lnSpc>
                <a:spcPct val="80000"/>
              </a:lnSpc>
            </a:pPr>
            <a:r>
              <a:rPr lang="en-US" altLang="en-US" sz="1400">
                <a:latin typeface="Times New Roman" panose="02020603050405020304" pitchFamily="18" charset="0"/>
              </a:rPr>
              <a:t>The emission of high energy gamma-rays from a gamma ray burst for over an hour, with some gamma rays having energies over a GeV and two having energies over 10 GeV. </a:t>
            </a:r>
          </a:p>
          <a:p>
            <a:pPr>
              <a:lnSpc>
                <a:spcPct val="80000"/>
              </a:lnSpc>
            </a:pPr>
            <a:r>
              <a:rPr lang="en-US" altLang="en-US" sz="1400">
                <a:latin typeface="Times New Roman" panose="02020603050405020304" pitchFamily="18" charset="0"/>
              </a:rPr>
              <a:t>The observation of an increased fraction of pulsar electromagnetic radiation going into gamma rays as the age of the pulsar increases to a million years </a:t>
            </a:r>
          </a:p>
          <a:p>
            <a:pPr>
              <a:lnSpc>
                <a:spcPct val="80000"/>
              </a:lnSpc>
            </a:pPr>
            <a:r>
              <a:rPr lang="en-US" altLang="en-US" sz="1400">
                <a:latin typeface="Times New Roman" panose="02020603050405020304" pitchFamily="18" charset="0"/>
              </a:rPr>
              <a:t>The determination with high certainty that cosmic rays are galactic </a:t>
            </a:r>
          </a:p>
          <a:p>
            <a:pPr>
              <a:lnSpc>
                <a:spcPct val="80000"/>
              </a:lnSpc>
            </a:pPr>
            <a:r>
              <a:rPr lang="en-US" altLang="en-US" sz="1400">
                <a:latin typeface="Times New Roman" panose="02020603050405020304" pitchFamily="18" charset="0"/>
              </a:rPr>
              <a:t>The detailed mapping of the galactic diffuse radiation and the measurement of the pion bump in the high energy gamma-ray spectrum </a:t>
            </a:r>
          </a:p>
          <a:p>
            <a:pPr>
              <a:lnSpc>
                <a:spcPct val="80000"/>
              </a:lnSpc>
            </a:pPr>
            <a:r>
              <a:rPr lang="en-US" altLang="en-US" sz="1400">
                <a:latin typeface="Times New Roman" panose="02020603050405020304" pitchFamily="18" charset="0"/>
              </a:rPr>
              <a:t>The absence of microsecond bursts and its implication for certain unification theories </a:t>
            </a:r>
          </a:p>
          <a:p>
            <a:pPr>
              <a:lnSpc>
                <a:spcPct val="80000"/>
              </a:lnSpc>
            </a:pPr>
            <a:r>
              <a:rPr lang="en-US" altLang="en-US" sz="1400">
                <a:latin typeface="Times New Roman" panose="02020603050405020304" pitchFamily="18" charset="0"/>
              </a:rPr>
              <a:t>The long trapping time of over ten hours for energetic solar particles following a flare </a:t>
            </a:r>
          </a:p>
          <a:p>
            <a:pPr>
              <a:lnSpc>
                <a:spcPct val="80000"/>
              </a:lnSpc>
            </a:pPr>
            <a:r>
              <a:rPr lang="en-US" altLang="en-US" sz="1400">
                <a:latin typeface="Times New Roman" panose="02020603050405020304" pitchFamily="18" charset="0"/>
              </a:rPr>
              <a:t>A measurement of the diffuse, presumably extragalactic, high energy gamma ray spectrum</a:t>
            </a:r>
            <a:r>
              <a:rPr lang="en-US" altLang="en-US" sz="1000"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endParaRPr lang="en-US" altLang="en-US" sz="100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sz="1000">
                <a:latin typeface="Times New Roman" panose="02020603050405020304" pitchFamily="18" charset="0"/>
                <a:hlinkClick r:id="rId2"/>
              </a:rPr>
              <a:t>http://lheawww.gsfc.nasa.gov/docs/gamcosray/EGRET/highlights.html</a:t>
            </a:r>
            <a:r>
              <a:rPr lang="en-US" altLang="en-US" sz="1000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129029" name="Picture 5">
            <a:extLst>
              <a:ext uri="{FF2B5EF4-FFF2-40B4-BE49-F238E27FC236}">
                <a16:creationId xmlns:a16="http://schemas.microsoft.com/office/drawing/2014/main" id="{D16A44FF-2751-A85F-8059-1E567F3499B2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5025" y="2768600"/>
            <a:ext cx="4037013" cy="2157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4" name="Picture 6">
            <a:extLst>
              <a:ext uri="{FF2B5EF4-FFF2-40B4-BE49-F238E27FC236}">
                <a16:creationId xmlns:a16="http://schemas.microsoft.com/office/drawing/2014/main" id="{DAE8F010-FBF3-9AAF-D98A-BE4C65A2623A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7038" y="228600"/>
            <a:ext cx="8335962" cy="6440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C17A9355-EDD4-3941-0EFA-151310DC10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INTERGRAL</a:t>
            </a:r>
          </a:p>
        </p:txBody>
      </p:sp>
      <p:sp>
        <p:nvSpPr>
          <p:cNvPr id="122886" name="Rectangle 6">
            <a:extLst>
              <a:ext uri="{FF2B5EF4-FFF2-40B4-BE49-F238E27FC236}">
                <a16:creationId xmlns:a16="http://schemas.microsoft.com/office/drawing/2014/main" id="{D737FDB1-2636-A612-451C-6D36B0926C6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4037013" cy="44973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>
                <a:latin typeface="Times New Roman" panose="02020603050405020304" pitchFamily="18" charset="0"/>
              </a:rPr>
              <a:t>International Gamma-Ray Astrophysics Laboratory</a:t>
            </a:r>
          </a:p>
          <a:p>
            <a:pPr>
              <a:lnSpc>
                <a:spcPct val="90000"/>
              </a:lnSpc>
            </a:pPr>
            <a:endParaRPr lang="en-US" altLang="en-US" sz="200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000">
                <a:latin typeface="Times New Roman" panose="02020603050405020304" pitchFamily="18" charset="0"/>
              </a:rPr>
              <a:t>European Space Agency </a:t>
            </a:r>
          </a:p>
          <a:p>
            <a:pPr lvl="1">
              <a:lnSpc>
                <a:spcPct val="90000"/>
              </a:lnSpc>
            </a:pPr>
            <a:r>
              <a:rPr lang="en-US" altLang="en-US" sz="1800">
                <a:latin typeface="Times New Roman" panose="02020603050405020304" pitchFamily="18" charset="0"/>
              </a:rPr>
              <a:t>Demark, France, Germany, Italy, Spain and Switzerland</a:t>
            </a:r>
          </a:p>
          <a:p>
            <a:pPr lvl="1">
              <a:lnSpc>
                <a:spcPct val="90000"/>
              </a:lnSpc>
            </a:pPr>
            <a:r>
              <a:rPr lang="en-US" altLang="en-US" sz="1800">
                <a:latin typeface="Times New Roman" panose="02020603050405020304" pitchFamily="18" charset="0"/>
              </a:rPr>
              <a:t>+ Czech Republic and Poland</a:t>
            </a:r>
          </a:p>
          <a:p>
            <a:pPr lvl="1">
              <a:lnSpc>
                <a:spcPct val="90000"/>
              </a:lnSpc>
            </a:pPr>
            <a:r>
              <a:rPr lang="en-US" altLang="en-US" sz="1800">
                <a:latin typeface="Times New Roman" panose="02020603050405020304" pitchFamily="18" charset="0"/>
              </a:rPr>
              <a:t>With help from Russia and US</a:t>
            </a:r>
          </a:p>
          <a:p>
            <a:pPr>
              <a:lnSpc>
                <a:spcPct val="90000"/>
              </a:lnSpc>
            </a:pPr>
            <a:endParaRPr lang="en-US" altLang="en-US" sz="2000">
              <a:latin typeface="Times New Roman" panose="02020603050405020304" pitchFamily="18" charset="0"/>
            </a:endParaRPr>
          </a:p>
          <a:p>
            <a:pPr lvl="3">
              <a:lnSpc>
                <a:spcPct val="90000"/>
              </a:lnSpc>
            </a:pPr>
            <a:r>
              <a:rPr lang="en-US" altLang="en-US">
                <a:latin typeface="Times New Roman" panose="02020603050405020304" pitchFamily="18" charset="0"/>
              </a:rPr>
              <a:t>Giant molecular cloud in the center of the galaxy that was just recently discovered</a:t>
            </a:r>
          </a:p>
          <a:p>
            <a:pPr>
              <a:lnSpc>
                <a:spcPct val="90000"/>
              </a:lnSpc>
            </a:pPr>
            <a:endParaRPr lang="en-US" altLang="en-US" sz="200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altLang="en-US" sz="200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pic>
        <p:nvPicPr>
          <p:cNvPr id="122889" name="Picture 9">
            <a:extLst>
              <a:ext uri="{FF2B5EF4-FFF2-40B4-BE49-F238E27FC236}">
                <a16:creationId xmlns:a16="http://schemas.microsoft.com/office/drawing/2014/main" id="{4196D8A2-8035-A089-FD92-D4A26C545AD4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143000"/>
            <a:ext cx="3473450" cy="5334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890" name="Picture 10">
            <a:extLst>
              <a:ext uri="{FF2B5EF4-FFF2-40B4-BE49-F238E27FC236}">
                <a16:creationId xmlns:a16="http://schemas.microsoft.com/office/drawing/2014/main" id="{D5F9C5F4-8F43-ADD2-4E34-5863B6459F55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4191000"/>
            <a:ext cx="1684338" cy="2249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Rectangle 4">
            <a:extLst>
              <a:ext uri="{FF2B5EF4-FFF2-40B4-BE49-F238E27FC236}">
                <a16:creationId xmlns:a16="http://schemas.microsoft.com/office/drawing/2014/main" id="{9C3157AA-C7F9-4877-5F6C-EA1421FB44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Gamma-Ray Burst over 40 Seconds</a:t>
            </a:r>
          </a:p>
        </p:txBody>
      </p:sp>
      <p:pic>
        <p:nvPicPr>
          <p:cNvPr id="125958" name="Picture 6">
            <a:extLst>
              <a:ext uri="{FF2B5EF4-FFF2-40B4-BE49-F238E27FC236}">
                <a16:creationId xmlns:a16="http://schemas.microsoft.com/office/drawing/2014/main" id="{184BE1B8-759A-D52D-368E-F124CEB8C1A1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103313"/>
            <a:ext cx="6858000" cy="5608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5959" name="Text Box 7">
            <a:extLst>
              <a:ext uri="{FF2B5EF4-FFF2-40B4-BE49-F238E27FC236}">
                <a16:creationId xmlns:a16="http://schemas.microsoft.com/office/drawing/2014/main" id="{9CFC5495-3461-627F-8E50-39ED56291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613525"/>
            <a:ext cx="5334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hlinkClick r:id="rId3"/>
              </a:rPr>
              <a:t>http://www.rssd.esa.int/Integral/integ_images.html</a:t>
            </a:r>
            <a:r>
              <a:rPr lang="en-US" altLang="en-US" sz="1000"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>
            <a:extLst>
              <a:ext uri="{FF2B5EF4-FFF2-40B4-BE49-F238E27FC236}">
                <a16:creationId xmlns:a16="http://schemas.microsoft.com/office/drawing/2014/main" id="{C9903E70-7E83-B99B-1FAB-5AAA84C15E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sng">
                <a:effectLst>
                  <a:outerShdw blurRad="38100" dist="38100" dir="2700000" algn="tl">
                    <a:srgbClr val="FFFFFF"/>
                  </a:outerShdw>
                </a:effectLst>
              </a:rPr>
              <a:t>A Cool Picture !!!</a:t>
            </a:r>
          </a:p>
        </p:txBody>
      </p:sp>
      <p:pic>
        <p:nvPicPr>
          <p:cNvPr id="128006" name="Picture 6">
            <a:extLst>
              <a:ext uri="{FF2B5EF4-FFF2-40B4-BE49-F238E27FC236}">
                <a16:creationId xmlns:a16="http://schemas.microsoft.com/office/drawing/2014/main" id="{4B964A32-AE3B-D49A-25D7-DE431ED86436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8" y="1730375"/>
            <a:ext cx="9144000" cy="4229100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4AC3A5DA-9A5A-350C-65B3-F090C050A3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48588" cy="992188"/>
          </a:xfrm>
        </p:spPr>
        <p:txBody>
          <a:bodyPr/>
          <a:lstStyle/>
          <a:p>
            <a:r>
              <a:rPr lang="en-US" altLang="en-US" b="1" i="1" u="sng"/>
              <a:t>Sources</a:t>
            </a:r>
            <a:endParaRPr lang="en-US" altLang="en-US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F31A09B6-13B6-2162-9629-D3C47FD3CB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066800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 u="sng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hlinkClick r:id="rId2"/>
              </a:rPr>
              <a:t>http://imagers.gsfc.nasa.gov/ems/gamma.html</a:t>
            </a:r>
            <a:r>
              <a:rPr lang="en-US" altLang="en-US" sz="200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altLang="en-US" sz="2000" u="sng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hlinkClick r:id="rId3"/>
              </a:rPr>
              <a:t>http://science.nasa.gov/newhome/headlines/ast09feb99_1.htm</a:t>
            </a:r>
            <a:r>
              <a:rPr lang="en-US" altLang="en-US" sz="200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altLang="en-US" sz="2000" u="sng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hlinkClick r:id="rId4"/>
              </a:rPr>
              <a:t>http://www.wordiq.com/definition/Gamma_ray_burst</a:t>
            </a:r>
            <a:r>
              <a:rPr lang="en-US" altLang="en-US" sz="200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altLang="en-US" sz="2000" u="sng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hlinkClick r:id="rId5"/>
              </a:rPr>
              <a:t>http://imagine.gsfc.nasa.gov/docs/science/how_l2/compton_scatter.html</a:t>
            </a:r>
            <a:r>
              <a:rPr lang="en-US" altLang="en-US" sz="200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altLang="en-US" sz="2000" u="sng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hlinkClick r:id="rId6"/>
              </a:rPr>
              <a:t>http://imagine.gsfc.nasa.gov/docs/science/how_l2/gamma_detectors.html</a:t>
            </a:r>
            <a:r>
              <a:rPr lang="en-US" altLang="en-US" sz="200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altLang="en-US" sz="2000" u="sng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hlinkClick r:id="rId7"/>
              </a:rPr>
              <a:t>http://imagine.gsfc.nasa.gov/docs/science/how_l1/gamma_detectors.html</a:t>
            </a:r>
            <a:r>
              <a:rPr lang="en-US" altLang="en-US" sz="200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altLang="en-US" sz="2000" u="sng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hlinkClick r:id="rId8"/>
              </a:rPr>
              <a:t>http://www.astro.utu.fi/~cflynn/astroII/l7.html</a:t>
            </a:r>
            <a:r>
              <a:rPr lang="en-US" altLang="en-US" sz="200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altLang="en-US" sz="2000" u="sng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hlinkClick r:id="rId9"/>
              </a:rPr>
              <a:t>http://learntech.uwe.ac.uk/radiography/RScience/interactions/comptonscatter.htm</a:t>
            </a:r>
            <a:r>
              <a:rPr lang="en-US" altLang="en-US" sz="200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altLang="en-US" sz="2000" u="sng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hlinkClick r:id="rId10"/>
              </a:rPr>
              <a:t>http://imagine.gsfc.nasa.gov/docs/science/how_l2/gamma_scintillators.html</a:t>
            </a:r>
            <a:r>
              <a:rPr lang="en-US" altLang="en-US" sz="200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altLang="en-US" sz="2000">
              <a:latin typeface="Times New Roman" panose="02020603050405020304" pitchFamily="18" charset="0"/>
              <a:ea typeface="SimSun" panose="02010600030101010101" pitchFamily="2" charset="-122"/>
              <a:hlinkClick r:id="rId2"/>
            </a:endParaRP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9AE140FA-7D65-4F8C-ACDE-D85629BBD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940300"/>
            <a:ext cx="2819400" cy="170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BA9AAE2-D52D-778C-FF37-D63BECF4F4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9463" y="384175"/>
            <a:ext cx="7748587" cy="992188"/>
          </a:xfrm>
        </p:spPr>
        <p:txBody>
          <a:bodyPr/>
          <a:lstStyle/>
          <a:p>
            <a:r>
              <a:rPr lang="en-US" altLang="en-US"/>
              <a:t>What are Gamma Rays?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DC54BF64-CF2A-A366-A2E4-CE9573A308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25908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400"/>
              <a:t>The most potent particles on the electromagnetic scale and the known universe.</a:t>
            </a:r>
          </a:p>
          <a:p>
            <a:pPr>
              <a:lnSpc>
                <a:spcPct val="90000"/>
              </a:lnSpc>
            </a:pPr>
            <a:r>
              <a:rPr lang="en-US" altLang="en-US" sz="1400"/>
              <a:t> ‘1 </a:t>
            </a:r>
            <a:r>
              <a:rPr lang="en-US" altLang="en-US" sz="1400" u="sng"/>
              <a:t>TeV</a:t>
            </a:r>
            <a:r>
              <a:rPr lang="en-US" altLang="en-US" sz="1400"/>
              <a:t> (1,000,000,000,000 eV, where an optical photon has an energy of a few eV’ </a:t>
            </a:r>
            <a:r>
              <a:rPr lang="en-US" altLang="en-US" sz="1000">
                <a:hlinkClick r:id="rId2"/>
              </a:rPr>
              <a:t>http://imagine.gsfc.nasa.gov/docs/science/how_l2/gamma_detectors.html</a:t>
            </a:r>
            <a:r>
              <a:rPr lang="en-US" altLang="en-US" sz="1000"/>
              <a:t> </a:t>
            </a:r>
            <a:endParaRPr lang="en-US" altLang="en-US" sz="1400"/>
          </a:p>
          <a:p>
            <a:pPr>
              <a:lnSpc>
                <a:spcPct val="90000"/>
              </a:lnSpc>
            </a:pPr>
            <a:r>
              <a:rPr lang="en-US" altLang="en-US" sz="1400"/>
              <a:t>Smallest wavelength</a:t>
            </a:r>
          </a:p>
          <a:p>
            <a:pPr>
              <a:lnSpc>
                <a:spcPct val="90000"/>
              </a:lnSpc>
            </a:pPr>
            <a:r>
              <a:rPr lang="en-US" altLang="en-US" sz="1400"/>
              <a:t>Quite rare.</a:t>
            </a:r>
          </a:p>
          <a:p>
            <a:pPr>
              <a:lnSpc>
                <a:spcPct val="90000"/>
              </a:lnSpc>
            </a:pPr>
            <a:r>
              <a:rPr lang="en-US" altLang="en-US" sz="1400"/>
              <a:t>Only created by radioactive atoms and nuclear reactions.</a:t>
            </a:r>
          </a:p>
          <a:p>
            <a:pPr>
              <a:lnSpc>
                <a:spcPct val="90000"/>
              </a:lnSpc>
            </a:pPr>
            <a:r>
              <a:rPr lang="en-US" altLang="en-US" sz="1400"/>
              <a:t>The hottest regions of the universe produce them.</a:t>
            </a:r>
          </a:p>
          <a:p>
            <a:pPr>
              <a:lnSpc>
                <a:spcPct val="90000"/>
              </a:lnSpc>
            </a:pPr>
            <a:r>
              <a:rPr lang="en-US" altLang="en-US" sz="1400"/>
              <a:t>Formed by Supernovae, Pulsars, Neutron Stars, Black holes, and Gamma Ray Bursters.</a:t>
            </a:r>
            <a:endParaRPr lang="en-US" altLang="en-US" sz="1500"/>
          </a:p>
          <a:p>
            <a:pPr>
              <a:lnSpc>
                <a:spcPct val="90000"/>
              </a:lnSpc>
            </a:pPr>
            <a:endParaRPr lang="en-US" altLang="en-US" sz="120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CC8B6BC7-B45F-2BC1-1D0D-09895BCDD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371600"/>
            <a:ext cx="6019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Rectangle 6">
            <a:extLst>
              <a:ext uri="{FF2B5EF4-FFF2-40B4-BE49-F238E27FC236}">
                <a16:creationId xmlns:a16="http://schemas.microsoft.com/office/drawing/2014/main" id="{052D3CAA-6C88-C735-E3F4-0980DD239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800600"/>
            <a:ext cx="3460750" cy="173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900" b="1">
                <a:latin typeface="Times" panose="02020603050405020304" pitchFamily="18" charset="0"/>
              </a:rPr>
              <a:t>‘electron volt</a:t>
            </a:r>
            <a:endParaRPr lang="en-US" altLang="en-US" sz="900">
              <a:latin typeface="Times" panose="02020603050405020304" pitchFamily="18" charset="0"/>
            </a:endParaRPr>
          </a:p>
          <a:p>
            <a:r>
              <a:rPr lang="en-US" altLang="en-US" sz="900">
                <a:latin typeface="Times" panose="02020603050405020304" pitchFamily="18" charset="0"/>
              </a:rPr>
              <a:t>The change of potential energy experienced by an </a:t>
            </a:r>
            <a:r>
              <a:rPr lang="en-US" altLang="en-US" sz="900" u="sng">
                <a:latin typeface="Times" panose="02020603050405020304" pitchFamily="18" charset="0"/>
              </a:rPr>
              <a:t>electron</a:t>
            </a:r>
            <a:r>
              <a:rPr lang="en-US" altLang="en-US" sz="900">
                <a:latin typeface="Times" panose="02020603050405020304" pitchFamily="18" charset="0"/>
              </a:rPr>
              <a:t> moving from a place where the potential has a value of V to a place where it has a value of (V+1 volt). This is a convenient energy unit when dealing with the motions of electrons and </a:t>
            </a:r>
            <a:r>
              <a:rPr lang="en-US" altLang="en-US" sz="900" u="sng">
                <a:latin typeface="Times" panose="02020603050405020304" pitchFamily="18" charset="0"/>
              </a:rPr>
              <a:t>ions</a:t>
            </a:r>
            <a:r>
              <a:rPr lang="en-US" altLang="en-US" sz="900">
                <a:latin typeface="Times" panose="02020603050405020304" pitchFamily="18" charset="0"/>
              </a:rPr>
              <a:t> in electric fields; the unit is also the one used to describe the energy of X-rays and gamma rays. A </a:t>
            </a:r>
            <a:r>
              <a:rPr lang="en-US" altLang="en-US" sz="900" b="1">
                <a:latin typeface="Times" panose="02020603050405020304" pitchFamily="18" charset="0"/>
              </a:rPr>
              <a:t>keV</a:t>
            </a:r>
            <a:r>
              <a:rPr lang="en-US" altLang="en-US" sz="900">
                <a:latin typeface="Times" panose="02020603050405020304" pitchFamily="18" charset="0"/>
              </a:rPr>
              <a:t> (or </a:t>
            </a:r>
            <a:r>
              <a:rPr lang="en-US" altLang="en-US" sz="900" b="1">
                <a:latin typeface="Times" panose="02020603050405020304" pitchFamily="18" charset="0"/>
              </a:rPr>
              <a:t>kiloelectron volt</a:t>
            </a:r>
            <a:r>
              <a:rPr lang="en-US" altLang="en-US" sz="900">
                <a:latin typeface="Times" panose="02020603050405020304" pitchFamily="18" charset="0"/>
              </a:rPr>
              <a:t>) is equal to 1000 electron volts. An </a:t>
            </a:r>
            <a:r>
              <a:rPr lang="en-US" altLang="en-US" sz="900" b="1">
                <a:latin typeface="Times" panose="02020603050405020304" pitchFamily="18" charset="0"/>
              </a:rPr>
              <a:t>MeV</a:t>
            </a:r>
            <a:r>
              <a:rPr lang="en-US" altLang="en-US" sz="900">
                <a:latin typeface="Times" panose="02020603050405020304" pitchFamily="18" charset="0"/>
              </a:rPr>
              <a:t> is equal to one million electron volts. A </a:t>
            </a:r>
            <a:r>
              <a:rPr lang="en-US" altLang="en-US" sz="900" b="1">
                <a:latin typeface="Times" panose="02020603050405020304" pitchFamily="18" charset="0"/>
              </a:rPr>
              <a:t>GeV</a:t>
            </a:r>
            <a:r>
              <a:rPr lang="en-US" altLang="en-US" sz="900">
                <a:latin typeface="Times" panose="02020603050405020304" pitchFamily="18" charset="0"/>
              </a:rPr>
              <a:t> is equal to one billion (109) electron volts. A </a:t>
            </a:r>
            <a:r>
              <a:rPr lang="en-US" altLang="en-US" sz="900" b="1">
                <a:latin typeface="Times" panose="02020603050405020304" pitchFamily="18" charset="0"/>
              </a:rPr>
              <a:t>TeV</a:t>
            </a:r>
            <a:r>
              <a:rPr lang="en-US" altLang="en-US" sz="900">
                <a:latin typeface="Times" panose="02020603050405020304" pitchFamily="18" charset="0"/>
              </a:rPr>
              <a:t> is equal to a million million (1012) electron volts.’ </a:t>
            </a:r>
            <a:r>
              <a:rPr lang="en-US" altLang="en-US" sz="900">
                <a:latin typeface="Times" panose="02020603050405020304" pitchFamily="18" charset="0"/>
                <a:hlinkClick r:id="rId2"/>
              </a:rPr>
              <a:t>http://imagine.gsfc.nasa.gov/docs/science/how_l2/gamma_detectors.html</a:t>
            </a:r>
            <a:r>
              <a:rPr lang="en-US" altLang="en-US" sz="1000">
                <a:latin typeface="Times" panose="02020603050405020304" pitchFamily="18" charset="0"/>
              </a:rPr>
              <a:t> </a:t>
            </a:r>
          </a:p>
        </p:txBody>
      </p:sp>
      <p:sp>
        <p:nvSpPr>
          <p:cNvPr id="3079" name="Oval 7">
            <a:extLst>
              <a:ext uri="{FF2B5EF4-FFF2-40B4-BE49-F238E27FC236}">
                <a16:creationId xmlns:a16="http://schemas.microsoft.com/office/drawing/2014/main" id="{8A28D5F9-364A-45C5-A988-068E909B6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1371600"/>
            <a:ext cx="457200" cy="1371600"/>
          </a:xfrm>
          <a:prstGeom prst="ellips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83A3DA2-A10E-7586-8C3F-94D55C29D7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0263" y="407988"/>
            <a:ext cx="7508875" cy="982662"/>
          </a:xfrm>
        </p:spPr>
        <p:txBody>
          <a:bodyPr/>
          <a:lstStyle/>
          <a:p>
            <a:r>
              <a:rPr lang="en-US" altLang="en-US" b="1" i="1" u="sng"/>
              <a:t>Seeing in Gamma</a:t>
            </a:r>
            <a:endParaRPr lang="en-US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7A4E38B9-303A-9194-39BB-4B20392A8E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4572000" cy="190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1800">
                <a:latin typeface="Times New Roman" panose="02020603050405020304" pitchFamily="18" charset="0"/>
              </a:rPr>
              <a:t>Explorer XI launched first satellite in 1961 was the first gamma ray receiver.</a:t>
            </a:r>
          </a:p>
          <a:p>
            <a:pPr>
              <a:lnSpc>
                <a:spcPct val="80000"/>
              </a:lnSpc>
            </a:pPr>
            <a:r>
              <a:rPr lang="en-US" altLang="en-US" sz="1800">
                <a:latin typeface="Times New Roman" panose="02020603050405020304" pitchFamily="18" charset="0"/>
              </a:rPr>
              <a:t>It picked up fewer than 100 cosmic gamma-ray photons total.</a:t>
            </a:r>
          </a:p>
          <a:p>
            <a:pPr>
              <a:lnSpc>
                <a:spcPct val="80000"/>
              </a:lnSpc>
            </a:pPr>
            <a:r>
              <a:rPr lang="en-US" altLang="en-US" sz="1800">
                <a:latin typeface="Times New Roman" panose="02020603050405020304" pitchFamily="18" charset="0"/>
              </a:rPr>
              <a:t>CGRO satellite.</a:t>
            </a:r>
          </a:p>
          <a:p>
            <a:pPr>
              <a:lnSpc>
                <a:spcPct val="80000"/>
              </a:lnSpc>
            </a:pPr>
            <a:r>
              <a:rPr lang="en-US" altLang="en-US" sz="1800">
                <a:latin typeface="Times New Roman" panose="02020603050405020304" pitchFamily="18" charset="0"/>
              </a:rPr>
              <a:t>The moon gives off more Gamma Rays than the sun.</a:t>
            </a:r>
          </a:p>
          <a:p>
            <a:pPr>
              <a:lnSpc>
                <a:spcPct val="80000"/>
              </a:lnSpc>
            </a:pPr>
            <a:r>
              <a:rPr lang="en-US" altLang="en-US" sz="1800">
                <a:latin typeface="Times New Roman" panose="02020603050405020304" pitchFamily="18" charset="0"/>
              </a:rPr>
              <a:t>Mirrors don’t work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F1D90A2E-1D0E-F1FB-61FC-13BCF32D4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447800"/>
            <a:ext cx="3429000" cy="239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>
            <a:extLst>
              <a:ext uri="{FF2B5EF4-FFF2-40B4-BE49-F238E27FC236}">
                <a16:creationId xmlns:a16="http://schemas.microsoft.com/office/drawing/2014/main" id="{B4BA83FD-7A15-8BA5-5980-575BC262E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86200"/>
            <a:ext cx="2743200" cy="275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56302C75-B2A2-D8A4-347D-9AD0CC1F9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52800"/>
            <a:ext cx="5487988" cy="332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684BEC8-BD21-2F0B-C62D-42A89083F6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i="1" u="sng"/>
              <a:t>How Do We See Gamma?</a:t>
            </a:r>
            <a:endParaRPr lang="en-US" alt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0F29AD74-E15E-94A1-2FE9-9B9CE7B38C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5613" y="1598613"/>
            <a:ext cx="3949700" cy="449738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US" altLang="en-US" sz="1400">
              <a:latin typeface="Times New Roman" panose="02020603050405020304" pitchFamily="18" charset="0"/>
            </a:endParaRPr>
          </a:p>
          <a:p>
            <a:r>
              <a:rPr lang="en-US" altLang="en-US" sz="1400">
                <a:latin typeface="Times New Roman" panose="02020603050405020304" pitchFamily="18" charset="0"/>
              </a:rPr>
              <a:t>1-30 MeV Is the ideal range that we wish to see.</a:t>
            </a:r>
          </a:p>
          <a:p>
            <a:pPr lvl="1"/>
            <a:r>
              <a:rPr lang="en-US" altLang="en-US" sz="1400">
                <a:latin typeface="Times New Roman" panose="02020603050405020304" pitchFamily="18" charset="0"/>
              </a:rPr>
              <a:t>Active galaxies, pulsars, and solar flares.</a:t>
            </a:r>
          </a:p>
          <a:p>
            <a:r>
              <a:rPr lang="en-US" altLang="en-US" sz="1400">
                <a:latin typeface="Times New Roman" panose="02020603050405020304" pitchFamily="18" charset="0"/>
              </a:rPr>
              <a:t> Compton Scattering and how it works.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FD67279F-BF74-F06E-F690-E79B21A5B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4114800" cy="407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>
            <a:extLst>
              <a:ext uri="{FF2B5EF4-FFF2-40B4-BE49-F238E27FC236}">
                <a16:creationId xmlns:a16="http://schemas.microsoft.com/office/drawing/2014/main" id="{7A55776B-D56C-66DC-DCB1-6EF1F7A40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0"/>
            <a:ext cx="1936750" cy="267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AF780F04-5E27-AD5B-A3A6-C9F091B33C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i="1" u="sng"/>
              <a:t>How Do We See in Gamma? Continued…</a:t>
            </a:r>
            <a:endParaRPr lang="en-US" altLang="en-US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1CD0C62A-2E32-0055-9688-7779EA922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4038600" cy="248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Rectangle 5">
            <a:extLst>
              <a:ext uri="{FF2B5EF4-FFF2-40B4-BE49-F238E27FC236}">
                <a16:creationId xmlns:a16="http://schemas.microsoft.com/office/drawing/2014/main" id="{CA77E558-151A-36B2-2498-FECF0CFD1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676400"/>
            <a:ext cx="15113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Times" panose="02020603050405020304" pitchFamily="18" charset="0"/>
              </a:rPr>
              <a:t>I’m a visual person…</a:t>
            </a:r>
            <a:endParaRPr lang="en-US" altLang="en-US" sz="2400">
              <a:latin typeface="Times" panose="02020603050405020304" pitchFamily="18" charset="0"/>
            </a:endParaRPr>
          </a:p>
        </p:txBody>
      </p:sp>
      <p:pic>
        <p:nvPicPr>
          <p:cNvPr id="6150" name="Picture 6">
            <a:extLst>
              <a:ext uri="{FF2B5EF4-FFF2-40B4-BE49-F238E27FC236}">
                <a16:creationId xmlns:a16="http://schemas.microsoft.com/office/drawing/2014/main" id="{F6E51272-6D48-AEBB-6D56-8F605D7D0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133600"/>
            <a:ext cx="4419600" cy="341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1" name="Rectangle 7">
            <a:extLst>
              <a:ext uri="{FF2B5EF4-FFF2-40B4-BE49-F238E27FC236}">
                <a16:creationId xmlns:a16="http://schemas.microsoft.com/office/drawing/2014/main" id="{E4F4A541-AD04-A0C5-7A52-8C29E50C9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715000"/>
            <a:ext cx="6038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>
                <a:latin typeface="Times" panose="02020603050405020304" pitchFamily="18" charset="0"/>
                <a:hlinkClick r:id="rId4"/>
              </a:rPr>
              <a:t>http://learntech.uwe.ac.uk/radiography/RScience/interactions/comptonscatter.htm</a:t>
            </a:r>
            <a:r>
              <a:rPr lang="en-US" altLang="en-US" sz="1400">
                <a:latin typeface="Times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D23FCC7F-E716-55F1-91DF-A8367362B3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8013" y="503238"/>
            <a:ext cx="7620000" cy="912812"/>
          </a:xfrm>
        </p:spPr>
        <p:txBody>
          <a:bodyPr/>
          <a:lstStyle/>
          <a:p>
            <a:r>
              <a:rPr lang="en-US" altLang="en-US" b="1" i="1" u="sng"/>
              <a:t>So How Does That Work Again?</a:t>
            </a:r>
            <a:endParaRPr lang="en-US" alt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7D8C340-311D-D61D-3C39-6682D23B34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1600"/>
              <a:t>Crystal Scintillators </a:t>
            </a:r>
          </a:p>
          <a:p>
            <a:pPr lvl="1">
              <a:lnSpc>
                <a:spcPct val="80000"/>
              </a:lnSpc>
            </a:pPr>
            <a:r>
              <a:rPr lang="en-US" altLang="en-US" sz="1600"/>
              <a:t> Crystals that emit low energy light (usually visible) when hit by high energy light such as gamma radiation.</a:t>
            </a:r>
          </a:p>
          <a:p>
            <a:pPr>
              <a:lnSpc>
                <a:spcPct val="80000"/>
              </a:lnSpc>
            </a:pPr>
            <a:r>
              <a:rPr lang="en-US" altLang="en-US" sz="1600"/>
              <a:t> Pair Production</a:t>
            </a:r>
          </a:p>
          <a:p>
            <a:pPr lvl="1">
              <a:lnSpc>
                <a:spcPct val="80000"/>
              </a:lnSpc>
            </a:pPr>
            <a:r>
              <a:rPr lang="en-US" altLang="en-US" sz="1600"/>
              <a:t>The physical process whereby a gamma-ray photon, usually through an interaction with the </a:t>
            </a:r>
            <a:r>
              <a:rPr lang="en-US" altLang="en-US" sz="1600" u="sng"/>
              <a:t>electromagnetic</a:t>
            </a:r>
            <a:r>
              <a:rPr lang="en-US" altLang="en-US" sz="1600"/>
              <a:t> field of a nucleus, produces an electron and an anti-electron (</a:t>
            </a:r>
            <a:r>
              <a:rPr lang="en-US" altLang="en-US" sz="1600" u="sng"/>
              <a:t>positron</a:t>
            </a:r>
            <a:r>
              <a:rPr lang="en-US" altLang="en-US" sz="1600"/>
              <a:t>). The original photon no longer exists, its energy having gone to the two resulting particles. The inverse process, pair annihilation, creates two gamma-ray photons from the mutual destruction of an electron/positron pair. </a:t>
            </a:r>
            <a:r>
              <a:rPr lang="en-US" altLang="en-US" sz="1600">
                <a:hlinkClick r:id="rId2"/>
              </a:rPr>
              <a:t>http://imagine.gsfc.nasa.gov/docs/dict_jp.html#pair_production</a:t>
            </a:r>
            <a:r>
              <a:rPr lang="en-US" altLang="en-US" sz="1600"/>
              <a:t> </a:t>
            </a:r>
            <a:endParaRPr lang="en-US" altLang="en-US" sz="1600">
              <a:solidFill>
                <a:srgbClr val="000099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1600"/>
              <a:t> CGRO uses compton scattering and pair production.</a:t>
            </a:r>
          </a:p>
          <a:p>
            <a:pPr lvl="1">
              <a:lnSpc>
                <a:spcPct val="80000"/>
              </a:lnSpc>
            </a:pPr>
            <a:r>
              <a:rPr lang="en-US" altLang="en-US" sz="1600"/>
              <a:t>Launched in April 5th, 1991 on Atlantis shuttle. Had a visual range of 30 KeV to 30 GeV</a:t>
            </a:r>
          </a:p>
          <a:p>
            <a:pPr lvl="1">
              <a:lnSpc>
                <a:spcPct val="80000"/>
              </a:lnSpc>
            </a:pPr>
            <a:r>
              <a:rPr lang="en-US" altLang="en-US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Burst And Transient Source Experiment (</a:t>
            </a:r>
            <a:r>
              <a:rPr lang="en-US" altLang="en-US" sz="1600" u="sng">
                <a:solidFill>
                  <a:srgbClr val="003399"/>
                </a:solidFill>
              </a:rPr>
              <a:t>BATSE</a:t>
            </a:r>
            <a:r>
              <a:rPr lang="en-US" altLang="en-US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), the Oriented Scintillation Spectrometer Experiment (</a:t>
            </a:r>
            <a:r>
              <a:rPr lang="en-US" altLang="en-US" sz="1600" u="sng">
                <a:solidFill>
                  <a:srgbClr val="003399"/>
                </a:solidFill>
              </a:rPr>
              <a:t>OSSE</a:t>
            </a:r>
            <a:r>
              <a:rPr lang="en-US" altLang="en-US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), the Imaging Compton Telescope (</a:t>
            </a:r>
            <a:r>
              <a:rPr lang="en-US" altLang="en-US" sz="1600" u="sng">
                <a:solidFill>
                  <a:srgbClr val="003399"/>
                </a:solidFill>
              </a:rPr>
              <a:t>COMPTEL</a:t>
            </a:r>
            <a:r>
              <a:rPr lang="en-US" altLang="en-US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), and the Energetic Gamma Ray Experiment Telescope (</a:t>
            </a:r>
            <a:r>
              <a:rPr lang="en-US" altLang="en-US" sz="1600" u="sng">
                <a:solidFill>
                  <a:srgbClr val="003399"/>
                </a:solidFill>
              </a:rPr>
              <a:t>EGRET</a:t>
            </a:r>
            <a:r>
              <a:rPr lang="en-US" altLang="en-US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). </a:t>
            </a:r>
            <a:r>
              <a:rPr lang="en-US" altLang="en-US" sz="1600">
                <a:hlinkClick r:id="rId3"/>
              </a:rPr>
              <a:t>http://cossc.gsfc.nasa.gov/</a:t>
            </a:r>
            <a:r>
              <a:rPr lang="en-US" altLang="en-US" sz="1600"/>
              <a:t> </a:t>
            </a:r>
          </a:p>
          <a:p>
            <a:pPr lvl="1">
              <a:lnSpc>
                <a:spcPct val="80000"/>
              </a:lnSpc>
            </a:pPr>
            <a:r>
              <a:rPr lang="en-US" altLang="en-US" sz="1600"/>
              <a:t>Returned to Earth on June 4th 2000.</a:t>
            </a:r>
            <a:endParaRPr lang="en-US" altLang="en-US" sz="1400"/>
          </a:p>
          <a:p>
            <a:pPr>
              <a:lnSpc>
                <a:spcPct val="80000"/>
              </a:lnSpc>
            </a:pPr>
            <a:r>
              <a:rPr lang="en-US" altLang="en-US" sz="1600">
                <a:solidFill>
                  <a:srgbClr val="00000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Gamma-ray Large Area Space Telescope is being sent up by Nasa in 2007.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9D698114-7232-019C-0CFB-89B7B1269E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i="1" u="sng"/>
              <a:t>Gamma Ray Bursters</a:t>
            </a:r>
            <a:endParaRPr lang="en-US" alt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0A0B0514-7763-D9EC-D9E7-F9C46D8EA1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5613" y="1598613"/>
            <a:ext cx="3709987" cy="4497387"/>
          </a:xfrm>
        </p:spPr>
        <p:txBody>
          <a:bodyPr/>
          <a:lstStyle/>
          <a:p>
            <a:r>
              <a:rPr lang="en-US" altLang="en-US" sz="1700">
                <a:latin typeface="Times New Roman" panose="02020603050405020304" pitchFamily="18" charset="0"/>
              </a:rPr>
              <a:t>Does what it says on the box.</a:t>
            </a:r>
          </a:p>
          <a:p>
            <a:r>
              <a:rPr lang="en-US" altLang="en-US" sz="1700">
                <a:latin typeface="Times New Roman" panose="02020603050405020304" pitchFamily="18" charset="0"/>
                <a:hlinkClick r:id="rId2"/>
              </a:rPr>
              <a:t>http://imagers.gsfc.nasa.gov/ems/gamma.html</a:t>
            </a:r>
            <a:r>
              <a:rPr lang="en-US" altLang="en-US" sz="1700">
                <a:latin typeface="Times New Roman" panose="02020603050405020304" pitchFamily="18" charset="0"/>
              </a:rPr>
              <a:t> </a:t>
            </a:r>
          </a:p>
          <a:p>
            <a:r>
              <a:rPr lang="en-US" altLang="en-US" sz="1700">
                <a:latin typeface="Times New Roman" panose="02020603050405020304" pitchFamily="18" charset="0"/>
              </a:rPr>
              <a:t>The most energetic things in the universe that we know of.</a:t>
            </a:r>
          </a:p>
          <a:p>
            <a:r>
              <a:rPr lang="en-US" altLang="en-US" sz="1700">
                <a:latin typeface="Times New Roman" panose="02020603050405020304" pitchFamily="18" charset="0"/>
              </a:rPr>
              <a:t>More energy in 10 seconds than our sun can produce in its entire liftime of 10,000,000,000 years!</a:t>
            </a:r>
          </a:p>
          <a:p>
            <a:endParaRPr lang="en-US" altLang="en-US" sz="1700">
              <a:latin typeface="Times New Roman" panose="02020603050405020304" pitchFamily="18" charset="0"/>
            </a:endParaRPr>
          </a:p>
        </p:txBody>
      </p:sp>
      <p:pic>
        <p:nvPicPr>
          <p:cNvPr id="8197" name="Picture 5">
            <a:extLst>
              <a:ext uri="{FF2B5EF4-FFF2-40B4-BE49-F238E27FC236}">
                <a16:creationId xmlns:a16="http://schemas.microsoft.com/office/drawing/2014/main" id="{49382104-481E-001B-AE87-CCAEE29B2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828800"/>
            <a:ext cx="4800600" cy="362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319323BE-09C9-D6C2-4836-92958C19B9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GLAST</a:t>
            </a:r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E8FCDFE6-BE8C-FBC0-171B-2254FDAEE26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400">
                <a:latin typeface="Times New Roman" panose="02020603050405020304" pitchFamily="18" charset="0"/>
              </a:rPr>
              <a:t>Gamma-Ray Large Area Space Telescope Large Area Telescope</a:t>
            </a:r>
          </a:p>
          <a:p>
            <a:endParaRPr lang="en-US" altLang="en-US" sz="2400">
              <a:latin typeface="Times New Roman" panose="02020603050405020304" pitchFamily="18" charset="0"/>
            </a:endParaRPr>
          </a:p>
          <a:p>
            <a:r>
              <a:rPr lang="en-US" altLang="en-US" sz="2400">
                <a:latin typeface="Times New Roman" panose="02020603050405020304" pitchFamily="18" charset="0"/>
              </a:rPr>
              <a:t>Funded Jointly by the US, Japan, France and Sweden</a:t>
            </a:r>
          </a:p>
          <a:p>
            <a:endParaRPr lang="en-US" altLang="en-US" sz="2400">
              <a:latin typeface="Times New Roman" panose="02020603050405020304" pitchFamily="18" charset="0"/>
            </a:endParaRPr>
          </a:p>
          <a:p>
            <a:r>
              <a:rPr lang="en-US" altLang="en-US" sz="2400">
                <a:latin typeface="Times New Roman" panose="02020603050405020304" pitchFamily="18" charset="0"/>
              </a:rPr>
              <a:t>Accuracy of 30 Arc seconds</a:t>
            </a:r>
          </a:p>
          <a:p>
            <a:endParaRPr lang="en-US" altLang="en-US" sz="2400">
              <a:latin typeface="Times New Roman" panose="02020603050405020304" pitchFamily="18" charset="0"/>
            </a:endParaRPr>
          </a:p>
          <a:p>
            <a:r>
              <a:rPr lang="en-US" altLang="en-US" sz="2400">
                <a:latin typeface="Times New Roman" panose="02020603050405020304" pitchFamily="18" charset="0"/>
              </a:rPr>
              <a:t>Launch in 2006</a:t>
            </a:r>
          </a:p>
          <a:p>
            <a:endParaRPr lang="en-US" altLang="en-US" sz="2400">
              <a:latin typeface="Times New Roman" panose="02020603050405020304" pitchFamily="18" charset="0"/>
            </a:endParaRPr>
          </a:p>
          <a:p>
            <a:pPr lvl="1"/>
            <a:endParaRPr lang="en-US" altLang="en-US" sz="2000">
              <a:latin typeface="Times New Roman" panose="02020603050405020304" pitchFamily="18" charset="0"/>
            </a:endParaRPr>
          </a:p>
        </p:txBody>
      </p:sp>
      <p:pic>
        <p:nvPicPr>
          <p:cNvPr id="115718" name="Picture 6">
            <a:extLst>
              <a:ext uri="{FF2B5EF4-FFF2-40B4-BE49-F238E27FC236}">
                <a16:creationId xmlns:a16="http://schemas.microsoft.com/office/drawing/2014/main" id="{EA21A450-2756-71FB-F8E2-66BEB0B528BF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6175" y="3922713"/>
            <a:ext cx="3414713" cy="21732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5721" name="Picture 9">
            <a:extLst>
              <a:ext uri="{FF2B5EF4-FFF2-40B4-BE49-F238E27FC236}">
                <a16:creationId xmlns:a16="http://schemas.microsoft.com/office/drawing/2014/main" id="{83E735AA-19C6-FCFB-BCC3-9A80C2941387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4938" y="1598613"/>
            <a:ext cx="2895600" cy="2171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id="{EC87A4AC-C881-B3C9-78CE-F2D43168DF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CGRO</a:t>
            </a:r>
          </a:p>
        </p:txBody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912ED607-74D3-5576-58F5-2A39FE9A65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altLang="en-US" sz="2800">
                <a:latin typeface="Times New Roman" panose="02020603050405020304" pitchFamily="18" charset="0"/>
              </a:rPr>
              <a:t>Compton Gamma Ray Observatory</a:t>
            </a:r>
          </a:p>
          <a:p>
            <a:pPr marL="609600" indent="-609600">
              <a:lnSpc>
                <a:spcPct val="90000"/>
              </a:lnSpc>
            </a:pPr>
            <a:endParaRPr lang="en-US" altLang="en-US" sz="2800"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90000"/>
              </a:lnSpc>
            </a:pPr>
            <a:r>
              <a:rPr lang="en-US" altLang="en-US" sz="2800">
                <a:latin typeface="Times New Roman" panose="02020603050405020304" pitchFamily="18" charset="0"/>
              </a:rPr>
              <a:t>Four telescopes on it:</a:t>
            </a:r>
          </a:p>
          <a:p>
            <a:pPr marL="990600" lvl="1" indent="-5334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1. BATSE</a:t>
            </a:r>
          </a:p>
          <a:p>
            <a:pPr marL="1371600" lvl="2" indent="-457200">
              <a:lnSpc>
                <a:spcPct val="90000"/>
              </a:lnSpc>
            </a:pPr>
            <a:r>
              <a:rPr lang="en-US" altLang="en-US" sz="2000">
                <a:latin typeface="Times New Roman" panose="02020603050405020304" pitchFamily="18" charset="0"/>
              </a:rPr>
              <a:t>Base and Transient Source Experiment</a:t>
            </a:r>
          </a:p>
          <a:p>
            <a:pPr marL="990600" lvl="1" indent="-5334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2. OSSE</a:t>
            </a:r>
          </a:p>
          <a:p>
            <a:pPr marL="1371600" lvl="2" indent="-457200">
              <a:lnSpc>
                <a:spcPct val="90000"/>
              </a:lnSpc>
            </a:pPr>
            <a:r>
              <a:rPr lang="en-US" altLang="en-US" sz="2000">
                <a:latin typeface="Times New Roman" panose="02020603050405020304" pitchFamily="18" charset="0"/>
              </a:rPr>
              <a:t>Oriented Scintilliation Spectrometer Experiment</a:t>
            </a:r>
          </a:p>
          <a:p>
            <a:pPr marL="990600" lvl="1" indent="-5334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3. COMPTEL</a:t>
            </a:r>
          </a:p>
          <a:p>
            <a:pPr marL="1371600" lvl="2" indent="-457200">
              <a:lnSpc>
                <a:spcPct val="90000"/>
              </a:lnSpc>
            </a:pPr>
            <a:r>
              <a:rPr lang="en-US" altLang="en-US" sz="2000">
                <a:latin typeface="Times New Roman" panose="02020603050405020304" pitchFamily="18" charset="0"/>
              </a:rPr>
              <a:t>Imaging Compton Telescope</a:t>
            </a:r>
          </a:p>
          <a:p>
            <a:pPr marL="990600" lvl="1" indent="-5334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4. EGRET</a:t>
            </a:r>
          </a:p>
          <a:p>
            <a:pPr marL="1371600" lvl="2" indent="-457200">
              <a:lnSpc>
                <a:spcPct val="90000"/>
              </a:lnSpc>
            </a:pPr>
            <a:r>
              <a:rPr lang="en-US" altLang="en-US" sz="2000">
                <a:latin typeface="Times New Roman" panose="02020603050405020304" pitchFamily="18" charset="0"/>
              </a:rPr>
              <a:t>Energetic Gamma Ray Experiment Telescope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ding Grid">
  <a:themeElements>
    <a:clrScheme name="Fading Grid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Fading Gri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Fading Grid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</TotalTime>
  <Words>1162</Words>
  <Application>Microsoft Office PowerPoint</Application>
  <PresentationFormat>On-screen Show (4:3)</PresentationFormat>
  <Paragraphs>104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Times</vt:lpstr>
      <vt:lpstr>Arial</vt:lpstr>
      <vt:lpstr>Times New Roman</vt:lpstr>
      <vt:lpstr>Wingdings</vt:lpstr>
      <vt:lpstr>SimSun</vt:lpstr>
      <vt:lpstr>Fading Grid</vt:lpstr>
      <vt:lpstr>Project Gamma</vt:lpstr>
      <vt:lpstr>What are Gamma Rays?</vt:lpstr>
      <vt:lpstr>Seeing in Gamma</vt:lpstr>
      <vt:lpstr>How Do We See Gamma?</vt:lpstr>
      <vt:lpstr>How Do We See in Gamma? Continued…</vt:lpstr>
      <vt:lpstr>So How Does That Work Again?</vt:lpstr>
      <vt:lpstr>Gamma Ray Bursters</vt:lpstr>
      <vt:lpstr>GLAST</vt:lpstr>
      <vt:lpstr>CGRO</vt:lpstr>
      <vt:lpstr>CGRO EGRET</vt:lpstr>
      <vt:lpstr>Major EGRET Discoveries</vt:lpstr>
      <vt:lpstr>PowerPoint Presentation</vt:lpstr>
      <vt:lpstr>INTERGRAL</vt:lpstr>
      <vt:lpstr>Gamma-Ray Burst over 40 Seconds</vt:lpstr>
      <vt:lpstr>A Cool Picture !!!</vt:lpstr>
      <vt:lpstr>Sources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Gamma</dc:title>
  <dc:creator>Dina Russell</dc:creator>
  <cp:lastModifiedBy>Nayan GRIFFITHS</cp:lastModifiedBy>
  <cp:revision>9</cp:revision>
  <dcterms:created xsi:type="dcterms:W3CDTF">2004-10-28T02:27:39Z</dcterms:created>
  <dcterms:modified xsi:type="dcterms:W3CDTF">2023-03-13T10:58:54Z</dcterms:modified>
</cp:coreProperties>
</file>