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Default Extension="png" ContentType="image/png"/>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5"/>
  </p:notesMasterIdLst>
  <p:handoutMasterIdLst>
    <p:handoutMasterId r:id="rId36"/>
  </p:handoutMasterIdLst>
  <p:sldIdLst>
    <p:sldId id="264" r:id="rId2"/>
    <p:sldId id="257" r:id="rId3"/>
    <p:sldId id="278" r:id="rId4"/>
    <p:sldId id="258" r:id="rId5"/>
    <p:sldId id="271" r:id="rId6"/>
    <p:sldId id="287" r:id="rId7"/>
    <p:sldId id="260" r:id="rId8"/>
    <p:sldId id="268" r:id="rId9"/>
    <p:sldId id="270" r:id="rId10"/>
    <p:sldId id="265" r:id="rId11"/>
    <p:sldId id="266" r:id="rId12"/>
    <p:sldId id="288" r:id="rId13"/>
    <p:sldId id="273" r:id="rId14"/>
    <p:sldId id="290" r:id="rId15"/>
    <p:sldId id="275" r:id="rId16"/>
    <p:sldId id="305" r:id="rId17"/>
    <p:sldId id="302" r:id="rId18"/>
    <p:sldId id="300" r:id="rId19"/>
    <p:sldId id="301" r:id="rId20"/>
    <p:sldId id="297" r:id="rId21"/>
    <p:sldId id="304" r:id="rId22"/>
    <p:sldId id="289" r:id="rId23"/>
    <p:sldId id="261" r:id="rId24"/>
    <p:sldId id="306" r:id="rId25"/>
    <p:sldId id="262" r:id="rId26"/>
    <p:sldId id="267" r:id="rId27"/>
    <p:sldId id="277" r:id="rId28"/>
    <p:sldId id="274" r:id="rId29"/>
    <p:sldId id="280" r:id="rId30"/>
    <p:sldId id="281" r:id="rId31"/>
    <p:sldId id="282" r:id="rId32"/>
    <p:sldId id="283"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61E8F"/>
    <a:srgbClr val="3A76A3"/>
    <a:srgbClr val="00B050"/>
    <a:srgbClr val="483700"/>
    <a:srgbClr val="3217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34578" autoAdjust="0"/>
    <p:restoredTop sz="86322" autoAdjust="0"/>
  </p:normalViewPr>
  <p:slideViewPr>
    <p:cSldViewPr>
      <p:cViewPr>
        <p:scale>
          <a:sx n="66" d="100"/>
          <a:sy n="66" d="100"/>
        </p:scale>
        <p:origin x="-1116" y="-204"/>
      </p:cViewPr>
      <p:guideLst>
        <p:guide orient="horz" pos="2160"/>
        <p:guide pos="2880"/>
      </p:guideLst>
    </p:cSldViewPr>
  </p:slideViewPr>
  <p:outlineViewPr>
    <p:cViewPr>
      <p:scale>
        <a:sx n="33" d="100"/>
        <a:sy n="33" d="100"/>
      </p:scale>
      <p:origin x="246" y="9036"/>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18FDD-1EB1-49BA-8B15-A82F50BC24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5010B9-A572-4FBE-9FC0-8400D06ABEB2}">
      <dgm:prSet phldrT="[Text]"/>
      <dgm:spPr>
        <a:ln w="57150">
          <a:solidFill>
            <a:srgbClr val="7030A0"/>
          </a:solidFill>
        </a:ln>
      </dgm:spPr>
      <dgm:t>
        <a:bodyPr/>
        <a:lstStyle/>
        <a:p>
          <a:r>
            <a:rPr lang="en-US" dirty="0" smtClean="0"/>
            <a:t>Symmetry-a rotation or slide of a figure that leaves it unchanged although its position may be altered</a:t>
          </a:r>
          <a:endParaRPr lang="en-US" dirty="0"/>
        </a:p>
      </dgm:t>
    </dgm:pt>
    <dgm:pt modelId="{C257A8B0-687A-498B-94C3-1567CB3D497B}" type="parTrans" cxnId="{50684E26-3D38-4104-B501-06CE00687BC1}">
      <dgm:prSet/>
      <dgm:spPr/>
      <dgm:t>
        <a:bodyPr/>
        <a:lstStyle/>
        <a:p>
          <a:endParaRPr lang="en-US"/>
        </a:p>
      </dgm:t>
    </dgm:pt>
    <dgm:pt modelId="{35E8023A-2CA0-4653-931E-21883E5D1E7A}" type="sibTrans" cxnId="{50684E26-3D38-4104-B501-06CE00687BC1}">
      <dgm:prSet/>
      <dgm:spPr/>
      <dgm:t>
        <a:bodyPr/>
        <a:lstStyle/>
        <a:p>
          <a:endParaRPr lang="en-US"/>
        </a:p>
      </dgm:t>
    </dgm:pt>
    <dgm:pt modelId="{362A4420-7944-424F-8AB4-FCB77C3CDFCB}">
      <dgm:prSet phldrT="[Text]"/>
      <dgm:spPr>
        <a:ln w="57150">
          <a:solidFill>
            <a:srgbClr val="7030A0"/>
          </a:solidFill>
        </a:ln>
      </dgm:spPr>
      <dgm:t>
        <a:bodyPr/>
        <a:lstStyle/>
        <a:p>
          <a:r>
            <a:rPr lang="en-US" baseline="0" dirty="0" smtClean="0">
              <a:solidFill>
                <a:schemeClr val="bg1"/>
              </a:solidFill>
            </a:rPr>
            <a:t>Shapes-Many geometric shapes are found in nature </a:t>
          </a:r>
          <a:endParaRPr lang="en-US" baseline="0" dirty="0">
            <a:solidFill>
              <a:schemeClr val="bg1"/>
            </a:solidFill>
          </a:endParaRPr>
        </a:p>
      </dgm:t>
    </dgm:pt>
    <dgm:pt modelId="{AF1695AE-B49D-4C61-BA3B-AC26E21F75E9}" type="parTrans" cxnId="{103ECD14-9C64-4283-A36E-9FBD316D4CC0}">
      <dgm:prSet/>
      <dgm:spPr/>
      <dgm:t>
        <a:bodyPr/>
        <a:lstStyle/>
        <a:p>
          <a:endParaRPr lang="en-US"/>
        </a:p>
      </dgm:t>
    </dgm:pt>
    <dgm:pt modelId="{0FD39E09-32BA-4D87-8AB1-B113EF3D44FD}" type="sibTrans" cxnId="{103ECD14-9C64-4283-A36E-9FBD316D4CC0}">
      <dgm:prSet/>
      <dgm:spPr/>
      <dgm:t>
        <a:bodyPr/>
        <a:lstStyle/>
        <a:p>
          <a:endParaRPr lang="en-US"/>
        </a:p>
      </dgm:t>
    </dgm:pt>
    <dgm:pt modelId="{8C7C82F1-E13D-4F04-9B48-4A5971C4B317}">
      <dgm:prSet phldrT="[Text]" custT="1"/>
      <dgm:spPr/>
      <dgm:t>
        <a:bodyPr/>
        <a:lstStyle/>
        <a:p>
          <a:r>
            <a:rPr lang="en-US" sz="1600" dirty="0" smtClean="0"/>
            <a:t>-</a:t>
          </a:r>
          <a:endParaRPr lang="en-US" sz="1600" dirty="0"/>
        </a:p>
      </dgm:t>
    </dgm:pt>
    <dgm:pt modelId="{40D9E41D-DB20-45FE-8B01-39D030681C7C}" type="parTrans" cxnId="{46F0CFB2-590F-4605-A93D-2F8121970BD7}">
      <dgm:prSet/>
      <dgm:spPr/>
      <dgm:t>
        <a:bodyPr/>
        <a:lstStyle/>
        <a:p>
          <a:endParaRPr lang="en-US"/>
        </a:p>
      </dgm:t>
    </dgm:pt>
    <dgm:pt modelId="{0FC1639F-7766-45AF-B2B0-7CE3D0A6322F}" type="sibTrans" cxnId="{46F0CFB2-590F-4605-A93D-2F8121970BD7}">
      <dgm:prSet/>
      <dgm:spPr/>
      <dgm:t>
        <a:bodyPr/>
        <a:lstStyle/>
        <a:p>
          <a:endParaRPr lang="en-US"/>
        </a:p>
      </dgm:t>
    </dgm:pt>
    <dgm:pt modelId="{D202E377-124C-4946-B398-56DDAE5816BF}">
      <dgm:prSet phldrT="[Text]" custT="1"/>
      <dgm:spPr>
        <a:ln w="57150">
          <a:solidFill>
            <a:srgbClr val="7030A0"/>
          </a:solidFill>
        </a:ln>
      </dgm:spPr>
      <dgm:t>
        <a:bodyPr/>
        <a:lstStyle/>
        <a:p>
          <a:r>
            <a:rPr lang="en-US" sz="1400" dirty="0" smtClean="0"/>
            <a:t>Proportion- a relationship between quantities such that is one varies the other varies in a manner dependant on the first</a:t>
          </a:r>
          <a:endParaRPr lang="en-US" sz="1400" dirty="0"/>
        </a:p>
      </dgm:t>
    </dgm:pt>
    <dgm:pt modelId="{B2DCABC1-C786-494F-8FE5-C1D75CE573C2}" type="parTrans" cxnId="{A599ADDC-7D79-4ED0-95F7-FFCA1BCF0FB0}">
      <dgm:prSet/>
      <dgm:spPr/>
      <dgm:t>
        <a:bodyPr/>
        <a:lstStyle/>
        <a:p>
          <a:endParaRPr lang="en-US"/>
        </a:p>
      </dgm:t>
    </dgm:pt>
    <dgm:pt modelId="{4F7BBC25-197E-4A10-B4AC-8662A16E0BD9}" type="sibTrans" cxnId="{A599ADDC-7D79-4ED0-95F7-FFCA1BCF0FB0}">
      <dgm:prSet/>
      <dgm:spPr/>
      <dgm:t>
        <a:bodyPr/>
        <a:lstStyle/>
        <a:p>
          <a:endParaRPr lang="en-US"/>
        </a:p>
      </dgm:t>
    </dgm:pt>
    <dgm:pt modelId="{EFBBB11E-42CA-41B8-93AD-B37BF1962F94}">
      <dgm:prSet phldrT="[Text]" custT="1"/>
      <dgm:spPr>
        <a:ln w="76200">
          <a:solidFill>
            <a:srgbClr val="7030A0"/>
          </a:solidFill>
        </a:ln>
      </dgm:spPr>
      <dgm:t>
        <a:bodyPr/>
        <a:lstStyle/>
        <a:p>
          <a:r>
            <a:rPr lang="en-US" sz="3600" b="1" baseline="0" dirty="0" smtClean="0">
              <a:solidFill>
                <a:srgbClr val="004821"/>
              </a:solidFill>
            </a:rPr>
            <a:t>LOOK FOR:</a:t>
          </a:r>
          <a:endParaRPr lang="en-US" sz="3600" b="1" baseline="0" dirty="0">
            <a:solidFill>
              <a:srgbClr val="004821"/>
            </a:solidFill>
          </a:endParaRPr>
        </a:p>
      </dgm:t>
    </dgm:pt>
    <dgm:pt modelId="{20C2CAF5-6EDC-4E15-9B71-BC848DFF4144}" type="parTrans" cxnId="{0044FD86-3A73-47D5-AD2B-9DD4D6305730}">
      <dgm:prSet/>
      <dgm:spPr/>
      <dgm:t>
        <a:bodyPr/>
        <a:lstStyle/>
        <a:p>
          <a:endParaRPr lang="en-US"/>
        </a:p>
      </dgm:t>
    </dgm:pt>
    <dgm:pt modelId="{F91EED08-921D-4DD2-975A-4FF4C6ED65FB}" type="sibTrans" cxnId="{0044FD86-3A73-47D5-AD2B-9DD4D6305730}">
      <dgm:prSet/>
      <dgm:spPr/>
      <dgm:t>
        <a:bodyPr/>
        <a:lstStyle/>
        <a:p>
          <a:endParaRPr lang="en-US"/>
        </a:p>
      </dgm:t>
    </dgm:pt>
    <dgm:pt modelId="{BD88757C-172D-46BE-81A8-D24A450AE379}">
      <dgm:prSet/>
      <dgm:spPr>
        <a:ln w="57150">
          <a:solidFill>
            <a:srgbClr val="7030A0"/>
          </a:solidFill>
        </a:ln>
      </dgm:spPr>
      <dgm:t>
        <a:bodyPr/>
        <a:lstStyle/>
        <a:p>
          <a:r>
            <a:rPr lang="en-US" dirty="0" smtClean="0"/>
            <a:t>Parallel Lines – same  distance apart</a:t>
          </a:r>
          <a:endParaRPr lang="en-US" dirty="0"/>
        </a:p>
      </dgm:t>
    </dgm:pt>
    <dgm:pt modelId="{5EB15803-FE76-44A4-A05E-171E89928DE8}" type="parTrans" cxnId="{52BEA6F7-CCA6-411C-B42F-980FDEACDAE0}">
      <dgm:prSet/>
      <dgm:spPr/>
      <dgm:t>
        <a:bodyPr/>
        <a:lstStyle/>
        <a:p>
          <a:endParaRPr lang="en-US"/>
        </a:p>
      </dgm:t>
    </dgm:pt>
    <dgm:pt modelId="{D4929F1E-1258-41B7-8B7D-9C9DA05A95D7}" type="sibTrans" cxnId="{52BEA6F7-CCA6-411C-B42F-980FDEACDAE0}">
      <dgm:prSet/>
      <dgm:spPr/>
      <dgm:t>
        <a:bodyPr/>
        <a:lstStyle/>
        <a:p>
          <a:endParaRPr lang="en-US"/>
        </a:p>
      </dgm:t>
    </dgm:pt>
    <dgm:pt modelId="{4A960674-F824-4B0B-8A81-335549445B2F}">
      <dgm:prSet/>
      <dgm:spPr>
        <a:ln w="57150">
          <a:solidFill>
            <a:srgbClr val="7030A0"/>
          </a:solidFill>
        </a:ln>
      </dgm:spPr>
      <dgm:t>
        <a:bodyPr/>
        <a:lstStyle/>
        <a:p>
          <a:r>
            <a:rPr lang="en-US" dirty="0" smtClean="0"/>
            <a:t>Repeating patterns- some are the same size (congruent) and some are simply repeating patterns</a:t>
          </a:r>
          <a:endParaRPr lang="en-US" dirty="0"/>
        </a:p>
      </dgm:t>
    </dgm:pt>
    <dgm:pt modelId="{79DDDE17-AE79-41FB-9D14-FEAA28A7737F}" type="parTrans" cxnId="{BB32D76C-1980-44AA-9F03-DE1B79AF088E}">
      <dgm:prSet/>
      <dgm:spPr/>
      <dgm:t>
        <a:bodyPr/>
        <a:lstStyle/>
        <a:p>
          <a:endParaRPr lang="en-US"/>
        </a:p>
      </dgm:t>
    </dgm:pt>
    <dgm:pt modelId="{FE726EFB-C20F-406D-BAEC-6A4C394ABD42}" type="sibTrans" cxnId="{BB32D76C-1980-44AA-9F03-DE1B79AF088E}">
      <dgm:prSet/>
      <dgm:spPr/>
      <dgm:t>
        <a:bodyPr/>
        <a:lstStyle/>
        <a:p>
          <a:endParaRPr lang="en-US"/>
        </a:p>
      </dgm:t>
    </dgm:pt>
    <dgm:pt modelId="{A4163E49-F584-44FB-BB9F-8586F4505D3D}" type="pres">
      <dgm:prSet presAssocID="{5E918FDD-1EB1-49BA-8B15-A82F50BC24CA}" presName="diagram" presStyleCnt="0">
        <dgm:presLayoutVars>
          <dgm:dir/>
          <dgm:resizeHandles val="exact"/>
        </dgm:presLayoutVars>
      </dgm:prSet>
      <dgm:spPr/>
      <dgm:t>
        <a:bodyPr/>
        <a:lstStyle/>
        <a:p>
          <a:endParaRPr lang="en-US"/>
        </a:p>
      </dgm:t>
    </dgm:pt>
    <dgm:pt modelId="{84E710D4-BCDE-4BAD-8421-DC13E4014707}" type="pres">
      <dgm:prSet presAssocID="{795010B9-A572-4FBE-9FC0-8400D06ABEB2}" presName="node" presStyleLbl="node1" presStyleIdx="0" presStyleCnt="7" custScaleX="105755" custScaleY="94913" custLinFactX="100000" custLinFactY="100000" custLinFactNeighborX="193375" custLinFactNeighborY="109983">
        <dgm:presLayoutVars>
          <dgm:bulletEnabled val="1"/>
        </dgm:presLayoutVars>
      </dgm:prSet>
      <dgm:spPr/>
      <dgm:t>
        <a:bodyPr/>
        <a:lstStyle/>
        <a:p>
          <a:endParaRPr lang="en-US"/>
        </a:p>
      </dgm:t>
    </dgm:pt>
    <dgm:pt modelId="{90D0DEE6-64EC-4C9F-BBCC-B6F6A13F1141}" type="pres">
      <dgm:prSet presAssocID="{35E8023A-2CA0-4653-931E-21883E5D1E7A}" presName="sibTrans" presStyleCnt="0"/>
      <dgm:spPr/>
    </dgm:pt>
    <dgm:pt modelId="{550B8AE6-55D1-474B-B9C0-ADE77D79F013}" type="pres">
      <dgm:prSet presAssocID="{362A4420-7944-424F-8AB4-FCB77C3CDFCB}" presName="node" presStyleLbl="node1" presStyleIdx="1" presStyleCnt="7" custFlipVert="0" custScaleX="97956" custScaleY="128808" custLinFactY="71821" custLinFactNeighborX="49489" custLinFactNeighborY="100000">
        <dgm:presLayoutVars>
          <dgm:bulletEnabled val="1"/>
        </dgm:presLayoutVars>
      </dgm:prSet>
      <dgm:spPr/>
      <dgm:t>
        <a:bodyPr/>
        <a:lstStyle/>
        <a:p>
          <a:endParaRPr lang="en-US"/>
        </a:p>
      </dgm:t>
    </dgm:pt>
    <dgm:pt modelId="{265A29C0-66A1-4473-BCA8-CE60A88651E3}" type="pres">
      <dgm:prSet presAssocID="{0FD39E09-32BA-4D87-8AB1-B113EF3D44FD}" presName="sibTrans" presStyleCnt="0"/>
      <dgm:spPr/>
    </dgm:pt>
    <dgm:pt modelId="{0F2472DF-16D4-4FF9-8506-368F1E8A624F}" type="pres">
      <dgm:prSet presAssocID="{8C7C82F1-E13D-4F04-9B48-4A5971C4B317}" presName="node" presStyleLbl="node1" presStyleIdx="2" presStyleCnt="7" custScaleX="51082" custScaleY="9296" custLinFactNeighborX="-18178" custLinFactNeighborY="-38295">
        <dgm:presLayoutVars>
          <dgm:bulletEnabled val="1"/>
        </dgm:presLayoutVars>
      </dgm:prSet>
      <dgm:spPr/>
      <dgm:t>
        <a:bodyPr/>
        <a:lstStyle/>
        <a:p>
          <a:endParaRPr lang="en-US"/>
        </a:p>
      </dgm:t>
    </dgm:pt>
    <dgm:pt modelId="{272609CE-7027-4116-A2D6-84D84DA0DCEB}" type="pres">
      <dgm:prSet presAssocID="{0FC1639F-7766-45AF-B2B0-7CE3D0A6322F}" presName="sibTrans" presStyleCnt="0"/>
      <dgm:spPr/>
    </dgm:pt>
    <dgm:pt modelId="{1729668B-1189-4561-AA05-2FEEE1B434F2}" type="pres">
      <dgm:prSet presAssocID="{4A960674-F824-4B0B-8A81-335549445B2F}" presName="node" presStyleLbl="node1" presStyleIdx="3" presStyleCnt="7" custScaleX="124227" custScaleY="101626" custLinFactNeighborX="48184" custLinFactNeighborY="84260">
        <dgm:presLayoutVars>
          <dgm:bulletEnabled val="1"/>
        </dgm:presLayoutVars>
      </dgm:prSet>
      <dgm:spPr/>
      <dgm:t>
        <a:bodyPr/>
        <a:lstStyle/>
        <a:p>
          <a:endParaRPr lang="en-US"/>
        </a:p>
      </dgm:t>
    </dgm:pt>
    <dgm:pt modelId="{AE23AC4D-7A77-4FD5-822E-05BE83A26C72}" type="pres">
      <dgm:prSet presAssocID="{FE726EFB-C20F-406D-BAEC-6A4C394ABD42}" presName="sibTrans" presStyleCnt="0"/>
      <dgm:spPr/>
    </dgm:pt>
    <dgm:pt modelId="{63FB5AD9-EF2E-4EBA-A464-99863C3B8A0F}" type="pres">
      <dgm:prSet presAssocID="{BD88757C-172D-46BE-81A8-D24A450AE379}" presName="node" presStyleLbl="node1" presStyleIdx="4" presStyleCnt="7" custScaleX="124216" custScaleY="80027" custLinFactNeighborX="-72463" custLinFactNeighborY="-58578">
        <dgm:presLayoutVars>
          <dgm:bulletEnabled val="1"/>
        </dgm:presLayoutVars>
      </dgm:prSet>
      <dgm:spPr/>
      <dgm:t>
        <a:bodyPr/>
        <a:lstStyle/>
        <a:p>
          <a:endParaRPr lang="en-US"/>
        </a:p>
      </dgm:t>
    </dgm:pt>
    <dgm:pt modelId="{CDABF738-2D16-45AE-B6BA-81149C0FAA18}" type="pres">
      <dgm:prSet presAssocID="{D4929F1E-1258-41B7-8B7D-9C9DA05A95D7}" presName="sibTrans" presStyleCnt="0"/>
      <dgm:spPr/>
    </dgm:pt>
    <dgm:pt modelId="{79B83840-A1E8-498C-AA84-EEBB3A844960}" type="pres">
      <dgm:prSet presAssocID="{D202E377-124C-4946-B398-56DDAE5816BF}" presName="node" presStyleLbl="node1" presStyleIdx="5" presStyleCnt="7" custScaleX="113516" custScaleY="125878" custLinFactX="-100000" custLinFactY="63642" custLinFactNeighborX="-114787" custLinFactNeighborY="100000">
        <dgm:presLayoutVars>
          <dgm:bulletEnabled val="1"/>
        </dgm:presLayoutVars>
      </dgm:prSet>
      <dgm:spPr/>
      <dgm:t>
        <a:bodyPr/>
        <a:lstStyle/>
        <a:p>
          <a:endParaRPr lang="en-US"/>
        </a:p>
      </dgm:t>
    </dgm:pt>
    <dgm:pt modelId="{670AFED2-95AE-4E0C-ABE4-F200F9A564E7}" type="pres">
      <dgm:prSet presAssocID="{4F7BBC25-197E-4A10-B4AC-8662A16E0BD9}" presName="sibTrans" presStyleCnt="0"/>
      <dgm:spPr/>
    </dgm:pt>
    <dgm:pt modelId="{06483B8A-A17C-44BF-A659-D0DF1A05F041}" type="pres">
      <dgm:prSet presAssocID="{EFBBB11E-42CA-41B8-93AD-B37BF1962F94}" presName="node" presStyleLbl="node1" presStyleIdx="6" presStyleCnt="7" custScaleX="284850" custScaleY="60997" custLinFactY="-100000" custLinFactNeighborX="-5224" custLinFactNeighborY="-181772">
        <dgm:presLayoutVars>
          <dgm:bulletEnabled val="1"/>
        </dgm:presLayoutVars>
      </dgm:prSet>
      <dgm:spPr/>
      <dgm:t>
        <a:bodyPr/>
        <a:lstStyle/>
        <a:p>
          <a:endParaRPr lang="en-US"/>
        </a:p>
      </dgm:t>
    </dgm:pt>
  </dgm:ptLst>
  <dgm:cxnLst>
    <dgm:cxn modelId="{BB32D76C-1980-44AA-9F03-DE1B79AF088E}" srcId="{5E918FDD-1EB1-49BA-8B15-A82F50BC24CA}" destId="{4A960674-F824-4B0B-8A81-335549445B2F}" srcOrd="3" destOrd="0" parTransId="{79DDDE17-AE79-41FB-9D14-FEAA28A7737F}" sibTransId="{FE726EFB-C20F-406D-BAEC-6A4C394ABD42}"/>
    <dgm:cxn modelId="{EF5AC6CE-6ABF-4654-9465-78D0BD07D3DB}" type="presOf" srcId="{D202E377-124C-4946-B398-56DDAE5816BF}" destId="{79B83840-A1E8-498C-AA84-EEBB3A844960}" srcOrd="0" destOrd="0" presId="urn:microsoft.com/office/officeart/2005/8/layout/default"/>
    <dgm:cxn modelId="{A599ADDC-7D79-4ED0-95F7-FFCA1BCF0FB0}" srcId="{5E918FDD-1EB1-49BA-8B15-A82F50BC24CA}" destId="{D202E377-124C-4946-B398-56DDAE5816BF}" srcOrd="5" destOrd="0" parTransId="{B2DCABC1-C786-494F-8FE5-C1D75CE573C2}" sibTransId="{4F7BBC25-197E-4A10-B4AC-8662A16E0BD9}"/>
    <dgm:cxn modelId="{38DC3711-D76B-45D6-BB0D-CFB0F96652D5}" type="presOf" srcId="{5E918FDD-1EB1-49BA-8B15-A82F50BC24CA}" destId="{A4163E49-F584-44FB-BB9F-8586F4505D3D}" srcOrd="0" destOrd="0" presId="urn:microsoft.com/office/officeart/2005/8/layout/default"/>
    <dgm:cxn modelId="{FE162F2B-3661-4F15-82EA-438BB7E93BD9}" type="presOf" srcId="{8C7C82F1-E13D-4F04-9B48-4A5971C4B317}" destId="{0F2472DF-16D4-4FF9-8506-368F1E8A624F}" srcOrd="0" destOrd="0" presId="urn:microsoft.com/office/officeart/2005/8/layout/default"/>
    <dgm:cxn modelId="{B37FEC5A-5C1D-49D8-B748-D9CDA0B613B9}" type="presOf" srcId="{BD88757C-172D-46BE-81A8-D24A450AE379}" destId="{63FB5AD9-EF2E-4EBA-A464-99863C3B8A0F}" srcOrd="0" destOrd="0" presId="urn:microsoft.com/office/officeart/2005/8/layout/default"/>
    <dgm:cxn modelId="{2B37DD40-B028-4708-8143-055DFE87EC61}" type="presOf" srcId="{EFBBB11E-42CA-41B8-93AD-B37BF1962F94}" destId="{06483B8A-A17C-44BF-A659-D0DF1A05F041}" srcOrd="0" destOrd="0" presId="urn:microsoft.com/office/officeart/2005/8/layout/default"/>
    <dgm:cxn modelId="{4EB4CFB8-9022-4A1B-A1CF-9352875DA451}" type="presOf" srcId="{4A960674-F824-4B0B-8A81-335549445B2F}" destId="{1729668B-1189-4561-AA05-2FEEE1B434F2}" srcOrd="0" destOrd="0" presId="urn:microsoft.com/office/officeart/2005/8/layout/default"/>
    <dgm:cxn modelId="{46F0CFB2-590F-4605-A93D-2F8121970BD7}" srcId="{5E918FDD-1EB1-49BA-8B15-A82F50BC24CA}" destId="{8C7C82F1-E13D-4F04-9B48-4A5971C4B317}" srcOrd="2" destOrd="0" parTransId="{40D9E41D-DB20-45FE-8B01-39D030681C7C}" sibTransId="{0FC1639F-7766-45AF-B2B0-7CE3D0A6322F}"/>
    <dgm:cxn modelId="{0ACBD0C6-1082-4A36-B9A9-D73EA6B99B80}" type="presOf" srcId="{795010B9-A572-4FBE-9FC0-8400D06ABEB2}" destId="{84E710D4-BCDE-4BAD-8421-DC13E4014707}" srcOrd="0" destOrd="0" presId="urn:microsoft.com/office/officeart/2005/8/layout/default"/>
    <dgm:cxn modelId="{50684E26-3D38-4104-B501-06CE00687BC1}" srcId="{5E918FDD-1EB1-49BA-8B15-A82F50BC24CA}" destId="{795010B9-A572-4FBE-9FC0-8400D06ABEB2}" srcOrd="0" destOrd="0" parTransId="{C257A8B0-687A-498B-94C3-1567CB3D497B}" sibTransId="{35E8023A-2CA0-4653-931E-21883E5D1E7A}"/>
    <dgm:cxn modelId="{192EEC36-81C0-4F07-9394-8755BBBFEF1A}" type="presOf" srcId="{362A4420-7944-424F-8AB4-FCB77C3CDFCB}" destId="{550B8AE6-55D1-474B-B9C0-ADE77D79F013}" srcOrd="0" destOrd="0" presId="urn:microsoft.com/office/officeart/2005/8/layout/default"/>
    <dgm:cxn modelId="{0044FD86-3A73-47D5-AD2B-9DD4D6305730}" srcId="{5E918FDD-1EB1-49BA-8B15-A82F50BC24CA}" destId="{EFBBB11E-42CA-41B8-93AD-B37BF1962F94}" srcOrd="6" destOrd="0" parTransId="{20C2CAF5-6EDC-4E15-9B71-BC848DFF4144}" sibTransId="{F91EED08-921D-4DD2-975A-4FF4C6ED65FB}"/>
    <dgm:cxn modelId="{52BEA6F7-CCA6-411C-B42F-980FDEACDAE0}" srcId="{5E918FDD-1EB1-49BA-8B15-A82F50BC24CA}" destId="{BD88757C-172D-46BE-81A8-D24A450AE379}" srcOrd="4" destOrd="0" parTransId="{5EB15803-FE76-44A4-A05E-171E89928DE8}" sibTransId="{D4929F1E-1258-41B7-8B7D-9C9DA05A95D7}"/>
    <dgm:cxn modelId="{103ECD14-9C64-4283-A36E-9FBD316D4CC0}" srcId="{5E918FDD-1EB1-49BA-8B15-A82F50BC24CA}" destId="{362A4420-7944-424F-8AB4-FCB77C3CDFCB}" srcOrd="1" destOrd="0" parTransId="{AF1695AE-B49D-4C61-BA3B-AC26E21F75E9}" sibTransId="{0FD39E09-32BA-4D87-8AB1-B113EF3D44FD}"/>
    <dgm:cxn modelId="{74BE556F-34C8-4CFD-BFA5-D3C1C55D6A64}" type="presParOf" srcId="{A4163E49-F584-44FB-BB9F-8586F4505D3D}" destId="{84E710D4-BCDE-4BAD-8421-DC13E4014707}" srcOrd="0" destOrd="0" presId="urn:microsoft.com/office/officeart/2005/8/layout/default"/>
    <dgm:cxn modelId="{DE7AC961-ACF9-4A29-A97F-E0D9FCC4DC9E}" type="presParOf" srcId="{A4163E49-F584-44FB-BB9F-8586F4505D3D}" destId="{90D0DEE6-64EC-4C9F-BBCC-B6F6A13F1141}" srcOrd="1" destOrd="0" presId="urn:microsoft.com/office/officeart/2005/8/layout/default"/>
    <dgm:cxn modelId="{18FFD790-ABFF-48E9-BA74-77A8273083A9}" type="presParOf" srcId="{A4163E49-F584-44FB-BB9F-8586F4505D3D}" destId="{550B8AE6-55D1-474B-B9C0-ADE77D79F013}" srcOrd="2" destOrd="0" presId="urn:microsoft.com/office/officeart/2005/8/layout/default"/>
    <dgm:cxn modelId="{3309D51A-D430-48FD-90F6-7C7A2992D190}" type="presParOf" srcId="{A4163E49-F584-44FB-BB9F-8586F4505D3D}" destId="{265A29C0-66A1-4473-BCA8-CE60A88651E3}" srcOrd="3" destOrd="0" presId="urn:microsoft.com/office/officeart/2005/8/layout/default"/>
    <dgm:cxn modelId="{715121BD-26CF-4B6B-9E37-612A282357F2}" type="presParOf" srcId="{A4163E49-F584-44FB-BB9F-8586F4505D3D}" destId="{0F2472DF-16D4-4FF9-8506-368F1E8A624F}" srcOrd="4" destOrd="0" presId="urn:microsoft.com/office/officeart/2005/8/layout/default"/>
    <dgm:cxn modelId="{936E8BB1-75C2-404C-A9A8-3CFF4F8F6EDA}" type="presParOf" srcId="{A4163E49-F584-44FB-BB9F-8586F4505D3D}" destId="{272609CE-7027-4116-A2D6-84D84DA0DCEB}" srcOrd="5" destOrd="0" presId="urn:microsoft.com/office/officeart/2005/8/layout/default"/>
    <dgm:cxn modelId="{16C365F5-C719-4F7F-805A-AD6CD4C799ED}" type="presParOf" srcId="{A4163E49-F584-44FB-BB9F-8586F4505D3D}" destId="{1729668B-1189-4561-AA05-2FEEE1B434F2}" srcOrd="6" destOrd="0" presId="urn:microsoft.com/office/officeart/2005/8/layout/default"/>
    <dgm:cxn modelId="{8239010A-AA43-435D-A13A-21BF7D5B064B}" type="presParOf" srcId="{A4163E49-F584-44FB-BB9F-8586F4505D3D}" destId="{AE23AC4D-7A77-4FD5-822E-05BE83A26C72}" srcOrd="7" destOrd="0" presId="urn:microsoft.com/office/officeart/2005/8/layout/default"/>
    <dgm:cxn modelId="{C6511472-5FB0-459B-A9F9-8A9A82121F79}" type="presParOf" srcId="{A4163E49-F584-44FB-BB9F-8586F4505D3D}" destId="{63FB5AD9-EF2E-4EBA-A464-99863C3B8A0F}" srcOrd="8" destOrd="0" presId="urn:microsoft.com/office/officeart/2005/8/layout/default"/>
    <dgm:cxn modelId="{6C2D6E8C-56B9-40F0-8440-CE2B1F309883}" type="presParOf" srcId="{A4163E49-F584-44FB-BB9F-8586F4505D3D}" destId="{CDABF738-2D16-45AE-B6BA-81149C0FAA18}" srcOrd="9" destOrd="0" presId="urn:microsoft.com/office/officeart/2005/8/layout/default"/>
    <dgm:cxn modelId="{1A423D3D-C41C-4FCD-BF10-34C5FE6508AB}" type="presParOf" srcId="{A4163E49-F584-44FB-BB9F-8586F4505D3D}" destId="{79B83840-A1E8-498C-AA84-EEBB3A844960}" srcOrd="10" destOrd="0" presId="urn:microsoft.com/office/officeart/2005/8/layout/default"/>
    <dgm:cxn modelId="{F56DFF09-A846-4E24-A046-3A3A40EB566F}" type="presParOf" srcId="{A4163E49-F584-44FB-BB9F-8586F4505D3D}" destId="{670AFED2-95AE-4E0C-ABE4-F200F9A564E7}" srcOrd="11" destOrd="0" presId="urn:microsoft.com/office/officeart/2005/8/layout/default"/>
    <dgm:cxn modelId="{5AD5594D-B2BE-4EC8-A16E-323D74759349}" type="presParOf" srcId="{A4163E49-F584-44FB-BB9F-8586F4505D3D}" destId="{06483B8A-A17C-44BF-A659-D0DF1A05F041}" srcOrd="12" destOrd="0" presId="urn:microsoft.com/office/officeart/2005/8/layout/defaul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E710D4-BCDE-4BAD-8421-DC13E4014707}">
      <dsp:nvSpPr>
        <dsp:cNvPr id="0" name=""/>
        <dsp:cNvSpPr/>
      </dsp:nvSpPr>
      <dsp:spPr>
        <a:xfrm>
          <a:off x="6120637" y="3259516"/>
          <a:ext cx="2205708" cy="1187747"/>
        </a:xfrm>
        <a:prstGeom prst="rect">
          <a:avLst/>
        </a:prstGeom>
        <a:solidFill>
          <a:schemeClr val="accen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Symmetry-a rotation or slide of a figure that leaves it unchanged although its position may be altered</a:t>
          </a:r>
          <a:endParaRPr lang="en-US" sz="1500" kern="1200" dirty="0"/>
        </a:p>
      </dsp:txBody>
      <dsp:txXfrm>
        <a:off x="6120637" y="3259516"/>
        <a:ext cx="2205708" cy="1187747"/>
      </dsp:txXfrm>
    </dsp:sp>
    <dsp:sp modelId="{550B8AE6-55D1-474B-B9C0-ADE77D79F013}">
      <dsp:nvSpPr>
        <dsp:cNvPr id="0" name=""/>
        <dsp:cNvSpPr/>
      </dsp:nvSpPr>
      <dsp:spPr>
        <a:xfrm>
          <a:off x="3448237" y="2569872"/>
          <a:ext cx="2043046" cy="1611911"/>
        </a:xfrm>
        <a:prstGeom prst="rect">
          <a:avLst/>
        </a:prstGeom>
        <a:solidFill>
          <a:schemeClr val="accen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baseline="0" dirty="0" smtClean="0">
              <a:solidFill>
                <a:schemeClr val="bg1"/>
              </a:solidFill>
            </a:rPr>
            <a:t>Shapes-Many geometric shapes are found in nature </a:t>
          </a:r>
          <a:endParaRPr lang="en-US" sz="1500" kern="1200" baseline="0" dirty="0">
            <a:solidFill>
              <a:schemeClr val="bg1"/>
            </a:solidFill>
          </a:endParaRPr>
        </a:p>
      </dsp:txBody>
      <dsp:txXfrm>
        <a:off x="3448237" y="2569872"/>
        <a:ext cx="2043046" cy="1611911"/>
      </dsp:txXfrm>
    </dsp:sp>
    <dsp:sp modelId="{0F2472DF-16D4-4FF9-8506-368F1E8A624F}">
      <dsp:nvSpPr>
        <dsp:cNvPr id="0" name=""/>
        <dsp:cNvSpPr/>
      </dsp:nvSpPr>
      <dsp:spPr>
        <a:xfrm>
          <a:off x="4288536" y="688257"/>
          <a:ext cx="1065405" cy="116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t>
          </a:r>
          <a:endParaRPr lang="en-US" sz="1600" kern="1200" dirty="0"/>
        </a:p>
      </dsp:txBody>
      <dsp:txXfrm>
        <a:off x="4288536" y="688257"/>
        <a:ext cx="1065405" cy="116330"/>
      </dsp:txXfrm>
    </dsp:sp>
    <dsp:sp modelId="{1729668B-1189-4561-AA05-2FEEE1B434F2}">
      <dsp:nvSpPr>
        <dsp:cNvPr id="0" name=""/>
        <dsp:cNvSpPr/>
      </dsp:nvSpPr>
      <dsp:spPr>
        <a:xfrm>
          <a:off x="5943425" y="1644207"/>
          <a:ext cx="2590974" cy="1271754"/>
        </a:xfrm>
        <a:prstGeom prst="rect">
          <a:avLst/>
        </a:prstGeom>
        <a:solidFill>
          <a:schemeClr val="accen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Repeating patterns- some are the same size (congruent) and some are simply repeating patterns</a:t>
          </a:r>
          <a:endParaRPr lang="en-US" sz="1500" kern="1200" dirty="0"/>
        </a:p>
      </dsp:txBody>
      <dsp:txXfrm>
        <a:off x="5943425" y="1644207"/>
        <a:ext cx="2590974" cy="1271754"/>
      </dsp:txXfrm>
    </dsp:sp>
    <dsp:sp modelId="{63FB5AD9-EF2E-4EBA-A464-99863C3B8A0F}">
      <dsp:nvSpPr>
        <dsp:cNvPr id="0" name=""/>
        <dsp:cNvSpPr/>
      </dsp:nvSpPr>
      <dsp:spPr>
        <a:xfrm>
          <a:off x="172410" y="1794015"/>
          <a:ext cx="2590744" cy="1001463"/>
        </a:xfrm>
        <a:prstGeom prst="rect">
          <a:avLst/>
        </a:prstGeom>
        <a:solidFill>
          <a:schemeClr val="accen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Parallel Lines – same  distance apart</a:t>
          </a:r>
          <a:endParaRPr lang="en-US" sz="1500" kern="1200" dirty="0"/>
        </a:p>
      </dsp:txBody>
      <dsp:txXfrm>
        <a:off x="172410" y="1794015"/>
        <a:ext cx="2590744" cy="1001463"/>
      </dsp:txXfrm>
    </dsp:sp>
    <dsp:sp modelId="{79B83840-A1E8-498C-AA84-EEBB3A844960}">
      <dsp:nvSpPr>
        <dsp:cNvPr id="0" name=""/>
        <dsp:cNvSpPr/>
      </dsp:nvSpPr>
      <dsp:spPr>
        <a:xfrm>
          <a:off x="3303" y="3631754"/>
          <a:ext cx="2367577" cy="1575245"/>
        </a:xfrm>
        <a:prstGeom prst="rect">
          <a:avLst/>
        </a:prstGeom>
        <a:solidFill>
          <a:schemeClr val="accent1">
            <a:hueOff val="0"/>
            <a:satOff val="0"/>
            <a:lumOff val="0"/>
            <a:alphaOff val="0"/>
          </a:schemeClr>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Proportion- a relationship between quantities such that is one varies the other varies in a manner dependant on the first</a:t>
          </a:r>
          <a:endParaRPr lang="en-US" sz="1400" kern="1200" dirty="0"/>
        </a:p>
      </dsp:txBody>
      <dsp:txXfrm>
        <a:off x="3303" y="3631754"/>
        <a:ext cx="2367577" cy="1575245"/>
      </dsp:txXfrm>
    </dsp:sp>
    <dsp:sp modelId="{06483B8A-A17C-44BF-A659-D0DF1A05F041}">
      <dsp:nvSpPr>
        <dsp:cNvPr id="0" name=""/>
        <dsp:cNvSpPr/>
      </dsp:nvSpPr>
      <dsp:spPr>
        <a:xfrm>
          <a:off x="1187718" y="497873"/>
          <a:ext cx="5941051" cy="763320"/>
        </a:xfrm>
        <a:prstGeom prst="rect">
          <a:avLst/>
        </a:prstGeom>
        <a:solidFill>
          <a:schemeClr val="accent1">
            <a:hueOff val="0"/>
            <a:satOff val="0"/>
            <a:lumOff val="0"/>
            <a:alphaOff val="0"/>
          </a:schemeClr>
        </a:solidFill>
        <a:ln w="762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baseline="0" dirty="0" smtClean="0">
              <a:solidFill>
                <a:srgbClr val="004821"/>
              </a:solidFill>
            </a:rPr>
            <a:t>LOOK FOR:</a:t>
          </a:r>
          <a:endParaRPr lang="en-US" sz="3600" b="1" kern="1200" baseline="0" dirty="0">
            <a:solidFill>
              <a:srgbClr val="004821"/>
            </a:solidFill>
          </a:endParaRPr>
        </a:p>
      </dsp:txBody>
      <dsp:txXfrm>
        <a:off x="1187718" y="497873"/>
        <a:ext cx="5941051" cy="7633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B5E782-EFB0-40D8-A8D7-5D9DBE4B45D9}" type="datetimeFigureOut">
              <a:rPr lang="en-US" smtClean="0"/>
              <a:pPr/>
              <a:t>6/29/2010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E44B2C-B143-4A32-B5F3-5CD711BC773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1A777E-7009-40EC-9C85-073250768982}" type="datetimeFigureOut">
              <a:rPr lang="en-US" smtClean="0"/>
              <a:pPr/>
              <a:t>6/29/2010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F642A-99F3-42BD-AE3C-CC1F2B7DF7A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CF642A-99F3-42BD-AE3C-CC1F2B7DF7A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plethra is a measurement used in Ancient times equal to 100 Greek feet.</a:t>
            </a:r>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F642A-99F3-42BD-AE3C-CC1F2B7DF7A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A0BD93-D064-4673-94D8-6F50373E3070}"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B7E759-72CD-4B4B-A5D8-A1171E67C1D3}" type="datetimeFigureOut">
              <a:rPr lang="en-US" smtClean="0"/>
              <a:pPr/>
              <a:t>6/29/2010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5A0BD93-D064-4673-94D8-6F50373E3070}"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B7E759-72CD-4B4B-A5D8-A1171E67C1D3}" type="datetimeFigureOut">
              <a:rPr lang="en-US" smtClean="0"/>
              <a:pPr/>
              <a:t>6/29/2010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A0BD93-D064-4673-94D8-6F50373E307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4.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hemeOverride" Target="../theme/themeOverride5.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hemeOverride" Target="../theme/themeOverride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hemeOverride" Target="../theme/themeOverride10.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57.jpe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mypointexactly.wordpress.com/2007/10/07/comparative-studies/dusty-miller/"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25000">
              <a:schemeClr val="bg2">
                <a:tint val="83000"/>
                <a:satMod val="320000"/>
              </a:schemeClr>
            </a:gs>
            <a:gs pos="100000">
              <a:schemeClr val="accent2">
                <a:lumMod val="60000"/>
                <a:lumOff val="4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B050"/>
          </a:solidFill>
          <a:ln w="76200">
            <a:solidFill>
              <a:srgbClr val="002060"/>
            </a:solidFill>
          </a:ln>
          <a:effectLst>
            <a:glow rad="101600">
              <a:schemeClr val="accent4">
                <a:satMod val="175000"/>
                <a:alpha val="40000"/>
              </a:schemeClr>
            </a:glow>
            <a:reflection blurRad="6350" stA="50000" endA="300" endPos="90000" dir="5400000" sy="-100000" algn="bl" rotWithShape="0"/>
          </a:effectLst>
        </p:spPr>
        <p:txBody>
          <a:bodyPr>
            <a:normAutofit/>
          </a:bodyPr>
          <a:lstStyle/>
          <a:p>
            <a:pPr algn="ctr"/>
            <a:r>
              <a:rPr lang="en-US" sz="7200" b="0" dirty="0" smtClean="0">
                <a:solidFill>
                  <a:srgbClr val="0070C0"/>
                </a:solidFill>
              </a:rPr>
              <a:t>Geometry in Nature</a:t>
            </a:r>
            <a:endParaRPr lang="en-US" sz="7200" b="0" dirty="0">
              <a:solidFill>
                <a:srgbClr val="0070C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9"/>
          <p:cNvSpPr>
            <a:spLocks noGrp="1"/>
          </p:cNvSpPr>
          <p:nvPr>
            <p:ph type="body" idx="2"/>
          </p:nvPr>
        </p:nvSpPr>
        <p:spPr>
          <a:xfrm>
            <a:off x="685800" y="1676400"/>
            <a:ext cx="2590800" cy="2667000"/>
          </a:xfrm>
          <a:solidFill>
            <a:srgbClr val="FFFF00"/>
          </a:solidFill>
          <a:ln w="57150" cmpd="thinThick">
            <a:solidFill>
              <a:srgbClr val="FF0000"/>
            </a:solidFill>
          </a:ln>
        </p:spPr>
        <p:txBody>
          <a:bodyPr>
            <a:normAutofit fontScale="92500"/>
          </a:bodyPr>
          <a:lstStyle/>
          <a:p>
            <a:r>
              <a:rPr lang="en-US" sz="2800" dirty="0" smtClean="0">
                <a:solidFill>
                  <a:srgbClr val="FF0000"/>
                </a:solidFill>
              </a:rPr>
              <a:t>These flowers</a:t>
            </a:r>
          </a:p>
          <a:p>
            <a:r>
              <a:rPr lang="en-US" sz="2800" dirty="0" smtClean="0">
                <a:solidFill>
                  <a:srgbClr val="FF0000"/>
                </a:solidFill>
              </a:rPr>
              <a:t>illustrates </a:t>
            </a:r>
          </a:p>
          <a:p>
            <a:r>
              <a:rPr lang="en-US" sz="2800" dirty="0" smtClean="0">
                <a:solidFill>
                  <a:srgbClr val="FF0000"/>
                </a:solidFill>
              </a:rPr>
              <a:t>perfect symmetry</a:t>
            </a:r>
          </a:p>
          <a:p>
            <a:r>
              <a:rPr lang="en-US" sz="2800" dirty="0" smtClean="0">
                <a:solidFill>
                  <a:srgbClr val="FF0000"/>
                </a:solidFill>
              </a:rPr>
              <a:t>found in many of</a:t>
            </a:r>
          </a:p>
          <a:p>
            <a:r>
              <a:rPr lang="en-US" sz="2800" dirty="0" smtClean="0">
                <a:solidFill>
                  <a:srgbClr val="FF0000"/>
                </a:solidFill>
              </a:rPr>
              <a:t>natures plants.</a:t>
            </a:r>
          </a:p>
        </p:txBody>
      </p:sp>
      <p:pic>
        <p:nvPicPr>
          <p:cNvPr id="1027" name="Picture 3" descr="C:\Documents and Settings\Starla Brannon\My Documents\My Pictures\img_1592.jpg"/>
          <p:cNvPicPr>
            <a:picLocks noGrp="1" noChangeArrowheads="1"/>
          </p:cNvPicPr>
          <p:nvPr>
            <p:ph sz="half" idx="1"/>
          </p:nvPr>
        </p:nvPicPr>
        <p:blipFill>
          <a:blip r:embed="rId4" cstate="print"/>
          <a:stretch>
            <a:fillRect/>
          </a:stretch>
        </p:blipFill>
        <p:spPr bwMode="auto">
          <a:xfrm rot="2700000">
            <a:off x="3626973" y="3003085"/>
            <a:ext cx="3571875" cy="2686050"/>
          </a:xfrm>
          <a:prstGeom prst="rect">
            <a:avLst/>
          </a:prstGeom>
          <a:noFill/>
          <a:ln w="76200">
            <a:solidFill>
              <a:srgbClr val="FFFF00"/>
            </a:solidFill>
          </a:ln>
          <a:effectLst>
            <a:glow rad="101600">
              <a:srgbClr val="FF0000">
                <a:alpha val="60000"/>
              </a:srgbClr>
            </a:glow>
          </a:effectLst>
        </p:spPr>
      </p:pic>
      <p:pic>
        <p:nvPicPr>
          <p:cNvPr id="1026" name="Picture 2" descr="C:\Documents and Settings\Starla Brannon\My Documents\My Pictures\pinkflower.jpg"/>
          <p:cNvPicPr>
            <a:picLocks noChangeAspect="1" noChangeArrowheads="1"/>
          </p:cNvPicPr>
          <p:nvPr/>
        </p:nvPicPr>
        <p:blipFill>
          <a:blip r:embed="rId5"/>
          <a:srcRect/>
          <a:stretch>
            <a:fillRect/>
          </a:stretch>
        </p:blipFill>
        <p:spPr bwMode="auto">
          <a:xfrm rot="2700000">
            <a:off x="5576417" y="903680"/>
            <a:ext cx="3751478" cy="2886151"/>
          </a:xfrm>
          <a:prstGeom prst="rect">
            <a:avLst/>
          </a:prstGeom>
          <a:noFill/>
          <a:ln w="57150">
            <a:solidFill>
              <a:srgbClr val="FFFF00"/>
            </a:solidFill>
          </a:ln>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itle 8"/>
          <p:cNvSpPr>
            <a:spLocks noGrp="1"/>
          </p:cNvSpPr>
          <p:nvPr>
            <p:ph type="title"/>
          </p:nvPr>
        </p:nvSpPr>
        <p:spPr>
          <a:xfrm>
            <a:off x="3200400" y="381000"/>
            <a:ext cx="2895600" cy="685800"/>
          </a:xfrm>
          <a:solidFill>
            <a:srgbClr val="00B0F0"/>
          </a:solidFill>
          <a:effectLst>
            <a:glow rad="228600">
              <a:schemeClr val="accent2">
                <a:satMod val="175000"/>
                <a:alpha val="40000"/>
              </a:schemeClr>
            </a:glow>
          </a:effectLst>
        </p:spPr>
        <p:txBody>
          <a:bodyPr>
            <a:normAutofit/>
          </a:bodyPr>
          <a:lstStyle/>
          <a:p>
            <a:r>
              <a:rPr lang="en-US" b="1" dirty="0" smtClean="0">
                <a:solidFill>
                  <a:srgbClr val="7030A0"/>
                </a:solidFill>
              </a:rPr>
              <a:t>Passionfruit Flower</a:t>
            </a:r>
            <a:endParaRPr lang="en-US" b="1" dirty="0">
              <a:solidFill>
                <a:srgbClr val="7030A0"/>
              </a:solidFill>
            </a:endParaRPr>
          </a:p>
        </p:txBody>
      </p:sp>
      <p:pic>
        <p:nvPicPr>
          <p:cNvPr id="2" name="Picture 2" descr="C:\Documents and Settings\sbrannon\My Documents\My Pictures\passionfruit%20copy.jpg"/>
          <p:cNvPicPr>
            <a:picLocks noChangeAspect="1" noChangeArrowheads="1"/>
          </p:cNvPicPr>
          <p:nvPr/>
        </p:nvPicPr>
        <p:blipFill>
          <a:blip r:embed="rId4" cstate="print"/>
          <a:srcRect/>
          <a:stretch>
            <a:fillRect/>
          </a:stretch>
        </p:blipFill>
        <p:spPr bwMode="auto">
          <a:xfrm rot="-360000">
            <a:off x="196812" y="2194533"/>
            <a:ext cx="4290962" cy="3990595"/>
          </a:xfrm>
          <a:prstGeom prst="rect">
            <a:avLst/>
          </a:prstGeom>
          <a:noFill/>
        </p:spPr>
      </p:pic>
      <p:pic>
        <p:nvPicPr>
          <p:cNvPr id="1027" name="Picture 3" descr="C:\Documents and Settings\sbrannon\My Documents\My Pictures\Kath_Daleyorchard_08032007-018-733475.jpg"/>
          <p:cNvPicPr preferRelativeResize="0">
            <a:picLocks noGrp="1" noChangeAspect="1" noChangeArrowheads="1"/>
          </p:cNvPicPr>
          <p:nvPr>
            <p:ph sz="half" idx="1"/>
          </p:nvPr>
        </p:nvPicPr>
        <p:blipFill>
          <a:blip r:embed="rId5" cstate="print"/>
          <a:srcRect l="13200" t="6400" r="13800" b="4000"/>
          <a:stretch>
            <a:fillRect/>
          </a:stretch>
        </p:blipFill>
        <p:spPr bwMode="auto">
          <a:xfrm rot="5700000">
            <a:off x="4813327" y="1662117"/>
            <a:ext cx="4058590" cy="3736101"/>
          </a:xfrm>
          <a:prstGeom prst="rect">
            <a:avLst/>
          </a:prstGeom>
          <a:noFill/>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6"/>
            </a:gs>
            <a:gs pos="25000">
              <a:schemeClr val="accent3">
                <a:lumMod val="60000"/>
                <a:lumOff val="4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2050" name="Picture 2" descr="C:\Documents and Settings\sbrannon\My Documents\My Pictures\Purple_Passion_Fruit_Flower.jpg"/>
          <p:cNvPicPr>
            <a:picLocks noChangeAspect="1" noChangeArrowheads="1"/>
          </p:cNvPicPr>
          <p:nvPr/>
        </p:nvPicPr>
        <p:blipFill>
          <a:blip r:embed="rId4" cstate="print"/>
          <a:srcRect l="13800" t="4000" r="7800" b="2400"/>
          <a:stretch>
            <a:fillRect/>
          </a:stretch>
        </p:blipFill>
        <p:spPr bwMode="auto">
          <a:xfrm rot="24300000">
            <a:off x="1067015" y="263867"/>
            <a:ext cx="3584448" cy="3209544"/>
          </a:xfrm>
          <a:prstGeom prst="rect">
            <a:avLst/>
          </a:prstGeom>
          <a:noFill/>
        </p:spPr>
      </p:pic>
      <p:pic>
        <p:nvPicPr>
          <p:cNvPr id="2051" name="Picture 3" descr="C:\Documents and Settings\sbrannon\My Documents\My Pictures\2483366534_4f167dddd6.jpg"/>
          <p:cNvPicPr>
            <a:picLocks noChangeAspect="1" noChangeArrowheads="1"/>
          </p:cNvPicPr>
          <p:nvPr/>
        </p:nvPicPr>
        <p:blipFill>
          <a:blip r:embed="rId5" cstate="print"/>
          <a:srcRect/>
          <a:stretch>
            <a:fillRect/>
          </a:stretch>
        </p:blipFill>
        <p:spPr bwMode="auto">
          <a:xfrm rot="2700000">
            <a:off x="5813675" y="174875"/>
            <a:ext cx="3419856" cy="3419856"/>
          </a:xfrm>
          <a:prstGeom prst="rect">
            <a:avLst/>
          </a:prstGeom>
          <a:noFill/>
        </p:spPr>
      </p:pic>
      <p:pic>
        <p:nvPicPr>
          <p:cNvPr id="2052" name="Picture 4" descr="C:\Documents and Settings\sbrannon\My Documents\My Pictures\2007-summer-flowers.jpg"/>
          <p:cNvPicPr>
            <a:picLocks noChangeAspect="1" noChangeArrowheads="1"/>
          </p:cNvPicPr>
          <p:nvPr/>
        </p:nvPicPr>
        <p:blipFill>
          <a:blip r:embed="rId6" cstate="print"/>
          <a:srcRect l="15000" t="10000" r="15000"/>
          <a:stretch>
            <a:fillRect/>
          </a:stretch>
        </p:blipFill>
        <p:spPr bwMode="auto">
          <a:xfrm rot="2700000">
            <a:off x="3620770" y="2689758"/>
            <a:ext cx="3336950" cy="3217774"/>
          </a:xfrm>
          <a:prstGeom prst="rect">
            <a:avLst/>
          </a:prstGeom>
          <a:noFill/>
        </p:spPr>
      </p:pic>
      <p:pic>
        <p:nvPicPr>
          <p:cNvPr id="2053" name="Picture 5" descr="C:\Documents and Settings\sbrannon\My Documents\My Pictures\2243302616_dcd23d7999.jpg"/>
          <p:cNvPicPr>
            <a:picLocks noChangeArrowheads="1"/>
          </p:cNvPicPr>
          <p:nvPr/>
        </p:nvPicPr>
        <p:blipFill>
          <a:blip r:embed="rId7" cstate="print"/>
          <a:srcRect/>
          <a:stretch>
            <a:fillRect/>
          </a:stretch>
        </p:blipFill>
        <p:spPr bwMode="auto">
          <a:xfrm rot="2700000">
            <a:off x="600123" y="3883127"/>
            <a:ext cx="3213289" cy="2575287"/>
          </a:xfrm>
          <a:prstGeom prst="rect">
            <a:avLst/>
          </a:prstGeom>
          <a:noFill/>
        </p:spPr>
      </p:pic>
    </p:spTree>
  </p:cSld>
  <p:clrMapOvr>
    <a:overrideClrMapping bg1="lt1" tx1="dk1" bg2="lt2" tx2="dk2" accent1="accent1" accent2="accent2" accent3="accent3" accent4="accent4" accent5="accent5" accent6="accent6" hlink="hlink" folHlink="folHlink"/>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652" name="Picture 4" descr="C:\Documents and Settings\Starla Brannon\My Documents\My Pictures\Fern.jpg"/>
          <p:cNvPicPr preferRelativeResize="0">
            <a:picLocks noChangeArrowheads="1"/>
          </p:cNvPicPr>
          <p:nvPr/>
        </p:nvPicPr>
        <p:blipFill>
          <a:blip r:embed="rId3" cstate="print"/>
          <a:srcRect/>
          <a:stretch>
            <a:fillRect/>
          </a:stretch>
        </p:blipFill>
        <p:spPr bwMode="auto">
          <a:xfrm>
            <a:off x="1524000" y="304800"/>
            <a:ext cx="3962399" cy="5295900"/>
          </a:xfrm>
          <a:prstGeom prst="rect">
            <a:avLst/>
          </a:prstGeom>
          <a:solidFill>
            <a:schemeClr val="accent5">
              <a:lumMod val="75000"/>
            </a:schemeClr>
          </a:solidFill>
          <a:ln>
            <a:noFill/>
          </a:ln>
          <a:effectLst>
            <a:glow rad="228600">
              <a:schemeClr val="accent4">
                <a:satMod val="175000"/>
                <a:alpha val="40000"/>
              </a:schemeClr>
            </a:glow>
            <a:reflection blurRad="6350" stA="50000" endA="295" endPos="92000" dist="101600" dir="5400000" sy="-100000" algn="bl" rotWithShape="0"/>
          </a:effectLst>
          <a:scene3d>
            <a:camera prst="perspectiveRelaxed"/>
            <a:lightRig rig="threePt" dir="t"/>
          </a:scene3d>
        </p:spPr>
      </p:pic>
      <p:sp>
        <p:nvSpPr>
          <p:cNvPr id="5" name="4-Point Star 4"/>
          <p:cNvSpPr/>
          <p:nvPr/>
        </p:nvSpPr>
        <p:spPr>
          <a:xfrm>
            <a:off x="7543800" y="2057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4-Point Star 5"/>
          <p:cNvSpPr/>
          <p:nvPr/>
        </p:nvSpPr>
        <p:spPr>
          <a:xfrm>
            <a:off x="7543800" y="10668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4-Point Star 6"/>
          <p:cNvSpPr/>
          <p:nvPr/>
        </p:nvSpPr>
        <p:spPr>
          <a:xfrm>
            <a:off x="7543800" y="30480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4-Point Star 7"/>
          <p:cNvSpPr/>
          <p:nvPr/>
        </p:nvSpPr>
        <p:spPr>
          <a:xfrm>
            <a:off x="7543800" y="41148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4-Point Star 8"/>
          <p:cNvSpPr/>
          <p:nvPr/>
        </p:nvSpPr>
        <p:spPr>
          <a:xfrm>
            <a:off x="7543800" y="51816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33600" y="381000"/>
            <a:ext cx="4724400" cy="523220"/>
          </a:xfrm>
          <a:prstGeom prst="rect">
            <a:avLst/>
          </a:prstGeom>
          <a:solidFill>
            <a:schemeClr val="accent5">
              <a:lumMod val="40000"/>
              <a:lumOff val="60000"/>
            </a:schemeClr>
          </a:solidFill>
          <a:ln>
            <a:solidFill>
              <a:schemeClr val="accent3">
                <a:lumMod val="60000"/>
                <a:lumOff val="40000"/>
              </a:schemeClr>
            </a:solidFill>
          </a:ln>
        </p:spPr>
        <p:txBody>
          <a:bodyPr wrap="square" rtlCol="0">
            <a:spAutoFit/>
          </a:bodyPr>
          <a:lstStyle/>
          <a:p>
            <a:pPr algn="ctr"/>
            <a:r>
              <a:rPr lang="en-US" sz="2800" dirty="0" smtClean="0">
                <a:solidFill>
                  <a:schemeClr val="accent1"/>
                </a:solidFill>
              </a:rPr>
              <a:t>Symmetry in Leaves</a:t>
            </a:r>
            <a:endParaRPr lang="en-US" sz="280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098" name="Picture 2" descr="C:\Documents and Settings\sbrannon\My Documents\My Pictures\leafveins.gif"/>
          <p:cNvPicPr>
            <a:picLocks noChangeAspect="1" noChangeArrowheads="1"/>
          </p:cNvPicPr>
          <p:nvPr/>
        </p:nvPicPr>
        <p:blipFill>
          <a:blip r:embed="rId3" cstate="print"/>
          <a:srcRect l="9085" t="3429" r="12114" b="3429"/>
          <a:stretch>
            <a:fillRect/>
          </a:stretch>
        </p:blipFill>
        <p:spPr bwMode="auto">
          <a:xfrm>
            <a:off x="304800" y="1676400"/>
            <a:ext cx="3902187" cy="4073945"/>
          </a:xfrm>
          <a:prstGeom prst="rect">
            <a:avLst/>
          </a:prstGeom>
          <a:noFill/>
          <a:ln w="76200">
            <a:solidFill>
              <a:srgbClr val="FFFF00"/>
            </a:solidFill>
          </a:ln>
        </p:spPr>
      </p:pic>
      <p:pic>
        <p:nvPicPr>
          <p:cNvPr id="4101" name="Picture 5" descr="C:\Documents and Settings\sbrannon\My Documents\My Pictures\image.jpg"/>
          <p:cNvPicPr>
            <a:picLocks noChangeAspect="1" noChangeArrowheads="1"/>
          </p:cNvPicPr>
          <p:nvPr/>
        </p:nvPicPr>
        <p:blipFill>
          <a:blip r:embed="rId4" cstate="print"/>
          <a:srcRect t="8680" r="13200" b="3472"/>
          <a:stretch>
            <a:fillRect/>
          </a:stretch>
        </p:blipFill>
        <p:spPr bwMode="auto">
          <a:xfrm>
            <a:off x="4419600" y="3429000"/>
            <a:ext cx="4497629" cy="3146523"/>
          </a:xfrm>
          <a:prstGeom prst="rect">
            <a:avLst/>
          </a:prstGeom>
          <a:noFill/>
          <a:ln w="76200">
            <a:solidFill>
              <a:srgbClr val="FFFF00"/>
            </a:solidFill>
          </a:ln>
        </p:spPr>
      </p:pic>
      <p:pic>
        <p:nvPicPr>
          <p:cNvPr id="4102" name="Picture 6" descr="C:\Documents and Settings\sbrannon\My Documents\My Pictures\flower%20symmetry.jpg"/>
          <p:cNvPicPr>
            <a:picLocks noChangeAspect="1" noChangeArrowheads="1"/>
          </p:cNvPicPr>
          <p:nvPr/>
        </p:nvPicPr>
        <p:blipFill>
          <a:blip r:embed="rId5" cstate="print"/>
          <a:srcRect/>
          <a:stretch>
            <a:fillRect/>
          </a:stretch>
        </p:blipFill>
        <p:spPr bwMode="auto">
          <a:xfrm>
            <a:off x="4648200" y="381000"/>
            <a:ext cx="3873500" cy="2905125"/>
          </a:xfrm>
          <a:prstGeom prst="rect">
            <a:avLst/>
          </a:prstGeom>
          <a:noFill/>
          <a:ln w="76200">
            <a:solidFill>
              <a:srgbClr val="FFFF00"/>
            </a:solidFill>
          </a:ln>
          <a:effectLst>
            <a:glow rad="228600">
              <a:srgbClr val="FFC000">
                <a:alpha val="40000"/>
              </a:srgbClr>
            </a:glow>
          </a:effectLst>
        </p:spPr>
      </p:pic>
    </p:spTree>
  </p:cSld>
  <p:clrMapOvr>
    <a:overrideClrMapping bg1="dk1" tx1="lt1" bg2="dk2" tx2="lt2" accent1="accent1" accent2="accent2" accent3="accent3" accent4="accent4" accent5="accent5" accent6="accent6" hlink="hlink" folHlink="folHlink"/>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315200" cy="1523494"/>
          </a:xfrm>
          <a:solidFill>
            <a:schemeClr val="accent5">
              <a:lumMod val="75000"/>
            </a:schemeClr>
          </a:solidFill>
          <a:effectLst>
            <a:glow rad="228600">
              <a:schemeClr val="accent6">
                <a:satMod val="175000"/>
                <a:alpha val="40000"/>
              </a:schemeClr>
            </a:glow>
            <a:innerShdw blurRad="63500" dist="50800">
              <a:prstClr val="black">
                <a:alpha val="50000"/>
              </a:prstClr>
            </a:innerShdw>
          </a:effectLst>
        </p:spPr>
        <p:txBody>
          <a:bodyPr wrap="square">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salsify seed head displays Mother Nature's magnificent grasp of geometry</a:t>
            </a:r>
            <a:r>
              <a:rPr lang="en-US" sz="3200" dirty="0" smtClean="0"/>
              <a:t>.</a:t>
            </a:r>
            <a:br>
              <a:rPr lang="en-US" sz="3200" dirty="0" smtClean="0"/>
            </a:br>
            <a:endParaRPr lang="en-US" sz="3200" dirty="0"/>
          </a:p>
        </p:txBody>
      </p:sp>
      <p:pic>
        <p:nvPicPr>
          <p:cNvPr id="30722" name="Picture 2" descr="C:\Documents and Settings\Starla Brannon\My Documents\My Pictures\salsify-seeds.jpg"/>
          <p:cNvPicPr>
            <a:picLocks noGrp="1" noChangeAspect="1" noChangeArrowheads="1"/>
          </p:cNvPicPr>
          <p:nvPr>
            <p:ph idx="1"/>
          </p:nvPr>
        </p:nvPicPr>
        <p:blipFill>
          <a:blip r:embed="rId4" cstate="print"/>
          <a:stretch>
            <a:fillRect/>
          </a:stretch>
        </p:blipFill>
        <p:spPr bwMode="auto">
          <a:xfrm>
            <a:off x="2209800" y="3276600"/>
            <a:ext cx="4819650" cy="3248444"/>
          </a:xfrm>
          <a:prstGeom prst="rect">
            <a:avLst/>
          </a:prstGeom>
          <a:noFill/>
          <a:ln w="76200">
            <a:solidFill>
              <a:srgbClr val="FFC000"/>
            </a:solidFill>
          </a:ln>
        </p:spPr>
      </p:pic>
      <p:sp>
        <p:nvSpPr>
          <p:cNvPr id="11" name="4-Point Star 10"/>
          <p:cNvSpPr/>
          <p:nvPr/>
        </p:nvSpPr>
        <p:spPr>
          <a:xfrm>
            <a:off x="1524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4-Point Star 11"/>
          <p:cNvSpPr/>
          <p:nvPr/>
        </p:nvSpPr>
        <p:spPr>
          <a:xfrm>
            <a:off x="12192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4-Point Star 12"/>
          <p:cNvSpPr/>
          <p:nvPr/>
        </p:nvSpPr>
        <p:spPr>
          <a:xfrm>
            <a:off x="22860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4-Point Star 13"/>
          <p:cNvSpPr/>
          <p:nvPr/>
        </p:nvSpPr>
        <p:spPr>
          <a:xfrm>
            <a:off x="33528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4-Point Star 14"/>
          <p:cNvSpPr/>
          <p:nvPr/>
        </p:nvSpPr>
        <p:spPr>
          <a:xfrm>
            <a:off x="44196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4-Point Star 15"/>
          <p:cNvSpPr/>
          <p:nvPr/>
        </p:nvSpPr>
        <p:spPr>
          <a:xfrm>
            <a:off x="54102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4-Point Star 16"/>
          <p:cNvSpPr/>
          <p:nvPr/>
        </p:nvSpPr>
        <p:spPr>
          <a:xfrm>
            <a:off x="73914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4-Point Star 17"/>
          <p:cNvSpPr/>
          <p:nvPr/>
        </p:nvSpPr>
        <p:spPr>
          <a:xfrm>
            <a:off x="64770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C000"/>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7170" name="Picture 2" descr="C:\Documents and Settings\Starla Brannon\My Documents\My Pictures\694780262_8874b4f225.jpg"/>
          <p:cNvPicPr>
            <a:picLocks noChangeAspect="1" noChangeArrowheads="1"/>
          </p:cNvPicPr>
          <p:nvPr/>
        </p:nvPicPr>
        <p:blipFill>
          <a:blip r:embed="rId3"/>
          <a:srcRect/>
          <a:stretch>
            <a:fillRect/>
          </a:stretch>
        </p:blipFill>
        <p:spPr bwMode="auto">
          <a:xfrm>
            <a:off x="1905000" y="1428750"/>
            <a:ext cx="5816600" cy="4362450"/>
          </a:xfrm>
          <a:prstGeom prst="rect">
            <a:avLst/>
          </a:prstGeom>
          <a:noFill/>
          <a:ln w="76200">
            <a:solidFill>
              <a:srgbClr val="FFC000"/>
            </a:solidFill>
          </a:ln>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25000">
              <a:schemeClr val="bg2">
                <a:tint val="83000"/>
                <a:satMod val="320000"/>
              </a:schemeClr>
            </a:gs>
            <a:gs pos="100000">
              <a:srgbClr val="F61E8F"/>
            </a:gs>
          </a:gsLst>
          <a:path path="circle">
            <a:fillToRect l="10000" t="110000" r="10000" b="100000"/>
          </a:path>
        </a:gradFill>
        <a:effectLst/>
      </p:bgPr>
    </p:bg>
    <p:spTree>
      <p:nvGrpSpPr>
        <p:cNvPr id="1" name=""/>
        <p:cNvGrpSpPr/>
        <p:nvPr/>
      </p:nvGrpSpPr>
      <p:grpSpPr>
        <a:xfrm>
          <a:off x="0" y="0"/>
          <a:ext cx="0" cy="0"/>
          <a:chOff x="0" y="0"/>
          <a:chExt cx="0" cy="0"/>
        </a:xfrm>
      </p:grpSpPr>
      <p:pic>
        <p:nvPicPr>
          <p:cNvPr id="4098" name="Picture 2" descr="C:\Documents and Settings\Starla Brannon\My Documents\My Pictures\layeredcopy.jpg"/>
          <p:cNvPicPr>
            <a:picLocks noChangeAspect="1" noChangeArrowheads="1"/>
          </p:cNvPicPr>
          <p:nvPr/>
        </p:nvPicPr>
        <p:blipFill>
          <a:blip r:embed="rId4"/>
          <a:srcRect/>
          <a:stretch>
            <a:fillRect/>
          </a:stretch>
        </p:blipFill>
        <p:spPr bwMode="auto">
          <a:xfrm>
            <a:off x="4022728" y="1524003"/>
            <a:ext cx="4301338" cy="3277210"/>
          </a:xfrm>
          <a:prstGeom prst="rect">
            <a:avLst/>
          </a:prstGeom>
          <a:ln w="57150" cmpd="tri">
            <a:solidFill>
              <a:srgbClr val="F6ABEE"/>
            </a:solidFill>
          </a:ln>
        </p:spPr>
      </p:pic>
      <p:pic>
        <p:nvPicPr>
          <p:cNvPr id="2" name="Picture 2" descr="C:\Documents and Settings\Starla Brannon\My Documents\My Pictures\Sterculia%20fruit.jpg"/>
          <p:cNvPicPr>
            <a:picLocks noChangeAspect="1" noChangeArrowheads="1"/>
          </p:cNvPicPr>
          <p:nvPr/>
        </p:nvPicPr>
        <p:blipFill>
          <a:blip r:embed="rId5"/>
          <a:srcRect l="7200" t="6429" r="50400" b="24107"/>
          <a:stretch>
            <a:fillRect/>
          </a:stretch>
        </p:blipFill>
        <p:spPr bwMode="auto">
          <a:xfrm>
            <a:off x="533400" y="1371600"/>
            <a:ext cx="3230880" cy="3952203"/>
          </a:xfrm>
          <a:prstGeom prst="rect">
            <a:avLst/>
          </a:prstGeom>
          <a:noFill/>
          <a:ln w="57150" cmpd="tri">
            <a:solidFill>
              <a:srgbClr val="FF33CC"/>
            </a:solidFill>
          </a:ln>
          <a:scene3d>
            <a:camera prst="orthographicFront"/>
            <a:lightRig rig="sunset" dir="t"/>
          </a:scene3d>
          <a:sp3d extrusionH="336550" contourW="127000">
            <a:bevelT w="31750" h="133350"/>
            <a:bevelB w="38100" h="107950"/>
            <a:extrusionClr>
              <a:schemeClr val="tx1">
                <a:lumMod val="75000"/>
                <a:lumOff val="25000"/>
              </a:schemeClr>
            </a:extrusionClr>
            <a:contourClr>
              <a:srgbClr val="F6ABEE"/>
            </a:contourClr>
          </a:sp3d>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9200" y="457200"/>
            <a:ext cx="6553200" cy="609600"/>
          </a:xfrm>
          <a:ln w="57150">
            <a:solidFill>
              <a:srgbClr val="FFC000"/>
            </a:solidFill>
          </a:ln>
        </p:spPr>
        <p:txBody>
          <a:bodyPr>
            <a:normAutofit fontScale="90000"/>
          </a:bodyPr>
          <a:lstStyle/>
          <a:p>
            <a:pPr algn="ctr"/>
            <a:r>
              <a:rPr lang="en-US" dirty="0" smtClean="0"/>
              <a:t/>
            </a:r>
            <a:br>
              <a:rPr lang="en-US" dirty="0" smtClean="0"/>
            </a:br>
            <a:r>
              <a:rPr lang="en-US" b="1" dirty="0" smtClean="0"/>
              <a:t> Mt. Pisgah - March 2006</a:t>
            </a:r>
            <a:endParaRPr lang="en-US" dirty="0"/>
          </a:p>
        </p:txBody>
      </p:sp>
      <p:pic>
        <p:nvPicPr>
          <p:cNvPr id="1026" name="Picture 2" descr="C:\Documents and Settings\Starla Brannon\My Documents\My Pictures\Natural%20Geometry.jpg"/>
          <p:cNvPicPr>
            <a:picLocks noChangeAspect="1" noChangeArrowheads="1"/>
          </p:cNvPicPr>
          <p:nvPr/>
        </p:nvPicPr>
        <p:blipFill>
          <a:blip r:embed="rId3"/>
          <a:srcRect/>
          <a:stretch>
            <a:fillRect/>
          </a:stretch>
        </p:blipFill>
        <p:spPr bwMode="auto">
          <a:xfrm rot="-360000">
            <a:off x="1524000" y="1447800"/>
            <a:ext cx="5689600" cy="4876800"/>
          </a:xfrm>
          <a:prstGeom prst="rect">
            <a:avLst/>
          </a:prstGeom>
          <a:noFill/>
          <a:ln w="57150">
            <a:solidFill>
              <a:srgbClr val="FFC000"/>
            </a:solidFill>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371600" y="1447800"/>
            <a:ext cx="6375400" cy="4782745"/>
          </a:xfrm>
          <a:prstGeom prst="rect">
            <a:avLst/>
          </a:prstGeom>
          <a:noFill/>
          <a:ln w="76200">
            <a:solidFill>
              <a:srgbClr val="3217A5"/>
            </a:solidFill>
            <a:miter lim="800000"/>
            <a:headEnd/>
            <a:tailEnd/>
          </a:ln>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lumMod val="75000"/>
              </a:schemeClr>
            </a:gs>
            <a:gs pos="100000">
              <a:srgbClr val="C00000"/>
            </a:gs>
          </a:gsLst>
          <a:lin ang="5400000" scaled="0"/>
        </a:gradFill>
        <a:effectLst/>
      </p:bgPr>
    </p:bg>
    <p:spTree>
      <p:nvGrpSpPr>
        <p:cNvPr id="1" name=""/>
        <p:cNvGrpSpPr/>
        <p:nvPr/>
      </p:nvGrpSpPr>
      <p:grpSpPr>
        <a:xfrm>
          <a:off x="0" y="0"/>
          <a:ext cx="0" cy="0"/>
          <a:chOff x="0" y="0"/>
          <a:chExt cx="0" cy="0"/>
        </a:xfrm>
      </p:grpSpPr>
      <p:pic>
        <p:nvPicPr>
          <p:cNvPr id="1026" name="Picture 2" descr="http://geometryofplace.com/images/GIF/asct.gif"/>
          <p:cNvPicPr>
            <a:picLocks noChangeAspect="1" noChangeArrowheads="1"/>
          </p:cNvPicPr>
          <p:nvPr/>
        </p:nvPicPr>
        <p:blipFill>
          <a:blip r:embed="rId3" cstate="print"/>
          <a:srcRect/>
          <a:stretch>
            <a:fillRect/>
          </a:stretch>
        </p:blipFill>
        <p:spPr bwMode="auto">
          <a:xfrm>
            <a:off x="685800" y="2209800"/>
            <a:ext cx="6858000" cy="1781176"/>
          </a:xfrm>
          <a:prstGeom prst="rect">
            <a:avLst/>
          </a:prstGeom>
          <a:noFill/>
          <a:ln w="28575">
            <a:solidFill>
              <a:srgbClr val="FFC000"/>
            </a:solidFill>
          </a:ln>
        </p:spPr>
      </p:pic>
      <p:sp>
        <p:nvSpPr>
          <p:cNvPr id="7" name="Rectangle 6"/>
          <p:cNvSpPr/>
          <p:nvPr/>
        </p:nvSpPr>
        <p:spPr>
          <a:xfrm>
            <a:off x="685800" y="4015264"/>
            <a:ext cx="6172200" cy="369332"/>
          </a:xfrm>
          <a:prstGeom prst="rect">
            <a:avLst/>
          </a:prstGeom>
        </p:spPr>
        <p:txBody>
          <a:bodyPr wrap="square">
            <a:spAutoFit/>
          </a:bodyPr>
          <a:lstStyle/>
          <a:p>
            <a:r>
              <a:rPr lang="en-US" dirty="0" smtClean="0"/>
              <a:t>Geometry is a Greek word meaning earth measure.</a:t>
            </a:r>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95600" y="1066800"/>
            <a:ext cx="3429000" cy="780288"/>
          </a:xfrm>
          <a:ln w="76200">
            <a:solidFill>
              <a:schemeClr val="tx1"/>
            </a:solidFill>
          </a:ln>
          <a:effectLst>
            <a:glow rad="101600">
              <a:srgbClr val="483700">
                <a:alpha val="60000"/>
              </a:srgbClr>
            </a:glow>
          </a:effectLst>
        </p:spPr>
        <p:txBody>
          <a:bodyPr>
            <a:normAutofit/>
          </a:bodyPr>
          <a:lstStyle/>
          <a:p>
            <a:pPr algn="ctr"/>
            <a:r>
              <a:rPr lang="en-US" sz="4800" b="1" dirty="0" smtClean="0">
                <a:solidFill>
                  <a:srgbClr val="483700"/>
                </a:solidFill>
              </a:rPr>
              <a:t>PINECONE</a:t>
            </a:r>
            <a:endParaRPr lang="en-US" sz="4800" b="1" dirty="0">
              <a:solidFill>
                <a:srgbClr val="483700"/>
              </a:solidFill>
            </a:endParaRPr>
          </a:p>
        </p:txBody>
      </p:sp>
      <p:pic>
        <p:nvPicPr>
          <p:cNvPr id="6146" name="Picture 2" descr="C:\Documents and Settings\Starla Brannon\My Documents\My Pictures\pine cone.jpg"/>
          <p:cNvPicPr>
            <a:picLocks noGrp="1" noChangeAspect="1" noChangeArrowheads="1"/>
          </p:cNvPicPr>
          <p:nvPr>
            <p:ph sz="quarter" idx="2"/>
          </p:nvPr>
        </p:nvPicPr>
        <p:blipFill>
          <a:blip r:embed="rId3"/>
          <a:srcRect/>
          <a:stretch>
            <a:fillRect/>
          </a:stretch>
        </p:blipFill>
        <p:spPr bwMode="auto">
          <a:xfrm rot="-180000">
            <a:off x="690486" y="2307314"/>
            <a:ext cx="3810000" cy="3190875"/>
          </a:xfrm>
          <a:prstGeom prst="rect">
            <a:avLst/>
          </a:prstGeom>
          <a:noFill/>
          <a:ln w="57150">
            <a:solidFill>
              <a:schemeClr val="tx1"/>
            </a:solidFill>
          </a:ln>
          <a:effectLst>
            <a:glow rad="101600">
              <a:srgbClr val="FFCB25">
                <a:alpha val="60000"/>
              </a:srgbClr>
            </a:glow>
          </a:effectLst>
        </p:spPr>
      </p:pic>
      <p:pic>
        <p:nvPicPr>
          <p:cNvPr id="6147" name="Picture 3" descr="C:\Documents and Settings\Starla Brannon\My Documents\My Pictures\pinecone3.png"/>
          <p:cNvPicPr>
            <a:picLocks noGrp="1" noChangeAspect="1" noChangeArrowheads="1"/>
          </p:cNvPicPr>
          <p:nvPr>
            <p:ph sz="quarter" idx="4"/>
          </p:nvPr>
        </p:nvPicPr>
        <p:blipFill>
          <a:blip r:embed="rId4"/>
          <a:srcRect/>
          <a:stretch>
            <a:fillRect/>
          </a:stretch>
        </p:blipFill>
        <p:spPr bwMode="auto">
          <a:xfrm rot="360000">
            <a:off x="5087866" y="2770135"/>
            <a:ext cx="3616875" cy="3540730"/>
          </a:xfrm>
          <a:prstGeom prst="rect">
            <a:avLst/>
          </a:prstGeom>
          <a:noFill/>
          <a:ln w="57150">
            <a:solidFill>
              <a:schemeClr val="tx1"/>
            </a:solidFill>
          </a:ln>
          <a:effectLst>
            <a:glow rad="228600">
              <a:srgbClr val="FFC000">
                <a:alpha val="40000"/>
              </a:srgbClr>
            </a:glow>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627" name="Picture 3" descr="C:\Documents and Settings\Starla Brannon\My Documents\My Pictures\manda4.jpg"/>
          <p:cNvPicPr preferRelativeResize="0">
            <a:picLocks noChangeArrowheads="1"/>
          </p:cNvPicPr>
          <p:nvPr/>
        </p:nvPicPr>
        <p:blipFill>
          <a:blip r:embed="rId3"/>
          <a:srcRect/>
          <a:stretch>
            <a:fillRect/>
          </a:stretch>
        </p:blipFill>
        <p:spPr bwMode="auto">
          <a:xfrm>
            <a:off x="1981200" y="990600"/>
            <a:ext cx="2705100" cy="2400300"/>
          </a:xfrm>
          <a:prstGeom prst="rect">
            <a:avLst/>
          </a:prstGeom>
          <a:gradFill flip="none" rotWithShape="1">
            <a:gsLst>
              <a:gs pos="0">
                <a:srgbClr val="DDEBCF"/>
              </a:gs>
              <a:gs pos="50000">
                <a:srgbClr val="9CB86E"/>
              </a:gs>
              <a:gs pos="100000">
                <a:srgbClr val="156B13"/>
              </a:gs>
            </a:gsLst>
            <a:lin ang="2700000" scaled="0"/>
            <a:tileRect/>
          </a:gradFill>
          <a:ln w="76200">
            <a:solidFill>
              <a:srgbClr val="00B050"/>
            </a:solidFill>
          </a:ln>
        </p:spPr>
      </p:pic>
      <p:sp>
        <p:nvSpPr>
          <p:cNvPr id="5" name="Oval 4"/>
          <p:cNvSpPr/>
          <p:nvPr/>
        </p:nvSpPr>
        <p:spPr>
          <a:xfrm>
            <a:off x="685800" y="1295400"/>
            <a:ext cx="914400" cy="914400"/>
          </a:xfrm>
          <a:prstGeom prst="ellipse">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85800" y="2514600"/>
            <a:ext cx="914400" cy="914400"/>
          </a:xfrm>
          <a:prstGeom prst="ellips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85800" y="3733800"/>
            <a:ext cx="914400" cy="914400"/>
          </a:xfrm>
          <a:prstGeom prst="ellipse">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C:\Documents and Settings\Starla Brannon\My Documents\My Pictures\3240674762_8601161282.jpg"/>
          <p:cNvPicPr>
            <a:picLocks noChangeAspect="1" noChangeArrowheads="1"/>
          </p:cNvPicPr>
          <p:nvPr/>
        </p:nvPicPr>
        <p:blipFill>
          <a:blip r:embed="rId4"/>
          <a:srcRect/>
          <a:stretch>
            <a:fillRect/>
          </a:stretch>
        </p:blipFill>
        <p:spPr bwMode="auto">
          <a:xfrm rot="5400000">
            <a:off x="4892548" y="2194052"/>
            <a:ext cx="3556000" cy="2368296"/>
          </a:xfrm>
          <a:prstGeom prst="rect">
            <a:avLst/>
          </a:prstGeom>
          <a:noFill/>
          <a:ln w="76200">
            <a:solidFill>
              <a:srgbClr val="00B050"/>
            </a:solidFill>
          </a:ln>
        </p:spPr>
      </p:pic>
      <p:pic>
        <p:nvPicPr>
          <p:cNvPr id="3076" name="Picture 4" descr="C:\Documents and Settings\Starla Brannon\My Documents\My Pictures\3790808651_a17f7bf447_o.jpg"/>
          <p:cNvPicPr>
            <a:picLocks noChangeAspect="1" noChangeArrowheads="1"/>
          </p:cNvPicPr>
          <p:nvPr/>
        </p:nvPicPr>
        <p:blipFill>
          <a:blip r:embed="rId5"/>
          <a:srcRect l="27360" t="35644" r="27360" b="18535"/>
          <a:stretch>
            <a:fillRect/>
          </a:stretch>
        </p:blipFill>
        <p:spPr bwMode="auto">
          <a:xfrm>
            <a:off x="1981200" y="3733800"/>
            <a:ext cx="2875280" cy="2938740"/>
          </a:xfrm>
          <a:prstGeom prst="rect">
            <a:avLst/>
          </a:prstGeom>
          <a:noFill/>
          <a:ln w="76200">
            <a:solidFill>
              <a:srgbClr val="00B050"/>
            </a:solidFill>
          </a:ln>
        </p:spPr>
      </p:pic>
      <p:sp>
        <p:nvSpPr>
          <p:cNvPr id="9" name="TextBox 8"/>
          <p:cNvSpPr txBox="1"/>
          <p:nvPr/>
        </p:nvSpPr>
        <p:spPr>
          <a:xfrm>
            <a:off x="5867400" y="5715000"/>
            <a:ext cx="2286000" cy="923330"/>
          </a:xfrm>
          <a:prstGeom prst="rect">
            <a:avLst/>
          </a:prstGeom>
          <a:solidFill>
            <a:srgbClr val="FFFF00"/>
          </a:solidFill>
          <a:ln>
            <a:solidFill>
              <a:schemeClr val="accent5">
                <a:lumMod val="75000"/>
              </a:schemeClr>
            </a:solidFill>
          </a:ln>
        </p:spPr>
        <p:txBody>
          <a:bodyPr wrap="square" rtlCol="0">
            <a:spAutoFit/>
          </a:bodyPr>
          <a:lstStyle/>
          <a:p>
            <a:r>
              <a:rPr lang="en-US" b="1" dirty="0" smtClean="0">
                <a:solidFill>
                  <a:schemeClr val="accent5">
                    <a:lumMod val="50000"/>
                  </a:schemeClr>
                </a:solidFill>
              </a:rPr>
              <a:t>See the symmetry in each slice of fruit.</a:t>
            </a:r>
            <a:endParaRPr lang="en-US" b="1" dirty="0">
              <a:solidFill>
                <a:schemeClr val="accent5">
                  <a:lumMod val="50000"/>
                </a:schemeClr>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
            <a:ext cx="3886200" cy="609600"/>
          </a:xfrm>
          <a:solidFill>
            <a:schemeClr val="accent5">
              <a:lumMod val="20000"/>
              <a:lumOff val="80000"/>
            </a:schemeClr>
          </a:solidFill>
        </p:spPr>
        <p:txBody>
          <a:bodyPr>
            <a:normAutofit fontScale="90000"/>
          </a:bodyPr>
          <a:lstStyle/>
          <a:p>
            <a:pPr algn="ctr"/>
            <a:r>
              <a:rPr lang="en-US" sz="4000" b="1" dirty="0" smtClean="0"/>
              <a:t>Fossil Sanddollar</a:t>
            </a:r>
            <a:endParaRPr lang="en-US" sz="4000" dirty="0"/>
          </a:p>
        </p:txBody>
      </p:sp>
      <p:sp>
        <p:nvSpPr>
          <p:cNvPr id="3" name="Content Placeholder 2"/>
          <p:cNvSpPr>
            <a:spLocks noGrp="1"/>
          </p:cNvSpPr>
          <p:nvPr>
            <p:ph idx="1"/>
          </p:nvPr>
        </p:nvSpPr>
        <p:spPr>
          <a:xfrm>
            <a:off x="304800" y="762000"/>
            <a:ext cx="3276600" cy="4953000"/>
          </a:xfrm>
          <a:solidFill>
            <a:schemeClr val="accent6">
              <a:lumMod val="40000"/>
              <a:lumOff val="60000"/>
            </a:schemeClr>
          </a:solidFill>
          <a:ln w="76200">
            <a:solidFill>
              <a:schemeClr val="accent6">
                <a:lumMod val="75000"/>
              </a:schemeClr>
            </a:solidFill>
          </a:ln>
        </p:spPr>
        <p:txBody>
          <a:bodyPr>
            <a:normAutofit lnSpcReduction="10000"/>
          </a:bodyPr>
          <a:lstStyle/>
          <a:p>
            <a:r>
              <a:rPr lang="en-US" sz="2000" dirty="0" smtClean="0"/>
              <a:t>This beautiful fossil sanddollar from Madagascar has incredible detail.  The original shell consisted of small, thin, interlocking calcareous plates that have completely turned to stone.  This fossil shows the 5 point "flower" symmetry common to the animal in the echinodermato phylum.  This sanddollar is slightly less than 3" in diameter and protrudes 1" at its center high point</a:t>
            </a:r>
            <a:r>
              <a:rPr lang="en-US" sz="1800" dirty="0" smtClean="0"/>
              <a:t>.</a:t>
            </a:r>
          </a:p>
          <a:p>
            <a:endParaRPr lang="en-US" dirty="0"/>
          </a:p>
        </p:txBody>
      </p:sp>
      <p:pic>
        <p:nvPicPr>
          <p:cNvPr id="3074" name="Picture 2" descr="C:\Documents and Settings\sbrannon\My Documents\My Pictures\FossilSanddollar.jpg"/>
          <p:cNvPicPr>
            <a:picLocks noChangeAspect="1" noChangeArrowheads="1"/>
          </p:cNvPicPr>
          <p:nvPr/>
        </p:nvPicPr>
        <p:blipFill>
          <a:blip r:embed="rId3" cstate="print"/>
          <a:srcRect l="3303" t="4726" r="4954" b="7877"/>
          <a:stretch>
            <a:fillRect/>
          </a:stretch>
        </p:blipFill>
        <p:spPr bwMode="auto">
          <a:xfrm>
            <a:off x="4038600" y="1066800"/>
            <a:ext cx="4768975" cy="4761832"/>
          </a:xfrm>
          <a:prstGeom prst="rect">
            <a:avLst/>
          </a:prstGeom>
          <a:solidFill>
            <a:srgbClr val="FFC000"/>
          </a:solidFill>
          <a:ln>
            <a:solidFill>
              <a:srgbClr val="00B050"/>
            </a:solidFill>
          </a:ln>
        </p:spPr>
      </p:pic>
    </p:spTree>
  </p:cSld>
  <p:clrMapOvr>
    <a:overrideClrMapping bg1="lt1" tx1="dk1" bg2="lt2" tx2="dk2" accent1="accent1" accent2="accent2" accent3="accent3" accent4="accent4" accent5="accent5" accent6="accent6" hlink="hlink" folHlink="folHlink"/>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Title 7"/>
          <p:cNvSpPr>
            <a:spLocks noGrp="1"/>
          </p:cNvSpPr>
          <p:nvPr>
            <p:ph type="title"/>
          </p:nvPr>
        </p:nvSpPr>
        <p:spPr>
          <a:xfrm>
            <a:off x="533400" y="1143000"/>
            <a:ext cx="2212848" cy="1582621"/>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effectLst>
            <a:glow rad="228600">
              <a:schemeClr val="accent3">
                <a:satMod val="175000"/>
                <a:alpha val="40000"/>
              </a:schemeClr>
            </a:glow>
          </a:effectLst>
        </p:spPr>
        <p:txBody>
          <a:bodyPr>
            <a:normAutofit/>
          </a:bodyPr>
          <a:lstStyle/>
          <a:p>
            <a:pPr algn="ctr"/>
            <a:r>
              <a:rPr lang="en-US" sz="2800" dirty="0" smtClean="0">
                <a:solidFill>
                  <a:schemeClr val="accent5">
                    <a:lumMod val="20000"/>
                    <a:lumOff val="80000"/>
                  </a:schemeClr>
                </a:solidFill>
                <a:latin typeface="Algerian" pitchFamily="82" charset="0"/>
              </a:rPr>
              <a:t>snowflake</a:t>
            </a:r>
            <a:br>
              <a:rPr lang="en-US" sz="2800" dirty="0" smtClean="0">
                <a:solidFill>
                  <a:schemeClr val="accent5">
                    <a:lumMod val="20000"/>
                    <a:lumOff val="80000"/>
                  </a:schemeClr>
                </a:solidFill>
                <a:latin typeface="Algerian" pitchFamily="82" charset="0"/>
              </a:rPr>
            </a:br>
            <a:endParaRPr lang="en-US" sz="2800" dirty="0">
              <a:solidFill>
                <a:schemeClr val="accent5">
                  <a:lumMod val="20000"/>
                  <a:lumOff val="80000"/>
                </a:schemeClr>
              </a:solidFill>
              <a:latin typeface="Algerian" pitchFamily="82" charset="0"/>
            </a:endParaRPr>
          </a:p>
        </p:txBody>
      </p:sp>
      <p:pic>
        <p:nvPicPr>
          <p:cNvPr id="5" name="Picture Placeholder 4" descr="PCX4812.gif"/>
          <p:cNvPicPr>
            <a:picLocks noGrp="1" noChangeAspect="1"/>
          </p:cNvPicPr>
          <p:nvPr>
            <p:ph type="pic" idx="1"/>
          </p:nvPr>
        </p:nvPicPr>
        <p:blipFill>
          <a:blip r:embed="rId3" cstate="print"/>
          <a:srcRect t="7442" b="7442"/>
          <a:stretch>
            <a:fillRect/>
          </a:stretch>
        </p:blipFill>
        <p:spPr>
          <a:xfrm rot="420000">
            <a:off x="3076556" y="841836"/>
            <a:ext cx="5339831" cy="4546786"/>
          </a:xfrm>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25000">
              <a:schemeClr val="tx2">
                <a:lumMod val="90000"/>
              </a:schemeClr>
            </a:gs>
            <a:gs pos="100000">
              <a:schemeClr val="tx2">
                <a:lumMod val="75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2050" name="Picture 2" descr="C:\Documents and Settings\Starla Brannon\My Documents\My Pictures\1.jpg"/>
          <p:cNvPicPr>
            <a:picLocks noChangeAspect="1" noChangeArrowheads="1"/>
          </p:cNvPicPr>
          <p:nvPr/>
        </p:nvPicPr>
        <p:blipFill>
          <a:blip r:embed="rId2"/>
          <a:srcRect/>
          <a:stretch>
            <a:fillRect/>
          </a:stretch>
        </p:blipFill>
        <p:spPr bwMode="auto">
          <a:xfrm>
            <a:off x="609600" y="1066800"/>
            <a:ext cx="3733800" cy="2800350"/>
          </a:xfrm>
          <a:prstGeom prst="rect">
            <a:avLst/>
          </a:prstGeom>
          <a:noFill/>
          <a:effectLst>
            <a:glow rad="228600">
              <a:schemeClr val="accent4">
                <a:satMod val="175000"/>
                <a:alpha val="40000"/>
              </a:schemeClr>
            </a:glow>
          </a:effectLst>
        </p:spPr>
      </p:pic>
      <p:sp>
        <p:nvSpPr>
          <p:cNvPr id="6" name="TextBox 5"/>
          <p:cNvSpPr txBox="1"/>
          <p:nvPr/>
        </p:nvSpPr>
        <p:spPr>
          <a:xfrm>
            <a:off x="685800" y="4038600"/>
            <a:ext cx="3352800" cy="369332"/>
          </a:xfrm>
          <a:prstGeom prst="rect">
            <a:avLst/>
          </a:prstGeom>
          <a:noFill/>
        </p:spPr>
        <p:txBody>
          <a:bodyPr wrap="square" rtlCol="0">
            <a:spAutoFit/>
          </a:bodyPr>
          <a:lstStyle/>
          <a:p>
            <a:r>
              <a:rPr lang="en-US" dirty="0" smtClean="0">
                <a:solidFill>
                  <a:schemeClr val="accent1">
                    <a:lumMod val="75000"/>
                  </a:schemeClr>
                </a:solidFill>
              </a:rPr>
              <a:t>Ghost of a melting snowflake</a:t>
            </a:r>
            <a:endParaRPr lang="en-US" dirty="0">
              <a:solidFill>
                <a:schemeClr val="accent1">
                  <a:lumMod val="75000"/>
                </a:schemeClr>
              </a:solidFill>
            </a:endParaRPr>
          </a:p>
        </p:txBody>
      </p:sp>
      <p:pic>
        <p:nvPicPr>
          <p:cNvPr id="2051" name="Picture 3" descr="C:\Documents and Settings\Starla Brannon\My Documents\My Pictures\snowflakes_13sfw.jpg"/>
          <p:cNvPicPr>
            <a:picLocks noChangeAspect="1" noChangeArrowheads="1"/>
          </p:cNvPicPr>
          <p:nvPr/>
        </p:nvPicPr>
        <p:blipFill>
          <a:blip r:embed="rId3"/>
          <a:srcRect/>
          <a:stretch>
            <a:fillRect/>
          </a:stretch>
        </p:blipFill>
        <p:spPr bwMode="auto">
          <a:xfrm>
            <a:off x="4495800" y="3429000"/>
            <a:ext cx="4457700" cy="2971800"/>
          </a:xfrm>
          <a:prstGeom prst="rect">
            <a:avLst/>
          </a:prstGeom>
          <a:noFill/>
          <a:ln>
            <a:solidFill>
              <a:schemeClr val="tx1"/>
            </a:solidFill>
          </a:ln>
          <a:effectLst>
            <a:glow rad="228600">
              <a:schemeClr val="accent3">
                <a:satMod val="175000"/>
                <a:alpha val="40000"/>
              </a:schemeClr>
            </a:glow>
          </a:effectLst>
        </p:spPr>
      </p:pic>
    </p:spTree>
  </p:cSld>
  <p:clrMapOvr>
    <a:overrideClrMapping bg1="dk1" tx1="lt1" bg2="dk2" tx2="lt2" accent1="accent1" accent2="accent2" accent3="accent3" accent4="accent4" accent5="accent5" accent6="accent6" hlink="hlink" folHlink="folHlink"/>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3">
            <a:schemeClr val="lt1"/>
          </a:lnRef>
          <a:fillRef idx="1">
            <a:schemeClr val="dk1"/>
          </a:fillRef>
          <a:effectRef idx="1">
            <a:schemeClr val="dk1"/>
          </a:effectRef>
          <a:fontRef idx="minor">
            <a:schemeClr val="lt1"/>
          </a:fontRef>
        </p:style>
        <p:txBody>
          <a:bodyPr>
            <a:normAutofit/>
          </a:bodyPr>
          <a:lstStyle/>
          <a:p>
            <a:r>
              <a:rPr lang="en-US" sz="3600" dirty="0" smtClean="0"/>
              <a:t>Pyramids</a:t>
            </a:r>
            <a:endParaRPr lang="en-US" sz="3600" dirty="0"/>
          </a:p>
        </p:txBody>
      </p:sp>
      <p:sp>
        <p:nvSpPr>
          <p:cNvPr id="17" name="Text Placeholder 16"/>
          <p:cNvSpPr>
            <a:spLocks noGrp="1"/>
          </p:cNvSpPr>
          <p:nvPr>
            <p:ph type="body" sz="half" idx="2"/>
          </p:nvPr>
        </p:nvSpPr>
        <p:spPr/>
        <p:txBody>
          <a:bodyPr/>
          <a:lstStyle/>
          <a:p>
            <a:endParaRPr lang="en-US" dirty="0" smtClean="0"/>
          </a:p>
          <a:p>
            <a:endParaRPr lang="en-US" dirty="0"/>
          </a:p>
        </p:txBody>
      </p:sp>
      <p:pic>
        <p:nvPicPr>
          <p:cNvPr id="5" name="Picture Placeholder 4" descr="subcategory_15_2.jpg"/>
          <p:cNvPicPr>
            <a:picLocks noGrp="1" noChangeAspect="1"/>
          </p:cNvPicPr>
          <p:nvPr>
            <p:ph type="pic" idx="1"/>
          </p:nvPr>
        </p:nvPicPr>
        <p:blipFill>
          <a:blip r:embed="rId3" cstate="print"/>
          <a:srcRect l="12425" r="12425"/>
          <a:stretch>
            <a:fillRect/>
          </a:stretch>
        </p:blipFill>
        <p:spPr>
          <a:xfrm rot="420000">
            <a:off x="3498980" y="1104926"/>
            <a:ext cx="4617720" cy="3931920"/>
          </a:xfrm>
          <a:ln w="57150">
            <a:solidFill>
              <a:srgbClr val="FF0000"/>
            </a:solidFill>
          </a:ln>
        </p:spPr>
      </p:pic>
      <p:sp>
        <p:nvSpPr>
          <p:cNvPr id="18" name="Flowchart: Extract 17"/>
          <p:cNvSpPr/>
          <p:nvPr/>
        </p:nvSpPr>
        <p:spPr>
          <a:xfrm>
            <a:off x="381000" y="1447800"/>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a:off x="533400" y="12954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Extract 20"/>
          <p:cNvSpPr/>
          <p:nvPr/>
        </p:nvSpPr>
        <p:spPr>
          <a:xfrm>
            <a:off x="990600" y="1219200"/>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3657600"/>
            <a:ext cx="3886200" cy="2308324"/>
          </a:xfrm>
          <a:prstGeom prst="rect">
            <a:avLst/>
          </a:prstGeom>
          <a:solidFill>
            <a:schemeClr val="tx1">
              <a:lumMod val="50000"/>
              <a:lumOff val="50000"/>
            </a:schemeClr>
          </a:solidFill>
        </p:spPr>
        <p:txBody>
          <a:bodyPr wrap="square">
            <a:spAutoFit/>
          </a:bodyPr>
          <a:lstStyle/>
          <a:p>
            <a:r>
              <a:rPr lang="en-US" i="1" dirty="0" smtClean="0"/>
              <a:t>Twenty years were spent in erecting the pyramid itself: of this, which is square, each face is eight plethra, and the height is the same; it is composed of polished stones, and jointed with the greatest exactness; none of the stones are less than thirty feet."</a:t>
            </a:r>
            <a:r>
              <a:rPr lang="en-US" dirty="0" smtClean="0"/>
              <a:t> -Heroditus, Chap. II, para. 124.</a:t>
            </a:r>
            <a:endParaRPr lang="en-US" dirty="0"/>
          </a:p>
        </p:txBody>
      </p:sp>
      <p:sp>
        <p:nvSpPr>
          <p:cNvPr id="11" name="Rectangle 10"/>
          <p:cNvSpPr/>
          <p:nvPr/>
        </p:nvSpPr>
        <p:spPr>
          <a:xfrm>
            <a:off x="4724400" y="5410200"/>
            <a:ext cx="2286000" cy="738664"/>
          </a:xfrm>
          <a:prstGeom prst="rect">
            <a:avLst/>
          </a:prstGeom>
          <a:solidFill>
            <a:schemeClr val="bg1">
              <a:lumMod val="85000"/>
            </a:schemeClr>
          </a:solidFill>
        </p:spPr>
        <p:txBody>
          <a:bodyPr wrap="square">
            <a:spAutoFit/>
          </a:bodyPr>
          <a:lstStyle/>
          <a:p>
            <a:r>
              <a:rPr lang="en-US" dirty="0" smtClean="0"/>
              <a:t> </a:t>
            </a:r>
            <a:r>
              <a:rPr lang="en-US" sz="1200" dirty="0" smtClean="0"/>
              <a:t>A plethra is a measurement used in Ancient times, equal to 100 Greek feet </a:t>
            </a:r>
            <a:endParaRPr lang="en-US" sz="1200"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099" name="Picture 3" descr="C:\Documents and Settings\Starla Brannon\My Documents\My Pictures\butfly2.gif"/>
          <p:cNvPicPr>
            <a:picLocks noChangeAspect="1" noChangeArrowheads="1"/>
          </p:cNvPicPr>
          <p:nvPr/>
        </p:nvPicPr>
        <p:blipFill>
          <a:blip r:embed="rId3" cstate="print"/>
          <a:srcRect/>
          <a:stretch>
            <a:fillRect/>
          </a:stretch>
        </p:blipFill>
        <p:spPr bwMode="auto">
          <a:xfrm>
            <a:off x="5638800" y="4114800"/>
            <a:ext cx="3038475" cy="2171700"/>
          </a:xfrm>
          <a:prstGeom prst="rect">
            <a:avLst/>
          </a:prstGeom>
          <a:noFill/>
          <a:effectLst>
            <a:glow rad="139700">
              <a:schemeClr val="accent5">
                <a:satMod val="175000"/>
                <a:alpha val="40000"/>
              </a:schemeClr>
            </a:glow>
          </a:effectLst>
        </p:spPr>
      </p:pic>
      <p:pic>
        <p:nvPicPr>
          <p:cNvPr id="4098" name="Picture 2" descr="C:\Documents and Settings\Starla Brannon\My Documents\My Pictures\bilateral_symmetry.jpg"/>
          <p:cNvPicPr>
            <a:picLocks noChangeAspect="1" noChangeArrowheads="1"/>
          </p:cNvPicPr>
          <p:nvPr/>
        </p:nvPicPr>
        <p:blipFill>
          <a:blip r:embed="rId4" cstate="print"/>
          <a:srcRect/>
          <a:stretch>
            <a:fillRect/>
          </a:stretch>
        </p:blipFill>
        <p:spPr bwMode="auto">
          <a:xfrm>
            <a:off x="457200" y="4114800"/>
            <a:ext cx="3333750" cy="2219325"/>
          </a:xfrm>
          <a:prstGeom prst="rect">
            <a:avLst/>
          </a:prstGeom>
          <a:noFill/>
          <a:effectLst>
            <a:glow rad="139700">
              <a:schemeClr val="accent5">
                <a:satMod val="175000"/>
                <a:alpha val="40000"/>
              </a:schemeClr>
            </a:glow>
          </a:effectLst>
        </p:spPr>
      </p:pic>
      <p:pic>
        <p:nvPicPr>
          <p:cNvPr id="4100" name="Picture 4" descr="C:\Documents and Settings\Starla Brannon\My Documents\My Pictures\imagesCAMCCJD5.jpg"/>
          <p:cNvPicPr>
            <a:picLocks noChangeAspect="1" noChangeArrowheads="1"/>
          </p:cNvPicPr>
          <p:nvPr/>
        </p:nvPicPr>
        <p:blipFill>
          <a:blip r:embed="rId5" cstate="print"/>
          <a:srcRect/>
          <a:stretch>
            <a:fillRect/>
          </a:stretch>
        </p:blipFill>
        <p:spPr bwMode="auto">
          <a:xfrm>
            <a:off x="3505200" y="2057400"/>
            <a:ext cx="2590800" cy="1823155"/>
          </a:xfrm>
          <a:prstGeom prst="rect">
            <a:avLst/>
          </a:prstGeom>
          <a:noFill/>
          <a:effectLst>
            <a:glow rad="139700">
              <a:schemeClr val="accent5">
                <a:satMod val="175000"/>
                <a:alpha val="40000"/>
              </a:schemeClr>
            </a:glow>
          </a:effectLst>
        </p:spPr>
      </p:pic>
      <p:pic>
        <p:nvPicPr>
          <p:cNvPr id="4101" name="Picture 5" descr="C:\Documents and Settings\Starla Brannon\My Documents\My Pictures\imagesCA2J62DN.jpg"/>
          <p:cNvPicPr>
            <a:picLocks noChangeAspect="1" noChangeArrowheads="1"/>
          </p:cNvPicPr>
          <p:nvPr/>
        </p:nvPicPr>
        <p:blipFill>
          <a:blip r:embed="rId6" cstate="print"/>
          <a:srcRect/>
          <a:stretch>
            <a:fillRect/>
          </a:stretch>
        </p:blipFill>
        <p:spPr bwMode="auto">
          <a:xfrm>
            <a:off x="7010400" y="1828801"/>
            <a:ext cx="1895475" cy="1657438"/>
          </a:xfrm>
          <a:prstGeom prst="rect">
            <a:avLst/>
          </a:prstGeom>
          <a:noFill/>
          <a:effectLst>
            <a:glow rad="139700">
              <a:schemeClr val="accent5">
                <a:satMod val="175000"/>
                <a:alpha val="40000"/>
              </a:schemeClr>
            </a:glow>
          </a:effectLst>
        </p:spPr>
      </p:pic>
      <p:pic>
        <p:nvPicPr>
          <p:cNvPr id="4102" name="Picture 6" descr="C:\Documents and Settings\Starla Brannon\My Documents\My Pictures\imagesCA3Y1XB1.jpg"/>
          <p:cNvPicPr>
            <a:picLocks noChangeAspect="1" noChangeArrowheads="1"/>
          </p:cNvPicPr>
          <p:nvPr/>
        </p:nvPicPr>
        <p:blipFill>
          <a:blip r:embed="rId7" cstate="print"/>
          <a:srcRect/>
          <a:stretch>
            <a:fillRect/>
          </a:stretch>
        </p:blipFill>
        <p:spPr bwMode="auto">
          <a:xfrm>
            <a:off x="609600" y="1981200"/>
            <a:ext cx="2571750" cy="1524000"/>
          </a:xfrm>
          <a:prstGeom prst="rect">
            <a:avLst/>
          </a:prstGeom>
          <a:noFill/>
          <a:effectLst>
            <a:glow rad="139700">
              <a:schemeClr val="accent5">
                <a:satMod val="175000"/>
                <a:alpha val="40000"/>
              </a:schemeClr>
            </a:glow>
          </a:effectLst>
        </p:spPr>
      </p:pic>
      <p:sp>
        <p:nvSpPr>
          <p:cNvPr id="12" name="Title 11"/>
          <p:cNvSpPr>
            <a:spLocks noGrp="1"/>
          </p:cNvSpPr>
          <p:nvPr>
            <p:ph type="title"/>
          </p:nvPr>
        </p:nvSpPr>
        <p:spPr>
          <a:xfrm>
            <a:off x="457200" y="762000"/>
            <a:ext cx="7924800" cy="1085088"/>
          </a:xfrm>
          <a:solidFill>
            <a:srgbClr val="00B0F0"/>
          </a:solidFill>
        </p:spPr>
        <p:txBody>
          <a:bodyPr>
            <a:normAutofit fontScale="90000"/>
          </a:bodyPr>
          <a:lstStyle/>
          <a:p>
            <a:r>
              <a:rPr lang="en-US" sz="3600" b="1" dirty="0" smtClean="0">
                <a:solidFill>
                  <a:srgbClr val="FF0000"/>
                </a:solidFill>
              </a:rPr>
              <a:t>See the symmetry in the wings of the butterflies.</a:t>
            </a:r>
            <a:endParaRPr lang="en-US" sz="3600"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a:xfrm>
            <a:off x="3657600" y="762000"/>
            <a:ext cx="1905000" cy="780288"/>
          </a:xfrm>
          <a:solidFill>
            <a:srgbClr val="FFC000"/>
          </a:solidFill>
          <a:ln w="57150">
            <a:solidFill>
              <a:srgbClr val="3A76A3"/>
            </a:solidFill>
          </a:ln>
          <a:effectLst>
            <a:glow rad="63500">
              <a:schemeClr val="accent5">
                <a:satMod val="175000"/>
                <a:alpha val="40000"/>
              </a:schemeClr>
            </a:glow>
          </a:effectLst>
        </p:spPr>
        <p:txBody>
          <a:bodyPr>
            <a:normAutofit fontScale="90000"/>
          </a:bodyPr>
          <a:lstStyle/>
          <a:p>
            <a:pPr algn="ctr"/>
            <a:r>
              <a:rPr lang="en-US" dirty="0" smtClean="0"/>
              <a:t>Starfish</a:t>
            </a:r>
            <a:endParaRPr lang="en-US" dirty="0"/>
          </a:p>
        </p:txBody>
      </p:sp>
      <p:pic>
        <p:nvPicPr>
          <p:cNvPr id="32771" name="Picture 3" descr="C:\Documents and Settings\Starla Brannon\My Documents\My Pictures\starfish.jpg"/>
          <p:cNvPicPr preferRelativeResize="0">
            <a:picLocks noChangeArrowheads="1"/>
          </p:cNvPicPr>
          <p:nvPr/>
        </p:nvPicPr>
        <p:blipFill>
          <a:blip r:embed="rId4" cstate="print"/>
          <a:srcRect/>
          <a:stretch>
            <a:fillRect/>
          </a:stretch>
        </p:blipFill>
        <p:spPr bwMode="auto">
          <a:xfrm rot="-5400000">
            <a:off x="5843588" y="1090612"/>
            <a:ext cx="3429000" cy="2771775"/>
          </a:xfrm>
          <a:prstGeom prst="rect">
            <a:avLst/>
          </a:prstGeom>
          <a:noFill/>
          <a:effectLst>
            <a:glow rad="139700">
              <a:schemeClr val="accent4">
                <a:satMod val="175000"/>
                <a:alpha val="40000"/>
              </a:schemeClr>
            </a:glow>
          </a:effectLst>
        </p:spPr>
      </p:pic>
      <p:pic>
        <p:nvPicPr>
          <p:cNvPr id="6146" name="Picture 2" descr="C:\Documents and Settings\Starla Brannon\My Documents\My Pictures\violet%20starfish.jpg"/>
          <p:cNvPicPr>
            <a:picLocks noGrp="1" noChangeAspect="1" noChangeArrowheads="1"/>
          </p:cNvPicPr>
          <p:nvPr>
            <p:ph sz="quarter" idx="2"/>
          </p:nvPr>
        </p:nvPicPr>
        <p:blipFill>
          <a:blip r:embed="rId5" cstate="print"/>
          <a:srcRect/>
          <a:stretch>
            <a:fillRect/>
          </a:stretch>
        </p:blipFill>
        <p:spPr bwMode="auto">
          <a:xfrm>
            <a:off x="381000" y="914400"/>
            <a:ext cx="3172759" cy="2776919"/>
          </a:xfrm>
          <a:prstGeom prst="rect">
            <a:avLst/>
          </a:prstGeom>
          <a:noFill/>
          <a:effectLst>
            <a:glow rad="139700">
              <a:schemeClr val="accent4">
                <a:satMod val="175000"/>
                <a:alpha val="40000"/>
              </a:schemeClr>
            </a:glow>
          </a:effectLst>
        </p:spPr>
      </p:pic>
      <p:pic>
        <p:nvPicPr>
          <p:cNvPr id="6147" name="Picture 3" descr="C:\Documents and Settings\Starla Brannon\My Documents\My Pictures\2-starfish1.jpg"/>
          <p:cNvPicPr>
            <a:picLocks noChangeAspect="1" noChangeArrowheads="1"/>
          </p:cNvPicPr>
          <p:nvPr/>
        </p:nvPicPr>
        <p:blipFill>
          <a:blip r:embed="rId6" cstate="print"/>
          <a:srcRect/>
          <a:stretch>
            <a:fillRect/>
          </a:stretch>
        </p:blipFill>
        <p:spPr bwMode="auto">
          <a:xfrm>
            <a:off x="533400" y="3886200"/>
            <a:ext cx="3213983" cy="2667000"/>
          </a:xfrm>
          <a:prstGeom prst="rect">
            <a:avLst/>
          </a:prstGeom>
          <a:noFill/>
          <a:effectLst>
            <a:glow rad="139700">
              <a:schemeClr val="accent4">
                <a:satMod val="175000"/>
                <a:alpha val="40000"/>
              </a:schemeClr>
            </a:glow>
          </a:effectLst>
        </p:spPr>
      </p:pic>
      <p:pic>
        <p:nvPicPr>
          <p:cNvPr id="6149" name="Picture 5" descr="C:\Documents and Settings\Starla Brannon\My Documents\My Pictures\starfish-orange-plastic-f1024a.jpg"/>
          <p:cNvPicPr>
            <a:picLocks noChangeAspect="1" noChangeArrowheads="1"/>
          </p:cNvPicPr>
          <p:nvPr/>
        </p:nvPicPr>
        <p:blipFill>
          <a:blip r:embed="rId7" cstate="print"/>
          <a:srcRect/>
          <a:stretch>
            <a:fillRect/>
          </a:stretch>
        </p:blipFill>
        <p:spPr bwMode="auto">
          <a:xfrm rot="-5400000">
            <a:off x="4014216" y="3834384"/>
            <a:ext cx="2946400" cy="2592832"/>
          </a:xfrm>
          <a:prstGeom prst="rect">
            <a:avLst/>
          </a:prstGeom>
          <a:noFill/>
          <a:effectLst>
            <a:glow rad="228600">
              <a:schemeClr val="accent3">
                <a:satMod val="175000"/>
                <a:alpha val="40000"/>
              </a:schemeClr>
            </a:glow>
          </a:effectLst>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solidFill>
            <a:schemeClr val="accent3">
              <a:lumMod val="60000"/>
              <a:lumOff val="40000"/>
            </a:schemeClr>
          </a:solidFill>
          <a:ln w="57150">
            <a:solidFill>
              <a:srgbClr val="002060"/>
            </a:solidFill>
          </a:ln>
          <a:effectLst>
            <a:glow rad="63500">
              <a:schemeClr val="accent5">
                <a:satMod val="175000"/>
                <a:alpha val="40000"/>
              </a:schemeClr>
            </a:glow>
          </a:effectLst>
        </p:spPr>
        <p:txBody>
          <a:bodyPr>
            <a:normAutofit/>
          </a:bodyPr>
          <a:lstStyle/>
          <a:p>
            <a:r>
              <a:rPr lang="en-US" sz="1600" b="1" dirty="0" smtClean="0">
                <a:solidFill>
                  <a:schemeClr val="tx1"/>
                </a:solidFill>
              </a:rPr>
              <a:t>The holes in radiolarian and diatom shells respectively exist for differing reasons. Both types of skeleton are formed from silicon compounds. </a:t>
            </a:r>
            <a:br>
              <a:rPr lang="en-US" sz="1600" b="1" dirty="0" smtClean="0">
                <a:solidFill>
                  <a:schemeClr val="tx1"/>
                </a:solidFill>
              </a:rPr>
            </a:br>
            <a:r>
              <a:rPr lang="en-US" sz="1600" b="1" dirty="0" smtClean="0">
                <a:solidFill>
                  <a:schemeClr val="tx1"/>
                </a:solidFill>
              </a:rPr>
              <a:t>In diatoms, the holes collectively take on the role of a sieve, a two-way filtration mechanism across which water and nutrient molecules permeate the cell. </a:t>
            </a:r>
            <a:endParaRPr lang="en-US" sz="1600" b="1" dirty="0">
              <a:solidFill>
                <a:schemeClr val="tx1"/>
              </a:solidFill>
            </a:endParaRPr>
          </a:p>
        </p:txBody>
      </p:sp>
      <p:pic>
        <p:nvPicPr>
          <p:cNvPr id="31746" name="Picture 2" descr="C:\Documents and Settings\Starla Brannon\My Documents\My Pictures\img5bd22s.jpg"/>
          <p:cNvPicPr>
            <a:picLocks noGrp="1" noChangeAspect="1" noChangeArrowheads="1"/>
          </p:cNvPicPr>
          <p:nvPr>
            <p:ph idx="1"/>
          </p:nvPr>
        </p:nvPicPr>
        <p:blipFill>
          <a:blip r:embed="rId3" cstate="print"/>
          <a:srcRect/>
          <a:stretch>
            <a:fillRect/>
          </a:stretch>
        </p:blipFill>
        <p:spPr bwMode="auto">
          <a:xfrm>
            <a:off x="2209800" y="2286000"/>
            <a:ext cx="4176784" cy="4286860"/>
          </a:xfrm>
          <a:prstGeom prst="rect">
            <a:avLst/>
          </a:prstGeom>
          <a:noFill/>
          <a:ln>
            <a:solidFill>
              <a:schemeClr val="bg1"/>
            </a:solidFill>
          </a:ln>
          <a:effectLst>
            <a:glow rad="101600">
              <a:schemeClr val="accent5">
                <a:satMod val="175000"/>
                <a:alpha val="40000"/>
              </a:schemeClr>
            </a:glow>
          </a:effectLst>
        </p:spPr>
      </p:pic>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5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533400" y="1143000"/>
            <a:ext cx="8077200" cy="2862322"/>
          </a:xfrm>
          <a:prstGeom prst="rect">
            <a:avLst/>
          </a:prstGeom>
          <a:solidFill>
            <a:schemeClr val="tx1"/>
          </a:solidFill>
          <a:ln w="76200">
            <a:solidFill>
              <a:schemeClr val="tx2">
                <a:lumMod val="60000"/>
                <a:lumOff val="40000"/>
              </a:schemeClr>
            </a:solidFill>
          </a:ln>
          <a:effectLst>
            <a:glow rad="63500">
              <a:schemeClr val="accent4">
                <a:satMod val="175000"/>
                <a:alpha val="40000"/>
              </a:schemeClr>
            </a:glow>
          </a:effectLst>
        </p:spPr>
        <p:txBody>
          <a:bodyPr wrap="square">
            <a:spAutoFit/>
          </a:bodyPr>
          <a:lstStyle/>
          <a:p>
            <a:r>
              <a:rPr lang="en-US" dirty="0" smtClean="0">
                <a:solidFill>
                  <a:schemeClr val="bg1">
                    <a:lumMod val="95000"/>
                  </a:schemeClr>
                </a:solidFill>
              </a:rPr>
              <a:t>Just think about a spider's web. That is a complicated geometric design. And it is created, usually, in a perfect manner. Even though I majored in Drawing and Painting in college, and even though I am a Graphic Artist at work, I could not draw a design that perfectly, freehand. Yet a spider, using only his body, continually creates geometrically complex advanced shapes that few, if any, human adults could perfectly duplicate, without the aid of machines, or tools such as a pencil and ruler...and even with a pencil and ruler, it would be very complicated, and possibly even impossible, for most people to exactly duplicate.</a:t>
            </a:r>
            <a:br>
              <a:rPr lang="en-US" dirty="0" smtClean="0">
                <a:solidFill>
                  <a:schemeClr val="bg1">
                    <a:lumMod val="95000"/>
                  </a:schemeClr>
                </a:solidFill>
              </a:rPr>
            </a:br>
            <a:r>
              <a:rPr lang="en-US" dirty="0" smtClean="0">
                <a:solidFill>
                  <a:schemeClr val="bg1">
                    <a:lumMod val="95000"/>
                  </a:schemeClr>
                </a:solidFill>
              </a:rPr>
              <a:t/>
            </a:r>
            <a:br>
              <a:rPr lang="en-US" dirty="0" smtClean="0">
                <a:solidFill>
                  <a:schemeClr val="bg1">
                    <a:lumMod val="95000"/>
                  </a:schemeClr>
                </a:solidFill>
              </a:rPr>
            </a:br>
            <a:r>
              <a:rPr lang="en-US" dirty="0" smtClean="0">
                <a:solidFill>
                  <a:schemeClr val="bg1">
                    <a:lumMod val="95000"/>
                  </a:schemeClr>
                </a:solidFill>
              </a:rPr>
              <a:t>(by Jeff Jenkins) </a:t>
            </a:r>
            <a:endParaRPr lang="en-US" dirty="0">
              <a:solidFill>
                <a:schemeClr val="bg1">
                  <a:lumMod val="95000"/>
                </a:schemeClr>
              </a:solidFill>
            </a:endParaRPr>
          </a:p>
        </p:txBody>
      </p:sp>
      <p:pic>
        <p:nvPicPr>
          <p:cNvPr id="1026" name="Picture 2" descr="C:\Documents and Settings\Starla Brannon\My Documents\My Pictures\240px-Spider_web_spiral.jpg"/>
          <p:cNvPicPr>
            <a:picLocks noChangeAspect="1" noChangeArrowheads="1"/>
          </p:cNvPicPr>
          <p:nvPr/>
        </p:nvPicPr>
        <p:blipFill>
          <a:blip r:embed="rId4" cstate="print"/>
          <a:srcRect t="-5333"/>
          <a:stretch>
            <a:fillRect/>
          </a:stretch>
        </p:blipFill>
        <p:spPr bwMode="auto">
          <a:xfrm rot="-2220000">
            <a:off x="2767608" y="3981041"/>
            <a:ext cx="2914335" cy="2302333"/>
          </a:xfrm>
          <a:prstGeom prst="rect">
            <a:avLst/>
          </a:prstGeom>
          <a:noFill/>
          <a:ln w="38100">
            <a:solidFill>
              <a:schemeClr val="bg2">
                <a:lumMod val="50000"/>
              </a:schemeClr>
            </a:solidFill>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2" name="Diagram 1"/>
          <p:cNvGraphicFramePr/>
          <p:nvPr/>
        </p:nvGraphicFramePr>
        <p:xfrm>
          <a:off x="228600" y="838200"/>
          <a:ext cx="85344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153400" cy="685800"/>
          </a:xfrm>
          <a:solidFill>
            <a:schemeClr val="accent1">
              <a:lumMod val="20000"/>
              <a:lumOff val="80000"/>
            </a:schemeClr>
          </a:solidFill>
          <a:ln w="57150">
            <a:solidFill>
              <a:srgbClr val="C00000"/>
            </a:solidFill>
          </a:ln>
        </p:spPr>
        <p:txBody>
          <a:bodyPr>
            <a:normAutofit/>
          </a:bodyPr>
          <a:lstStyle/>
          <a:p>
            <a:pPr algn="ctr"/>
            <a:r>
              <a:rPr lang="en-US" sz="2400" dirty="0" smtClean="0">
                <a:solidFill>
                  <a:srgbClr val="3217A5"/>
                </a:solidFill>
              </a:rPr>
              <a:t>What geometric aspects do you see in each spider web?</a:t>
            </a:r>
            <a:endParaRPr lang="en-US" sz="2400" dirty="0">
              <a:solidFill>
                <a:srgbClr val="3217A5"/>
              </a:solidFill>
            </a:endParaRPr>
          </a:p>
        </p:txBody>
      </p:sp>
      <p:pic>
        <p:nvPicPr>
          <p:cNvPr id="1026" name="Picture 2" descr="C:\Documents and Settings\Starla Brannon\My Documents\My Pictures\1345928131_d5b22e0c52.jpg"/>
          <p:cNvPicPr>
            <a:picLocks noChangeAspect="1" noChangeArrowheads="1"/>
          </p:cNvPicPr>
          <p:nvPr/>
        </p:nvPicPr>
        <p:blipFill>
          <a:blip r:embed="rId4" cstate="print"/>
          <a:srcRect l="2880" t="7680" r="28800" b="7680"/>
          <a:stretch>
            <a:fillRect/>
          </a:stretch>
        </p:blipFill>
        <p:spPr bwMode="auto">
          <a:xfrm>
            <a:off x="269940" y="2819400"/>
            <a:ext cx="3608440" cy="3352800"/>
          </a:xfrm>
          <a:prstGeom prst="rect">
            <a:avLst/>
          </a:prstGeom>
          <a:noFill/>
          <a:ln w="76200">
            <a:noFill/>
          </a:ln>
          <a:effectLst>
            <a:glow rad="228600">
              <a:schemeClr val="accent3">
                <a:satMod val="175000"/>
                <a:alpha val="40000"/>
              </a:schemeClr>
            </a:glow>
          </a:effectLst>
        </p:spPr>
      </p:pic>
      <p:pic>
        <p:nvPicPr>
          <p:cNvPr id="1027" name="Picture 3" descr="C:\Documents and Settings\Starla Brannon\My Documents\My Pictures\spider-web1.jpg"/>
          <p:cNvPicPr>
            <a:picLocks noChangeAspect="1" noChangeArrowheads="1"/>
          </p:cNvPicPr>
          <p:nvPr/>
        </p:nvPicPr>
        <p:blipFill>
          <a:blip r:embed="rId5" cstate="print"/>
          <a:srcRect/>
          <a:stretch>
            <a:fillRect/>
          </a:stretch>
        </p:blipFill>
        <p:spPr bwMode="auto">
          <a:xfrm>
            <a:off x="4572000" y="2895600"/>
            <a:ext cx="3733800" cy="3243140"/>
          </a:xfrm>
          <a:prstGeom prst="rect">
            <a:avLst/>
          </a:prstGeom>
          <a:noFill/>
          <a:ln>
            <a:solidFill>
              <a:schemeClr val="tx2">
                <a:lumMod val="50000"/>
              </a:schemeClr>
            </a:solidFill>
          </a:ln>
          <a:effectLst>
            <a:glow rad="228600">
              <a:schemeClr val="accent3">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lumOff val="50000"/>
              </a:schemeClr>
            </a:gs>
            <a:gs pos="25000">
              <a:schemeClr val="bg1">
                <a:lumMod val="65000"/>
                <a:lumOff val="35000"/>
              </a:schemeClr>
            </a:gs>
            <a:gs pos="100000">
              <a:schemeClr val="accent5">
                <a:lumMod val="60000"/>
                <a:lumOff val="40000"/>
              </a:schemeClr>
            </a:gs>
          </a:gsLst>
          <a:path path="circle">
            <a:fillToRect l="10000" t="110000" r="10000" b="100000"/>
          </a:path>
        </a:gradFill>
        <a:effectLst/>
      </p:bgPr>
    </p:bg>
    <p:spTree>
      <p:nvGrpSpPr>
        <p:cNvPr id="1" name=""/>
        <p:cNvGrpSpPr/>
        <p:nvPr/>
      </p:nvGrpSpPr>
      <p:grpSpPr>
        <a:xfrm>
          <a:off x="0" y="0"/>
          <a:ext cx="0" cy="0"/>
          <a:chOff x="0" y="0"/>
          <a:chExt cx="0" cy="0"/>
        </a:xfrm>
      </p:grpSpPr>
      <p:pic>
        <p:nvPicPr>
          <p:cNvPr id="2050" name="Picture 2" descr="C:\Documents and Settings\Starla Brannon\My Documents\My Pictures\0510152332391dscn2035edit5_t.jpg"/>
          <p:cNvPicPr>
            <a:picLocks noChangeAspect="1" noChangeArrowheads="1"/>
          </p:cNvPicPr>
          <p:nvPr/>
        </p:nvPicPr>
        <p:blipFill>
          <a:blip r:embed="rId4" cstate="print"/>
          <a:srcRect/>
          <a:stretch>
            <a:fillRect/>
          </a:stretch>
        </p:blipFill>
        <p:spPr bwMode="auto">
          <a:xfrm rot="-300000">
            <a:off x="529430" y="959080"/>
            <a:ext cx="4680126" cy="3610400"/>
          </a:xfrm>
          <a:prstGeom prst="rect">
            <a:avLst/>
          </a:prstGeom>
          <a:noFill/>
          <a:ln w="76200">
            <a:solidFill>
              <a:srgbClr val="FFC000"/>
            </a:solidFill>
          </a:ln>
        </p:spPr>
      </p:pic>
      <p:pic>
        <p:nvPicPr>
          <p:cNvPr id="2051" name="Picture 3" descr="C:\Documents and Settings\Starla Brannon\My Documents\My Pictures\0409010336541web2_t.jpg"/>
          <p:cNvPicPr>
            <a:picLocks noChangeAspect="1" noChangeArrowheads="1"/>
          </p:cNvPicPr>
          <p:nvPr/>
        </p:nvPicPr>
        <p:blipFill>
          <a:blip r:embed="rId5" cstate="print"/>
          <a:srcRect/>
          <a:stretch>
            <a:fillRect/>
          </a:stretch>
        </p:blipFill>
        <p:spPr bwMode="auto">
          <a:xfrm rot="240000">
            <a:off x="4917431" y="2730117"/>
            <a:ext cx="4405584" cy="3503488"/>
          </a:xfrm>
          <a:prstGeom prst="rect">
            <a:avLst/>
          </a:prstGeom>
          <a:noFill/>
          <a:ln w="76200">
            <a:solidFill>
              <a:srgbClr val="FFFF00"/>
            </a:solidFill>
          </a:ln>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2" descr="C:\Documents and Settings\Starla Brannon\My Documents\My Pictures\0311090904081spiderweb7_t.jpg"/>
          <p:cNvPicPr>
            <a:picLocks noChangeAspect="1" noChangeArrowheads="1"/>
          </p:cNvPicPr>
          <p:nvPr/>
        </p:nvPicPr>
        <p:blipFill>
          <a:blip r:embed="rId4" cstate="print"/>
          <a:srcRect/>
          <a:stretch>
            <a:fillRect/>
          </a:stretch>
        </p:blipFill>
        <p:spPr bwMode="auto">
          <a:xfrm>
            <a:off x="381000" y="1143000"/>
            <a:ext cx="3563529" cy="5505450"/>
          </a:xfrm>
          <a:prstGeom prst="rect">
            <a:avLst/>
          </a:prstGeom>
          <a:noFill/>
          <a:ln w="76200">
            <a:solidFill>
              <a:srgbClr val="FFC000"/>
            </a:solidFill>
          </a:ln>
          <a:effectLst>
            <a:glow rad="101600">
              <a:srgbClr val="FFC000">
                <a:alpha val="60000"/>
              </a:srgbClr>
            </a:glow>
          </a:effectLst>
        </p:spPr>
      </p:pic>
      <p:pic>
        <p:nvPicPr>
          <p:cNvPr id="3075" name="Picture 3" descr="C:\Documents and Settings\Starla Brannon\My Documents\My Pictures\021022114640the_web_t.jpg"/>
          <p:cNvPicPr>
            <a:picLocks noChangeAspect="1" noChangeArrowheads="1"/>
          </p:cNvPicPr>
          <p:nvPr/>
        </p:nvPicPr>
        <p:blipFill>
          <a:blip r:embed="rId5" cstate="print"/>
          <a:srcRect l="18286"/>
          <a:stretch>
            <a:fillRect/>
          </a:stretch>
        </p:blipFill>
        <p:spPr bwMode="auto">
          <a:xfrm rot="5400000">
            <a:off x="3917440" y="1492760"/>
            <a:ext cx="5312017" cy="4612498"/>
          </a:xfrm>
          <a:prstGeom prst="rect">
            <a:avLst/>
          </a:prstGeom>
          <a:noFill/>
          <a:ln w="76200">
            <a:solidFill>
              <a:srgbClr val="FFC000"/>
            </a:solidFill>
          </a:ln>
          <a:effectLst>
            <a:glow rad="101600">
              <a:srgbClr val="FFC000">
                <a:alpha val="60000"/>
              </a:srgbClr>
            </a:glow>
          </a:effectLst>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25000">
              <a:schemeClr val="accent3">
                <a:lumMod val="60000"/>
                <a:lumOff val="40000"/>
              </a:schemeClr>
            </a:gs>
            <a:gs pos="100000">
              <a:schemeClr val="accent5">
                <a:lumMod val="60000"/>
                <a:lumOff val="4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1905000"/>
            <a:ext cx="8153400" cy="3505200"/>
          </a:xfrm>
          <a:solidFill>
            <a:srgbClr val="00B050"/>
          </a:solidFill>
          <a:ln w="38100">
            <a:solidFill>
              <a:schemeClr val="tx2">
                <a:lumMod val="75000"/>
              </a:schemeClr>
            </a:solidFill>
          </a:ln>
        </p:spPr>
        <p:txBody>
          <a:bodyPr>
            <a:normAutofit/>
          </a:bodyPr>
          <a:lstStyle/>
          <a:p>
            <a:r>
              <a:rPr lang="en-US" dirty="0" smtClean="0"/>
              <a:t>You can find geometry in many more things in nature.  Look around and see what you can find.  You will be amazed!</a:t>
            </a:r>
            <a:endParaRPr lang="en-US" dirty="0"/>
          </a:p>
        </p:txBody>
      </p:sp>
      <p:sp>
        <p:nvSpPr>
          <p:cNvPr id="4" name="5-Point Star 3"/>
          <p:cNvSpPr/>
          <p:nvPr/>
        </p:nvSpPr>
        <p:spPr>
          <a:xfrm>
            <a:off x="4572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14478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24384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34290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44196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82296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9"/>
          <p:cNvSpPr/>
          <p:nvPr/>
        </p:nvSpPr>
        <p:spPr>
          <a:xfrm>
            <a:off x="53340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5-Point Star 10"/>
          <p:cNvSpPr/>
          <p:nvPr/>
        </p:nvSpPr>
        <p:spPr>
          <a:xfrm>
            <a:off x="63246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p:cNvSpPr/>
          <p:nvPr/>
        </p:nvSpPr>
        <p:spPr>
          <a:xfrm>
            <a:off x="7315200" y="914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5" name="Title 24"/>
          <p:cNvSpPr>
            <a:spLocks noGrp="1"/>
          </p:cNvSpPr>
          <p:nvPr>
            <p:ph type="title"/>
          </p:nvPr>
        </p:nvSpPr>
        <p:spPr>
          <a:solidFill>
            <a:srgbClr val="FFC000"/>
          </a:solidFill>
          <a:ln>
            <a:solidFill>
              <a:srgbClr val="FFFF00"/>
            </a:solidFill>
          </a:ln>
          <a:effectLst>
            <a:glow rad="228600">
              <a:schemeClr val="accent3">
                <a:satMod val="175000"/>
                <a:alpha val="40000"/>
              </a:schemeClr>
            </a:glow>
          </a:effectLst>
        </p:spPr>
        <p:txBody>
          <a:bodyPr>
            <a:normAutofit fontScale="90000"/>
          </a:bodyPr>
          <a:lstStyle/>
          <a:p>
            <a:pPr algn="ctr"/>
            <a:r>
              <a:rPr lang="en-US" dirty="0" smtClean="0">
                <a:solidFill>
                  <a:srgbClr val="002060"/>
                </a:solidFill>
              </a:rPr>
              <a:t>Geometry in Nature is Everywhere</a:t>
            </a:r>
            <a:endParaRPr lang="en-US" dirty="0">
              <a:solidFill>
                <a:srgbClr val="002060"/>
              </a:solidFill>
            </a:endParaRPr>
          </a:p>
        </p:txBody>
      </p:sp>
      <p:sp>
        <p:nvSpPr>
          <p:cNvPr id="15" name="Text Placeholder 14"/>
          <p:cNvSpPr>
            <a:spLocks noGrp="1"/>
          </p:cNvSpPr>
          <p:nvPr>
            <p:ph type="body" idx="1"/>
          </p:nvPr>
        </p:nvSpPr>
        <p:spPr>
          <a:solidFill>
            <a:srgbClr val="00B0F0"/>
          </a:solidFill>
          <a:ln>
            <a:solidFill>
              <a:srgbClr val="FFC000"/>
            </a:solidFill>
          </a:ln>
        </p:spPr>
        <p:txBody>
          <a:bodyPr>
            <a:normAutofit fontScale="92500" lnSpcReduction="10000"/>
          </a:bodyPr>
          <a:lstStyle/>
          <a:p>
            <a:r>
              <a:rPr lang="en-US" dirty="0" smtClean="0">
                <a:solidFill>
                  <a:schemeClr val="tx1"/>
                </a:solidFill>
                <a:effectLst>
                  <a:outerShdw blurRad="38100" dist="38100" dir="2700000" algn="tl">
                    <a:srgbClr val="000000">
                      <a:alpha val="43137"/>
                    </a:srgbClr>
                  </a:outerShdw>
                </a:effectLst>
              </a:rPr>
              <a:t>Proportions of the human body</a:t>
            </a:r>
            <a:endParaRPr lang="en-US" dirty="0">
              <a:solidFill>
                <a:schemeClr val="tx1"/>
              </a:solidFill>
              <a:effectLst>
                <a:outerShdw blurRad="38100" dist="38100" dir="2700000" algn="tl">
                  <a:srgbClr val="000000">
                    <a:alpha val="43137"/>
                  </a:srgbClr>
                </a:outerShdw>
              </a:effectLst>
            </a:endParaRPr>
          </a:p>
        </p:txBody>
      </p:sp>
      <p:sp>
        <p:nvSpPr>
          <p:cNvPr id="17" name="Text Placeholder 16"/>
          <p:cNvSpPr>
            <a:spLocks noGrp="1"/>
          </p:cNvSpPr>
          <p:nvPr>
            <p:ph type="body" sz="half" idx="3"/>
          </p:nvPr>
        </p:nvSpPr>
        <p:spPr>
          <a:solidFill>
            <a:srgbClr val="00B0F0"/>
          </a:solidFill>
          <a:ln>
            <a:solidFill>
              <a:srgbClr val="FFC000"/>
            </a:solidFill>
          </a:ln>
        </p:spPr>
        <p:txBody>
          <a:bodyPr>
            <a:normAutofit/>
          </a:bodyPr>
          <a:lstStyle/>
          <a:p>
            <a:r>
              <a:rPr lang="en-US" dirty="0" smtClean="0">
                <a:solidFill>
                  <a:schemeClr val="tx1"/>
                </a:solidFill>
              </a:rPr>
              <a:t>In the shape of a shell</a:t>
            </a:r>
            <a:endParaRPr lang="en-US" dirty="0">
              <a:solidFill>
                <a:schemeClr val="tx1"/>
              </a:solidFill>
            </a:endParaRPr>
          </a:p>
        </p:txBody>
      </p:sp>
      <p:sp>
        <p:nvSpPr>
          <p:cNvPr id="24" name="Content Placeholder 23"/>
          <p:cNvSpPr>
            <a:spLocks noGrp="1"/>
          </p:cNvSpPr>
          <p:nvPr>
            <p:ph sz="quarter" idx="2"/>
          </p:nvPr>
        </p:nvSpPr>
        <p:spPr/>
        <p:txBody>
          <a:bodyPr/>
          <a:lstStyle/>
          <a:p>
            <a:endParaRPr lang="en-US" dirty="0" smtClean="0"/>
          </a:p>
          <a:p>
            <a:endParaRPr lang="en-US" dirty="0" smtClean="0"/>
          </a:p>
          <a:p>
            <a:endParaRPr lang="en-US" dirty="0"/>
          </a:p>
        </p:txBody>
      </p:sp>
      <p:sp>
        <p:nvSpPr>
          <p:cNvPr id="6" name="Content Placeholder 5"/>
          <p:cNvSpPr>
            <a:spLocks noGrp="1"/>
          </p:cNvSpPr>
          <p:nvPr>
            <p:ph sz="quarter" idx="4"/>
          </p:nvPr>
        </p:nvSpPr>
        <p:spPr/>
        <p:txBody>
          <a:bodyPr/>
          <a:lstStyle/>
          <a:p>
            <a:endParaRPr lang="en-US" b="1" dirty="0" smtClean="0"/>
          </a:p>
          <a:p>
            <a:pPr>
              <a:buNone/>
            </a:pPr>
            <a:r>
              <a:rPr lang="en-US" b="1" dirty="0" smtClean="0"/>
              <a:t>.</a:t>
            </a:r>
            <a:endParaRPr lang="en-US" b="1" dirty="0"/>
          </a:p>
        </p:txBody>
      </p:sp>
      <p:pic>
        <p:nvPicPr>
          <p:cNvPr id="16386" name="Picture 2" descr="http://geometryofplace.com/images/GIF/UniversalMan.gif"/>
          <p:cNvPicPr preferRelativeResize="0">
            <a:picLocks noChangeArrowheads="1"/>
          </p:cNvPicPr>
          <p:nvPr/>
        </p:nvPicPr>
        <p:blipFill>
          <a:blip r:embed="rId3" cstate="print"/>
          <a:stretch>
            <a:fillRect/>
          </a:stretch>
        </p:blipFill>
        <p:spPr bwMode="auto">
          <a:xfrm>
            <a:off x="1447782" y="2895592"/>
            <a:ext cx="2571750" cy="3457575"/>
          </a:xfrm>
          <a:prstGeom prst="rect">
            <a:avLst/>
          </a:prstGeom>
          <a:noFill/>
          <a:ln w="38100">
            <a:solidFill>
              <a:srgbClr val="0070C0"/>
            </a:solidFill>
          </a:ln>
        </p:spPr>
      </p:pic>
      <p:sp>
        <p:nvSpPr>
          <p:cNvPr id="8" name="Content Placeholder 5"/>
          <p:cNvSpPr txBox="1">
            <a:spLocks/>
          </p:cNvSpPr>
          <p:nvPr/>
        </p:nvSpPr>
        <p:spPr>
          <a:xfrm>
            <a:off x="4572000" y="1828800"/>
            <a:ext cx="4041775" cy="3845720"/>
          </a:xfrm>
          <a:prstGeom prst="rect">
            <a:avLst/>
          </a:prstGeom>
        </p:spPr>
        <p:txBody>
          <a:bodyPr vert="horz" tIns="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63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r>
              <a:rPr kumimoji="0" lang="en-US" sz="9600" b="0" i="0" u="none" strike="noStrike" cap="none" normalizeH="0" baseline="0" dirty="0" smtClean="0">
                <a:ln>
                  <a:noFill/>
                </a:ln>
                <a:solidFill>
                  <a:schemeClr val="tx1"/>
                </a:solidFill>
                <a:effectLst/>
                <a:latin typeface="Arial" charset="0"/>
              </a:rPr>
              <a:t>.</a:t>
            </a:r>
            <a:r>
              <a:rPr kumimoji="0" lang="en-US" sz="1800" b="0" i="0" u="none" strike="noStrike" cap="none" normalizeH="0" baseline="0" dirty="0" smtClean="0">
                <a:ln>
                  <a:noFill/>
                </a:ln>
                <a:solidFill>
                  <a:schemeClr val="tx1"/>
                </a:solidFill>
                <a:effectLst/>
                <a:latin typeface="Arial" charset="0"/>
              </a:rPr>
              <a:t> </a:t>
            </a:r>
          </a:p>
        </p:txBody>
      </p:sp>
      <p:pic>
        <p:nvPicPr>
          <p:cNvPr id="16388" name="Picture 4" descr="http://geometryofplace.com/images/GIF/shell.gif"/>
          <p:cNvPicPr>
            <a:picLocks noChangeAspect="1" noChangeArrowheads="1"/>
          </p:cNvPicPr>
          <p:nvPr/>
        </p:nvPicPr>
        <p:blipFill>
          <a:blip r:embed="rId4" cstate="print"/>
          <a:srcRect/>
          <a:stretch>
            <a:fillRect/>
          </a:stretch>
        </p:blipFill>
        <p:spPr bwMode="auto">
          <a:xfrm>
            <a:off x="5638800" y="3531238"/>
            <a:ext cx="3124200" cy="2350451"/>
          </a:xfrm>
          <a:prstGeom prst="rect">
            <a:avLst/>
          </a:prstGeom>
          <a:noFill/>
          <a:ln w="38100">
            <a:solidFill>
              <a:srgbClr val="0070C0"/>
            </a:solidFill>
          </a:ln>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25000">
              <a:schemeClr val="accent4">
                <a:lumMod val="75000"/>
              </a:schemeClr>
            </a:gs>
            <a:gs pos="100000">
              <a:schemeClr val="accent5">
                <a:lumMod val="75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229600" cy="627888"/>
          </a:xfrm>
          <a:solidFill>
            <a:srgbClr val="FFC000"/>
          </a:solidFill>
          <a:ln w="76200">
            <a:solidFill>
              <a:srgbClr val="FFFF00"/>
            </a:solidFill>
          </a:ln>
        </p:spPr>
        <p:txBody>
          <a:bodyPr>
            <a:normAutofit/>
          </a:bodyPr>
          <a:lstStyle/>
          <a:p>
            <a:pPr algn="ctr"/>
            <a:r>
              <a:rPr lang="en-US" sz="3200" dirty="0" smtClean="0">
                <a:solidFill>
                  <a:srgbClr val="002060"/>
                </a:solidFill>
              </a:rPr>
              <a:t>The bees make their hives into regular hexagons</a:t>
            </a:r>
            <a:endParaRPr lang="en-US" sz="3200" dirty="0">
              <a:solidFill>
                <a:srgbClr val="002060"/>
              </a:solidFill>
            </a:endParaRPr>
          </a:p>
        </p:txBody>
      </p:sp>
      <p:pic>
        <p:nvPicPr>
          <p:cNvPr id="25602" name="Picture 2" descr="C:\Documents and Settings\Starla Brannon\My Documents\My Pictures\160416-medium.jpg"/>
          <p:cNvPicPr>
            <a:picLocks noGrp="1" noChangeAspect="1" noChangeArrowheads="1"/>
          </p:cNvPicPr>
          <p:nvPr>
            <p:ph idx="1"/>
          </p:nvPr>
        </p:nvPicPr>
        <p:blipFill>
          <a:blip r:embed="rId4" cstate="print"/>
          <a:stretch>
            <a:fillRect/>
          </a:stretch>
        </p:blipFill>
        <p:spPr bwMode="auto">
          <a:xfrm>
            <a:off x="2032000" y="2224881"/>
            <a:ext cx="5080000" cy="3810000"/>
          </a:xfrm>
          <a:prstGeom prst="rect">
            <a:avLst/>
          </a:prstGeom>
          <a:noFill/>
        </p:spPr>
      </p:pic>
      <p:sp>
        <p:nvSpPr>
          <p:cNvPr id="14" name="Hexagon 13"/>
          <p:cNvSpPr/>
          <p:nvPr/>
        </p:nvSpPr>
        <p:spPr>
          <a:xfrm>
            <a:off x="304800" y="2133600"/>
            <a:ext cx="1060704" cy="914400"/>
          </a:xfrm>
          <a:prstGeom prst="hexagon">
            <a:avLst/>
          </a:prstGeom>
          <a:solidFill>
            <a:schemeClr val="tx1">
              <a:lumMod val="50000"/>
              <a:lumOff val="50000"/>
            </a:schemeClr>
          </a:solidFill>
          <a:ln>
            <a:solidFill>
              <a:srgbClr val="FFC000"/>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0" y="762000"/>
            <a:ext cx="2514600" cy="704088"/>
          </a:xfrm>
          <a:solidFill>
            <a:srgbClr val="FFC000"/>
          </a:solidFill>
          <a:ln w="57150">
            <a:solidFill>
              <a:srgbClr val="C00000"/>
            </a:solidFill>
          </a:ln>
        </p:spPr>
        <p:txBody>
          <a:bodyPr>
            <a:normAutofit/>
          </a:bodyPr>
          <a:lstStyle/>
          <a:p>
            <a:pPr algn="ctr"/>
            <a:r>
              <a:rPr lang="en-US" sz="3200" b="1" dirty="0" smtClean="0">
                <a:solidFill>
                  <a:srgbClr val="C00000"/>
                </a:solidFill>
              </a:rPr>
              <a:t>Honeycomb</a:t>
            </a:r>
            <a:endParaRPr lang="en-US" sz="3200" b="1" dirty="0">
              <a:solidFill>
                <a:srgbClr val="C00000"/>
              </a:solidFill>
            </a:endParaRPr>
          </a:p>
        </p:txBody>
      </p:sp>
      <p:pic>
        <p:nvPicPr>
          <p:cNvPr id="1026" name="Picture 2" descr="C:\Documents and Settings\Starla Brannon\My Documents\My Pictures\Honey_comb.jpg"/>
          <p:cNvPicPr>
            <a:picLocks noGrp="1" noChangeAspect="1" noChangeArrowheads="1"/>
          </p:cNvPicPr>
          <p:nvPr>
            <p:ph idx="1"/>
          </p:nvPr>
        </p:nvPicPr>
        <p:blipFill>
          <a:blip r:embed="rId5" cstate="print"/>
          <a:srcRect/>
          <a:stretch>
            <a:fillRect/>
          </a:stretch>
        </p:blipFill>
        <p:spPr bwMode="auto">
          <a:xfrm rot="-360000">
            <a:off x="1600200" y="1600200"/>
            <a:ext cx="6400800" cy="4800600"/>
          </a:xfrm>
          <a:prstGeom prst="rect">
            <a:avLst/>
          </a:prstGeom>
          <a:noFill/>
          <a:ln w="76200">
            <a:solidFill>
              <a:srgbClr val="C00000"/>
            </a:solidFill>
          </a:ln>
        </p:spPr>
      </p:pic>
    </p:spTree>
  </p:cSld>
  <p:clrMapOvr>
    <a:overrideClrMapping bg1="dk1" tx1="lt1" bg2="dk2" tx2="lt2" accent1="accent1" accent2="accent2" accent3="accent3" accent4="accent4" accent5="accent5" accent6="accent6" hlink="hlink" folHlink="folHlink"/>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04800" y="1219200"/>
            <a:ext cx="2514600" cy="2268421"/>
          </a:xfrm>
          <a:solidFill>
            <a:srgbClr val="C00000"/>
          </a:solidFill>
        </p:spPr>
        <p:txBody>
          <a:bodyPr>
            <a:normAutofit/>
          </a:bodyPr>
          <a:lstStyle/>
          <a:p>
            <a:pPr algn="ctr"/>
            <a:r>
              <a:rPr lang="en-US" sz="2400" dirty="0" smtClean="0">
                <a:solidFill>
                  <a:srgbClr val="00B050"/>
                </a:solidFill>
              </a:rPr>
              <a:t>The following slides are some more examples of geometry in nature</a:t>
            </a:r>
            <a:endParaRPr lang="en-US" sz="2400" dirty="0">
              <a:solidFill>
                <a:srgbClr val="00B050"/>
              </a:solidFill>
            </a:endParaRPr>
          </a:p>
        </p:txBody>
      </p:sp>
      <p:pic>
        <p:nvPicPr>
          <p:cNvPr id="10" name="Picture Placeholder 9" descr="1418714896_a4f43e565c_o.jpg"/>
          <p:cNvPicPr>
            <a:picLocks noGrp="1" noChangeAspect="1"/>
          </p:cNvPicPr>
          <p:nvPr>
            <p:ph type="pic" idx="1"/>
          </p:nvPr>
        </p:nvPicPr>
        <p:blipFill>
          <a:blip r:embed="rId3" cstate="print"/>
          <a:srcRect l="4012" r="4012"/>
          <a:stretch>
            <a:fillRect/>
          </a:stretch>
        </p:blipFill>
        <p:spPr>
          <a:solidFill>
            <a:srgbClr val="FF0000"/>
          </a:solidFill>
          <a:ln>
            <a:solidFill>
              <a:srgbClr val="FFC000"/>
            </a:solidFill>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5" name="Picture 3" descr="C:\Documents and Settings\Starla Brannon\My Documents\My Pictures\romanesque_400.jpg"/>
          <p:cNvPicPr>
            <a:picLocks noChangeAspect="1" noChangeArrowheads="1"/>
          </p:cNvPicPr>
          <p:nvPr/>
        </p:nvPicPr>
        <p:blipFill>
          <a:blip r:embed="rId4" cstate="print"/>
          <a:srcRect/>
          <a:stretch>
            <a:fillRect/>
          </a:stretch>
        </p:blipFill>
        <p:spPr bwMode="auto">
          <a:xfrm>
            <a:off x="1295400" y="1143000"/>
            <a:ext cx="6819900" cy="4569333"/>
          </a:xfrm>
          <a:prstGeom prst="rect">
            <a:avLst/>
          </a:prstGeom>
          <a:gradFill flip="none" rotWithShape="1">
            <a:gsLst>
              <a:gs pos="0">
                <a:srgbClr val="3217A5">
                  <a:tint val="66000"/>
                  <a:satMod val="160000"/>
                </a:srgbClr>
              </a:gs>
              <a:gs pos="50000">
                <a:srgbClr val="3217A5">
                  <a:tint val="44500"/>
                  <a:satMod val="160000"/>
                </a:srgbClr>
              </a:gs>
              <a:gs pos="100000">
                <a:srgbClr val="3217A5">
                  <a:tint val="23500"/>
                  <a:satMod val="160000"/>
                </a:srgbClr>
              </a:gs>
            </a:gsLst>
            <a:path path="circle">
              <a:fillToRect l="100000" b="100000"/>
            </a:path>
            <a:tileRect t="-100000" r="-100000"/>
          </a:gradFill>
          <a:ln w="381000">
            <a:noFill/>
          </a:ln>
          <a:effectLst>
            <a:glow rad="228600">
              <a:schemeClr val="accent6">
                <a:satMod val="175000"/>
                <a:alpha val="40000"/>
              </a:schemeClr>
            </a:glow>
          </a:effectLst>
          <a:scene3d>
            <a:camera prst="obliqueBottomLeft"/>
            <a:lightRig rig="threePt" dir="t"/>
          </a:scene3d>
          <a:sp3d>
            <a:bevelT w="152400" h="50800" prst="softRound"/>
          </a:sp3d>
        </p:spPr>
      </p:pic>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3554" name="Picture 2" descr="Dusty miller">
            <a:hlinkClick r:id="rId3" tooltip="Dusty miller"/>
          </p:cNvPr>
          <p:cNvPicPr preferRelativeResize="0">
            <a:picLocks noChangeArrowheads="1"/>
          </p:cNvPicPr>
          <p:nvPr/>
        </p:nvPicPr>
        <p:blipFill>
          <a:blip r:embed="rId4" cstate="print"/>
          <a:srcRect/>
          <a:stretch>
            <a:fillRect/>
          </a:stretch>
        </p:blipFill>
        <p:spPr bwMode="auto">
          <a:xfrm>
            <a:off x="2133600" y="1752600"/>
            <a:ext cx="5214938" cy="4371975"/>
          </a:xfrm>
          <a:prstGeom prst="rect">
            <a:avLst/>
          </a:prstGeom>
          <a:solidFill>
            <a:srgbClr val="3217A5"/>
          </a:solidFill>
          <a:ln w="76200">
            <a:solidFill>
              <a:schemeClr val="accent4">
                <a:lumMod val="60000"/>
                <a:lumOff val="40000"/>
              </a:schemeClr>
            </a:solidFill>
          </a:ln>
          <a:effectLst>
            <a:glow rad="228600">
              <a:schemeClr val="accent4">
                <a:satMod val="175000"/>
                <a:alpha val="40000"/>
              </a:schemeClr>
            </a:glow>
          </a:effectLst>
          <a:scene3d>
            <a:camera prst="perspectiveAbove"/>
            <a:lightRig rig="threePt" dir="t"/>
          </a:scene3d>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8ECD4C"/>
    </a:dk1>
    <a:lt1>
      <a:sysClr val="window" lastClr="FFFFFF"/>
    </a:lt1>
    <a:dk2>
      <a:srgbClr val="BDE296"/>
    </a:dk2>
    <a:lt2>
      <a:srgbClr val="A6D0DE"/>
    </a:lt2>
    <a:accent1>
      <a:srgbClr val="92D050"/>
    </a:accent1>
    <a:accent2>
      <a:srgbClr val="3D8DA9"/>
    </a:accent2>
    <a:accent3>
      <a:srgbClr val="6BB1C9"/>
    </a:accent3>
    <a:accent4>
      <a:srgbClr val="6585CF"/>
    </a:accent4>
    <a:accent5>
      <a:srgbClr val="7E6BC9"/>
    </a:accent5>
    <a:accent6>
      <a:srgbClr val="A379BB"/>
    </a:accent6>
    <a:hlink>
      <a:srgbClr val="410082"/>
    </a:hlink>
    <a:folHlink>
      <a:srgbClr val="FFC000"/>
    </a:folHlink>
  </a:clrScheme>
</a:themeOverride>
</file>

<file path=ppt/theme/themeOverride10.xml><?xml version="1.0" encoding="utf-8"?>
<a:themeOverride xmlns:a="http://schemas.openxmlformats.org/drawingml/2006/main">
  <a:clrScheme name="Custom 5">
    <a:dk1>
      <a:srgbClr val="D60093"/>
    </a:dk1>
    <a:lt1>
      <a:srgbClr val="F0A6B1"/>
    </a:lt1>
    <a:dk2>
      <a:srgbClr val="F0A6B1"/>
    </a:dk2>
    <a:lt2>
      <a:srgbClr val="F0A6B1"/>
    </a:lt2>
    <a:accent1>
      <a:srgbClr val="F5CEB9"/>
    </a:accent1>
    <a:accent2>
      <a:srgbClr val="60B5CC"/>
    </a:accent2>
    <a:accent3>
      <a:srgbClr val="92D6F2"/>
    </a:accent3>
    <a:accent4>
      <a:srgbClr val="6BB76D"/>
    </a:accent4>
    <a:accent5>
      <a:srgbClr val="C8EAF8"/>
    </a:accent5>
    <a:accent6>
      <a:srgbClr val="C64847"/>
    </a:accent6>
    <a:hlink>
      <a:srgbClr val="168BBA"/>
    </a:hlink>
    <a:folHlink>
      <a:srgbClr val="10688B"/>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Custom 3">
    <a:dk1>
      <a:srgbClr val="FF0000"/>
    </a:dk1>
    <a:lt1>
      <a:srgbClr val="5F497A"/>
    </a:lt1>
    <a:dk2>
      <a:srgbClr val="1F497D"/>
    </a:dk2>
    <a:lt2>
      <a:srgbClr val="0000FF"/>
    </a:lt2>
    <a:accent1>
      <a:srgbClr val="8DB3E2"/>
    </a:accent1>
    <a:accent2>
      <a:srgbClr val="8DB3E2"/>
    </a:accent2>
    <a:accent3>
      <a:srgbClr val="00B050"/>
    </a:accent3>
    <a:accent4>
      <a:srgbClr val="8064A2"/>
    </a:accent4>
    <a:accent5>
      <a:srgbClr val="4BACC6"/>
    </a:accent5>
    <a:accent6>
      <a:srgbClr val="9999FF"/>
    </a:accent6>
    <a:hlink>
      <a:srgbClr val="FF0000"/>
    </a:hlink>
    <a:folHlink>
      <a:srgbClr val="5F0060"/>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Custom 2">
    <a:dk1>
      <a:srgbClr val="00B050"/>
    </a:dk1>
    <a:lt1>
      <a:srgbClr val="365BB0"/>
    </a:lt1>
    <a:dk2>
      <a:srgbClr val="A2B5E2"/>
    </a:dk2>
    <a:lt2>
      <a:srgbClr val="A6D0DE"/>
    </a:lt2>
    <a:accent1>
      <a:srgbClr val="92D050"/>
    </a:accent1>
    <a:accent2>
      <a:srgbClr val="3D8DA9"/>
    </a:accent2>
    <a:accent3>
      <a:srgbClr val="6BB1C9"/>
    </a:accent3>
    <a:accent4>
      <a:srgbClr val="6585CF"/>
    </a:accent4>
    <a:accent5>
      <a:srgbClr val="7E6BC9"/>
    </a:accent5>
    <a:accent6>
      <a:srgbClr val="A379BB"/>
    </a:accent6>
    <a:hlink>
      <a:srgbClr val="410082"/>
    </a:hlink>
    <a:folHlink>
      <a:srgbClr val="00B050"/>
    </a:folHlink>
  </a:clrScheme>
</a:themeOverride>
</file>

<file path=ppt/theme/themeOverride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7.xml><?xml version="1.0" encoding="utf-8"?>
<a:themeOverride xmlns:a="http://schemas.openxmlformats.org/drawingml/2006/main">
  <a:clrScheme name="Custom 1">
    <a:dk1>
      <a:srgbClr val="8ECD4C"/>
    </a:dk1>
    <a:lt1>
      <a:sysClr val="window" lastClr="FFFFFF"/>
    </a:lt1>
    <a:dk2>
      <a:srgbClr val="BDE296"/>
    </a:dk2>
    <a:lt2>
      <a:srgbClr val="A6D0DE"/>
    </a:lt2>
    <a:accent1>
      <a:srgbClr val="92D050"/>
    </a:accent1>
    <a:accent2>
      <a:srgbClr val="3D8DA9"/>
    </a:accent2>
    <a:accent3>
      <a:srgbClr val="6BB1C9"/>
    </a:accent3>
    <a:accent4>
      <a:srgbClr val="6585CF"/>
    </a:accent4>
    <a:accent5>
      <a:srgbClr val="7E6BC9"/>
    </a:accent5>
    <a:accent6>
      <a:srgbClr val="A379BB"/>
    </a:accent6>
    <a:hlink>
      <a:srgbClr val="410082"/>
    </a:hlink>
    <a:folHlink>
      <a:srgbClr val="FFC000"/>
    </a:folHlink>
  </a:clrScheme>
</a:themeOverride>
</file>

<file path=ppt/theme/themeOverride8.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746</TotalTime>
  <Words>499</Words>
  <Application>Microsoft Office PowerPoint</Application>
  <PresentationFormat>On-screen Show (4:3)</PresentationFormat>
  <Paragraphs>73</Paragraphs>
  <Slides>33</Slides>
  <Notes>28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Geometry in Nature</vt:lpstr>
      <vt:lpstr>Slide 2</vt:lpstr>
      <vt:lpstr>Slide 3</vt:lpstr>
      <vt:lpstr>Geometry in Nature is Everywhere</vt:lpstr>
      <vt:lpstr>The bees make their hives into regular hexagons</vt:lpstr>
      <vt:lpstr>Honeycomb</vt:lpstr>
      <vt:lpstr>The following slides are some more examples of geometry in nature</vt:lpstr>
      <vt:lpstr>Slide 8</vt:lpstr>
      <vt:lpstr>Slide 9</vt:lpstr>
      <vt:lpstr>Slide 10</vt:lpstr>
      <vt:lpstr>Passionfruit Flower</vt:lpstr>
      <vt:lpstr>Slide 12</vt:lpstr>
      <vt:lpstr>Slide 13</vt:lpstr>
      <vt:lpstr>Slide 14</vt:lpstr>
      <vt:lpstr>A salsify seed head displays Mother Nature's magnificent grasp of geometry. </vt:lpstr>
      <vt:lpstr>Slide 16</vt:lpstr>
      <vt:lpstr>Slide 17</vt:lpstr>
      <vt:lpstr>  Mt. Pisgah - March 2006</vt:lpstr>
      <vt:lpstr>Slide 19</vt:lpstr>
      <vt:lpstr>PINECONE</vt:lpstr>
      <vt:lpstr>Slide 21</vt:lpstr>
      <vt:lpstr>Fossil Sanddollar</vt:lpstr>
      <vt:lpstr>snowflake </vt:lpstr>
      <vt:lpstr>Slide 24</vt:lpstr>
      <vt:lpstr>Pyramids</vt:lpstr>
      <vt:lpstr>See the symmetry in the wings of the butterflies.</vt:lpstr>
      <vt:lpstr>Starfish</vt:lpstr>
      <vt:lpstr>The holes in radiolarian and diatom shells respectively exist for differing reasons. Both types of skeleton are formed from silicon compounds.  In diatoms, the holes collectively take on the role of a sieve, a two-way filtration mechanism across which water and nutrient molecules permeate the cell. </vt:lpstr>
      <vt:lpstr>Slide 29</vt:lpstr>
      <vt:lpstr>What geometric aspects do you see in each spider web?</vt:lpstr>
      <vt:lpstr>Slide 31</vt:lpstr>
      <vt:lpstr>Slide 32</vt:lpstr>
      <vt:lpstr>You can find geometry in many more things in nature.  Look around and see what you can find.  You will be amazed!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Geometry in Nature</dc:title>
  <dc:creator> </dc:creator>
  <cp:lastModifiedBy> </cp:lastModifiedBy>
  <cp:revision>101</cp:revision>
  <dcterms:created xsi:type="dcterms:W3CDTF">2010-06-12T08:45:06Z</dcterms:created>
  <dcterms:modified xsi:type="dcterms:W3CDTF">2010-06-30T02:43:19Z</dcterms:modified>
</cp:coreProperties>
</file>