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F9D"/>
    <a:srgbClr val="FDF2AD"/>
    <a:srgbClr val="CC33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D20BA5B-D8CD-0207-DBC1-93672123F1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001168D-512F-9446-49C6-3629CEE543C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8639F5D5-DA65-2D6B-434D-427F91DB346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70A85089-A943-FE6B-2336-A0CA6F1468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88B06B8F-D850-B428-43F7-3B5189A7DEC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8D8D1BD9-0A1B-A4A2-BB26-A96D61F866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005CD1-82B4-44C7-BF6D-4A93E769A5C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A49355-1128-B309-216A-EA407E01A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B0A66-CAFE-4728-A70A-564A8225A2D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DA51044-B2B9-CF58-C85D-E81C7D86AB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710134D-7195-47C3-335F-6622F9EDA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9C1903-8E8C-E5F0-0DA4-C6D35BA595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310A8-5937-4DA7-A103-11BFAE51281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C093E32-980D-D933-8828-044E6AAEC5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52728D2-CDAA-16A2-04A0-972A1E2D8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52768A-019F-5DFF-1108-6277F5EED4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2AFF8-8272-461C-9BD0-18446BB1BFE7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DEF803E-2E7B-7DE2-054E-453CC822BB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C2CB0D5-3B68-F976-D6F4-0E6F9F39D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497F88-824C-189A-51E1-253746CA02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1D844-5534-41C4-A17E-B8518734860E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A40972E-DA31-CE64-667B-A29EA4A964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1F723D6-A908-C801-B10D-A28207F65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FCF1F73-CF02-9138-B7F9-AF57BA441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F773B-0E6C-4358-80BD-F3614F91869B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65B21E7C-A256-B075-D1E6-8C0172E1B2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F6FA0E9-32A4-E43F-C65E-D96BBCAF9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939A10-4683-D45A-7F95-7E5A851073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25BA0-0C47-4FCD-A49C-647F9B85039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0693A00-3940-DD2D-88E5-F96A31DE5D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29CF10D-E21B-7473-54DD-358319D01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C6FB4F-65A8-4941-3DB9-AE9AE1B2CB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57A49-A540-4C1C-9C2F-EBA7E96B889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1DB10A19-717B-637B-87C9-BD9876A4D1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63E816A-F730-9C99-C732-1FF7F8380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5C0B91-3E83-C888-76A7-D82FD3DB64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AD7ED-0956-4785-8FAA-7ACA0259E35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02B17778-3D70-2721-D09B-29B5C107D0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F9EA69D-298A-A91D-CBB4-60027C080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CEC6E4-135F-3C80-65A2-1D2169457B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ABB9F-1CE2-4C1C-B13C-5880255C25F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92054027-6020-4BD7-317E-D8AA95E5E6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B61EC07-8828-A503-40BC-66429454E7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2995965-565C-E486-3534-BD84C6548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EA8323-ACAE-4485-B998-F207E1A374B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BA5DE799-919E-10E5-6DD9-E316CC1B156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C37512A-3DCE-BFE1-74A6-16E2E614CD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CF3DA6-C2E2-A6A5-8525-AD0DEE9BEF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211C7-B60E-40D8-B896-6224FC9E0F3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4D8C4E75-7514-A9C6-034B-EE78133D6B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77DEE3F-2A02-7A98-DD1B-45A69801D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6B5B30-771E-EA1D-EC6D-E30B900EBC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8FADA-0FB9-4852-8047-20BCC3D3C42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393A7FEB-6503-ED3B-22A8-93B9160DE0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8014C83-DEF3-0DB8-CFAC-13460286E3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17AE92-AAC4-EA79-CBE5-2334DD3ECE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FC493-934D-4B7A-B0CC-90178D0BA5B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5664320E-7A64-624A-BD7E-0F430E7612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880E2B3-E063-7B8E-319B-0674865F0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>
            <a:extLst>
              <a:ext uri="{FF2B5EF4-FFF2-40B4-BE49-F238E27FC236}">
                <a16:creationId xmlns:a16="http://schemas.microsoft.com/office/drawing/2014/main" id="{67F891C8-59B2-B586-0C6F-3328FA312FEA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1507" name="Freeform 3">
              <a:extLst>
                <a:ext uri="{FF2B5EF4-FFF2-40B4-BE49-F238E27FC236}">
                  <a16:creationId xmlns:a16="http://schemas.microsoft.com/office/drawing/2014/main" id="{EC3ECFD1-8638-8937-6653-105971CCB8E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08" name="Freeform 4">
              <a:extLst>
                <a:ext uri="{FF2B5EF4-FFF2-40B4-BE49-F238E27FC236}">
                  <a16:creationId xmlns:a16="http://schemas.microsoft.com/office/drawing/2014/main" id="{C606C612-7128-D998-68AC-932F51E8CC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09" name="Freeform 5">
              <a:extLst>
                <a:ext uri="{FF2B5EF4-FFF2-40B4-BE49-F238E27FC236}">
                  <a16:creationId xmlns:a16="http://schemas.microsoft.com/office/drawing/2014/main" id="{8CBB1882-636A-79B2-A9ED-E92C2A85D13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0" name="Freeform 6">
              <a:extLst>
                <a:ext uri="{FF2B5EF4-FFF2-40B4-BE49-F238E27FC236}">
                  <a16:creationId xmlns:a16="http://schemas.microsoft.com/office/drawing/2014/main" id="{63835AF2-C281-8375-B7A4-63F5B6C38AE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1" name="Oval 7">
              <a:extLst>
                <a:ext uri="{FF2B5EF4-FFF2-40B4-BE49-F238E27FC236}">
                  <a16:creationId xmlns:a16="http://schemas.microsoft.com/office/drawing/2014/main" id="{F47245BF-7D34-26D7-3359-F9072EDA40C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2" name="Oval 8">
              <a:extLst>
                <a:ext uri="{FF2B5EF4-FFF2-40B4-BE49-F238E27FC236}">
                  <a16:creationId xmlns:a16="http://schemas.microsoft.com/office/drawing/2014/main" id="{B6575705-8502-43C2-F177-91F59848F32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13" name="Oval 9">
              <a:extLst>
                <a:ext uri="{FF2B5EF4-FFF2-40B4-BE49-F238E27FC236}">
                  <a16:creationId xmlns:a16="http://schemas.microsoft.com/office/drawing/2014/main" id="{29934AF9-F66B-0189-527C-F26FBBC8794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4F02BC07-CE48-FDEA-B129-35E6A52DF0C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E3AA0493-6AF7-D458-0E6E-D6660952096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32CB4F3C-43F6-EF15-F856-1AD62887859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B5D15996-6F39-62A2-0AAB-15137DB0CC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8" name="Rectangle 14">
            <a:extLst>
              <a:ext uri="{FF2B5EF4-FFF2-40B4-BE49-F238E27FC236}">
                <a16:creationId xmlns:a16="http://schemas.microsoft.com/office/drawing/2014/main" id="{88AB46FE-0F2C-C349-FF4B-25DCAFD058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2D623A-0059-441E-892B-8435C8422F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483A8-BE56-760F-133D-6E98C3B61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C122E-715A-D316-2BF4-18D00527F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0BE9C-2902-7910-615D-AE6C824D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6F282-9961-3CF2-DEEE-0DFBE6B0E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9C85-066A-A50C-9C1E-2A8664C3C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C4960-C233-4277-A575-01D1D0F5D8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69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311698-C7BA-1A2A-0B6C-118E3E610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8857D-2BA9-43FE-78CF-E40811B87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17176-DE53-6F04-BF11-9495DC74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A26F-4D38-A771-259E-80D2F6B00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9F221-08FD-AE39-62D3-4E70C9077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DEF50-538F-47D4-AA9E-6AE340DAF9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86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AB4DD-0DB6-8E02-261B-9C29CE42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A0239-D9EC-235A-95D6-B6E2AEA2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89F5-2192-41A4-722A-7B80CC21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F74B2-E090-6693-6012-B6C9248B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A16EF-2991-9B31-4C90-942FF27BF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FEEF5-147E-46AE-AEB7-7E9E48321C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63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EA48B-F49E-F898-843E-E63A5997C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5B95-EAB1-A789-7628-09CE1DCB5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A08C6-F010-7E09-1213-59BE2B0E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EB83E-3537-64CD-9C49-07264E88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97FF4-3C18-D1E2-37F6-12588307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01D34-0FB5-4F15-9FC9-2CCA7CF4C5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3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296B6-7FA7-9E11-18E7-DB099A17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D6424-BAEE-78FA-7B23-FAE8730B0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80FE3-A380-732A-EFC6-FAD51C4D1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02130-DE86-65FF-595F-F4429109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7BD70-D382-FB0E-7CD1-52949BAB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93EB5-BE5B-E548-3F75-E97F1367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78DEB-14AA-4C88-B81F-A5AEE038A2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56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440EE-893A-B899-F284-67B2C1D9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59613-7120-A810-615D-B04362F88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224D73-10ED-3E4C-07E2-1CE3EC794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27547-9764-6C5A-8477-53BE1F12E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B34204-B84C-D3CE-374A-896035F66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D5819-7D04-0B22-0D07-069701289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249003-6759-ACE9-1F96-A03BAF0C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379EAC-B217-71F3-620D-E5DF13E12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1A41C-5CFD-4C92-8CDB-A1478C9E6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76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6A1EF-D171-2C89-C85D-F07086AD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735C94-1FB7-8316-F88B-4C00611EF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90775-78C6-98E7-E0AB-392A0F63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7AF98-6A73-71B7-AE4F-89A9AC61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094C-5601-4BE3-B1E3-A24B9B245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35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EA946-2F20-B67A-E35D-7A475739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9CB39-FF2D-6BA4-F844-B5EB8D25F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0E43D-0021-3382-3E33-52D8A20B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467A1-682B-4CAC-B69A-640AE8D763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99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D4E20-7FF5-A6CF-9581-D05C1FE1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0F05-633C-2173-D1BE-3D57525E5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0144D-2FA6-A785-902F-1AFE90446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3D681-3C94-9DCF-45D7-6B50DE42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F016F-235D-17E6-702A-AB0EA2A9E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96DB1-7EF8-E9DD-7411-8C031997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8B22A-AC75-41CB-A925-01774F0A3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99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61E20-5B55-69D7-44D8-8770AC459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E7E09C-BEC6-D282-6F66-F3CBF34C4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2CA13-748F-ACAF-1F75-3688A1981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433ED-E448-28D3-336E-E03D21BE3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A3316-D9B5-ABC7-C566-EC1669C1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E71D3-F166-D55B-BE9D-F469A66F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5B754-5E2C-4242-81A8-870C50BF0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69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A6778C0E-AB22-D26C-46D7-DC6FA9534D4B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FFE9453B-2DE9-1A01-7115-DCF6FCE13E7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00BF2E4F-3231-06BF-E9CC-6E072AEB7B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5" name="Freeform 5">
              <a:extLst>
                <a:ext uri="{FF2B5EF4-FFF2-40B4-BE49-F238E27FC236}">
                  <a16:creationId xmlns:a16="http://schemas.microsoft.com/office/drawing/2014/main" id="{CF6EDC8D-517B-538C-15E8-9571617592A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6" name="Freeform 6">
              <a:extLst>
                <a:ext uri="{FF2B5EF4-FFF2-40B4-BE49-F238E27FC236}">
                  <a16:creationId xmlns:a16="http://schemas.microsoft.com/office/drawing/2014/main" id="{9951D7C8-06C0-36F9-573B-86FA9BD970F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7" name="Oval 7">
              <a:extLst>
                <a:ext uri="{FF2B5EF4-FFF2-40B4-BE49-F238E27FC236}">
                  <a16:creationId xmlns:a16="http://schemas.microsoft.com/office/drawing/2014/main" id="{7572026B-5C5F-FDDF-3DAB-4F1839E9F3C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8" name="Oval 8">
              <a:extLst>
                <a:ext uri="{FF2B5EF4-FFF2-40B4-BE49-F238E27FC236}">
                  <a16:creationId xmlns:a16="http://schemas.microsoft.com/office/drawing/2014/main" id="{8F24CB55-4F4E-7279-3D15-AF853843A4F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89" name="Oval 9">
              <a:extLst>
                <a:ext uri="{FF2B5EF4-FFF2-40B4-BE49-F238E27FC236}">
                  <a16:creationId xmlns:a16="http://schemas.microsoft.com/office/drawing/2014/main" id="{80052498-C3B9-D61E-BBAA-CAED56A5246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816F0077-65C3-D5E4-6141-C0D7EF4E6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2AE4060E-D60D-501B-E03A-511A8B3C9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725DBEE6-3C7D-C6B2-29F4-31A52180D4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0493" name="Rectangle 13">
            <a:extLst>
              <a:ext uri="{FF2B5EF4-FFF2-40B4-BE49-F238E27FC236}">
                <a16:creationId xmlns:a16="http://schemas.microsoft.com/office/drawing/2014/main" id="{4247BABD-E383-D032-55CC-4A42DD6B2C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0494" name="Rectangle 14">
            <a:extLst>
              <a:ext uri="{FF2B5EF4-FFF2-40B4-BE49-F238E27FC236}">
                <a16:creationId xmlns:a16="http://schemas.microsoft.com/office/drawing/2014/main" id="{45FE2DE3-37CB-52A3-63E8-241158DDE9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19A68E8-5897-4400-B4F2-323E072690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C717197-B452-3D33-B5C9-33A970886E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1905000"/>
            <a:ext cx="4572000" cy="1555750"/>
          </a:xfrm>
        </p:spPr>
        <p:txBody>
          <a:bodyPr/>
          <a:lstStyle/>
          <a:p>
            <a:r>
              <a:rPr lang="en-US" altLang="en-US" sz="6000">
                <a:solidFill>
                  <a:srgbClr val="FFFF66"/>
                </a:solidFill>
              </a:rPr>
              <a:t>HIV Notes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6AA94079-CA18-CA49-BF30-4677AF4A3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738" y="0"/>
            <a:ext cx="48942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>
            <a:extLst>
              <a:ext uri="{FF2B5EF4-FFF2-40B4-BE49-F238E27FC236}">
                <a16:creationId xmlns:a16="http://schemas.microsoft.com/office/drawing/2014/main" id="{02619301-D035-868C-1BAA-86E0471E0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638800"/>
            <a:ext cx="2286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i="1"/>
              <a:t>HIV particles (grey) covering a white blood cell.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B6A0BD4-E178-41D3-94AF-DADB35830C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altLang="en-US" sz="4000">
                <a:solidFill>
                  <a:srgbClr val="FFFF00"/>
                </a:solidFill>
              </a:rPr>
              <a:t>What does HIV look like?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ED87006-6B54-5C5B-79A4-4887AA8443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Initial infection-</a:t>
            </a:r>
            <a:r>
              <a:rPr lang="en-US" altLang="en-US"/>
              <a:t> flu like symptoms a few weeks after infection.</a:t>
            </a:r>
          </a:p>
          <a:p>
            <a:pPr>
              <a:lnSpc>
                <a:spcPct val="90000"/>
              </a:lnSpc>
            </a:pP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Stage 1-HIV positive with no symptoms-</a:t>
            </a:r>
            <a:r>
              <a:rPr lang="en-US" altLang="en-US"/>
              <a:t> can stay at this stage for up to 10 years, but still can pass on the virus.</a:t>
            </a:r>
          </a:p>
          <a:p>
            <a:pPr>
              <a:lnSpc>
                <a:spcPct val="90000"/>
              </a:lnSpc>
            </a:pP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Stage 2-HIV positive with symptoms-</a:t>
            </a:r>
            <a:r>
              <a:rPr lang="en-US" altLang="en-US"/>
              <a:t> at this point the person is said to have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AIDS</a:t>
            </a:r>
            <a:r>
              <a:rPr lang="en-US" altLang="en-US"/>
              <a:t>. Symptoms include: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swollen glands, chronic diarrhea, loss of weight and appetite, fever, fatigue, skin rashes (lesions), night sweats, oral thrush.  Life expectancy: 2 to 5 years.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6F354AFA-312C-0226-F393-06CB3CF7F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9144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A493DF3-E78C-01EA-8B2E-6ABE9D162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Death and AIDS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8481C40-9932-DE51-72BC-724A96403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Stage III-Full blown AIDS-</a:t>
            </a:r>
          </a:p>
          <a:p>
            <a:pPr lvl="1"/>
            <a:r>
              <a:rPr lang="en-US" altLang="en-US"/>
              <a:t>Person dies of rare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opportunistic infections</a:t>
            </a:r>
            <a:r>
              <a:rPr lang="en-US" altLang="en-US"/>
              <a:t> that take advantage the weakened immune system:</a:t>
            </a:r>
          </a:p>
          <a:p>
            <a:pPr lvl="1"/>
            <a:r>
              <a:rPr lang="en-US" altLang="en-US"/>
              <a:t>Person dies in a matter of months.</a:t>
            </a:r>
          </a:p>
          <a:p>
            <a:pPr lvl="1"/>
            <a:r>
              <a:rPr lang="en-US" altLang="en-US"/>
              <a:t>AIDS related illnesses include rare cancers and Pneumonia.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CADF5F29-CFFC-5334-B15A-0023E80FB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371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>
            <a:extLst>
              <a:ext uri="{FF2B5EF4-FFF2-40B4-BE49-F238E27FC236}">
                <a16:creationId xmlns:a16="http://schemas.microsoft.com/office/drawing/2014/main" id="{C18581F4-5520-153B-DE66-3E731B89A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FDEF9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9FB4B5F-1B64-7445-2C37-8D75DC6C2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A1939054-553B-F970-D8D3-3734ABAD7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" t="1663" r="1199" b="4326"/>
          <a:stretch>
            <a:fillRect/>
          </a:stretch>
        </p:blipFill>
        <p:spPr bwMode="auto">
          <a:xfrm>
            <a:off x="0" y="506413"/>
            <a:ext cx="9144000" cy="635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Rectangle 5">
            <a:extLst>
              <a:ext uri="{FF2B5EF4-FFF2-40B4-BE49-F238E27FC236}">
                <a16:creationId xmlns:a16="http://schemas.microsoft.com/office/drawing/2014/main" id="{8412DCDC-FCA4-E4A9-B28A-124192BC8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6375400" cy="40005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CC3300"/>
                </a:solidFill>
              </a:rPr>
              <a:t>Stages of HIV Infection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E4BB09D9-0C35-6CBB-7EA8-3E8A4CCC4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50A39DE-DD68-B0B8-5462-38D2E899F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914400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HIV History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A076F89-A3A8-DF8C-BC9D-491DA5E3CBC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457200" y="1143000"/>
            <a:ext cx="8229600" cy="5943600"/>
          </a:xfrm>
          <a:noFill/>
          <a:ln/>
        </p:spPr>
        <p:txBody>
          <a:bodyPr/>
          <a:lstStyle/>
          <a:p>
            <a:pPr eaLnBrk="0" hangingPunct="0">
              <a:spcBef>
                <a:spcPts val="1500"/>
              </a:spcBef>
              <a:buClr>
                <a:srgbClr val="339933"/>
              </a:buClr>
              <a:buSzTx/>
              <a:buFontTx/>
              <a:buChar char="•"/>
            </a:pPr>
            <a:r>
              <a:rPr lang="en-US" altLang="en-US" sz="2800" b="1">
                <a:effectLst/>
              </a:rPr>
              <a:t>HIV is thought to have entered into humans somewhere between 1914 and 1940.</a:t>
            </a:r>
          </a:p>
          <a:p>
            <a:pPr eaLnBrk="0" hangingPunct="0">
              <a:spcBef>
                <a:spcPts val="1500"/>
              </a:spcBef>
              <a:buClr>
                <a:srgbClr val="339933"/>
              </a:buClr>
              <a:buSzTx/>
              <a:buFontTx/>
              <a:buChar char="•"/>
            </a:pPr>
            <a:r>
              <a:rPr lang="en-US" altLang="en-US" sz="2800" b="1">
                <a:effectLst/>
              </a:rPr>
              <a:t>In 1983, a retrovirus, now called human immunodeficiency virus (HIV), had been identified as the cause of AIDS.</a:t>
            </a:r>
          </a:p>
          <a:p>
            <a:pPr eaLnBrk="0" hangingPunct="0">
              <a:spcBef>
                <a:spcPts val="1500"/>
              </a:spcBef>
              <a:buClr>
                <a:srgbClr val="339933"/>
              </a:buClr>
              <a:buSzTx/>
              <a:buFontTx/>
              <a:buChar char="•"/>
            </a:pPr>
            <a:r>
              <a:rPr lang="en-US" altLang="en-US" sz="2800" b="1">
                <a:effectLst/>
              </a:rPr>
              <a:t>The HIV antibody test has be used to screen all blood supplies in the U.S. since 1985.</a:t>
            </a:r>
          </a:p>
          <a:p>
            <a:pPr eaLnBrk="0" hangingPunct="0">
              <a:spcBef>
                <a:spcPts val="1500"/>
              </a:spcBef>
              <a:buClr>
                <a:srgbClr val="339933"/>
              </a:buClr>
              <a:buSzTx/>
              <a:buFontTx/>
              <a:buChar char="•"/>
            </a:pPr>
            <a:r>
              <a:rPr lang="en-US" altLang="en-US" sz="2800" b="1">
                <a:effectLst/>
              </a:rPr>
              <a:t>People receiving blood or blood products before 1985 may have been infected.</a:t>
            </a:r>
          </a:p>
          <a:p>
            <a:pPr eaLnBrk="0" hangingPunct="0">
              <a:spcBef>
                <a:spcPts val="1500"/>
              </a:spcBef>
              <a:buClr>
                <a:srgbClr val="339933"/>
              </a:buClr>
              <a:buSzTx/>
              <a:buFontTx/>
              <a:buNone/>
            </a:pPr>
            <a:endParaRPr lang="en-US" altLang="en-US" sz="2800" b="1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0CF0F9F-7614-518A-E7FA-47F6A3CA7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606EB58-5D65-3DD3-D078-5A169B1C2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FB1467A8-C930-CB84-1F80-A8455962D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99E5D15-4873-9B8B-EFA7-8EE22C8AC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12788"/>
          </a:xfrm>
        </p:spPr>
        <p:txBody>
          <a:bodyPr/>
          <a:lstStyle/>
          <a:p>
            <a:r>
              <a:rPr lang="en-US" altLang="en-US" sz="4000" b="1">
                <a:solidFill>
                  <a:srgbClr val="FFFF00"/>
                </a:solidFill>
              </a:rPr>
              <a:t>AIDS</a:t>
            </a:r>
            <a:br>
              <a:rPr lang="en-US" altLang="en-US" sz="4000" b="1">
                <a:solidFill>
                  <a:srgbClr val="FFFF00"/>
                </a:solidFill>
              </a:rPr>
            </a:br>
            <a:r>
              <a:rPr lang="en-US" altLang="en-US" sz="3200" b="1" u="sng">
                <a:solidFill>
                  <a:srgbClr val="FFFF00"/>
                </a:solidFill>
                <a:latin typeface="Tahoma" panose="020B0604030504040204" pitchFamily="34" charset="0"/>
              </a:rPr>
              <a:t>A</a:t>
            </a:r>
            <a:r>
              <a:rPr lang="en-US" altLang="en-US" sz="3200">
                <a:solidFill>
                  <a:srgbClr val="FFFF00"/>
                </a:solidFill>
                <a:latin typeface="Tahoma" panose="020B0604030504040204" pitchFamily="34" charset="0"/>
              </a:rPr>
              <a:t>cquired </a:t>
            </a:r>
            <a:r>
              <a:rPr lang="en-US" altLang="en-US" sz="3200" u="sng">
                <a:solidFill>
                  <a:srgbClr val="FFFF00"/>
                </a:solidFill>
                <a:latin typeface="Tahoma" panose="020B0604030504040204" pitchFamily="34" charset="0"/>
              </a:rPr>
              <a:t>I</a:t>
            </a:r>
            <a:r>
              <a:rPr lang="en-US" altLang="en-US" sz="3200">
                <a:solidFill>
                  <a:srgbClr val="FFFF00"/>
                </a:solidFill>
                <a:latin typeface="Tahoma" panose="020B0604030504040204" pitchFamily="34" charset="0"/>
              </a:rPr>
              <a:t>mmune </a:t>
            </a:r>
            <a:r>
              <a:rPr lang="en-US" altLang="en-US" sz="3200" u="sng">
                <a:solidFill>
                  <a:srgbClr val="FFFF00"/>
                </a:solidFill>
                <a:latin typeface="Tahoma" panose="020B0604030504040204" pitchFamily="34" charset="0"/>
              </a:rPr>
              <a:t>D</a:t>
            </a:r>
            <a:r>
              <a:rPr lang="en-US" altLang="en-US" sz="3200">
                <a:solidFill>
                  <a:srgbClr val="FFFF00"/>
                </a:solidFill>
                <a:latin typeface="Tahoma" panose="020B0604030504040204" pitchFamily="34" charset="0"/>
              </a:rPr>
              <a:t>eficiency </a:t>
            </a:r>
            <a:r>
              <a:rPr lang="en-US" altLang="en-US" sz="3200" u="sng">
                <a:solidFill>
                  <a:srgbClr val="FFFF00"/>
                </a:solidFill>
                <a:latin typeface="Tahoma" panose="020B0604030504040204" pitchFamily="34" charset="0"/>
              </a:rPr>
              <a:t>S</a:t>
            </a:r>
            <a:r>
              <a:rPr lang="en-US" altLang="en-US" sz="3200">
                <a:solidFill>
                  <a:srgbClr val="FFFF00"/>
                </a:solidFill>
                <a:latin typeface="Tahoma" panose="020B0604030504040204" pitchFamily="34" charset="0"/>
              </a:rPr>
              <a:t>yndrome</a:t>
            </a:r>
            <a:endParaRPr lang="en-US" altLang="en-US" sz="400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A64FDF7-D4F1-EE5A-0152-60AD3DFAE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344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>
                <a:latin typeface="Tahoma" panose="020B0604030504040204" pitchFamily="34" charset="0"/>
              </a:rPr>
              <a:t>The immune crippling disease caused by the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HIV virus</a:t>
            </a:r>
            <a:r>
              <a:rPr lang="en-US" altLang="en-US">
                <a:latin typeface="Tahoma" panose="020B0604030504040204" pitchFamily="34" charset="0"/>
              </a:rPr>
              <a:t> in which the body becomes unable to protect itself against any secondary infections.</a:t>
            </a:r>
          </a:p>
          <a:p>
            <a:pPr>
              <a:buFontTx/>
              <a:buChar char="•"/>
            </a:pP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HIV-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H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uman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I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mmunodeficiency </a:t>
            </a:r>
            <a:r>
              <a:rPr lang="en-US" altLang="en-US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V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irus</a:t>
            </a:r>
          </a:p>
          <a:p>
            <a:pPr>
              <a:buFontTx/>
              <a:buChar char="•"/>
            </a:pPr>
            <a:r>
              <a:rPr lang="en-US" altLang="en-US">
                <a:latin typeface="Tahoma" panose="020B0604030504040204" pitchFamily="34" charset="0"/>
              </a:rPr>
              <a:t>HIV infects the immune system cell called the </a:t>
            </a:r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Helper T cells</a:t>
            </a:r>
            <a:r>
              <a:rPr lang="en-US" altLang="en-US">
                <a:latin typeface="Tahoma" panose="020B0604030504040204" pitchFamily="34" charset="0"/>
              </a:rPr>
              <a:t> (-most important white blood cell involved in identifying infections.)</a:t>
            </a: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5A81E0FC-EB29-DBC2-1526-CF915E45A7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7526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FE37FD2-76AC-C0C3-D130-07C720544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FFFF00"/>
                </a:solidFill>
              </a:rPr>
              <a:t>Body Fluids with High Concentrations of HIV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57C366B-E77A-C443-23B7-AB5EA7A4AA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530725"/>
          </a:xfrm>
        </p:spPr>
        <p:txBody>
          <a:bodyPr/>
          <a:lstStyle/>
          <a:p>
            <a:r>
              <a:rPr lang="en-US" altLang="en-US"/>
              <a:t>Blood</a:t>
            </a:r>
          </a:p>
          <a:p>
            <a:r>
              <a:rPr lang="en-US" altLang="en-US"/>
              <a:t>Semen/Vaginal fluids (as high as blood)</a:t>
            </a:r>
          </a:p>
          <a:p>
            <a:r>
              <a:rPr lang="en-US" altLang="en-US"/>
              <a:t>Breast milk</a:t>
            </a:r>
          </a:p>
          <a:p>
            <a:r>
              <a:rPr lang="en-US" altLang="en-US"/>
              <a:t>Pus from sores</a:t>
            </a: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7AA1BEBF-68BC-24B5-6D8C-6CBBA3999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600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D52D5BF1-F947-243B-DB93-F2A59606D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30" t="47289" r="1796" b="13728"/>
          <a:stretch>
            <a:fillRect/>
          </a:stretch>
        </p:blipFill>
        <p:spPr bwMode="auto">
          <a:xfrm>
            <a:off x="3962400" y="2895600"/>
            <a:ext cx="4876800" cy="373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E620250-8DE1-7CC5-42C7-37ED73571D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Low concentrations of HIV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F870D45-D3A4-8ACA-EAD5-2BED05AFE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924800" cy="41195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It is highly unlikely you will be infected if you come into contact with:</a:t>
            </a:r>
          </a:p>
          <a:p>
            <a:r>
              <a:rPr lang="en-US" altLang="en-US"/>
              <a:t>Sweat</a:t>
            </a:r>
          </a:p>
          <a:p>
            <a:r>
              <a:rPr lang="en-US" altLang="en-US"/>
              <a:t>Tears</a:t>
            </a:r>
          </a:p>
          <a:p>
            <a:r>
              <a:rPr lang="en-US" altLang="en-US"/>
              <a:t>Urine</a:t>
            </a:r>
          </a:p>
          <a:p>
            <a:r>
              <a:rPr lang="en-US" altLang="en-US"/>
              <a:t>Saliva (-highly possible if blood from mouth sores is present)</a:t>
            </a: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32A09F21-226E-E92B-AD23-00F31F4EFD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447800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52C1E56-C3C5-3766-DA4D-F663C39C9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How is HIV Spread?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AFE978D-4426-1A4A-C3AD-E95B7A44C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ANY type of sexual activity (highest risk)</a:t>
            </a:r>
          </a:p>
          <a:p>
            <a:pPr>
              <a:lnSpc>
                <a:spcPct val="90000"/>
              </a:lnSpc>
            </a:pPr>
            <a:r>
              <a:rPr lang="en-US" altLang="en-US"/>
              <a:t>Sharing used drug needles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Pregnancy-from mother to child</a:t>
            </a:r>
          </a:p>
          <a:p>
            <a:pPr>
              <a:lnSpc>
                <a:spcPct val="90000"/>
              </a:lnSpc>
            </a:pPr>
            <a:r>
              <a:rPr lang="en-US" altLang="en-US"/>
              <a:t>Sharing razors- if blood is present</a:t>
            </a:r>
          </a:p>
          <a:p>
            <a:pPr>
              <a:lnSpc>
                <a:spcPct val="90000"/>
              </a:lnSpc>
            </a:pPr>
            <a:r>
              <a:rPr lang="en-US" altLang="en-US"/>
              <a:t>Kissing- if even the smallest amount of blood is present. (-membranes of mouth are thin enough for HIV to enter straight into the body.)</a:t>
            </a:r>
          </a:p>
          <a:p>
            <a:pPr>
              <a:lnSpc>
                <a:spcPct val="90000"/>
              </a:lnSpc>
            </a:pPr>
            <a:r>
              <a:rPr lang="en-US" altLang="en-US"/>
              <a:t>Tattoos/body piercing if equipment is not clean.</a:t>
            </a: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69162167-B875-6D50-4819-1B20581E4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EA16581-9BEE-C455-816B-BEE5423E9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How is HIV not spread?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9E9644C-5CA2-59A3-769F-48E9EE902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530725"/>
          </a:xfrm>
        </p:spPr>
        <p:txBody>
          <a:bodyPr/>
          <a:lstStyle/>
          <a:p>
            <a:r>
              <a:rPr lang="en-US" altLang="en-US"/>
              <a:t>Shaking hands</a:t>
            </a:r>
          </a:p>
          <a:p>
            <a:r>
              <a:rPr lang="en-US" altLang="en-US"/>
              <a:t>Hugging</a:t>
            </a:r>
          </a:p>
          <a:p>
            <a:r>
              <a:rPr lang="en-US" altLang="en-US"/>
              <a:t>Swimming pools</a:t>
            </a:r>
          </a:p>
          <a:p>
            <a:r>
              <a:rPr lang="en-US" altLang="en-US"/>
              <a:t>Toilet seats</a:t>
            </a:r>
          </a:p>
          <a:p>
            <a:r>
              <a:rPr lang="en-US" altLang="en-US"/>
              <a:t>Insect bites</a:t>
            </a:r>
          </a:p>
          <a:p>
            <a:r>
              <a:rPr lang="en-US" altLang="en-US"/>
              <a:t>Donating blood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60DB4BAA-ECAF-5610-F8DF-AF6F3E48D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0CBF6FC-BEF2-A046-2F14-F4ADBB1BBA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Can HIV be cured?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7042926-E914-4BB0-B3C3-512A09478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NO!</a:t>
            </a:r>
            <a:r>
              <a:rPr lang="en-US" altLang="en-US"/>
              <a:t> Drugs are available to manage the disease, but HIV stays in the body forever!</a:t>
            </a:r>
          </a:p>
          <a:p>
            <a:r>
              <a:rPr lang="en-US" altLang="en-US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PROBLEM</a:t>
            </a:r>
            <a:r>
              <a:rPr lang="en-US" altLang="en-US"/>
              <a:t>: RNA viruses mutate at a very high rate.  A person with HIV under control can evolve resistance to the drug treatments.</a:t>
            </a:r>
          </a:p>
          <a:p>
            <a:r>
              <a:rPr lang="en-US" altLang="en-US"/>
              <a:t>Some infected persons have several strains of HIV in their bodies.</a:t>
            </a:r>
          </a:p>
          <a:p>
            <a:endParaRPr lang="en-US" altLang="en-US"/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AB878A82-5B3E-154C-0929-F7A7D116B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295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30</TotalTime>
  <Words>543</Words>
  <Application>Microsoft Office PowerPoint</Application>
  <PresentationFormat>On-screen Show (4:3)</PresentationFormat>
  <Paragraphs>70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Wingdings</vt:lpstr>
      <vt:lpstr>Times</vt:lpstr>
      <vt:lpstr>Tahoma</vt:lpstr>
      <vt:lpstr>Orbit</vt:lpstr>
      <vt:lpstr>HIV Notes</vt:lpstr>
      <vt:lpstr>HIV History</vt:lpstr>
      <vt:lpstr>PowerPoint Presentation</vt:lpstr>
      <vt:lpstr>AIDS Acquired Immune Deficiency Syndrome</vt:lpstr>
      <vt:lpstr>Body Fluids with High Concentrations of HIV</vt:lpstr>
      <vt:lpstr>Low concentrations of HIV</vt:lpstr>
      <vt:lpstr>How is HIV Spread?</vt:lpstr>
      <vt:lpstr>How is HIV not spread?</vt:lpstr>
      <vt:lpstr>Can HIV be cured?</vt:lpstr>
      <vt:lpstr>What does HIV look like?</vt:lpstr>
      <vt:lpstr>Death and AIDS</vt:lpstr>
      <vt:lpstr>Stages of HIV Infection</vt:lpstr>
      <vt:lpstr>PowerPoint Presentation</vt:lpstr>
    </vt:vector>
  </TitlesOfParts>
  <Company> 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 retrovirus disease</dc:title>
  <dc:subject>HIV retrovirus disease</dc:subject>
  <dc:creator>Allen Berard</dc:creator>
  <cp:keywords>HIV retrovirus disease</cp:keywords>
  <dc:description>HIV retrovirus disease</dc:description>
  <cp:lastModifiedBy>Nayan GRIFFITHS</cp:lastModifiedBy>
  <cp:revision>10</cp:revision>
  <dcterms:created xsi:type="dcterms:W3CDTF">2006-04-05T03:18:47Z</dcterms:created>
  <dcterms:modified xsi:type="dcterms:W3CDTF">2023-03-14T11:26:52Z</dcterms:modified>
  <cp:category>HIV retrovirus disease</cp:category>
</cp:coreProperties>
</file>