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58" r:id="rId6"/>
    <p:sldId id="259" r:id="rId7"/>
    <p:sldId id="260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FFFF00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90" d="100"/>
          <a:sy n="90" d="100"/>
        </p:scale>
        <p:origin x="96" y="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3E912-31E4-A59B-9BF9-56AA5B6684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25FD55-148E-9B16-1A98-C79322AE1C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F26886-7DCF-1CA7-5550-40E9C8194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D5DDE8-4CCF-374E-E270-3EE1C5695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199E0D-C7AA-0EC9-8927-FE70ACFBD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6EFA3B-C958-471E-AE9C-9967D9E47B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9864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6A76C-F4CC-734B-FF85-EB6DE5ECA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090279-9F7B-698B-2EB8-9E8E098934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016512-C107-ABF9-1656-0798FCEB6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4D345C-112C-1DB8-0165-0214291C4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CB2780-FC55-F628-B340-547A09DB0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79CEF0-1EE3-40BA-8185-C938D1B62F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7275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6241A4-822A-0B28-40DF-9C96D6905C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D01290-FA0D-CAA0-4270-B7F6326D01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C90DFB-337E-EB5B-7727-CCE9434B8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2DA9C3-210D-3A30-CA28-8B8765C10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B10A74-44A4-73F2-077D-0A3E169CA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5F5CAE-87F8-45D4-B0B2-D8B9195D19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2382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3DB0C-33A2-48C9-AAB2-B1EEAFFF8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Online Image Placeholder 2">
            <a:extLst>
              <a:ext uri="{FF2B5EF4-FFF2-40B4-BE49-F238E27FC236}">
                <a16:creationId xmlns:a16="http://schemas.microsoft.com/office/drawing/2014/main" id="{BF9E809D-2ED2-6B08-68FE-A0223C908A4D}"/>
              </a:ext>
            </a:extLst>
          </p:cNvPr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33E633-14FF-3844-2B03-2808DE6E25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87D0C3-401A-7CD7-AF01-B60B1D6221B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E86392-7EF7-88AB-1259-DD5CDF409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21A3E9-8090-67D1-B35A-CFFA6EA80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10228FB-6261-42F0-8A79-A795C972E6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35188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A078-681B-7B8B-06FA-86F661C0E1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F50239-4A4F-6CE2-A962-7A81793C4B95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Online Image Placeholder 3">
            <a:extLst>
              <a:ext uri="{FF2B5EF4-FFF2-40B4-BE49-F238E27FC236}">
                <a16:creationId xmlns:a16="http://schemas.microsoft.com/office/drawing/2014/main" id="{244FA03A-73C0-D4EC-10D6-E19C4F31CFF6}"/>
              </a:ext>
            </a:extLst>
          </p:cNvPr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DA0471-0703-FF7C-C5AC-EF501183217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E1C164-6215-BFF2-2E0D-B58BD3F5F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211B87-0502-48B6-06F1-9690EC950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DACA1C3-7310-4541-A700-5521055D85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539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A8767-824C-7A50-DBDA-84369313D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2D7D16-982F-979F-5680-E29C6DCDB7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66AA79-3549-7FAC-0240-8C77DC98B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56058D-7554-E79E-5431-11BEA344A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356537-5709-EFE7-58E0-C2186B734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8C0A72-48D3-44F5-913C-300B344DE9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897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F4A10-F122-52FD-50DA-8AA32F923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77FBA7-4E2D-1964-4A5B-046181662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E0F01F-5DB1-87FB-F0A1-ABF2AEC70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14AE10-90B1-9A08-410E-5F51A2AA8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019BD2-9151-BB03-5BA0-3BE084B05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C55F62-7FFE-40D7-8CC1-44FC039E18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1914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31EC5-37FA-28DF-01BB-7F8CC1FFD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198F9-E840-C050-A5F2-CE42B02B47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DA84AD-C089-B6FC-3F8B-AF796BD5DB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BCAF62-230A-565E-E9B0-27583E9E0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B5EC0A-4D5C-F8D3-02F8-1F47C98C2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7034F2-82E5-BAD3-E5E6-CB004ACAC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4CDA2F-7680-4805-8909-615AC337D0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8168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CCE0F-464C-B66B-F075-D93A58F0A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9167C3-394E-7A88-2D2C-214305B57C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5DA7A5-DBFA-EB5F-5757-5F8999A1A3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CC5959-EAF3-16FA-B72E-022A0AA208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FE190A-07D7-A99A-7AE0-B123DE0B51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5A5071-4DDD-5FBD-FC9F-083BC5D2A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A8A7F1-2B98-229D-BAFF-E6AFF563F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D2FCA9-0227-46FC-1EE4-6F4FC358E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7F212E-119F-48AF-9273-CF765A18C6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4650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7A423-5963-24AD-53BB-521636F30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194EDF-5C91-2A31-7CC6-9CDD99AFC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49AAA8-D663-F5AE-8A77-64DEC95D0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CE8821-9B25-217D-AB00-99414880F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C6660F-A479-4C7F-B451-264F2D369F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211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A7E33C-C45E-D6AF-346D-F6FB7E350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A01B9C-A564-02BA-2869-F53C258F6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44F4A3-C907-A7DC-EA8A-2B6E9AD77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C20A5E-717B-404F-A4B4-BF8F310170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9201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3D31F-6C5D-E8FB-6B64-E79580DEB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47075C-C5CB-AF21-1774-B2A097098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26A3A8-BB3E-B209-0F7C-AFFF1BD2F2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3B8EAD-3374-7934-8933-9DC1F279F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54F962-476A-2FDA-5307-733723B68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DFDA37-FBEA-A2D7-6426-1153F8E7E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207286-394D-4C25-9364-80A53DD1AD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1677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5C5E4-1F5C-7F5A-D114-2902994FAC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4A97D9-B822-6F62-C9AF-A347BAB707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1EDDBE-D207-EDA8-63B5-6D6D0FA339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064DE3-6E9B-6AD2-DF9E-6E7958D20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8DE5C0-112D-4F93-CD77-292FA7BB8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D4F5B2-D1A2-AA51-C8F9-E65D49389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60CDD6-BFCF-4FC4-BBF6-1920903E86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2370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9966"/>
            </a:gs>
            <a:gs pos="100000">
              <a:srgbClr val="FFFF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4F8A435-EE4D-AAF9-37CA-C2E45D7340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48FBD28-6F27-81C5-E2F3-6A19B07FBF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F205370-94C0-5C00-9097-D8543B39BD4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7EAC062-476F-C896-EE27-46D44ABF310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5665C0-9102-C574-E138-5E152CEADD1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4377808-2720-49CC-AD96-4E258C7D261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orldofteaching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0E20EFF-B0D0-D166-61E4-39309199927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GB" altLang="en-US" sz="4800" b="1">
                <a:solidFill>
                  <a:schemeClr val="accent2"/>
                </a:solidFill>
                <a:latin typeface="Comic Sans MS" panose="030F0702030302020204" pitchFamily="66" charset="0"/>
              </a:rPr>
              <a:t>Hydraulics</a:t>
            </a:r>
            <a:endParaRPr lang="en-US" altLang="en-US" sz="4800" b="1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3881D796-7ADE-56D2-BE92-09B4DF531EC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GB" altLang="en-US" sz="3200" b="1">
                <a:latin typeface="Comic Sans MS" panose="030F0702030302020204" pitchFamily="66" charset="0"/>
              </a:rPr>
              <a:t>and the use of liquid pressure</a:t>
            </a:r>
            <a:endParaRPr lang="en-US" altLang="en-US" sz="3200" b="1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  <p:bldP spid="205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5A458689-BCA1-248C-7019-431BF86717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solidFill>
                  <a:schemeClr val="accent2"/>
                </a:solidFill>
                <a:latin typeface="Comic Sans MS" panose="030F0702030302020204" pitchFamily="66" charset="0"/>
              </a:rPr>
              <a:t>The important features of pressure in liquids</a:t>
            </a:r>
            <a:endParaRPr lang="en-US" altLang="en-US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6BEB6BFB-FDEE-0B9C-3294-1450E71E9A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GB" altLang="en-US" sz="2800" b="1"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</a:pPr>
            <a:r>
              <a:rPr lang="en-GB" altLang="en-US" sz="2800" b="1">
                <a:latin typeface="Comic Sans MS" panose="030F0702030302020204" pitchFamily="66" charset="0"/>
              </a:rPr>
              <a:t>Liquids will transmit pressure throughout the liquid, regardless of the shape of the container</a:t>
            </a:r>
          </a:p>
          <a:p>
            <a:pPr>
              <a:lnSpc>
                <a:spcPct val="90000"/>
              </a:lnSpc>
            </a:pPr>
            <a:r>
              <a:rPr lang="en-GB" altLang="en-US" sz="2800" b="1">
                <a:latin typeface="Comic Sans MS" panose="030F0702030302020204" pitchFamily="66" charset="0"/>
              </a:rPr>
              <a:t>A force therefore can be applied wherever you want it </a:t>
            </a:r>
          </a:p>
          <a:p>
            <a:pPr>
              <a:lnSpc>
                <a:spcPct val="90000"/>
              </a:lnSpc>
            </a:pPr>
            <a:r>
              <a:rPr lang="en-GB" altLang="en-US" sz="2800" b="1">
                <a:latin typeface="Comic Sans MS" panose="030F0702030302020204" pitchFamily="66" charset="0"/>
              </a:rPr>
              <a:t>The force can be multiplied according the the area of the pistons used to push down on the water</a:t>
            </a:r>
            <a:endParaRPr lang="en-US" altLang="en-US" sz="2800" b="1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  <p:bldP spid="307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6E55FEF-6DEF-0217-4C26-01CDB7F118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solidFill>
                  <a:schemeClr val="accent2"/>
                </a:solidFill>
              </a:rPr>
              <a:t>Examples of the use of hydraulics</a:t>
            </a:r>
            <a:endParaRPr lang="en-US" altLang="en-US">
              <a:solidFill>
                <a:schemeClr val="accent2"/>
              </a:solidFill>
            </a:endParaRP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733952AF-BA42-0544-8D78-D387FE3A92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3600" b="1"/>
              <a:t>Car brakes</a:t>
            </a:r>
          </a:p>
          <a:p>
            <a:r>
              <a:rPr lang="en-GB" altLang="en-US" sz="3600" b="1"/>
              <a:t>Car jacks</a:t>
            </a:r>
          </a:p>
          <a:p>
            <a:r>
              <a:rPr lang="en-GB" altLang="en-US" sz="3600" b="1"/>
              <a:t>Fork lift trucks</a:t>
            </a:r>
          </a:p>
          <a:p>
            <a:r>
              <a:rPr lang="en-GB" altLang="en-US" sz="3600" b="1"/>
              <a:t>Lifts</a:t>
            </a:r>
          </a:p>
          <a:p>
            <a:r>
              <a:rPr lang="en-GB" altLang="en-US" sz="3600" b="1"/>
              <a:t>bulldozers</a:t>
            </a:r>
          </a:p>
          <a:p>
            <a:r>
              <a:rPr lang="en-GB" altLang="en-US" sz="3600" b="1"/>
              <a:t>Television cameras</a:t>
            </a:r>
            <a:endParaRPr lang="en-US" altLang="en-US" sz="3600" b="1"/>
          </a:p>
        </p:txBody>
      </p:sp>
      <p:pic>
        <p:nvPicPr>
          <p:cNvPr id="9220" name="Picture 4">
            <a:extLst>
              <a:ext uri="{FF2B5EF4-FFF2-40B4-BE49-F238E27FC236}">
                <a16:creationId xmlns:a16="http://schemas.microsoft.com/office/drawing/2014/main" id="{713321F4-7E3E-6CB2-4F4B-B02FE30172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276475"/>
            <a:ext cx="1681163" cy="1087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1" name="Picture 5">
            <a:extLst>
              <a:ext uri="{FF2B5EF4-FFF2-40B4-BE49-F238E27FC236}">
                <a16:creationId xmlns:a16="http://schemas.microsoft.com/office/drawing/2014/main" id="{EF129297-5E99-369B-A988-965BEB2A99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5029200"/>
            <a:ext cx="1244600" cy="1373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2" name="Picture 6">
            <a:extLst>
              <a:ext uri="{FF2B5EF4-FFF2-40B4-BE49-F238E27FC236}">
                <a16:creationId xmlns:a16="http://schemas.microsoft.com/office/drawing/2014/main" id="{70932797-DF4E-3693-0E74-E4A534B339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810000"/>
            <a:ext cx="1219200" cy="1268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3" name="Picture 7">
            <a:extLst>
              <a:ext uri="{FF2B5EF4-FFF2-40B4-BE49-F238E27FC236}">
                <a16:creationId xmlns:a16="http://schemas.microsoft.com/office/drawing/2014/main" id="{C60C1EE4-F269-C2E8-EC97-2E37A27289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676400"/>
            <a:ext cx="2128838" cy="98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4" name="Picture 8">
            <a:extLst>
              <a:ext uri="{FF2B5EF4-FFF2-40B4-BE49-F238E27FC236}">
                <a16:creationId xmlns:a16="http://schemas.microsoft.com/office/drawing/2014/main" id="{6F255279-8AA2-B4C5-1832-2CF7B8F18B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200400"/>
            <a:ext cx="1905000" cy="1198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4ED46E89-5288-B937-1B86-F3175B742B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GB" altLang="en-US" b="1">
                <a:solidFill>
                  <a:schemeClr val="accent2"/>
                </a:solidFill>
              </a:rPr>
              <a:t>How car brakes use hydraulics</a:t>
            </a:r>
            <a:endParaRPr lang="en-US" altLang="en-US" b="1">
              <a:solidFill>
                <a:schemeClr val="accent2"/>
              </a:solidFill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76628751-3BD2-C9AD-9415-075B7D7BD32F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3657600" y="1371600"/>
            <a:ext cx="51816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400" b="1"/>
              <a:t>A small force on the brake pedal will act on a piston with a small area</a:t>
            </a:r>
          </a:p>
          <a:p>
            <a:pPr>
              <a:lnSpc>
                <a:spcPct val="90000"/>
              </a:lnSpc>
            </a:pPr>
            <a:r>
              <a:rPr lang="en-GB" altLang="en-US" sz="2400" b="1"/>
              <a:t>The small piston pushes against the brake fluid</a:t>
            </a:r>
          </a:p>
          <a:p>
            <a:pPr>
              <a:lnSpc>
                <a:spcPct val="90000"/>
              </a:lnSpc>
            </a:pPr>
            <a:r>
              <a:rPr lang="en-GB" altLang="en-US" sz="2400" b="1"/>
              <a:t>The pressure exerted is transmitted to all parts of the liquid</a:t>
            </a:r>
          </a:p>
          <a:p>
            <a:pPr>
              <a:lnSpc>
                <a:spcPct val="90000"/>
              </a:lnSpc>
            </a:pPr>
            <a:r>
              <a:rPr lang="en-GB" altLang="en-US" sz="2400" b="1"/>
              <a:t>The pressure acts against four bigger pistons with larger areas</a:t>
            </a:r>
          </a:p>
          <a:p>
            <a:pPr>
              <a:lnSpc>
                <a:spcPct val="90000"/>
              </a:lnSpc>
            </a:pPr>
            <a:r>
              <a:rPr lang="en-GB" altLang="en-US" sz="2400" b="1"/>
              <a:t>The large pistons will multiple the force and cause the brake pads to push against the wheels</a:t>
            </a:r>
          </a:p>
          <a:p>
            <a:pPr>
              <a:lnSpc>
                <a:spcPct val="90000"/>
              </a:lnSpc>
            </a:pPr>
            <a:r>
              <a:rPr lang="en-GB" altLang="en-US" sz="2400" b="1"/>
              <a:t>As pressure is transmitted equally throughout the liquid, each brake works evenly too</a:t>
            </a:r>
            <a:endParaRPr lang="en-US" altLang="en-US" sz="2400" b="1"/>
          </a:p>
        </p:txBody>
      </p:sp>
      <p:pic>
        <p:nvPicPr>
          <p:cNvPr id="10246" name="Picture 6">
            <a:extLst>
              <a:ext uri="{FF2B5EF4-FFF2-40B4-BE49-F238E27FC236}">
                <a16:creationId xmlns:a16="http://schemas.microsoft.com/office/drawing/2014/main" id="{57014C42-51A4-6220-8B57-320D667AA96F}"/>
              </a:ext>
            </a:extLst>
          </p:cNvPr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1981200"/>
            <a:ext cx="3505200" cy="38655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4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8F4A522-FCC0-6B85-08FE-ADC6E21EA5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066800"/>
          </a:xfrm>
        </p:spPr>
        <p:txBody>
          <a:bodyPr/>
          <a:lstStyle/>
          <a:p>
            <a:r>
              <a:rPr lang="en-GB" altLang="en-US">
                <a:solidFill>
                  <a:schemeClr val="accent2"/>
                </a:solidFill>
                <a:latin typeface="Comic Sans MS" panose="030F0702030302020204" pitchFamily="66" charset="0"/>
              </a:rPr>
              <a:t>Hydraulic brake</a:t>
            </a:r>
            <a:endParaRPr lang="en-US" altLang="en-US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76D35FA-1315-7505-1C35-D1CF18DCE59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066800"/>
            <a:ext cx="44196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400">
                <a:latin typeface="Comic Sans MS" panose="030F0702030302020204" pitchFamily="66" charset="0"/>
              </a:rPr>
              <a:t>The diagram shows a simple brake where a pedal will push down on the smaller master piston</a:t>
            </a:r>
          </a:p>
          <a:p>
            <a:pPr>
              <a:lnSpc>
                <a:spcPct val="90000"/>
              </a:lnSpc>
            </a:pPr>
            <a:r>
              <a:rPr lang="en-GB" altLang="en-US" sz="2400">
                <a:latin typeface="Comic Sans MS" panose="030F0702030302020204" pitchFamily="66" charset="0"/>
              </a:rPr>
              <a:t>The force pushing down will put the liquid under pressure</a:t>
            </a:r>
          </a:p>
          <a:p>
            <a:pPr>
              <a:lnSpc>
                <a:spcPct val="90000"/>
              </a:lnSpc>
            </a:pPr>
            <a:r>
              <a:rPr lang="en-GB" altLang="en-US" sz="2400">
                <a:latin typeface="Comic Sans MS" panose="030F0702030302020204" pitchFamily="66" charset="0"/>
              </a:rPr>
              <a:t>The pressure is transmitted through the liquid and against the slave piston</a:t>
            </a:r>
          </a:p>
          <a:p>
            <a:pPr>
              <a:lnSpc>
                <a:spcPct val="90000"/>
              </a:lnSpc>
            </a:pPr>
            <a:r>
              <a:rPr lang="en-GB" altLang="en-US" sz="2400">
                <a:latin typeface="Comic Sans MS" panose="030F0702030302020204" pitchFamily="66" charset="0"/>
              </a:rPr>
              <a:t>The pressure causes the slave piston to exert a force where it is needed</a:t>
            </a:r>
            <a:endParaRPr lang="en-US" altLang="en-US" sz="2400">
              <a:latin typeface="Comic Sans MS" panose="030F0702030302020204" pitchFamily="66" charset="0"/>
            </a:endParaRPr>
          </a:p>
        </p:txBody>
      </p:sp>
      <p:pic>
        <p:nvPicPr>
          <p:cNvPr id="4101" name="Picture 5">
            <a:extLst>
              <a:ext uri="{FF2B5EF4-FFF2-40B4-BE49-F238E27FC236}">
                <a16:creationId xmlns:a16="http://schemas.microsoft.com/office/drawing/2014/main" id="{9A2F9248-33AE-FD99-BF2A-E33E97DBE4A5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76800" y="1752600"/>
            <a:ext cx="3886200" cy="393382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BB5BF43A-0FFB-8387-2793-A4212A9ED0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>
                <a:solidFill>
                  <a:schemeClr val="accent2"/>
                </a:solidFill>
                <a:latin typeface="Comic Sans MS" panose="030F0702030302020204" pitchFamily="66" charset="0"/>
              </a:rPr>
              <a:t>Using the formula </a:t>
            </a:r>
            <a:r>
              <a:rPr lang="en-GB" altLang="en-US" b="1">
                <a:solidFill>
                  <a:schemeClr val="bg1"/>
                </a:solidFill>
                <a:latin typeface="Comic Sans MS" panose="030F0702030302020204" pitchFamily="66" charset="0"/>
              </a:rPr>
              <a:t>P=F/A</a:t>
            </a:r>
            <a:endParaRPr lang="en-US" altLang="en-US" b="1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ECAC9DF4-820D-0E5C-9E24-C45A6CFB11B5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3733800" y="1981200"/>
            <a:ext cx="4724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400" b="1">
                <a:solidFill>
                  <a:srgbClr val="00CC00"/>
                </a:solidFill>
                <a:latin typeface="Arial" panose="020B0604020202020204" pitchFamily="34" charset="0"/>
              </a:rPr>
              <a:t>What is the pressure exerted on the liquid by the slave piston?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400" b="1">
                <a:latin typeface="Arial" panose="020B0604020202020204" pitchFamily="34" charset="0"/>
              </a:rPr>
              <a:t>Answer: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400" b="1">
                <a:solidFill>
                  <a:schemeClr val="accent2"/>
                </a:solidFill>
                <a:latin typeface="Arial" panose="020B0604020202020204" pitchFamily="34" charset="0"/>
              </a:rPr>
              <a:t>Pressure = 10N / 5cm2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400" b="1">
                <a:solidFill>
                  <a:schemeClr val="accent2"/>
                </a:solidFill>
                <a:latin typeface="Arial" panose="020B0604020202020204" pitchFamily="34" charset="0"/>
              </a:rPr>
              <a:t>                 = 2 N/cm</a:t>
            </a:r>
            <a:r>
              <a:rPr lang="en-GB" altLang="en-US" sz="2400" b="1" baseline="30000">
                <a:solidFill>
                  <a:schemeClr val="accent2"/>
                </a:solidFill>
                <a:latin typeface="Arial" panose="020B0604020202020204" pitchFamily="34" charset="0"/>
              </a:rPr>
              <a:t>2</a:t>
            </a:r>
          </a:p>
          <a:p>
            <a:pPr>
              <a:lnSpc>
                <a:spcPct val="90000"/>
              </a:lnSpc>
            </a:pPr>
            <a:r>
              <a:rPr lang="en-GB" altLang="en-US" sz="2400" b="1">
                <a:solidFill>
                  <a:srgbClr val="00CC00"/>
                </a:solidFill>
                <a:latin typeface="Arial" panose="020B0604020202020204" pitchFamily="34" charset="0"/>
              </a:rPr>
              <a:t>Calculate the area of the slave piston that will lift a 100N load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400" b="1">
                <a:latin typeface="Arial" panose="020B0604020202020204" pitchFamily="34" charset="0"/>
              </a:rPr>
              <a:t>Answer: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400" b="1">
                <a:solidFill>
                  <a:schemeClr val="accent2"/>
                </a:solidFill>
                <a:latin typeface="Arial" panose="020B0604020202020204" pitchFamily="34" charset="0"/>
              </a:rPr>
              <a:t>Area = force / pressure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400" b="1">
                <a:solidFill>
                  <a:schemeClr val="accent2"/>
                </a:solidFill>
                <a:latin typeface="Arial" panose="020B0604020202020204" pitchFamily="34" charset="0"/>
              </a:rPr>
              <a:t>         = 100N / 2 N/cm</a:t>
            </a:r>
            <a:r>
              <a:rPr lang="en-GB" altLang="en-US" sz="2400" b="1" baseline="30000">
                <a:solidFill>
                  <a:schemeClr val="accent2"/>
                </a:solidFill>
                <a:latin typeface="Arial" panose="020B0604020202020204" pitchFamily="34" charset="0"/>
              </a:rPr>
              <a:t>2</a:t>
            </a:r>
            <a:endParaRPr lang="en-US" altLang="en-US" sz="2400" b="1" baseline="3000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pic>
        <p:nvPicPr>
          <p:cNvPr id="6149" name="Picture 5">
            <a:extLst>
              <a:ext uri="{FF2B5EF4-FFF2-40B4-BE49-F238E27FC236}">
                <a16:creationId xmlns:a16="http://schemas.microsoft.com/office/drawing/2014/main" id="{CCCFABC6-34E0-8038-F8BB-E38EC65C1A3F}"/>
              </a:ext>
            </a:extLst>
          </p:cNvPr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2971800"/>
            <a:ext cx="2514600" cy="2994025"/>
          </a:xfrm>
          <a:ln/>
        </p:spPr>
      </p:pic>
      <p:sp>
        <p:nvSpPr>
          <p:cNvPr id="6150" name="Line 6">
            <a:extLst>
              <a:ext uri="{FF2B5EF4-FFF2-40B4-BE49-F238E27FC236}">
                <a16:creationId xmlns:a16="http://schemas.microsoft.com/office/drawing/2014/main" id="{F3F87601-323F-16BE-4C41-80A17FFBE01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14400" y="4572000"/>
            <a:ext cx="30480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51" name="Text Box 7">
            <a:extLst>
              <a:ext uri="{FF2B5EF4-FFF2-40B4-BE49-F238E27FC236}">
                <a16:creationId xmlns:a16="http://schemas.microsoft.com/office/drawing/2014/main" id="{47B20C2D-6066-1803-A32B-5AD0855C80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925" y="4811713"/>
            <a:ext cx="849313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1400" b="1">
                <a:solidFill>
                  <a:srgbClr val="FF0000"/>
                </a:solidFill>
                <a:latin typeface="Arial" panose="020B0604020202020204" pitchFamily="34" charset="0"/>
              </a:rPr>
              <a:t>Master </a:t>
            </a:r>
          </a:p>
          <a:p>
            <a:r>
              <a:rPr lang="en-GB" altLang="en-US" sz="1400" b="1">
                <a:solidFill>
                  <a:srgbClr val="FF0000"/>
                </a:solidFill>
                <a:latin typeface="Arial" panose="020B0604020202020204" pitchFamily="34" charset="0"/>
              </a:rPr>
              <a:t>Piston</a:t>
            </a:r>
          </a:p>
          <a:p>
            <a:r>
              <a:rPr lang="en-GB" altLang="en-US" sz="1400" b="1">
                <a:solidFill>
                  <a:srgbClr val="FF0000"/>
                </a:solidFill>
                <a:latin typeface="Arial" panose="020B0604020202020204" pitchFamily="34" charset="0"/>
              </a:rPr>
              <a:t>Is 5 cm</a:t>
            </a:r>
            <a:r>
              <a:rPr lang="en-GB" altLang="en-US" sz="1400" b="1" baseline="30000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  <a:endParaRPr lang="en-US" altLang="en-US" sz="1400" b="1" baseline="300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6153" name="Text Box 9">
            <a:extLst>
              <a:ext uri="{FF2B5EF4-FFF2-40B4-BE49-F238E27FC236}">
                <a16:creationId xmlns:a16="http://schemas.microsoft.com/office/drawing/2014/main" id="{A42E7E5A-E3E2-5853-907A-8ADEA92495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525" y="2803525"/>
            <a:ext cx="889000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GB" altLang="en-US" sz="1600" b="1">
              <a:solidFill>
                <a:srgbClr val="FF0000"/>
              </a:solidFill>
              <a:latin typeface="Arial" panose="020B0604020202020204" pitchFamily="34" charset="0"/>
            </a:endParaRPr>
          </a:p>
          <a:p>
            <a:r>
              <a:rPr lang="en-GB" altLang="en-US" sz="1600" b="1">
                <a:solidFill>
                  <a:srgbClr val="FF0000"/>
                </a:solidFill>
                <a:latin typeface="Arial" panose="020B0604020202020204" pitchFamily="34" charset="0"/>
              </a:rPr>
              <a:t>     </a:t>
            </a:r>
            <a:r>
              <a:rPr lang="en-GB" altLang="en-US" sz="1800" b="1">
                <a:solidFill>
                  <a:srgbClr val="FF0000"/>
                </a:solidFill>
                <a:latin typeface="Arial" panose="020B0604020202020204" pitchFamily="34" charset="0"/>
              </a:rPr>
              <a:t>10N</a:t>
            </a:r>
            <a:endParaRPr lang="en-US" altLang="en-US" sz="18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6154" name="Line 10">
            <a:extLst>
              <a:ext uri="{FF2B5EF4-FFF2-40B4-BE49-F238E27FC236}">
                <a16:creationId xmlns:a16="http://schemas.microsoft.com/office/drawing/2014/main" id="{9FAE240B-CCD6-A2BC-AE3F-07D3EDF0873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19200" y="3352800"/>
            <a:ext cx="22860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55" name="Line 11">
            <a:extLst>
              <a:ext uri="{FF2B5EF4-FFF2-40B4-BE49-F238E27FC236}">
                <a16:creationId xmlns:a16="http://schemas.microsoft.com/office/drawing/2014/main" id="{32AC1100-5FD3-D444-5676-EC7A7150030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19400" y="4648200"/>
            <a:ext cx="304800" cy="228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56" name="Text Box 12">
            <a:extLst>
              <a:ext uri="{FF2B5EF4-FFF2-40B4-BE49-F238E27FC236}">
                <a16:creationId xmlns:a16="http://schemas.microsoft.com/office/drawing/2014/main" id="{C7F43B3F-3E9D-DFCE-637A-CB12FD8F32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4724400"/>
            <a:ext cx="1219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600" b="1">
                <a:solidFill>
                  <a:srgbClr val="FF0000"/>
                </a:solidFill>
                <a:latin typeface="Arial" panose="020B0604020202020204" pitchFamily="34" charset="0"/>
              </a:rPr>
              <a:t>Slave piston</a:t>
            </a:r>
            <a:endParaRPr lang="en-US" altLang="en-US" sz="16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48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E8EF2D5-C3C9-5B05-4D8A-74749EA31C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762000"/>
          </a:xfrm>
        </p:spPr>
        <p:txBody>
          <a:bodyPr/>
          <a:lstStyle/>
          <a:p>
            <a:r>
              <a:rPr lang="en-GB" altLang="en-US"/>
              <a:t>More questions on hydraulics</a:t>
            </a:r>
            <a:endParaRPr lang="en-US" altLang="en-US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810E91A7-64BB-9F4B-B4E9-E0DB538D557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4038600"/>
            <a:ext cx="8001000" cy="2057400"/>
          </a:xfrm>
        </p:spPr>
        <p:txBody>
          <a:bodyPr/>
          <a:lstStyle/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n-GB" altLang="en-US" sz="2400">
                <a:latin typeface="Arial" panose="020B0604020202020204" pitchFamily="34" charset="0"/>
              </a:rPr>
              <a:t>What will the force (F1) need to be to exert a pressure of 20 N/cm2 ?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n-GB" altLang="en-US" sz="2400">
                <a:latin typeface="Arial" panose="020B0604020202020204" pitchFamily="34" charset="0"/>
              </a:rPr>
              <a:t>Calculate the weight (F2) that can be lifted by the slave piston.</a:t>
            </a:r>
          </a:p>
          <a:p>
            <a:pPr marL="457200" indent="-457200">
              <a:lnSpc>
                <a:spcPct val="90000"/>
              </a:lnSpc>
              <a:buFontTx/>
              <a:buNone/>
            </a:pPr>
            <a:r>
              <a:rPr lang="en-GB" altLang="en-US" sz="2400">
                <a:solidFill>
                  <a:srgbClr val="00CC00"/>
                </a:solidFill>
                <a:latin typeface="Arial" panose="020B0604020202020204" pitchFamily="34" charset="0"/>
              </a:rPr>
              <a:t>Answers:</a:t>
            </a:r>
            <a:r>
              <a:rPr lang="en-GB" altLang="en-US" sz="2400">
                <a:solidFill>
                  <a:srgbClr val="FF0000"/>
                </a:solidFill>
                <a:latin typeface="Arial" panose="020B0604020202020204" pitchFamily="34" charset="0"/>
              </a:rPr>
              <a:t>  </a:t>
            </a:r>
            <a:r>
              <a:rPr lang="en-GB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1. Force = 20 N/cm</a:t>
            </a:r>
            <a:r>
              <a:rPr lang="en-GB" altLang="en-US" sz="2400" b="1" baseline="30000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  <a:r>
              <a:rPr lang="en-GB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 x 10cm</a:t>
            </a:r>
            <a:r>
              <a:rPr lang="en-GB" altLang="en-US" sz="2400" b="1" baseline="30000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  <a:r>
              <a:rPr lang="en-GB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 = 200N</a:t>
            </a:r>
          </a:p>
          <a:p>
            <a:pPr marL="457200" indent="-457200">
              <a:lnSpc>
                <a:spcPct val="90000"/>
              </a:lnSpc>
              <a:buFontTx/>
              <a:buNone/>
            </a:pPr>
            <a:r>
              <a:rPr lang="en-GB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                 2. Force = 20 N/cm</a:t>
            </a:r>
            <a:r>
              <a:rPr lang="en-GB" altLang="en-US" sz="2400" b="1" baseline="30000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  <a:r>
              <a:rPr lang="en-GB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 x 100cm</a:t>
            </a:r>
            <a:r>
              <a:rPr lang="en-GB" altLang="en-US" sz="2400" b="1" baseline="3000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en-GB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 = 2000N</a:t>
            </a:r>
            <a:endParaRPr lang="en-US" altLang="en-US" sz="24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pic>
        <p:nvPicPr>
          <p:cNvPr id="7173" name="Picture 5">
            <a:extLst>
              <a:ext uri="{FF2B5EF4-FFF2-40B4-BE49-F238E27FC236}">
                <a16:creationId xmlns:a16="http://schemas.microsoft.com/office/drawing/2014/main" id="{37F1D863-0184-4934-9A74-118D6AAF5888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81200" y="1219200"/>
            <a:ext cx="5029200" cy="2667000"/>
          </a:xfrm>
        </p:spPr>
      </p:pic>
      <p:sp>
        <p:nvSpPr>
          <p:cNvPr id="7174" name="Line 6">
            <a:extLst>
              <a:ext uri="{FF2B5EF4-FFF2-40B4-BE49-F238E27FC236}">
                <a16:creationId xmlns:a16="http://schemas.microsoft.com/office/drawing/2014/main" id="{41F6E1E4-5F0D-CFCD-C7EF-31139AD643BA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2590800"/>
            <a:ext cx="457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5" name="Text Box 7">
            <a:extLst>
              <a:ext uri="{FF2B5EF4-FFF2-40B4-BE49-F238E27FC236}">
                <a16:creationId xmlns:a16="http://schemas.microsoft.com/office/drawing/2014/main" id="{D091AA79-D15A-44C6-6198-2F491E9DF1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362200"/>
            <a:ext cx="1143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b="1">
                <a:solidFill>
                  <a:srgbClr val="FF0000"/>
                </a:solidFill>
                <a:latin typeface="Arial" panose="020B0604020202020204" pitchFamily="34" charset="0"/>
              </a:rPr>
              <a:t>Master piston = 10cm</a:t>
            </a:r>
            <a:r>
              <a:rPr lang="en-GB" altLang="en-US" sz="2000" b="1" baseline="30000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  <a:endParaRPr lang="en-US" altLang="en-US" sz="2000" b="1" baseline="300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7176" name="Line 8">
            <a:extLst>
              <a:ext uri="{FF2B5EF4-FFF2-40B4-BE49-F238E27FC236}">
                <a16:creationId xmlns:a16="http://schemas.microsoft.com/office/drawing/2014/main" id="{8648FEC4-18E3-41A3-A7D2-9A46CE41001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400800" y="2743200"/>
            <a:ext cx="533400" cy="228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7" name="Text Box 9">
            <a:extLst>
              <a:ext uri="{FF2B5EF4-FFF2-40B4-BE49-F238E27FC236}">
                <a16:creationId xmlns:a16="http://schemas.microsoft.com/office/drawing/2014/main" id="{41B7DCEA-D8FF-EFD0-0F87-23C5788671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2895600"/>
            <a:ext cx="1752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b="1">
                <a:solidFill>
                  <a:srgbClr val="FF0000"/>
                </a:solidFill>
                <a:latin typeface="Arial" panose="020B0604020202020204" pitchFamily="34" charset="0"/>
              </a:rPr>
              <a:t>Slave piston = 100cm</a:t>
            </a:r>
            <a:r>
              <a:rPr lang="en-GB" altLang="en-US" sz="2000" b="1" baseline="30000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  <a:endParaRPr lang="en-US" altLang="en-US" sz="2000" b="1" baseline="300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1" grpId="0" build="p" autoUpdateAnimBg="0"/>
      <p:bldP spid="7175" grpId="0" autoUpdateAnimBg="0"/>
      <p:bldP spid="7177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A6A09A71-0921-B798-7708-FF86AB8C3F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305800" cy="1143000"/>
          </a:xfrm>
        </p:spPr>
        <p:txBody>
          <a:bodyPr/>
          <a:lstStyle/>
          <a:p>
            <a:r>
              <a:rPr lang="en-GB" altLang="en-US" sz="4000" b="1">
                <a:solidFill>
                  <a:schemeClr val="accent2"/>
                </a:solidFill>
              </a:rPr>
              <a:t>Summary of the principles of hydraulics</a:t>
            </a:r>
            <a:endParaRPr lang="en-US" altLang="en-US" sz="4000" b="1">
              <a:solidFill>
                <a:schemeClr val="accent2"/>
              </a:solidFill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DAD1F9DA-1DC5-D122-58C5-59C1C8891D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 b="1"/>
              <a:t>Pressure is transmitted throughout a liquid</a:t>
            </a:r>
          </a:p>
          <a:p>
            <a:pPr>
              <a:lnSpc>
                <a:spcPct val="90000"/>
              </a:lnSpc>
            </a:pPr>
            <a:r>
              <a:rPr lang="en-GB" altLang="en-US" sz="2800" b="1"/>
              <a:t>A force may be applied anywhere to the liquid</a:t>
            </a:r>
          </a:p>
          <a:p>
            <a:pPr>
              <a:lnSpc>
                <a:spcPct val="90000"/>
              </a:lnSpc>
            </a:pPr>
            <a:r>
              <a:rPr lang="en-GB" altLang="en-US" sz="2800" b="1"/>
              <a:t>All hydraulic systems use a small master piston and a large slave piston</a:t>
            </a:r>
          </a:p>
          <a:p>
            <a:pPr>
              <a:lnSpc>
                <a:spcPct val="90000"/>
              </a:lnSpc>
            </a:pPr>
            <a:r>
              <a:rPr lang="en-GB" altLang="en-US" sz="2800" b="1"/>
              <a:t>A small force is used to create a very big force</a:t>
            </a:r>
          </a:p>
          <a:p>
            <a:pPr>
              <a:lnSpc>
                <a:spcPct val="90000"/>
              </a:lnSpc>
            </a:pPr>
            <a:r>
              <a:rPr lang="en-GB" altLang="en-US" sz="2800" b="1"/>
              <a:t>The small master piston is used to apply a force</a:t>
            </a:r>
          </a:p>
          <a:p>
            <a:pPr>
              <a:lnSpc>
                <a:spcPct val="90000"/>
              </a:lnSpc>
            </a:pPr>
            <a:r>
              <a:rPr lang="en-GB" altLang="en-US" sz="2800" b="1"/>
              <a:t>The slave piston is always bigger than the master piston</a:t>
            </a:r>
          </a:p>
          <a:p>
            <a:pPr>
              <a:lnSpc>
                <a:spcPct val="90000"/>
              </a:lnSpc>
            </a:pPr>
            <a:r>
              <a:rPr lang="en-GB" altLang="en-US" sz="2800" b="1"/>
              <a:t>The larger slave piston will multiply the original force put on the master piston </a:t>
            </a:r>
          </a:p>
          <a:p>
            <a:pPr>
              <a:lnSpc>
                <a:spcPct val="90000"/>
              </a:lnSpc>
            </a:pPr>
            <a:endParaRPr lang="en-GB" altLang="en-US" sz="2800" b="1"/>
          </a:p>
          <a:p>
            <a:pPr>
              <a:lnSpc>
                <a:spcPct val="90000"/>
              </a:lnSpc>
            </a:pPr>
            <a:endParaRPr lang="en-GB" altLang="en-US" sz="2800"/>
          </a:p>
          <a:p>
            <a:pPr>
              <a:lnSpc>
                <a:spcPct val="90000"/>
              </a:lnSpc>
            </a:pPr>
            <a:endParaRPr lang="en-GB" altLang="en-US" sz="2800"/>
          </a:p>
          <a:p>
            <a:pPr>
              <a:lnSpc>
                <a:spcPct val="90000"/>
              </a:lnSpc>
            </a:pPr>
            <a:endParaRPr lang="en-US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8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3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26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04ACBBEB-17B7-5568-5DAE-A188FEDBB9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This powerpoint was kindly donated to 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www.worldofteaching.com</a:t>
            </a:r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http://www.worldofteaching.com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487</Words>
  <Application>Microsoft Office PowerPoint</Application>
  <PresentationFormat>On-screen Show (4:3)</PresentationFormat>
  <Paragraphs>64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Times New Roman</vt:lpstr>
      <vt:lpstr>Comic Sans MS</vt:lpstr>
      <vt:lpstr>Arial</vt:lpstr>
      <vt:lpstr>Default Design</vt:lpstr>
      <vt:lpstr>Hydraulics</vt:lpstr>
      <vt:lpstr>The important features of pressure in liquids</vt:lpstr>
      <vt:lpstr>Examples of the use of hydraulics</vt:lpstr>
      <vt:lpstr>How car brakes use hydraulics</vt:lpstr>
      <vt:lpstr>Hydraulic brake</vt:lpstr>
      <vt:lpstr>Using the formula P=F/A</vt:lpstr>
      <vt:lpstr>More questions on hydraulics</vt:lpstr>
      <vt:lpstr>Summary of the principles of hydraulics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Hydraulics and use of liquid pressure</dc:title>
  <dc:creator> </dc:creator>
  <cp:lastModifiedBy>Nayan GRIFFITHS</cp:lastModifiedBy>
  <cp:revision>4</cp:revision>
  <dcterms:created xsi:type="dcterms:W3CDTF">2002-01-29T17:15:25Z</dcterms:created>
  <dcterms:modified xsi:type="dcterms:W3CDTF">2023-03-13T11:00:16Z</dcterms:modified>
</cp:coreProperties>
</file>