
<file path=[Content_Types].xml><?xml version="1.0" encoding="utf-8"?>
<Types xmlns="http://schemas.openxmlformats.org/package/2006/content-types">
  <Default Extension="bin" ContentType="audio/unknown"/>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81" r:id="rId6"/>
    <p:sldId id="258" r:id="rId7"/>
    <p:sldId id="259" r:id="rId8"/>
    <p:sldId id="266" r:id="rId9"/>
    <p:sldId id="260" r:id="rId10"/>
    <p:sldId id="284" r:id="rId11"/>
    <p:sldId id="261" r:id="rId12"/>
    <p:sldId id="285" r:id="rId13"/>
    <p:sldId id="286" r:id="rId14"/>
    <p:sldId id="287" r:id="rId15"/>
    <p:sldId id="288" r:id="rId16"/>
    <p:sldId id="289" r:id="rId17"/>
    <p:sldId id="290" r:id="rId18"/>
    <p:sldId id="265" r:id="rId19"/>
    <p:sldId id="267" r:id="rId20"/>
    <p:sldId id="263" r:id="rId21"/>
    <p:sldId id="264" r:id="rId22"/>
    <p:sldId id="268" r:id="rId23"/>
    <p:sldId id="296"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297" r:id="rId38"/>
    <p:sldId id="270" r:id="rId39"/>
    <p:sldId id="273" r:id="rId40"/>
    <p:sldId id="274" r:id="rId41"/>
    <p:sldId id="298" r:id="rId42"/>
    <p:sldId id="275" r:id="rId43"/>
    <p:sldId id="300" r:id="rId44"/>
    <p:sldId id="280" r:id="rId45"/>
    <p:sldId id="278" r:id="rId46"/>
    <p:sldId id="276" r:id="rId47"/>
    <p:sldId id="277" r:id="rId48"/>
    <p:sldId id="299" r:id="rId49"/>
    <p:sldId id="295" r:id="rId50"/>
    <p:sldId id="291" r:id="rId51"/>
    <p:sldId id="292" r:id="rId52"/>
    <p:sldId id="293" r:id="rId53"/>
    <p:sldId id="282" r:id="rId54"/>
    <p:sldId id="283" r:id="rId55"/>
    <p:sldId id="269" r:id="rId56"/>
    <p:sldId id="294" r:id="rId57"/>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8000"/>
    <a:srgbClr val="99FF99"/>
    <a:srgbClr val="FFFF66"/>
    <a:srgbClr val="FFCC99"/>
    <a:srgbClr val="CC66FF"/>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670" autoAdjust="0"/>
    <p:restoredTop sz="90865" autoAdjust="0"/>
  </p:normalViewPr>
  <p:slideViewPr>
    <p:cSldViewPr>
      <p:cViewPr varScale="1">
        <p:scale>
          <a:sx n="94" d="100"/>
          <a:sy n="94" d="100"/>
        </p:scale>
        <p:origin x="78"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A5B60-4DC4-186E-FA29-C0114F62880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6228D2D-1C1F-1A89-EA4E-BF346762985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A5B229-12E8-2FB5-4708-B8AA0DBFCAE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87C4B2D-835A-587A-395C-FCFE1FCACDE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9AE9C35-3F50-49AA-473F-365529A5DBCC}"/>
              </a:ext>
            </a:extLst>
          </p:cNvPr>
          <p:cNvSpPr>
            <a:spLocks noGrp="1"/>
          </p:cNvSpPr>
          <p:nvPr>
            <p:ph type="sldNum" sz="quarter" idx="12"/>
          </p:nvPr>
        </p:nvSpPr>
        <p:spPr/>
        <p:txBody>
          <a:bodyPr/>
          <a:lstStyle>
            <a:lvl1pPr>
              <a:defRPr/>
            </a:lvl1pPr>
          </a:lstStyle>
          <a:p>
            <a:fld id="{21C50F77-3582-4CE7-AD55-B9AEF0D3ECA6}" type="slidenum">
              <a:rPr lang="en-US" altLang="en-US"/>
              <a:pPr/>
              <a:t>‹#›</a:t>
            </a:fld>
            <a:endParaRPr lang="en-US" altLang="en-US"/>
          </a:p>
        </p:txBody>
      </p:sp>
    </p:spTree>
    <p:extLst>
      <p:ext uri="{BB962C8B-B14F-4D97-AF65-F5344CB8AC3E}">
        <p14:creationId xmlns:p14="http://schemas.microsoft.com/office/powerpoint/2010/main" val="218082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210BF-A735-A890-3223-2D3BCDF69F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3C101B-B334-4B48-FBA0-802BB3469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7D1F44-6A60-1BC8-B63A-E007E95AC2C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4B2DF04-0F17-CAEB-6056-D410CF0ABE1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C1F4815-7506-52BB-2489-C4E377A7D9F6}"/>
              </a:ext>
            </a:extLst>
          </p:cNvPr>
          <p:cNvSpPr>
            <a:spLocks noGrp="1"/>
          </p:cNvSpPr>
          <p:nvPr>
            <p:ph type="sldNum" sz="quarter" idx="12"/>
          </p:nvPr>
        </p:nvSpPr>
        <p:spPr/>
        <p:txBody>
          <a:bodyPr/>
          <a:lstStyle>
            <a:lvl1pPr>
              <a:defRPr/>
            </a:lvl1pPr>
          </a:lstStyle>
          <a:p>
            <a:fld id="{7BF71DDA-68B2-4731-9DA4-B1C34DECD818}" type="slidenum">
              <a:rPr lang="en-US" altLang="en-US"/>
              <a:pPr/>
              <a:t>‹#›</a:t>
            </a:fld>
            <a:endParaRPr lang="en-US" altLang="en-US"/>
          </a:p>
        </p:txBody>
      </p:sp>
    </p:spTree>
    <p:extLst>
      <p:ext uri="{BB962C8B-B14F-4D97-AF65-F5344CB8AC3E}">
        <p14:creationId xmlns:p14="http://schemas.microsoft.com/office/powerpoint/2010/main" val="348815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33108C-5897-27E9-D127-87B25454D6EE}"/>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487205-B062-0237-F48F-F6800A3A7FA0}"/>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9D90AF-BC3F-AC09-008A-3F26DACE901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CCEEB01-A149-4550-4D95-5A823CD1E07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599394E-C596-B935-8CBE-E7D87594405A}"/>
              </a:ext>
            </a:extLst>
          </p:cNvPr>
          <p:cNvSpPr>
            <a:spLocks noGrp="1"/>
          </p:cNvSpPr>
          <p:nvPr>
            <p:ph type="sldNum" sz="quarter" idx="12"/>
          </p:nvPr>
        </p:nvSpPr>
        <p:spPr/>
        <p:txBody>
          <a:bodyPr/>
          <a:lstStyle>
            <a:lvl1pPr>
              <a:defRPr/>
            </a:lvl1pPr>
          </a:lstStyle>
          <a:p>
            <a:fld id="{ACEF64E3-C5E2-4EFD-91AA-E87600EA54D6}" type="slidenum">
              <a:rPr lang="en-US" altLang="en-US"/>
              <a:pPr/>
              <a:t>‹#›</a:t>
            </a:fld>
            <a:endParaRPr lang="en-US" altLang="en-US"/>
          </a:p>
        </p:txBody>
      </p:sp>
    </p:spTree>
    <p:extLst>
      <p:ext uri="{BB962C8B-B14F-4D97-AF65-F5344CB8AC3E}">
        <p14:creationId xmlns:p14="http://schemas.microsoft.com/office/powerpoint/2010/main" val="156735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9AA35-424F-5E39-C496-11EF7F9F0E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180BC8-AD37-EBAC-ABF9-3A0788C562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A706D1-7E4B-376F-8BB6-D70F1DBBEC5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ACCE500-5952-EF53-2FD8-A05DAEDEFCB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D19BC5F-60BF-D143-D2CE-13EF8F94AC9D}"/>
              </a:ext>
            </a:extLst>
          </p:cNvPr>
          <p:cNvSpPr>
            <a:spLocks noGrp="1"/>
          </p:cNvSpPr>
          <p:nvPr>
            <p:ph type="sldNum" sz="quarter" idx="12"/>
          </p:nvPr>
        </p:nvSpPr>
        <p:spPr/>
        <p:txBody>
          <a:bodyPr/>
          <a:lstStyle>
            <a:lvl1pPr>
              <a:defRPr/>
            </a:lvl1pPr>
          </a:lstStyle>
          <a:p>
            <a:fld id="{81793B17-FBC2-47CC-B841-069C43F4C67D}" type="slidenum">
              <a:rPr lang="en-US" altLang="en-US"/>
              <a:pPr/>
              <a:t>‹#›</a:t>
            </a:fld>
            <a:endParaRPr lang="en-US" altLang="en-US"/>
          </a:p>
        </p:txBody>
      </p:sp>
    </p:spTree>
    <p:extLst>
      <p:ext uri="{BB962C8B-B14F-4D97-AF65-F5344CB8AC3E}">
        <p14:creationId xmlns:p14="http://schemas.microsoft.com/office/powerpoint/2010/main" val="15911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B204-ABA5-33A3-C113-3BF31159183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39AE49-9A6B-FDF7-5EBD-C547967363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BB5F9F9-4F26-2E61-9E8B-E46453E7F6A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B876803-CC2F-EC3D-9D69-1024AC2C11C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D9E934F-2F99-9B34-2DDB-F1FC550A6B04}"/>
              </a:ext>
            </a:extLst>
          </p:cNvPr>
          <p:cNvSpPr>
            <a:spLocks noGrp="1"/>
          </p:cNvSpPr>
          <p:nvPr>
            <p:ph type="sldNum" sz="quarter" idx="12"/>
          </p:nvPr>
        </p:nvSpPr>
        <p:spPr/>
        <p:txBody>
          <a:bodyPr/>
          <a:lstStyle>
            <a:lvl1pPr>
              <a:defRPr/>
            </a:lvl1pPr>
          </a:lstStyle>
          <a:p>
            <a:fld id="{CE089D85-4666-454D-9A8A-797D6CEED191}" type="slidenum">
              <a:rPr lang="en-US" altLang="en-US"/>
              <a:pPr/>
              <a:t>‹#›</a:t>
            </a:fld>
            <a:endParaRPr lang="en-US" altLang="en-US"/>
          </a:p>
        </p:txBody>
      </p:sp>
    </p:spTree>
    <p:extLst>
      <p:ext uri="{BB962C8B-B14F-4D97-AF65-F5344CB8AC3E}">
        <p14:creationId xmlns:p14="http://schemas.microsoft.com/office/powerpoint/2010/main" val="80839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CDDD3-A1CB-ED12-9D6B-3CC34C9767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C15D93-7F58-C199-FB8C-551FD2DAFDE8}"/>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A8A1A4-3D2A-F426-536A-A616714DC59C}"/>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8F56BE-1401-9C36-079D-39CFA267363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F39CC36-BEE5-C062-4CBC-CEDA496B98E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E572598-4246-168E-B9D1-4BC34C431D8C}"/>
              </a:ext>
            </a:extLst>
          </p:cNvPr>
          <p:cNvSpPr>
            <a:spLocks noGrp="1"/>
          </p:cNvSpPr>
          <p:nvPr>
            <p:ph type="sldNum" sz="quarter" idx="12"/>
          </p:nvPr>
        </p:nvSpPr>
        <p:spPr/>
        <p:txBody>
          <a:bodyPr/>
          <a:lstStyle>
            <a:lvl1pPr>
              <a:defRPr/>
            </a:lvl1pPr>
          </a:lstStyle>
          <a:p>
            <a:fld id="{A42CEB46-EF3D-4189-8B94-8F800826EFEB}" type="slidenum">
              <a:rPr lang="en-US" altLang="en-US"/>
              <a:pPr/>
              <a:t>‹#›</a:t>
            </a:fld>
            <a:endParaRPr lang="en-US" altLang="en-US"/>
          </a:p>
        </p:txBody>
      </p:sp>
    </p:spTree>
    <p:extLst>
      <p:ext uri="{BB962C8B-B14F-4D97-AF65-F5344CB8AC3E}">
        <p14:creationId xmlns:p14="http://schemas.microsoft.com/office/powerpoint/2010/main" val="232592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C3A2-3477-14D3-EA6E-26541EB1C7D3}"/>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27CAFAB-94C0-0DAA-4317-D793DEA309F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1B1C2E-05DC-7984-3A76-84910CAD51C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1063AE-93EC-94B7-8060-EE1977675A8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207749-A441-BC09-297A-65570276B6A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9AC4F2-5E96-4727-53CB-4BFD90E0666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FF37F2B-02C3-9632-9981-DA5D0172DD37}"/>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5F29E3C5-2F91-8FA0-179D-11EEA69941EB}"/>
              </a:ext>
            </a:extLst>
          </p:cNvPr>
          <p:cNvSpPr>
            <a:spLocks noGrp="1"/>
          </p:cNvSpPr>
          <p:nvPr>
            <p:ph type="sldNum" sz="quarter" idx="12"/>
          </p:nvPr>
        </p:nvSpPr>
        <p:spPr/>
        <p:txBody>
          <a:bodyPr/>
          <a:lstStyle>
            <a:lvl1pPr>
              <a:defRPr/>
            </a:lvl1pPr>
          </a:lstStyle>
          <a:p>
            <a:fld id="{96432435-6467-4146-A95F-E8C23DBC1D69}" type="slidenum">
              <a:rPr lang="en-US" altLang="en-US"/>
              <a:pPr/>
              <a:t>‹#›</a:t>
            </a:fld>
            <a:endParaRPr lang="en-US" altLang="en-US"/>
          </a:p>
        </p:txBody>
      </p:sp>
    </p:spTree>
    <p:extLst>
      <p:ext uri="{BB962C8B-B14F-4D97-AF65-F5344CB8AC3E}">
        <p14:creationId xmlns:p14="http://schemas.microsoft.com/office/powerpoint/2010/main" val="236194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B9B72-D3DB-2C57-A602-27ED5F0544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0B72670-EC4C-1B03-DFE6-5A385C08039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60C5F6B-D767-9723-7B4B-CA9D3D537274}"/>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790BA2E-02F6-E8D7-8A88-E806AC74F375}"/>
              </a:ext>
            </a:extLst>
          </p:cNvPr>
          <p:cNvSpPr>
            <a:spLocks noGrp="1"/>
          </p:cNvSpPr>
          <p:nvPr>
            <p:ph type="sldNum" sz="quarter" idx="12"/>
          </p:nvPr>
        </p:nvSpPr>
        <p:spPr/>
        <p:txBody>
          <a:bodyPr/>
          <a:lstStyle>
            <a:lvl1pPr>
              <a:defRPr/>
            </a:lvl1pPr>
          </a:lstStyle>
          <a:p>
            <a:fld id="{AD02F6BD-BC86-452D-912F-4D07C7EF9970}" type="slidenum">
              <a:rPr lang="en-US" altLang="en-US"/>
              <a:pPr/>
              <a:t>‹#›</a:t>
            </a:fld>
            <a:endParaRPr lang="en-US" altLang="en-US"/>
          </a:p>
        </p:txBody>
      </p:sp>
    </p:spTree>
    <p:extLst>
      <p:ext uri="{BB962C8B-B14F-4D97-AF65-F5344CB8AC3E}">
        <p14:creationId xmlns:p14="http://schemas.microsoft.com/office/powerpoint/2010/main" val="144079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9F8CE5-A5F9-B51E-846F-D6069FEDA15D}"/>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D6697940-4E26-4409-ED6D-F9CDB9A4449C}"/>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8B0C282-C02E-CD46-1F11-C71EDEED5E8A}"/>
              </a:ext>
            </a:extLst>
          </p:cNvPr>
          <p:cNvSpPr>
            <a:spLocks noGrp="1"/>
          </p:cNvSpPr>
          <p:nvPr>
            <p:ph type="sldNum" sz="quarter" idx="12"/>
          </p:nvPr>
        </p:nvSpPr>
        <p:spPr/>
        <p:txBody>
          <a:bodyPr/>
          <a:lstStyle>
            <a:lvl1pPr>
              <a:defRPr/>
            </a:lvl1pPr>
          </a:lstStyle>
          <a:p>
            <a:fld id="{933EFC27-DD86-4803-AA3F-CC6B98238D1E}" type="slidenum">
              <a:rPr lang="en-US" altLang="en-US"/>
              <a:pPr/>
              <a:t>‹#›</a:t>
            </a:fld>
            <a:endParaRPr lang="en-US" altLang="en-US"/>
          </a:p>
        </p:txBody>
      </p:sp>
    </p:spTree>
    <p:extLst>
      <p:ext uri="{BB962C8B-B14F-4D97-AF65-F5344CB8AC3E}">
        <p14:creationId xmlns:p14="http://schemas.microsoft.com/office/powerpoint/2010/main" val="66109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10E88-9C50-3068-77E8-72112A29DA6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1BA55F4-800C-7348-57B8-64E34491AEC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E22508-05E7-9AFE-AAF7-282EE1AF22D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4E5E-097F-2342-83C4-B76D1C38566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C79022A-9E87-9AD5-FFB3-A6BC536E678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3904371-5F72-DC30-E959-97A145DA2351}"/>
              </a:ext>
            </a:extLst>
          </p:cNvPr>
          <p:cNvSpPr>
            <a:spLocks noGrp="1"/>
          </p:cNvSpPr>
          <p:nvPr>
            <p:ph type="sldNum" sz="quarter" idx="12"/>
          </p:nvPr>
        </p:nvSpPr>
        <p:spPr/>
        <p:txBody>
          <a:bodyPr/>
          <a:lstStyle>
            <a:lvl1pPr>
              <a:defRPr/>
            </a:lvl1pPr>
          </a:lstStyle>
          <a:p>
            <a:fld id="{5671EABF-75F8-44E8-A270-3E1B22C47B9B}" type="slidenum">
              <a:rPr lang="en-US" altLang="en-US"/>
              <a:pPr/>
              <a:t>‹#›</a:t>
            </a:fld>
            <a:endParaRPr lang="en-US" altLang="en-US"/>
          </a:p>
        </p:txBody>
      </p:sp>
    </p:spTree>
    <p:extLst>
      <p:ext uri="{BB962C8B-B14F-4D97-AF65-F5344CB8AC3E}">
        <p14:creationId xmlns:p14="http://schemas.microsoft.com/office/powerpoint/2010/main" val="953595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0F5E0-26FC-68C0-0FC0-A5C3DCFF812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E02B83-5F66-B3B3-94DA-2D01BEC5E6F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75B0EC-5929-AA17-6FA5-008CAD5EF34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4955BC-F00B-6789-1525-C6DD2EB00EE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C8D081D-F8CB-6518-8E7D-9E9E30334B5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5E797D5-5BF9-5C93-8896-5DCE3188A503}"/>
              </a:ext>
            </a:extLst>
          </p:cNvPr>
          <p:cNvSpPr>
            <a:spLocks noGrp="1"/>
          </p:cNvSpPr>
          <p:nvPr>
            <p:ph type="sldNum" sz="quarter" idx="12"/>
          </p:nvPr>
        </p:nvSpPr>
        <p:spPr/>
        <p:txBody>
          <a:bodyPr/>
          <a:lstStyle>
            <a:lvl1pPr>
              <a:defRPr/>
            </a:lvl1pPr>
          </a:lstStyle>
          <a:p>
            <a:fld id="{4E77CDEC-A810-42B9-BF59-6C04D941D76F}" type="slidenum">
              <a:rPr lang="en-US" altLang="en-US"/>
              <a:pPr/>
              <a:t>‹#›</a:t>
            </a:fld>
            <a:endParaRPr lang="en-US" altLang="en-US"/>
          </a:p>
        </p:txBody>
      </p:sp>
    </p:spTree>
    <p:extLst>
      <p:ext uri="{BB962C8B-B14F-4D97-AF65-F5344CB8AC3E}">
        <p14:creationId xmlns:p14="http://schemas.microsoft.com/office/powerpoint/2010/main" val="300480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CC66"/>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97A332F-CCA4-8400-0BAF-7C598AB5A901}"/>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9200318-94C5-40F9-A8E9-70E2A408D89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2962675-038E-30F6-9DB7-DF8038629B0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en-US" altLang="en-US"/>
          </a:p>
        </p:txBody>
      </p:sp>
      <p:sp>
        <p:nvSpPr>
          <p:cNvPr id="1029" name="Rectangle 5">
            <a:extLst>
              <a:ext uri="{FF2B5EF4-FFF2-40B4-BE49-F238E27FC236}">
                <a16:creationId xmlns:a16="http://schemas.microsoft.com/office/drawing/2014/main" id="{8316A28B-54D4-0FB2-4D35-CEDC7B3256A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en-US" altLang="en-US"/>
          </a:p>
        </p:txBody>
      </p:sp>
      <p:sp>
        <p:nvSpPr>
          <p:cNvPr id="1030" name="Rectangle 6">
            <a:extLst>
              <a:ext uri="{FF2B5EF4-FFF2-40B4-BE49-F238E27FC236}">
                <a16:creationId xmlns:a16="http://schemas.microsoft.com/office/drawing/2014/main" id="{A017FF13-14DE-1C09-7D00-136B3727D65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FF09E8FE-A0DC-4893-93B0-BFA09B788D1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3" Type="http://schemas.openxmlformats.org/officeDocument/2006/relationships/hyperlink" Target="http://www.ill.fr/dif/3D-crystals/images/fem.gif" TargetMode="External"/><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hyperlink" Target="http://www.ill.fr/dif/3D-crystals/images/fe3o4m.gif" TargetMode="External"/><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bin"/><Relationship Id="rId1" Type="http://schemas.openxmlformats.org/officeDocument/2006/relationships/slideLayout" Target="../slideLayouts/slideLayout7.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99"/>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2E35672-B5B8-478D-11C2-C23B3F39CE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438400"/>
            <a:ext cx="4394200" cy="4011613"/>
          </a:xfrm>
          <a:prstGeom prst="rect">
            <a:avLst/>
          </a:prstGeom>
          <a:noFill/>
          <a:extLst>
            <a:ext uri="{909E8E84-426E-40DD-AFC4-6F175D3DCCD1}">
              <a14:hiddenFill xmlns:a14="http://schemas.microsoft.com/office/drawing/2010/main">
                <a:solidFill>
                  <a:srgbClr val="FFFFFF"/>
                </a:solidFill>
              </a14:hiddenFill>
            </a:ext>
          </a:extLst>
        </p:spPr>
      </p:pic>
      <p:sp>
        <p:nvSpPr>
          <p:cNvPr id="2051" name="WordArt 3">
            <a:extLst>
              <a:ext uri="{FF2B5EF4-FFF2-40B4-BE49-F238E27FC236}">
                <a16:creationId xmlns:a16="http://schemas.microsoft.com/office/drawing/2014/main" id="{CE4DC0BA-7BC6-3499-7BFF-A928563ADFFE}"/>
              </a:ext>
            </a:extLst>
          </p:cNvPr>
          <p:cNvSpPr>
            <a:spLocks noChangeArrowheads="1" noChangeShapeType="1" noTextEdit="1"/>
          </p:cNvSpPr>
          <p:nvPr/>
        </p:nvSpPr>
        <p:spPr bwMode="auto">
          <a:xfrm>
            <a:off x="1219200" y="1066800"/>
            <a:ext cx="2790825" cy="1057275"/>
          </a:xfrm>
          <a:prstGeom prst="rect">
            <a:avLst/>
          </a:prstGeom>
        </p:spPr>
        <p:txBody>
          <a:bodyPr wrap="none" fromWordArt="1">
            <a:prstTxWarp prst="textPlain">
              <a:avLst>
                <a:gd name="adj" fmla="val 50000"/>
              </a:avLst>
            </a:prstTxWarp>
          </a:bodyPr>
          <a:lstStyle/>
          <a:p>
            <a:pPr algn="ctr"/>
            <a:r>
              <a:rPr lang="en-GB" sz="72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Chiller" panose="04020404031007020602" pitchFamily="82" charset="0"/>
              </a:rPr>
              <a:t>Magnetism</a:t>
            </a:r>
          </a:p>
        </p:txBody>
      </p:sp>
      <p:pic>
        <p:nvPicPr>
          <p:cNvPr id="2052" name="Picture 4">
            <a:extLst>
              <a:ext uri="{FF2B5EF4-FFF2-40B4-BE49-F238E27FC236}">
                <a16:creationId xmlns:a16="http://schemas.microsoft.com/office/drawing/2014/main" id="{8E288F1E-0217-BAD8-1226-C37550ADCF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438400"/>
            <a:ext cx="2438400" cy="2201863"/>
          </a:xfrm>
          <a:prstGeom prst="rect">
            <a:avLst/>
          </a:prstGeom>
          <a:solidFill>
            <a:schemeClr val="bg1"/>
          </a:solid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ssolve">
                                      <p:cBhvr>
                                        <p:cTn id="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4C9FC1D-66C4-7FF1-B3E0-B04FF7939EC9}"/>
              </a:ext>
            </a:extLst>
          </p:cNvPr>
          <p:cNvSpPr>
            <a:spLocks noGrp="1" noChangeArrowheads="1"/>
          </p:cNvSpPr>
          <p:nvPr>
            <p:ph type="title"/>
          </p:nvPr>
        </p:nvSpPr>
        <p:spPr/>
        <p:txBody>
          <a:bodyPr/>
          <a:lstStyle/>
          <a:p>
            <a:r>
              <a:rPr lang="en-US" altLang="en-US"/>
              <a:t>No Monopoles Allowed</a:t>
            </a:r>
          </a:p>
        </p:txBody>
      </p:sp>
      <p:sp>
        <p:nvSpPr>
          <p:cNvPr id="31747" name="Rectangle 3">
            <a:extLst>
              <a:ext uri="{FF2B5EF4-FFF2-40B4-BE49-F238E27FC236}">
                <a16:creationId xmlns:a16="http://schemas.microsoft.com/office/drawing/2014/main" id="{F8AAA10C-254A-65D1-89A0-5A130E0A483C}"/>
              </a:ext>
            </a:extLst>
          </p:cNvPr>
          <p:cNvSpPr>
            <a:spLocks noChangeArrowheads="1"/>
          </p:cNvSpPr>
          <p:nvPr/>
        </p:nvSpPr>
        <p:spPr bwMode="auto">
          <a:xfrm>
            <a:off x="1371600" y="2057400"/>
            <a:ext cx="7010400" cy="455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800" b="0">
                <a:solidFill>
                  <a:srgbClr val="000000"/>
                </a:solidFill>
                <a:latin typeface="Comic Sans MS" panose="030F0702030302020204" pitchFamily="66" charset="0"/>
              </a:rPr>
              <a:t>It has not been shown to be possible to end up with a single North pole or a single South pole, which is a monopole ("mono" means one or single, thus one pole). </a:t>
            </a: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Note: Some theorists believe that magnetic monopoles may have been made in the early Universe. So far, none have been detected.</a:t>
            </a:r>
            <a:endParaRPr lang="en-US" altLang="en-US" sz="1800" b="0">
              <a:latin typeface="Comic Sans MS" panose="030F0702030302020204" pitchFamily="66" charset="0"/>
            </a:endParaRPr>
          </a:p>
        </p:txBody>
      </p:sp>
      <p:sp>
        <p:nvSpPr>
          <p:cNvPr id="31748" name="Rectangle 4">
            <a:extLst>
              <a:ext uri="{FF2B5EF4-FFF2-40B4-BE49-F238E27FC236}">
                <a16:creationId xmlns:a16="http://schemas.microsoft.com/office/drawing/2014/main" id="{0E1762CE-AF5A-1D5F-B453-78A2EC7A31C4}"/>
              </a:ext>
            </a:extLst>
          </p:cNvPr>
          <p:cNvSpPr>
            <a:spLocks noChangeArrowheads="1"/>
          </p:cNvSpPr>
          <p:nvPr/>
        </p:nvSpPr>
        <p:spPr bwMode="auto">
          <a:xfrm>
            <a:off x="3581400" y="3886200"/>
            <a:ext cx="685800" cy="685800"/>
          </a:xfrm>
          <a:prstGeom prst="rect">
            <a:avLst/>
          </a:prstGeom>
          <a:solidFill>
            <a:srgbClr val="9966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49" name="Rectangle 5">
            <a:extLst>
              <a:ext uri="{FF2B5EF4-FFF2-40B4-BE49-F238E27FC236}">
                <a16:creationId xmlns:a16="http://schemas.microsoft.com/office/drawing/2014/main" id="{B95B2BFC-D9A0-9502-D4DE-7A2CB6CD9493}"/>
              </a:ext>
            </a:extLst>
          </p:cNvPr>
          <p:cNvSpPr>
            <a:spLocks noChangeArrowheads="1"/>
          </p:cNvSpPr>
          <p:nvPr/>
        </p:nvSpPr>
        <p:spPr bwMode="auto">
          <a:xfrm>
            <a:off x="5638800" y="3886200"/>
            <a:ext cx="685800" cy="685800"/>
          </a:xfrm>
          <a:prstGeom prst="rect">
            <a:avLst/>
          </a:prstGeom>
          <a:solidFill>
            <a:srgbClr val="9966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50" name="Text Box 6">
            <a:extLst>
              <a:ext uri="{FF2B5EF4-FFF2-40B4-BE49-F238E27FC236}">
                <a16:creationId xmlns:a16="http://schemas.microsoft.com/office/drawing/2014/main" id="{FE8ADE52-0C8A-4483-F6C7-525CB5D6CBFF}"/>
              </a:ext>
            </a:extLst>
          </p:cNvPr>
          <p:cNvSpPr txBox="1">
            <a:spLocks noChangeArrowheads="1"/>
          </p:cNvSpPr>
          <p:nvPr/>
        </p:nvSpPr>
        <p:spPr bwMode="auto">
          <a:xfrm>
            <a:off x="3733800" y="3962400"/>
            <a:ext cx="3952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S</a:t>
            </a:r>
          </a:p>
        </p:txBody>
      </p:sp>
      <p:sp>
        <p:nvSpPr>
          <p:cNvPr id="31751" name="Text Box 7">
            <a:extLst>
              <a:ext uri="{FF2B5EF4-FFF2-40B4-BE49-F238E27FC236}">
                <a16:creationId xmlns:a16="http://schemas.microsoft.com/office/drawing/2014/main" id="{335AEC4B-7484-47CD-B8D9-3729B17EEBBE}"/>
              </a:ext>
            </a:extLst>
          </p:cNvPr>
          <p:cNvSpPr txBox="1">
            <a:spLocks noChangeArrowheads="1"/>
          </p:cNvSpPr>
          <p:nvPr/>
        </p:nvSpPr>
        <p:spPr bwMode="auto">
          <a:xfrm>
            <a:off x="5715000" y="3962400"/>
            <a:ext cx="42703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N</a:t>
            </a:r>
          </a:p>
        </p:txBody>
      </p:sp>
      <p:sp>
        <p:nvSpPr>
          <p:cNvPr id="31752" name="Oval 8">
            <a:extLst>
              <a:ext uri="{FF2B5EF4-FFF2-40B4-BE49-F238E27FC236}">
                <a16:creationId xmlns:a16="http://schemas.microsoft.com/office/drawing/2014/main" id="{8118B457-8A20-256E-1E33-794DA8F95D79}"/>
              </a:ext>
            </a:extLst>
          </p:cNvPr>
          <p:cNvSpPr>
            <a:spLocks noChangeArrowheads="1"/>
          </p:cNvSpPr>
          <p:nvPr/>
        </p:nvSpPr>
        <p:spPr bwMode="auto">
          <a:xfrm>
            <a:off x="3124200" y="3581400"/>
            <a:ext cx="1676400" cy="1447800"/>
          </a:xfrm>
          <a:prstGeom prst="ellipse">
            <a:avLst/>
          </a:prstGeom>
          <a:noFill/>
          <a:ln w="57150" cap="sq">
            <a:solidFill>
              <a:srgbClr val="FF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53" name="Oval 9">
            <a:extLst>
              <a:ext uri="{FF2B5EF4-FFF2-40B4-BE49-F238E27FC236}">
                <a16:creationId xmlns:a16="http://schemas.microsoft.com/office/drawing/2014/main" id="{6A73AABB-F26F-566D-C991-9E7E4519FAF9}"/>
              </a:ext>
            </a:extLst>
          </p:cNvPr>
          <p:cNvSpPr>
            <a:spLocks noChangeArrowheads="1"/>
          </p:cNvSpPr>
          <p:nvPr/>
        </p:nvSpPr>
        <p:spPr bwMode="auto">
          <a:xfrm>
            <a:off x="5105400" y="3505200"/>
            <a:ext cx="1676400" cy="1447800"/>
          </a:xfrm>
          <a:prstGeom prst="ellipse">
            <a:avLst/>
          </a:prstGeom>
          <a:noFill/>
          <a:ln w="57150" cap="sq">
            <a:solidFill>
              <a:srgbClr val="FF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54" name="Line 10">
            <a:extLst>
              <a:ext uri="{FF2B5EF4-FFF2-40B4-BE49-F238E27FC236}">
                <a16:creationId xmlns:a16="http://schemas.microsoft.com/office/drawing/2014/main" id="{AC69D4DB-82A4-76FD-1BAA-49F42F13057F}"/>
              </a:ext>
            </a:extLst>
          </p:cNvPr>
          <p:cNvSpPr>
            <a:spLocks noChangeShapeType="1"/>
          </p:cNvSpPr>
          <p:nvPr/>
        </p:nvSpPr>
        <p:spPr bwMode="auto">
          <a:xfrm>
            <a:off x="3505200" y="3733800"/>
            <a:ext cx="838200" cy="1219200"/>
          </a:xfrm>
          <a:prstGeom prst="line">
            <a:avLst/>
          </a:prstGeom>
          <a:noFill/>
          <a:ln w="57150" cap="sq">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55" name="Line 11">
            <a:extLst>
              <a:ext uri="{FF2B5EF4-FFF2-40B4-BE49-F238E27FC236}">
                <a16:creationId xmlns:a16="http://schemas.microsoft.com/office/drawing/2014/main" id="{EF735049-E943-E9F8-7E31-7CB11777760D}"/>
              </a:ext>
            </a:extLst>
          </p:cNvPr>
          <p:cNvSpPr>
            <a:spLocks noChangeShapeType="1"/>
          </p:cNvSpPr>
          <p:nvPr/>
        </p:nvSpPr>
        <p:spPr bwMode="auto">
          <a:xfrm>
            <a:off x="5486400" y="3581400"/>
            <a:ext cx="990600" cy="1219200"/>
          </a:xfrm>
          <a:prstGeom prst="line">
            <a:avLst/>
          </a:prstGeom>
          <a:noFill/>
          <a:ln w="57150" cap="sq">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pattFill prst="pct50">
          <a:fgClr>
            <a:srgbClr val="00CC66"/>
          </a:fgClr>
          <a:bgClr>
            <a:srgbClr val="FFFFFF"/>
          </a:bgClr>
        </a:pattFill>
        <a:effectLst/>
      </p:bgPr>
    </p:bg>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0B9761AB-ED87-53A5-C38E-520EA1077B45}"/>
              </a:ext>
            </a:extLst>
          </p:cNvPr>
          <p:cNvSpPr txBox="1">
            <a:spLocks noChangeArrowheads="1"/>
          </p:cNvSpPr>
          <p:nvPr/>
        </p:nvSpPr>
        <p:spPr bwMode="auto">
          <a:xfrm>
            <a:off x="517525" y="117475"/>
            <a:ext cx="4283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solidFill>
                  <a:schemeClr val="bg1"/>
                </a:solidFill>
                <a:effectLst>
                  <a:outerShdw blurRad="38100" dist="38100" dir="2700000" algn="tl">
                    <a:srgbClr val="C0C0C0"/>
                  </a:outerShdw>
                </a:effectLst>
                <a:latin typeface="Snap ITC" panose="04040A07060A02020202" pitchFamily="82" charset="0"/>
              </a:rPr>
              <a:t>Magnetic Fields</a:t>
            </a:r>
          </a:p>
        </p:txBody>
      </p:sp>
      <p:pic>
        <p:nvPicPr>
          <p:cNvPr id="7171" name="Picture 3">
            <a:extLst>
              <a:ext uri="{FF2B5EF4-FFF2-40B4-BE49-F238E27FC236}">
                <a16:creationId xmlns:a16="http://schemas.microsoft.com/office/drawing/2014/main" id="{6B4C80DF-A07B-20B6-8F2E-C7548AF46D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143000"/>
            <a:ext cx="4114800" cy="2833688"/>
          </a:xfrm>
          <a:prstGeom prst="rect">
            <a:avLst/>
          </a:prstGeom>
          <a:noFill/>
          <a:extLst>
            <a:ext uri="{909E8E84-426E-40DD-AFC4-6F175D3DCCD1}">
              <a14:hiddenFill xmlns:a14="http://schemas.microsoft.com/office/drawing/2010/main">
                <a:solidFill>
                  <a:srgbClr val="FFFFFF"/>
                </a:solidFill>
              </a14:hiddenFill>
            </a:ext>
          </a:extLst>
        </p:spPr>
      </p:pic>
      <p:sp>
        <p:nvSpPr>
          <p:cNvPr id="7172" name="Text Box 4">
            <a:extLst>
              <a:ext uri="{FF2B5EF4-FFF2-40B4-BE49-F238E27FC236}">
                <a16:creationId xmlns:a16="http://schemas.microsoft.com/office/drawing/2014/main" id="{CA0872DF-E29C-D614-4B57-2C515E2A84D0}"/>
              </a:ext>
            </a:extLst>
          </p:cNvPr>
          <p:cNvSpPr txBox="1">
            <a:spLocks noChangeArrowheads="1"/>
          </p:cNvSpPr>
          <p:nvPr/>
        </p:nvSpPr>
        <p:spPr bwMode="auto">
          <a:xfrm>
            <a:off x="2574925" y="4927600"/>
            <a:ext cx="65611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a:solidFill>
                  <a:schemeClr val="bg1"/>
                </a:solidFill>
                <a:effectLst>
                  <a:outerShdw blurRad="38100" dist="38100" dir="2700000" algn="tl">
                    <a:srgbClr val="C0C0C0"/>
                  </a:outerShdw>
                </a:effectLst>
                <a:latin typeface="Tempus Sans ITC" panose="04020404030D07020202" pitchFamily="82" charset="0"/>
              </a:rPr>
              <a:t>The region where the magnetic forces</a:t>
            </a:r>
          </a:p>
          <a:p>
            <a:pPr algn="ctr"/>
            <a:r>
              <a:rPr lang="en-US" altLang="en-US" sz="3200">
                <a:solidFill>
                  <a:schemeClr val="bg1"/>
                </a:solidFill>
                <a:effectLst>
                  <a:outerShdw blurRad="38100" dist="38100" dir="2700000" algn="tl">
                    <a:srgbClr val="C0C0C0"/>
                  </a:outerShdw>
                </a:effectLst>
                <a:latin typeface="Tempus Sans ITC" panose="04020404030D07020202" pitchFamily="82" charset="0"/>
              </a:rPr>
              <a:t>act is called the “magnetic field”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checkerboard(across)">
                                      <p:cBhvr>
                                        <p:cTn id="7" dur="500"/>
                                        <p:tgtEl>
                                          <p:spTgt spid="7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 calcmode="lin" valueType="num">
                                      <p:cBhvr additive="base">
                                        <p:cTn id="12" dur="500"/>
                                        <p:tgtEl>
                                          <p:spTgt spid="7172"/>
                                        </p:tgtEl>
                                        <p:attrNameLst>
                                          <p:attrName>ppt_y</p:attrName>
                                        </p:attrNameLst>
                                      </p:cBhvr>
                                      <p:tavLst>
                                        <p:tav tm="0">
                                          <p:val>
                                            <p:strVal val="#ppt_y+#ppt_h*1.125000"/>
                                          </p:val>
                                        </p:tav>
                                        <p:tav tm="100000">
                                          <p:val>
                                            <p:strVal val="#ppt_y"/>
                                          </p:val>
                                        </p:tav>
                                      </p:tavLst>
                                    </p:anim>
                                    <p:animEffect transition="in" filter="wipe(up)">
                                      <p:cBhvr>
                                        <p:cTn id="13"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F51FE01-2BEE-339C-4304-D9A2513F7D46}"/>
              </a:ext>
            </a:extLst>
          </p:cNvPr>
          <p:cNvSpPr>
            <a:spLocks noGrp="1" noChangeArrowheads="1"/>
          </p:cNvSpPr>
          <p:nvPr>
            <p:ph type="title"/>
          </p:nvPr>
        </p:nvSpPr>
        <p:spPr/>
        <p:txBody>
          <a:bodyPr/>
          <a:lstStyle/>
          <a:p>
            <a:r>
              <a:rPr lang="en-US" altLang="en-US" sz="4000"/>
              <a:t>Defining Magnetic Field Direction</a:t>
            </a:r>
            <a:endParaRPr lang="en-US" altLang="en-US"/>
          </a:p>
        </p:txBody>
      </p:sp>
      <p:sp>
        <p:nvSpPr>
          <p:cNvPr id="32771" name="Text Box 3">
            <a:extLst>
              <a:ext uri="{FF2B5EF4-FFF2-40B4-BE49-F238E27FC236}">
                <a16:creationId xmlns:a16="http://schemas.microsoft.com/office/drawing/2014/main" id="{54C92A1A-1E65-F90B-F1FE-5FB081C3B555}"/>
              </a:ext>
            </a:extLst>
          </p:cNvPr>
          <p:cNvSpPr txBox="1">
            <a:spLocks noChangeArrowheads="1"/>
          </p:cNvSpPr>
          <p:nvPr/>
        </p:nvSpPr>
        <p:spPr bwMode="auto">
          <a:xfrm>
            <a:off x="2286000" y="2057400"/>
            <a:ext cx="4746625" cy="44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0">
                <a:solidFill>
                  <a:srgbClr val="FF0000"/>
                </a:solidFill>
                <a:latin typeface="Comic Sans MS" panose="030F0702030302020204" pitchFamily="66" charset="0"/>
              </a:rPr>
              <a:t>Magnetic Field vectors as written as B</a:t>
            </a:r>
            <a:endParaRPr lang="en-US" altLang="en-US" sz="2000" b="0">
              <a:latin typeface="Comic Sans MS" panose="030F0702030302020204" pitchFamily="66" charset="0"/>
            </a:endParaRPr>
          </a:p>
        </p:txBody>
      </p:sp>
      <p:sp>
        <p:nvSpPr>
          <p:cNvPr id="32772" name="Line 4">
            <a:extLst>
              <a:ext uri="{FF2B5EF4-FFF2-40B4-BE49-F238E27FC236}">
                <a16:creationId xmlns:a16="http://schemas.microsoft.com/office/drawing/2014/main" id="{4D6CC681-949D-0D0C-FB3F-BF5E4199304E}"/>
              </a:ext>
            </a:extLst>
          </p:cNvPr>
          <p:cNvSpPr>
            <a:spLocks noChangeShapeType="1"/>
          </p:cNvSpPr>
          <p:nvPr/>
        </p:nvSpPr>
        <p:spPr bwMode="auto">
          <a:xfrm>
            <a:off x="6705600" y="2133600"/>
            <a:ext cx="228600" cy="0"/>
          </a:xfrm>
          <a:prstGeom prst="line">
            <a:avLst/>
          </a:prstGeom>
          <a:noFill/>
          <a:ln w="1270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773" name="Text Box 5">
            <a:extLst>
              <a:ext uri="{FF2B5EF4-FFF2-40B4-BE49-F238E27FC236}">
                <a16:creationId xmlns:a16="http://schemas.microsoft.com/office/drawing/2014/main" id="{2CD914B1-3291-DBDA-69CE-9C50C6ED933C}"/>
              </a:ext>
            </a:extLst>
          </p:cNvPr>
          <p:cNvSpPr txBox="1">
            <a:spLocks noChangeArrowheads="1"/>
          </p:cNvSpPr>
          <p:nvPr/>
        </p:nvSpPr>
        <p:spPr bwMode="auto">
          <a:xfrm>
            <a:off x="1676400" y="2819400"/>
            <a:ext cx="6188075" cy="115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0">
                <a:solidFill>
                  <a:srgbClr val="000000"/>
                </a:solidFill>
                <a:latin typeface="Comic Sans MS" panose="030F0702030302020204" pitchFamily="66" charset="0"/>
              </a:rPr>
              <a:t>Direction of magnetic field at any point is defined as the direction of motion of a charged particle on which the magnetic field would </a:t>
            </a:r>
            <a:r>
              <a:rPr lang="en-US" altLang="en-US" sz="2000" b="0" u="sng">
                <a:solidFill>
                  <a:srgbClr val="000000"/>
                </a:solidFill>
                <a:latin typeface="Comic Sans MS" panose="030F0702030302020204" pitchFamily="66" charset="0"/>
              </a:rPr>
              <a:t>not</a:t>
            </a:r>
            <a:r>
              <a:rPr lang="en-US" altLang="en-US" sz="2000" b="0">
                <a:solidFill>
                  <a:srgbClr val="000000"/>
                </a:solidFill>
                <a:latin typeface="Comic Sans MS" panose="030F0702030302020204" pitchFamily="66" charset="0"/>
              </a:rPr>
              <a:t> exert a force.</a:t>
            </a:r>
            <a:endParaRPr lang="en-US" altLang="en-US" sz="2000" b="0">
              <a:latin typeface="Comic Sans MS" panose="030F0702030302020204" pitchFamily="66" charset="0"/>
            </a:endParaRPr>
          </a:p>
        </p:txBody>
      </p:sp>
      <p:sp>
        <p:nvSpPr>
          <p:cNvPr id="32774" name="Text Box 6">
            <a:extLst>
              <a:ext uri="{FF2B5EF4-FFF2-40B4-BE49-F238E27FC236}">
                <a16:creationId xmlns:a16="http://schemas.microsoft.com/office/drawing/2014/main" id="{799258F1-C93F-9216-30D9-E6E58F78A188}"/>
              </a:ext>
            </a:extLst>
          </p:cNvPr>
          <p:cNvSpPr txBox="1">
            <a:spLocks noChangeArrowheads="1"/>
          </p:cNvSpPr>
          <p:nvPr/>
        </p:nvSpPr>
        <p:spPr bwMode="auto">
          <a:xfrm>
            <a:off x="1524000" y="4572000"/>
            <a:ext cx="6553200" cy="186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0">
                <a:solidFill>
                  <a:srgbClr val="000000"/>
                </a:solidFill>
                <a:latin typeface="Comic Sans MS" panose="030F0702030302020204" pitchFamily="66" charset="0"/>
              </a:rPr>
              <a:t>Magnitude of the B-vector is proportional to the force acting on the moving charge, magnitude of the moving charge, the magnitude of its velocity, and the angle between v and the B-field. Unit is the Tesla or the Gauss (1 T = 10,000 G).</a:t>
            </a:r>
            <a:endParaRPr lang="en-US" altLang="en-US" sz="2000" b="0">
              <a:latin typeface="Comic Sans MS" panose="030F0702030302020204"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a:extLst>
              <a:ext uri="{FF2B5EF4-FFF2-40B4-BE49-F238E27FC236}">
                <a16:creationId xmlns:a16="http://schemas.microsoft.com/office/drawing/2014/main" id="{F3A574CE-35A5-7B04-0687-B5B62EB642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82A2FE6-7EB6-5AE2-6F98-EF905D9ACCC0}"/>
              </a:ext>
            </a:extLst>
          </p:cNvPr>
          <p:cNvSpPr>
            <a:spLocks noGrp="1" noChangeArrowheads="1"/>
          </p:cNvSpPr>
          <p:nvPr>
            <p:ph type="title"/>
          </p:nvPr>
        </p:nvSpPr>
        <p:spPr/>
        <p:txBody>
          <a:bodyPr/>
          <a:lstStyle/>
          <a:p>
            <a:r>
              <a:rPr lang="en-US" altLang="en-US"/>
              <a:t>Field Lines Around a Bar Magnet</a:t>
            </a:r>
          </a:p>
        </p:txBody>
      </p:sp>
      <p:pic>
        <p:nvPicPr>
          <p:cNvPr id="34819" name="Picture 3">
            <a:extLst>
              <a:ext uri="{FF2B5EF4-FFF2-40B4-BE49-F238E27FC236}">
                <a16:creationId xmlns:a16="http://schemas.microsoft.com/office/drawing/2014/main" id="{8FCBCBCD-BBBA-7717-9B8E-CEA91218D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438400"/>
            <a:ext cx="5080000" cy="3429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000A86C-106F-6D3D-38F6-C890D2642137}"/>
              </a:ext>
            </a:extLst>
          </p:cNvPr>
          <p:cNvSpPr>
            <a:spLocks noGrp="1" noChangeArrowheads="1"/>
          </p:cNvSpPr>
          <p:nvPr>
            <p:ph type="title"/>
          </p:nvPr>
        </p:nvSpPr>
        <p:spPr/>
        <p:txBody>
          <a:bodyPr/>
          <a:lstStyle/>
          <a:p>
            <a:r>
              <a:rPr lang="en-US" altLang="en-US" sz="3600"/>
              <a:t>Field Lines Around a Magnetic Sphere</a:t>
            </a:r>
            <a:endParaRPr lang="en-US" altLang="en-US"/>
          </a:p>
        </p:txBody>
      </p:sp>
      <p:sp>
        <p:nvSpPr>
          <p:cNvPr id="35843" name="Rectangle 3">
            <a:extLst>
              <a:ext uri="{FF2B5EF4-FFF2-40B4-BE49-F238E27FC236}">
                <a16:creationId xmlns:a16="http://schemas.microsoft.com/office/drawing/2014/main" id="{1B44DD2B-916B-C223-04A1-B79692D77EEA}"/>
              </a:ext>
            </a:extLst>
          </p:cNvPr>
          <p:cNvSpPr>
            <a:spLocks noChangeArrowheads="1"/>
          </p:cNvSpPr>
          <p:nvPr/>
        </p:nvSpPr>
        <p:spPr bwMode="auto">
          <a:xfrm>
            <a:off x="1219200" y="1905000"/>
            <a:ext cx="7620000" cy="4648200"/>
          </a:xfrm>
          <a:prstGeom prst="rect">
            <a:avLst/>
          </a:prstGeom>
          <a:solidFill>
            <a:schemeClr val="tx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35844" name="Picture 4">
            <a:extLst>
              <a:ext uri="{FF2B5EF4-FFF2-40B4-BE49-F238E27FC236}">
                <a16:creationId xmlns:a16="http://schemas.microsoft.com/office/drawing/2014/main" id="{30E94870-0085-E0D2-3698-6A62302E1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209800"/>
            <a:ext cx="6045200" cy="419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E769CAB-5D2F-7A57-711C-0C9C71977AF1}"/>
              </a:ext>
            </a:extLst>
          </p:cNvPr>
          <p:cNvSpPr>
            <a:spLocks noGrp="1" noChangeArrowheads="1"/>
          </p:cNvSpPr>
          <p:nvPr>
            <p:ph type="title"/>
          </p:nvPr>
        </p:nvSpPr>
        <p:spPr/>
        <p:txBody>
          <a:bodyPr/>
          <a:lstStyle/>
          <a:p>
            <a:r>
              <a:rPr lang="en-US" altLang="en-US"/>
              <a:t>Field Lines of Repelling Bars</a:t>
            </a:r>
          </a:p>
        </p:txBody>
      </p:sp>
      <p:pic>
        <p:nvPicPr>
          <p:cNvPr id="36867" name="Picture 3">
            <a:extLst>
              <a:ext uri="{FF2B5EF4-FFF2-40B4-BE49-F238E27FC236}">
                <a16:creationId xmlns:a16="http://schemas.microsoft.com/office/drawing/2014/main" id="{3B911E90-B95D-13CA-E0F9-C0519DCE56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981200"/>
            <a:ext cx="6629400" cy="4494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07CFB1E-0C0A-B677-7D98-6C0B1B5D6F96}"/>
              </a:ext>
            </a:extLst>
          </p:cNvPr>
          <p:cNvSpPr>
            <a:spLocks noGrp="1" noChangeArrowheads="1"/>
          </p:cNvSpPr>
          <p:nvPr>
            <p:ph type="title"/>
          </p:nvPr>
        </p:nvSpPr>
        <p:spPr/>
        <p:txBody>
          <a:bodyPr/>
          <a:lstStyle/>
          <a:p>
            <a:r>
              <a:rPr lang="en-US" altLang="en-US"/>
              <a:t>Field Lines of Attracting Bars</a:t>
            </a:r>
          </a:p>
        </p:txBody>
      </p:sp>
      <p:pic>
        <p:nvPicPr>
          <p:cNvPr id="37891" name="Picture 3">
            <a:extLst>
              <a:ext uri="{FF2B5EF4-FFF2-40B4-BE49-F238E27FC236}">
                <a16:creationId xmlns:a16="http://schemas.microsoft.com/office/drawing/2014/main" id="{36A8354C-B0FD-B520-1371-2F90A5C96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849438"/>
            <a:ext cx="7162800" cy="48561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0FC9C0F6-D1FA-4798-7E24-5D90BBBE4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7200"/>
            <a:ext cx="4765675" cy="2068513"/>
          </a:xfrm>
          <a:prstGeom prst="rect">
            <a:avLst/>
          </a:prstGeom>
          <a:noFill/>
          <a:extLst>
            <a:ext uri="{909E8E84-426E-40DD-AFC4-6F175D3DCCD1}">
              <a14:hiddenFill xmlns:a14="http://schemas.microsoft.com/office/drawing/2010/main">
                <a:solidFill>
                  <a:srgbClr val="FFFFFF"/>
                </a:solidFill>
              </a14:hiddenFill>
            </a:ext>
          </a:extLst>
        </p:spPr>
      </p:pic>
      <p:sp>
        <p:nvSpPr>
          <p:cNvPr id="11267" name="Text Box 3">
            <a:extLst>
              <a:ext uri="{FF2B5EF4-FFF2-40B4-BE49-F238E27FC236}">
                <a16:creationId xmlns:a16="http://schemas.microsoft.com/office/drawing/2014/main" id="{854A76EC-8C8A-1F1C-7806-3AD38AD26581}"/>
              </a:ext>
            </a:extLst>
          </p:cNvPr>
          <p:cNvSpPr txBox="1">
            <a:spLocks noChangeArrowheads="1"/>
          </p:cNvSpPr>
          <p:nvPr/>
        </p:nvSpPr>
        <p:spPr bwMode="auto">
          <a:xfrm>
            <a:off x="1447800" y="3048000"/>
            <a:ext cx="66944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anose="05000000000000000000" pitchFamily="2" charset="2"/>
              <a:buChar char="¶"/>
            </a:pPr>
            <a:r>
              <a:rPr lang="en-US" altLang="en-US"/>
              <a:t>Atoms themselves have magnetic properties due</a:t>
            </a:r>
          </a:p>
          <a:p>
            <a:pPr>
              <a:buFont typeface="Wingdings" panose="05000000000000000000" pitchFamily="2" charset="2"/>
              <a:buNone/>
            </a:pPr>
            <a:r>
              <a:rPr lang="en-US" altLang="en-US"/>
              <a:t>    to the spin of the atom’s electrons.  </a:t>
            </a:r>
          </a:p>
        </p:txBody>
      </p:sp>
      <p:sp>
        <p:nvSpPr>
          <p:cNvPr id="11268" name="Text Box 4">
            <a:extLst>
              <a:ext uri="{FF2B5EF4-FFF2-40B4-BE49-F238E27FC236}">
                <a16:creationId xmlns:a16="http://schemas.microsoft.com/office/drawing/2014/main" id="{7CFA88A3-AEFB-9458-D942-4C9E67181A6E}"/>
              </a:ext>
            </a:extLst>
          </p:cNvPr>
          <p:cNvSpPr txBox="1">
            <a:spLocks noChangeArrowheads="1"/>
          </p:cNvSpPr>
          <p:nvPr/>
        </p:nvSpPr>
        <p:spPr bwMode="auto">
          <a:xfrm>
            <a:off x="1447800" y="4648200"/>
            <a:ext cx="5991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
            </a:pPr>
            <a:r>
              <a:rPr lang="en-US" altLang="en-US"/>
              <a:t>These areas of atoms are called “domains”</a:t>
            </a:r>
          </a:p>
          <a:p>
            <a:endParaRPr lang="en-US" altLang="en-US"/>
          </a:p>
        </p:txBody>
      </p:sp>
      <p:sp>
        <p:nvSpPr>
          <p:cNvPr id="11269" name="Text Box 5">
            <a:extLst>
              <a:ext uri="{FF2B5EF4-FFF2-40B4-BE49-F238E27FC236}">
                <a16:creationId xmlns:a16="http://schemas.microsoft.com/office/drawing/2014/main" id="{81A8EF66-2FD2-DBAE-A5D8-CB6AB74E1E6B}"/>
              </a:ext>
            </a:extLst>
          </p:cNvPr>
          <p:cNvSpPr txBox="1">
            <a:spLocks noChangeArrowheads="1"/>
          </p:cNvSpPr>
          <p:nvPr/>
        </p:nvSpPr>
        <p:spPr bwMode="auto">
          <a:xfrm>
            <a:off x="1447800" y="3886200"/>
            <a:ext cx="68897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Wingdings" panose="05000000000000000000" pitchFamily="2" charset="2"/>
              <a:buChar char="¶"/>
            </a:pPr>
            <a:r>
              <a:rPr lang="en-US" altLang="en-US"/>
              <a:t>Groups of atoms join so that their magnetic fields</a:t>
            </a:r>
          </a:p>
          <a:p>
            <a:pPr>
              <a:buFont typeface="Wingdings" panose="05000000000000000000" pitchFamily="2" charset="2"/>
              <a:buNone/>
            </a:pPr>
            <a:r>
              <a:rPr lang="en-US" altLang="en-US"/>
              <a:t>    are all going in the same direction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0-#ppt_w/2"/>
                                          </p:val>
                                        </p:tav>
                                        <p:tav tm="100000">
                                          <p:val>
                                            <p:strVal val="#ppt_x"/>
                                          </p:val>
                                        </p:tav>
                                      </p:tavLst>
                                    </p:anim>
                                    <p:anim calcmode="lin" valueType="num">
                                      <p:cBhvr additive="base">
                                        <p:cTn id="8" dur="500" fill="hold"/>
                                        <p:tgtEl>
                                          <p:spTgt spid="112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269"/>
                                        </p:tgtEl>
                                        <p:attrNameLst>
                                          <p:attrName>style.visibility</p:attrName>
                                        </p:attrNameLst>
                                      </p:cBhvr>
                                      <p:to>
                                        <p:strVal val="visible"/>
                                      </p:to>
                                    </p:set>
                                    <p:anim calcmode="lin" valueType="num">
                                      <p:cBhvr additive="base">
                                        <p:cTn id="13" dur="500" fill="hold"/>
                                        <p:tgtEl>
                                          <p:spTgt spid="11269"/>
                                        </p:tgtEl>
                                        <p:attrNameLst>
                                          <p:attrName>ppt_x</p:attrName>
                                        </p:attrNameLst>
                                      </p:cBhvr>
                                      <p:tavLst>
                                        <p:tav tm="0">
                                          <p:val>
                                            <p:strVal val="0-#ppt_w/2"/>
                                          </p:val>
                                        </p:tav>
                                        <p:tav tm="100000">
                                          <p:val>
                                            <p:strVal val="#ppt_x"/>
                                          </p:val>
                                        </p:tav>
                                      </p:tavLst>
                                    </p:anim>
                                    <p:anim calcmode="lin" valueType="num">
                                      <p:cBhvr additive="base">
                                        <p:cTn id="14" dur="500" fill="hold"/>
                                        <p:tgtEl>
                                          <p:spTgt spid="1126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268"/>
                                        </p:tgtEl>
                                        <p:attrNameLst>
                                          <p:attrName>style.visibility</p:attrName>
                                        </p:attrNameLst>
                                      </p:cBhvr>
                                      <p:to>
                                        <p:strVal val="visible"/>
                                      </p:to>
                                    </p:set>
                                    <p:anim calcmode="lin" valueType="num">
                                      <p:cBhvr additive="base">
                                        <p:cTn id="19" dur="500" fill="hold"/>
                                        <p:tgtEl>
                                          <p:spTgt spid="11268"/>
                                        </p:tgtEl>
                                        <p:attrNameLst>
                                          <p:attrName>ppt_x</p:attrName>
                                        </p:attrNameLst>
                                      </p:cBhvr>
                                      <p:tavLst>
                                        <p:tav tm="0">
                                          <p:val>
                                            <p:strVal val="0-#ppt_w/2"/>
                                          </p:val>
                                        </p:tav>
                                        <p:tav tm="100000">
                                          <p:val>
                                            <p:strVal val="#ppt_x"/>
                                          </p:val>
                                        </p:tav>
                                      </p:tavLst>
                                    </p:anim>
                                    <p:anim calcmode="lin" valueType="num">
                                      <p:cBhvr additive="base">
                                        <p:cTn id="20"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11266"/>
                                        </p:tgtEl>
                                        <p:attrNameLst>
                                          <p:attrName>style.visibility</p:attrName>
                                        </p:attrNameLst>
                                      </p:cBhvr>
                                      <p:to>
                                        <p:strVal val="visible"/>
                                      </p:to>
                                    </p:set>
                                    <p:anim calcmode="lin" valueType="num">
                                      <p:cBhvr additive="base">
                                        <p:cTn id="25" dur="500"/>
                                        <p:tgtEl>
                                          <p:spTgt spid="11266"/>
                                        </p:tgtEl>
                                        <p:attrNameLst>
                                          <p:attrName>ppt_y</p:attrName>
                                        </p:attrNameLst>
                                      </p:cBhvr>
                                      <p:tavLst>
                                        <p:tav tm="0">
                                          <p:val>
                                            <p:strVal val="#ppt_y+#ppt_h*1.125000"/>
                                          </p:val>
                                        </p:tav>
                                        <p:tav tm="100000">
                                          <p:val>
                                            <p:strVal val="#ppt_y"/>
                                          </p:val>
                                        </p:tav>
                                      </p:tavLst>
                                    </p:anim>
                                    <p:animEffect transition="in" filter="wipe(up)">
                                      <p:cBhvr>
                                        <p:cTn id="26"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pic>
        <p:nvPicPr>
          <p:cNvPr id="14339" name="Picture 3">
            <a:extLst>
              <a:ext uri="{FF2B5EF4-FFF2-40B4-BE49-F238E27FC236}">
                <a16:creationId xmlns:a16="http://schemas.microsoft.com/office/drawing/2014/main" id="{EA858F48-8CD6-19E1-3E2F-9D7995742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438400"/>
            <a:ext cx="5268913" cy="3635375"/>
          </a:xfrm>
          <a:prstGeom prst="rect">
            <a:avLst/>
          </a:prstGeom>
          <a:noFill/>
          <a:extLst>
            <a:ext uri="{909E8E84-426E-40DD-AFC4-6F175D3DCCD1}">
              <a14:hiddenFill xmlns:a14="http://schemas.microsoft.com/office/drawing/2010/main">
                <a:solidFill>
                  <a:srgbClr val="FFFFFF"/>
                </a:solidFill>
              </a14:hiddenFill>
            </a:ext>
          </a:extLst>
        </p:spPr>
      </p:pic>
      <p:sp>
        <p:nvSpPr>
          <p:cNvPr id="14340" name="Text Box 4">
            <a:extLst>
              <a:ext uri="{FF2B5EF4-FFF2-40B4-BE49-F238E27FC236}">
                <a16:creationId xmlns:a16="http://schemas.microsoft.com/office/drawing/2014/main" id="{4B2C34A7-884C-0540-EA81-18EB8338751F}"/>
              </a:ext>
            </a:extLst>
          </p:cNvPr>
          <p:cNvSpPr txBox="1">
            <a:spLocks noChangeArrowheads="1"/>
          </p:cNvSpPr>
          <p:nvPr/>
        </p:nvSpPr>
        <p:spPr bwMode="auto">
          <a:xfrm>
            <a:off x="685800" y="685800"/>
            <a:ext cx="74898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i="1">
                <a:effectLst>
                  <a:outerShdw blurRad="38100" dist="38100" dir="2700000" algn="tl">
                    <a:srgbClr val="FFFFFF"/>
                  </a:outerShdw>
                </a:effectLst>
                <a:latin typeface="Tempus Sans ITC" panose="04020404030D07020202" pitchFamily="82" charset="0"/>
              </a:rPr>
              <a:t>When an unmagnetized substance is placed in a magnetic</a:t>
            </a:r>
          </a:p>
          <a:p>
            <a:pPr algn="ctr"/>
            <a:r>
              <a:rPr lang="en-US" altLang="en-US" i="1">
                <a:effectLst>
                  <a:outerShdw blurRad="38100" dist="38100" dir="2700000" algn="tl">
                    <a:srgbClr val="FFFFFF"/>
                  </a:outerShdw>
                </a:effectLst>
                <a:latin typeface="Tempus Sans ITC" panose="04020404030D07020202" pitchFamily="82" charset="0"/>
              </a:rPr>
              <a:t>field, the substance can become magnetized.</a:t>
            </a:r>
          </a:p>
          <a:p>
            <a:pPr algn="ctr"/>
            <a:r>
              <a:rPr lang="en-US" altLang="en-US" i="1">
                <a:effectLst>
                  <a:outerShdw blurRad="38100" dist="38100" dir="2700000" algn="tl">
                    <a:srgbClr val="FFFFFF"/>
                  </a:outerShdw>
                </a:effectLst>
                <a:latin typeface="Tempus Sans ITC" panose="04020404030D07020202" pitchFamily="82" charset="0"/>
              </a:rPr>
              <a:t>This happens when the spinning electrons line up in the</a:t>
            </a:r>
          </a:p>
          <a:p>
            <a:pPr algn="ctr"/>
            <a:r>
              <a:rPr lang="en-US" altLang="en-US" i="1">
                <a:effectLst>
                  <a:outerShdw blurRad="38100" dist="38100" dir="2700000" algn="tl">
                    <a:srgbClr val="FFFFFF"/>
                  </a:outerShdw>
                </a:effectLst>
                <a:latin typeface="Tempus Sans ITC" panose="04020404030D07020202" pitchFamily="82" charset="0"/>
              </a:rPr>
              <a:t>same direction.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box(out)">
                                      <p:cBhvr>
                                        <p:cTn id="7" dur="500"/>
                                        <p:tgtEl>
                                          <p:spTgt spid="14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wipe(left)">
                                      <p:cBhvr>
                                        <p:cTn id="12"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EFC556FB-C119-7C2D-8737-00B3321225A6}"/>
              </a:ext>
            </a:extLst>
          </p:cNvPr>
          <p:cNvSpPr txBox="1">
            <a:spLocks noChangeArrowheads="1"/>
          </p:cNvSpPr>
          <p:nvPr/>
        </p:nvSpPr>
        <p:spPr bwMode="auto">
          <a:xfrm>
            <a:off x="457200" y="1371600"/>
            <a:ext cx="83058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0">
                <a:solidFill>
                  <a:srgbClr val="800000"/>
                </a:solidFill>
                <a:effectLst>
                  <a:outerShdw blurRad="38100" dist="38100" dir="2700000" algn="tl">
                    <a:srgbClr val="000000"/>
                  </a:outerShdw>
                </a:effectLst>
                <a:latin typeface="Tahoma" panose="020B0604030504040204" pitchFamily="34" charset="0"/>
              </a:rPr>
              <a:t>Magnets have been known for centuries.</a:t>
            </a:r>
          </a:p>
          <a:p>
            <a:r>
              <a:rPr lang="en-US" altLang="en-US" sz="3200" b="0">
                <a:solidFill>
                  <a:srgbClr val="800000"/>
                </a:solidFill>
                <a:effectLst>
                  <a:outerShdw blurRad="38100" dist="38100" dir="2700000" algn="tl">
                    <a:srgbClr val="000000"/>
                  </a:outerShdw>
                </a:effectLst>
                <a:latin typeface="Tahoma" panose="020B0604030504040204" pitchFamily="34" charset="0"/>
              </a:rPr>
              <a:t>The Chinese and Greeks knew about the “magical” properties of magnets.  The ancient Greeks used a stone substance called “magnetite.”  They discovered that the stone always pointed in the same direction.  Later, stones of magnetite called “lodestones” were used in navigation.</a:t>
            </a:r>
          </a:p>
        </p:txBody>
      </p:sp>
      <p:pic>
        <p:nvPicPr>
          <p:cNvPr id="18438" name="Picture 6">
            <a:extLst>
              <a:ext uri="{FF2B5EF4-FFF2-40B4-BE49-F238E27FC236}">
                <a16:creationId xmlns:a16="http://schemas.microsoft.com/office/drawing/2014/main" id="{F4764BC8-D65E-FAF6-9BEC-182602402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8439" name="Picture 7">
            <a:extLst>
              <a:ext uri="{FF2B5EF4-FFF2-40B4-BE49-F238E27FC236}">
                <a16:creationId xmlns:a16="http://schemas.microsoft.com/office/drawing/2014/main" id="{0A2A81BC-8F91-707B-D589-CD4FEB7C8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10250"/>
            <a:ext cx="91440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9219" name="Text Box 3">
            <a:extLst>
              <a:ext uri="{FF2B5EF4-FFF2-40B4-BE49-F238E27FC236}">
                <a16:creationId xmlns:a16="http://schemas.microsoft.com/office/drawing/2014/main" id="{EEABBB73-C2F3-0F95-CF5F-91F4D892C1EE}"/>
              </a:ext>
            </a:extLst>
          </p:cNvPr>
          <p:cNvSpPr txBox="1">
            <a:spLocks noChangeArrowheads="1"/>
          </p:cNvSpPr>
          <p:nvPr/>
        </p:nvSpPr>
        <p:spPr bwMode="auto">
          <a:xfrm>
            <a:off x="304800" y="533400"/>
            <a:ext cx="8077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b="0">
                <a:solidFill>
                  <a:srgbClr val="800000"/>
                </a:solidFill>
                <a:effectLst>
                  <a:outerShdw blurRad="38100" dist="38100" dir="2700000" algn="tl">
                    <a:srgbClr val="000000"/>
                  </a:outerShdw>
                </a:effectLst>
                <a:latin typeface="Showcard Gothic" panose="04020904020102020604" pitchFamily="82" charset="0"/>
              </a:rPr>
              <a:t>An unmagnetized substance looks like this…</a:t>
            </a:r>
          </a:p>
        </p:txBody>
      </p:sp>
      <p:pic>
        <p:nvPicPr>
          <p:cNvPr id="9222" name="Picture 6">
            <a:extLst>
              <a:ext uri="{FF2B5EF4-FFF2-40B4-BE49-F238E27FC236}">
                <a16:creationId xmlns:a16="http://schemas.microsoft.com/office/drawing/2014/main" id="{C27F9638-38E4-90DA-F2D2-F0FB95E40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922588"/>
            <a:ext cx="6324600"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dissolve">
                                      <p:cBhvr>
                                        <p:cTn id="7" dur="5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10243" name="Text Box 3">
            <a:extLst>
              <a:ext uri="{FF2B5EF4-FFF2-40B4-BE49-F238E27FC236}">
                <a16:creationId xmlns:a16="http://schemas.microsoft.com/office/drawing/2014/main" id="{7217A889-E7C9-EAA8-3259-E52FFDEB8082}"/>
              </a:ext>
            </a:extLst>
          </p:cNvPr>
          <p:cNvSpPr txBox="1">
            <a:spLocks noChangeArrowheads="1"/>
          </p:cNvSpPr>
          <p:nvPr/>
        </p:nvSpPr>
        <p:spPr bwMode="auto">
          <a:xfrm>
            <a:off x="593725" y="288925"/>
            <a:ext cx="84312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000" b="0">
                <a:solidFill>
                  <a:srgbClr val="800000"/>
                </a:solidFill>
                <a:effectLst>
                  <a:outerShdw blurRad="38100" dist="38100" dir="2700000" algn="tl">
                    <a:srgbClr val="000000"/>
                  </a:outerShdw>
                </a:effectLst>
                <a:latin typeface="Showcard Gothic" panose="04020904020102020604" pitchFamily="82" charset="0"/>
              </a:rPr>
              <a:t>While a magnetized substance looks</a:t>
            </a:r>
          </a:p>
          <a:p>
            <a:r>
              <a:rPr lang="en-US" altLang="en-US" sz="4000" b="0">
                <a:solidFill>
                  <a:srgbClr val="800000"/>
                </a:solidFill>
                <a:effectLst>
                  <a:outerShdw blurRad="38100" dist="38100" dir="2700000" algn="tl">
                    <a:srgbClr val="000000"/>
                  </a:outerShdw>
                </a:effectLst>
                <a:latin typeface="Showcard Gothic" panose="04020904020102020604" pitchFamily="82" charset="0"/>
              </a:rPr>
              <a:t>like this…</a:t>
            </a:r>
          </a:p>
        </p:txBody>
      </p:sp>
      <p:pic>
        <p:nvPicPr>
          <p:cNvPr id="10248" name="Picture 8">
            <a:extLst>
              <a:ext uri="{FF2B5EF4-FFF2-40B4-BE49-F238E27FC236}">
                <a16:creationId xmlns:a16="http://schemas.microsoft.com/office/drawing/2014/main" id="{0B3855AD-1593-F8AC-5681-532B6F7350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743200"/>
            <a:ext cx="6051550" cy="1377950"/>
          </a:xfrm>
          <a:prstGeom prst="rect">
            <a:avLst/>
          </a:prstGeom>
          <a:noFill/>
          <a:extLst>
            <a:ext uri="{909E8E84-426E-40DD-AFC4-6F175D3DCCD1}">
              <a14:hiddenFill xmlns:a14="http://schemas.microsoft.com/office/drawing/2010/main">
                <a:solidFill>
                  <a:srgbClr val="FFFFFF"/>
                </a:solidFill>
              </a14:hiddenFill>
            </a:ext>
          </a:extLst>
        </p:spPr>
      </p:pic>
      <p:grpSp>
        <p:nvGrpSpPr>
          <p:cNvPr id="10249" name="Group 9">
            <a:extLst>
              <a:ext uri="{FF2B5EF4-FFF2-40B4-BE49-F238E27FC236}">
                <a16:creationId xmlns:a16="http://schemas.microsoft.com/office/drawing/2014/main" id="{72B9D43E-5F1A-B6AE-5F3D-E141995C7E30}"/>
              </a:ext>
            </a:extLst>
          </p:cNvPr>
          <p:cNvGrpSpPr>
            <a:grpSpLocks/>
          </p:cNvGrpSpPr>
          <p:nvPr/>
        </p:nvGrpSpPr>
        <p:grpSpPr bwMode="auto">
          <a:xfrm>
            <a:off x="838200" y="4343400"/>
            <a:ext cx="4648200" cy="1931988"/>
            <a:chOff x="768" y="2688"/>
            <a:chExt cx="2928" cy="1217"/>
          </a:xfrm>
        </p:grpSpPr>
        <p:pic>
          <p:nvPicPr>
            <p:cNvPr id="10250" name="Picture 10">
              <a:hlinkClick r:id="rId3"/>
              <a:extLst>
                <a:ext uri="{FF2B5EF4-FFF2-40B4-BE49-F238E27FC236}">
                  <a16:creationId xmlns:a16="http://schemas.microsoft.com/office/drawing/2014/main" id="{BF038CBD-88DB-5AC9-2F0F-E32A158973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 y="2688"/>
              <a:ext cx="1238" cy="1217"/>
            </a:xfrm>
            <a:prstGeom prst="rect">
              <a:avLst/>
            </a:prstGeom>
            <a:noFill/>
            <a:extLst>
              <a:ext uri="{909E8E84-426E-40DD-AFC4-6F175D3DCCD1}">
                <a14:hiddenFill xmlns:a14="http://schemas.microsoft.com/office/drawing/2010/main">
                  <a:solidFill>
                    <a:srgbClr val="FFFFFF"/>
                  </a:solidFill>
                </a14:hiddenFill>
              </a:ext>
            </a:extLst>
          </p:spPr>
        </p:pic>
        <p:sp>
          <p:nvSpPr>
            <p:cNvPr id="10251" name="Text Box 11">
              <a:extLst>
                <a:ext uri="{FF2B5EF4-FFF2-40B4-BE49-F238E27FC236}">
                  <a16:creationId xmlns:a16="http://schemas.microsoft.com/office/drawing/2014/main" id="{451F41C1-17E1-A89A-DABF-011373DD7FFA}"/>
                </a:ext>
              </a:extLst>
            </p:cNvPr>
            <p:cNvSpPr txBox="1">
              <a:spLocks noChangeArrowheads="1"/>
            </p:cNvSpPr>
            <p:nvPr/>
          </p:nvSpPr>
          <p:spPr bwMode="auto">
            <a:xfrm>
              <a:off x="2352" y="2832"/>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0"/>
                <a:t>Iron</a:t>
              </a:r>
            </a:p>
          </p:txBody>
        </p:sp>
        <p:sp>
          <p:nvSpPr>
            <p:cNvPr id="10252" name="Line 12">
              <a:extLst>
                <a:ext uri="{FF2B5EF4-FFF2-40B4-BE49-F238E27FC236}">
                  <a16:creationId xmlns:a16="http://schemas.microsoft.com/office/drawing/2014/main" id="{DC45F20A-66DE-4847-84E3-295BEBC4C6B5}"/>
                </a:ext>
              </a:extLst>
            </p:cNvPr>
            <p:cNvSpPr>
              <a:spLocks noChangeShapeType="1"/>
            </p:cNvSpPr>
            <p:nvPr/>
          </p:nvSpPr>
          <p:spPr bwMode="auto">
            <a:xfrm flipH="1">
              <a:off x="2112" y="3120"/>
              <a:ext cx="48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10253" name="Group 13">
            <a:extLst>
              <a:ext uri="{FF2B5EF4-FFF2-40B4-BE49-F238E27FC236}">
                <a16:creationId xmlns:a16="http://schemas.microsoft.com/office/drawing/2014/main" id="{3DAA7E7E-6E24-E13B-9B8A-932B0A843885}"/>
              </a:ext>
            </a:extLst>
          </p:cNvPr>
          <p:cNvGrpSpPr>
            <a:grpSpLocks/>
          </p:cNvGrpSpPr>
          <p:nvPr/>
        </p:nvGrpSpPr>
        <p:grpSpPr bwMode="auto">
          <a:xfrm>
            <a:off x="4038600" y="4343400"/>
            <a:ext cx="4251325" cy="1931988"/>
            <a:chOff x="2688" y="2688"/>
            <a:chExt cx="2678" cy="1217"/>
          </a:xfrm>
        </p:grpSpPr>
        <p:pic>
          <p:nvPicPr>
            <p:cNvPr id="10254" name="Picture 14">
              <a:hlinkClick r:id="rId5"/>
              <a:extLst>
                <a:ext uri="{FF2B5EF4-FFF2-40B4-BE49-F238E27FC236}">
                  <a16:creationId xmlns:a16="http://schemas.microsoft.com/office/drawing/2014/main" id="{975A85CD-EB6C-16BB-3014-8039077301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8" y="2688"/>
              <a:ext cx="1238" cy="1217"/>
            </a:xfrm>
            <a:prstGeom prst="rect">
              <a:avLst/>
            </a:prstGeom>
            <a:noFill/>
            <a:extLst>
              <a:ext uri="{909E8E84-426E-40DD-AFC4-6F175D3DCCD1}">
                <a14:hiddenFill xmlns:a14="http://schemas.microsoft.com/office/drawing/2010/main">
                  <a:solidFill>
                    <a:srgbClr val="FFFFFF"/>
                  </a:solidFill>
                </a14:hiddenFill>
              </a:ext>
            </a:extLst>
          </p:spPr>
        </p:pic>
        <p:sp>
          <p:nvSpPr>
            <p:cNvPr id="10255" name="Text Box 15">
              <a:extLst>
                <a:ext uri="{FF2B5EF4-FFF2-40B4-BE49-F238E27FC236}">
                  <a16:creationId xmlns:a16="http://schemas.microsoft.com/office/drawing/2014/main" id="{694E6480-2E0A-7135-1984-9559B3202413}"/>
                </a:ext>
              </a:extLst>
            </p:cNvPr>
            <p:cNvSpPr txBox="1">
              <a:spLocks noChangeArrowheads="1"/>
            </p:cNvSpPr>
            <p:nvPr/>
          </p:nvSpPr>
          <p:spPr bwMode="auto">
            <a:xfrm>
              <a:off x="2688" y="3264"/>
              <a:ext cx="134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b="0"/>
                <a:t>Lodestone (Magnetite)</a:t>
              </a:r>
            </a:p>
          </p:txBody>
        </p:sp>
        <p:sp>
          <p:nvSpPr>
            <p:cNvPr id="10256" name="Line 16">
              <a:extLst>
                <a:ext uri="{FF2B5EF4-FFF2-40B4-BE49-F238E27FC236}">
                  <a16:creationId xmlns:a16="http://schemas.microsoft.com/office/drawing/2014/main" id="{DAB9AF16-F8EC-306C-DA10-5DB2003D238B}"/>
                </a:ext>
              </a:extLst>
            </p:cNvPr>
            <p:cNvSpPr>
              <a:spLocks noChangeShapeType="1"/>
            </p:cNvSpPr>
            <p:nvPr/>
          </p:nvSpPr>
          <p:spPr bwMode="auto">
            <a:xfrm>
              <a:off x="3312" y="3792"/>
              <a:ext cx="72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dissolve">
                                      <p:cBhvr>
                                        <p:cTn id="7" dur="500"/>
                                        <p:tgtEl>
                                          <p:spTgt spid="10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CD65996E-8507-6777-F158-B327065C0EC2}"/>
              </a:ext>
            </a:extLst>
          </p:cNvPr>
          <p:cNvSpPr txBox="1">
            <a:spLocks noChangeArrowheads="1"/>
          </p:cNvSpPr>
          <p:nvPr/>
        </p:nvSpPr>
        <p:spPr bwMode="auto">
          <a:xfrm>
            <a:off x="457200" y="242888"/>
            <a:ext cx="58721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a:latin typeface="Matura MT Script Capitals" panose="03020802060602070202" pitchFamily="66" charset="0"/>
              </a:rPr>
              <a:t>How to break a magnet:</a:t>
            </a:r>
          </a:p>
        </p:txBody>
      </p:sp>
      <p:pic>
        <p:nvPicPr>
          <p:cNvPr id="15363" name="Picture 3">
            <a:extLst>
              <a:ext uri="{FF2B5EF4-FFF2-40B4-BE49-F238E27FC236}">
                <a16:creationId xmlns:a16="http://schemas.microsoft.com/office/drawing/2014/main" id="{CCB9A4CB-8BA6-8D57-7FAE-141BF7A586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286000"/>
            <a:ext cx="3473450" cy="3468688"/>
          </a:xfrm>
          <a:prstGeom prst="rect">
            <a:avLst/>
          </a:prstGeom>
          <a:noFill/>
          <a:extLst>
            <a:ext uri="{909E8E84-426E-40DD-AFC4-6F175D3DCCD1}">
              <a14:hiddenFill xmlns:a14="http://schemas.microsoft.com/office/drawing/2010/main">
                <a:solidFill>
                  <a:srgbClr val="FFFFFF"/>
                </a:solidFill>
              </a14:hiddenFill>
            </a:ext>
          </a:extLst>
        </p:spPr>
      </p:pic>
      <p:sp>
        <p:nvSpPr>
          <p:cNvPr id="15364" name="Text Box 4">
            <a:extLst>
              <a:ext uri="{FF2B5EF4-FFF2-40B4-BE49-F238E27FC236}">
                <a16:creationId xmlns:a16="http://schemas.microsoft.com/office/drawing/2014/main" id="{A8A0DC9D-7435-4E7F-A328-8A4D7184DEAF}"/>
              </a:ext>
            </a:extLst>
          </p:cNvPr>
          <p:cNvSpPr txBox="1">
            <a:spLocks noChangeArrowheads="1"/>
          </p:cNvSpPr>
          <p:nvPr/>
        </p:nvSpPr>
        <p:spPr bwMode="auto">
          <a:xfrm>
            <a:off x="4800600" y="2133600"/>
            <a:ext cx="29114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a:latin typeface="Matura MT Script Capitals" panose="03020802060602070202" pitchFamily="66" charset="0"/>
              </a:rPr>
              <a:t>1.  Drop it</a:t>
            </a:r>
          </a:p>
        </p:txBody>
      </p:sp>
      <p:sp>
        <p:nvSpPr>
          <p:cNvPr id="15365" name="Text Box 5">
            <a:extLst>
              <a:ext uri="{FF2B5EF4-FFF2-40B4-BE49-F238E27FC236}">
                <a16:creationId xmlns:a16="http://schemas.microsoft.com/office/drawing/2014/main" id="{65E3C8E8-60CA-F818-74D9-9CDD370FACCA}"/>
              </a:ext>
            </a:extLst>
          </p:cNvPr>
          <p:cNvSpPr txBox="1">
            <a:spLocks noChangeArrowheads="1"/>
          </p:cNvSpPr>
          <p:nvPr/>
        </p:nvSpPr>
        <p:spPr bwMode="auto">
          <a:xfrm>
            <a:off x="4876800" y="4114800"/>
            <a:ext cx="26336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a:latin typeface="Matura MT Script Capitals" panose="03020802060602070202" pitchFamily="66" charset="0"/>
              </a:rPr>
              <a:t>2.  Heat it</a:t>
            </a:r>
          </a:p>
        </p:txBody>
      </p:sp>
      <p:sp>
        <p:nvSpPr>
          <p:cNvPr id="15366" name="Text Box 6">
            <a:extLst>
              <a:ext uri="{FF2B5EF4-FFF2-40B4-BE49-F238E27FC236}">
                <a16:creationId xmlns:a16="http://schemas.microsoft.com/office/drawing/2014/main" id="{3F341AF2-527B-B100-B764-272E74E02C7C}"/>
              </a:ext>
            </a:extLst>
          </p:cNvPr>
          <p:cNvSpPr txBox="1">
            <a:spLocks noChangeArrowheads="1"/>
          </p:cNvSpPr>
          <p:nvPr/>
        </p:nvSpPr>
        <p:spPr bwMode="auto">
          <a:xfrm>
            <a:off x="3886200" y="5181600"/>
            <a:ext cx="4495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latin typeface="Matura MT Script Capitals" panose="03020802060602070202" pitchFamily="66" charset="0"/>
              </a:rPr>
              <a:t>This causes the domains to become random again!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500" fill="hold"/>
                                        <p:tgtEl>
                                          <p:spTgt spid="15364"/>
                                        </p:tgtEl>
                                        <p:attrNameLst>
                                          <p:attrName>ppt_x</p:attrName>
                                        </p:attrNameLst>
                                      </p:cBhvr>
                                      <p:tavLst>
                                        <p:tav tm="0">
                                          <p:val>
                                            <p:strVal val="0-#ppt_w/2"/>
                                          </p:val>
                                        </p:tav>
                                        <p:tav tm="100000">
                                          <p:val>
                                            <p:strVal val="#ppt_x"/>
                                          </p:val>
                                        </p:tav>
                                      </p:tavLst>
                                    </p:anim>
                                    <p:anim calcmode="lin" valueType="num">
                                      <p:cBhvr additive="base">
                                        <p:cTn id="8"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5365"/>
                                        </p:tgtEl>
                                        <p:attrNameLst>
                                          <p:attrName>style.visibility</p:attrName>
                                        </p:attrNameLst>
                                      </p:cBhvr>
                                      <p:to>
                                        <p:strVal val="visible"/>
                                      </p:to>
                                    </p:set>
                                    <p:anim calcmode="lin" valueType="num">
                                      <p:cBhvr additive="base">
                                        <p:cTn id="13" dur="500" fill="hold"/>
                                        <p:tgtEl>
                                          <p:spTgt spid="15365"/>
                                        </p:tgtEl>
                                        <p:attrNameLst>
                                          <p:attrName>ppt_x</p:attrName>
                                        </p:attrNameLst>
                                      </p:cBhvr>
                                      <p:tavLst>
                                        <p:tav tm="0">
                                          <p:val>
                                            <p:strVal val="0-#ppt_w/2"/>
                                          </p:val>
                                        </p:tav>
                                        <p:tav tm="100000">
                                          <p:val>
                                            <p:strVal val="#ppt_x"/>
                                          </p:val>
                                        </p:tav>
                                      </p:tavLst>
                                    </p:anim>
                                    <p:anim calcmode="lin" valueType="num">
                                      <p:cBhvr additive="base">
                                        <p:cTn id="14" dur="500" fill="hold"/>
                                        <p:tgtEl>
                                          <p:spTgt spid="1536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15363"/>
                                        </p:tgtEl>
                                        <p:attrNameLst>
                                          <p:attrName>style.visibility</p:attrName>
                                        </p:attrNameLst>
                                      </p:cBhvr>
                                      <p:to>
                                        <p:strVal val="visible"/>
                                      </p:to>
                                    </p:set>
                                    <p:anim calcmode="lin" valueType="num">
                                      <p:cBhvr>
                                        <p:cTn id="19" dur="500" fill="hold"/>
                                        <p:tgtEl>
                                          <p:spTgt spid="15363"/>
                                        </p:tgtEl>
                                        <p:attrNameLst>
                                          <p:attrName>ppt_w</p:attrName>
                                        </p:attrNameLst>
                                      </p:cBhvr>
                                      <p:tavLst>
                                        <p:tav tm="0">
                                          <p:val>
                                            <p:fltVal val="0"/>
                                          </p:val>
                                        </p:tav>
                                        <p:tav tm="100000">
                                          <p:val>
                                            <p:strVal val="#ppt_w"/>
                                          </p:val>
                                        </p:tav>
                                      </p:tavLst>
                                    </p:anim>
                                    <p:anim calcmode="lin" valueType="num">
                                      <p:cBhvr>
                                        <p:cTn id="20" dur="500" fill="hold"/>
                                        <p:tgtEl>
                                          <p:spTgt spid="15363"/>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5366"/>
                                        </p:tgtEl>
                                        <p:attrNameLst>
                                          <p:attrName>style.visibility</p:attrName>
                                        </p:attrNameLst>
                                      </p:cBhvr>
                                      <p:to>
                                        <p:strVal val="visible"/>
                                      </p:to>
                                    </p:set>
                                    <p:animEffect transition="in" filter="box(in)">
                                      <p:cBhvr>
                                        <p:cTn id="25" dur="500"/>
                                        <p:tgtEl>
                                          <p:spTgt spid="15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utoUpdateAnimBg="0"/>
      <p:bldP spid="15365" grpId="0" autoUpdateAnimBg="0"/>
      <p:bldP spid="1536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5">
            <a:extLst>
              <a:ext uri="{FF2B5EF4-FFF2-40B4-BE49-F238E27FC236}">
                <a16:creationId xmlns:a16="http://schemas.microsoft.com/office/drawing/2014/main" id="{D5D85CC3-9118-06A4-2E1C-19662EC16462}"/>
              </a:ext>
            </a:extLst>
          </p:cNvPr>
          <p:cNvSpPr>
            <a:spLocks noGrp="1" noChangeArrowheads="1"/>
          </p:cNvSpPr>
          <p:nvPr>
            <p:ph type="title"/>
          </p:nvPr>
        </p:nvSpPr>
        <p:spPr/>
        <p:txBody>
          <a:bodyPr/>
          <a:lstStyle/>
          <a:p>
            <a:r>
              <a:rPr lang="en-US" altLang="en-US" sz="3600"/>
              <a:t>Making and Breaking Magnets</a:t>
            </a:r>
          </a:p>
        </p:txBody>
      </p:sp>
      <p:sp>
        <p:nvSpPr>
          <p:cNvPr id="47110" name="Rectangle 6">
            <a:extLst>
              <a:ext uri="{FF2B5EF4-FFF2-40B4-BE49-F238E27FC236}">
                <a16:creationId xmlns:a16="http://schemas.microsoft.com/office/drawing/2014/main" id="{B1CE485C-46E4-F744-8B9E-C3DD52A2F129}"/>
              </a:ext>
            </a:extLst>
          </p:cNvPr>
          <p:cNvSpPr>
            <a:spLocks noGrp="1" noChangeArrowheads="1"/>
          </p:cNvSpPr>
          <p:nvPr>
            <p:ph type="body" idx="1"/>
          </p:nvPr>
        </p:nvSpPr>
        <p:spPr/>
        <p:txBody>
          <a:bodyPr/>
          <a:lstStyle/>
          <a:p>
            <a:pPr>
              <a:buClr>
                <a:srgbClr val="A50021"/>
              </a:buClr>
              <a:buFont typeface="Wingdings" panose="05000000000000000000" pitchFamily="2" charset="2"/>
              <a:buChar char="n"/>
            </a:pPr>
            <a:r>
              <a:rPr lang="en-US" altLang="en-US" sz="2800">
                <a:cs typeface="Arial" panose="020B0604020202020204" pitchFamily="34" charset="0"/>
              </a:rPr>
              <a:t>In most materials, if you add energy to the electrons, you can get them to move and realign</a:t>
            </a:r>
          </a:p>
          <a:p>
            <a:pPr>
              <a:buClr>
                <a:srgbClr val="A50021"/>
              </a:buClr>
              <a:buFont typeface="Wingdings" panose="05000000000000000000" pitchFamily="2" charset="2"/>
              <a:buChar char="n"/>
            </a:pPr>
            <a:r>
              <a:rPr lang="en-US" altLang="en-US" sz="2800">
                <a:cs typeface="Arial" panose="020B0604020202020204" pitchFamily="34" charset="0"/>
              </a:rPr>
              <a:t>Can you think of ways to add energy to electrons?</a:t>
            </a:r>
            <a:r>
              <a:rPr lang="en-US" altLang="en-US" sz="2800">
                <a:latin typeface="Verdana" panose="020B0604030504040204" pitchFamily="34" charset="0"/>
                <a:cs typeface="Arial" panose="020B0604020202020204" pitchFamily="34" charset="0"/>
              </a:rPr>
              <a:t> </a:t>
            </a:r>
            <a:endParaRPr lang="en-US" altLang="en-US" sz="2800">
              <a:cs typeface="Arial" panose="020B0604020202020204" pitchFamily="34" charset="0"/>
            </a:endParaRPr>
          </a:p>
          <a:p>
            <a:pPr>
              <a:buClr>
                <a:srgbClr val="A50021"/>
              </a:buClr>
              <a:buFont typeface="Wingdings" panose="05000000000000000000" pitchFamily="2" charset="2"/>
              <a:buChar char="n"/>
            </a:pPr>
            <a:r>
              <a:rPr lang="en-US" altLang="en-US" sz="2800">
                <a:cs typeface="Arial" panose="020B0604020202020204" pitchFamily="34" charset="0"/>
              </a:rPr>
              <a:t>How can you make a magnet?</a:t>
            </a:r>
          </a:p>
          <a:p>
            <a:pPr>
              <a:buClr>
                <a:srgbClr val="A50021"/>
              </a:buClr>
              <a:buFont typeface="Wingdings" panose="05000000000000000000" pitchFamily="2" charset="2"/>
              <a:buChar char="n"/>
            </a:pPr>
            <a:r>
              <a:rPr lang="en-US" altLang="en-US" sz="2800">
                <a:cs typeface="Arial" panose="020B0604020202020204" pitchFamily="34" charset="0"/>
              </a:rPr>
              <a:t>How can you demagnetize a magnet?</a:t>
            </a:r>
          </a:p>
          <a:p>
            <a:pPr>
              <a:buClr>
                <a:srgbClr val="A50021"/>
              </a:buClr>
              <a:buFont typeface="Wingdings" panose="05000000000000000000" pitchFamily="2" charset="2"/>
              <a:buChar char="n"/>
            </a:pPr>
            <a:r>
              <a:rPr lang="en-US" altLang="en-US" sz="2800">
                <a:cs typeface="Arial" panose="020B0604020202020204" pitchFamily="34" charset="0"/>
              </a:rPr>
              <a:t>What happens when you break a magnet?</a:t>
            </a:r>
            <a:endParaRPr lang="en-US" altLang="en-US" sz="2800"/>
          </a:p>
          <a:p>
            <a:endParaRPr lang="en-US" altLang="en-US"/>
          </a:p>
          <a:p>
            <a:endParaRPr lang="en-US" altLang="en-US"/>
          </a:p>
        </p:txBody>
      </p:sp>
      <p:pic>
        <p:nvPicPr>
          <p:cNvPr id="47111" name="Picture 7" descr="create your own magnet">
            <a:extLst>
              <a:ext uri="{FF2B5EF4-FFF2-40B4-BE49-F238E27FC236}">
                <a16:creationId xmlns:a16="http://schemas.microsoft.com/office/drawing/2014/main" id="{FF013E6D-FA19-62D2-2C54-307F62D3DA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5257800"/>
            <a:ext cx="4879975" cy="1189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a:extLst>
              <a:ext uri="{FF2B5EF4-FFF2-40B4-BE49-F238E27FC236}">
                <a16:creationId xmlns:a16="http://schemas.microsoft.com/office/drawing/2014/main" id="{8A03D006-ED40-363A-3E8A-B47E214A8316}"/>
              </a:ext>
            </a:extLst>
          </p:cNvPr>
          <p:cNvGrpSpPr>
            <a:grpSpLocks/>
          </p:cNvGrpSpPr>
          <p:nvPr/>
        </p:nvGrpSpPr>
        <p:grpSpPr bwMode="auto">
          <a:xfrm>
            <a:off x="3962400" y="2362200"/>
            <a:ext cx="1295400" cy="2286000"/>
            <a:chOff x="2496" y="1488"/>
            <a:chExt cx="816" cy="1440"/>
          </a:xfrm>
        </p:grpSpPr>
        <p:sp>
          <p:nvSpPr>
            <p:cNvPr id="53251" name="Rectangle 3">
              <a:extLst>
                <a:ext uri="{FF2B5EF4-FFF2-40B4-BE49-F238E27FC236}">
                  <a16:creationId xmlns:a16="http://schemas.microsoft.com/office/drawing/2014/main" id="{05EEED74-1AE7-2CDB-CC2C-F9F7C61ABB2C}"/>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3252" name="Text Box 4">
              <a:extLst>
                <a:ext uri="{FF2B5EF4-FFF2-40B4-BE49-F238E27FC236}">
                  <a16:creationId xmlns:a16="http://schemas.microsoft.com/office/drawing/2014/main" id="{E8AED2C9-70E2-D13D-EB14-7C3462647280}"/>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3253" name="Text Box 5">
              <a:extLst>
                <a:ext uri="{FF2B5EF4-FFF2-40B4-BE49-F238E27FC236}">
                  <a16:creationId xmlns:a16="http://schemas.microsoft.com/office/drawing/2014/main" id="{A2FB7C19-8BE5-8BB3-F61A-9C8F7991965E}"/>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grpSp>
        <p:nvGrpSpPr>
          <p:cNvPr id="53254" name="Group 6">
            <a:extLst>
              <a:ext uri="{FF2B5EF4-FFF2-40B4-BE49-F238E27FC236}">
                <a16:creationId xmlns:a16="http://schemas.microsoft.com/office/drawing/2014/main" id="{BF39207C-B56D-990E-C126-66414B7CC343}"/>
              </a:ext>
            </a:extLst>
          </p:cNvPr>
          <p:cNvGrpSpPr>
            <a:grpSpLocks/>
          </p:cNvGrpSpPr>
          <p:nvPr/>
        </p:nvGrpSpPr>
        <p:grpSpPr bwMode="auto">
          <a:xfrm>
            <a:off x="4114800" y="1066800"/>
            <a:ext cx="1066800" cy="1066800"/>
            <a:chOff x="2592" y="672"/>
            <a:chExt cx="672" cy="672"/>
          </a:xfrm>
        </p:grpSpPr>
        <p:sp>
          <p:nvSpPr>
            <p:cNvPr id="53255" name="Oval 7">
              <a:extLst>
                <a:ext uri="{FF2B5EF4-FFF2-40B4-BE49-F238E27FC236}">
                  <a16:creationId xmlns:a16="http://schemas.microsoft.com/office/drawing/2014/main" id="{D154F0C0-40EE-5949-8A11-4A2F806FA4B8}"/>
                </a:ext>
              </a:extLst>
            </p:cNvPr>
            <p:cNvSpPr>
              <a:spLocks noChangeArrowheads="1"/>
            </p:cNvSpPr>
            <p:nvPr/>
          </p:nvSpPr>
          <p:spPr bwMode="auto">
            <a:xfrm>
              <a:off x="2592" y="672"/>
              <a:ext cx="672" cy="672"/>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3256" name="Group 8">
              <a:extLst>
                <a:ext uri="{FF2B5EF4-FFF2-40B4-BE49-F238E27FC236}">
                  <a16:creationId xmlns:a16="http://schemas.microsoft.com/office/drawing/2014/main" id="{F78B7275-A7FD-5B71-A5FC-1D9F54A84E0B}"/>
                </a:ext>
              </a:extLst>
            </p:cNvPr>
            <p:cNvGrpSpPr>
              <a:grpSpLocks/>
            </p:cNvGrpSpPr>
            <p:nvPr/>
          </p:nvGrpSpPr>
          <p:grpSpPr bwMode="auto">
            <a:xfrm rot="2934896">
              <a:off x="2880" y="744"/>
              <a:ext cx="96" cy="528"/>
              <a:chOff x="2880" y="744"/>
              <a:chExt cx="96" cy="528"/>
            </a:xfrm>
          </p:grpSpPr>
          <p:sp>
            <p:nvSpPr>
              <p:cNvPr id="53257" name="Line 9">
                <a:extLst>
                  <a:ext uri="{FF2B5EF4-FFF2-40B4-BE49-F238E27FC236}">
                    <a16:creationId xmlns:a16="http://schemas.microsoft.com/office/drawing/2014/main" id="{874E26D4-6FC7-FC89-EFC5-C028DBA2A52A}"/>
                  </a:ext>
                </a:extLst>
              </p:cNvPr>
              <p:cNvSpPr>
                <a:spLocks noChangeShapeType="1"/>
              </p:cNvSpPr>
              <p:nvPr/>
            </p:nvSpPr>
            <p:spPr bwMode="auto">
              <a:xfrm flipH="1" flipV="1">
                <a:off x="2928" y="744"/>
                <a:ext cx="0" cy="528"/>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3258" name="Oval 10">
                <a:extLst>
                  <a:ext uri="{FF2B5EF4-FFF2-40B4-BE49-F238E27FC236}">
                    <a16:creationId xmlns:a16="http://schemas.microsoft.com/office/drawing/2014/main" id="{70A01FC9-1F2F-740E-72F5-1DAE625C8DC7}"/>
                  </a:ext>
                </a:extLst>
              </p:cNvPr>
              <p:cNvSpPr>
                <a:spLocks noChangeArrowheads="1"/>
              </p:cNvSpPr>
              <p:nvPr/>
            </p:nvSpPr>
            <p:spPr bwMode="auto">
              <a:xfrm>
                <a:off x="2880" y="960"/>
                <a:ext cx="96" cy="9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53259" name="Rectangle 11">
            <a:extLst>
              <a:ext uri="{FF2B5EF4-FFF2-40B4-BE49-F238E27FC236}">
                <a16:creationId xmlns:a16="http://schemas.microsoft.com/office/drawing/2014/main" id="{4B11E87D-1BAD-D725-4398-CEA43B0AC46A}"/>
              </a:ext>
            </a:extLst>
          </p:cNvPr>
          <p:cNvSpPr>
            <a:spLocks noGrp="1" noChangeArrowheads="1"/>
          </p:cNvSpPr>
          <p:nvPr>
            <p:ph type="title"/>
          </p:nvPr>
        </p:nvSpPr>
        <p:spPr>
          <a:xfrm>
            <a:off x="609600" y="0"/>
            <a:ext cx="7772400" cy="1143000"/>
          </a:xfrm>
        </p:spPr>
        <p:txBody>
          <a:bodyPr/>
          <a:lstStyle/>
          <a:p>
            <a:r>
              <a:rPr lang="en-US" altLang="en-US" sz="3600">
                <a:solidFill>
                  <a:srgbClr val="0066FF"/>
                </a:solidFill>
              </a:rPr>
              <a:t>Magnetic Field Vectors Due to a Bar Magnet</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3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274" name="Group 2">
            <a:extLst>
              <a:ext uri="{FF2B5EF4-FFF2-40B4-BE49-F238E27FC236}">
                <a16:creationId xmlns:a16="http://schemas.microsoft.com/office/drawing/2014/main" id="{ABC15763-6383-63F6-AE48-E80DC751B880}"/>
              </a:ext>
            </a:extLst>
          </p:cNvPr>
          <p:cNvGrpSpPr>
            <a:grpSpLocks/>
          </p:cNvGrpSpPr>
          <p:nvPr/>
        </p:nvGrpSpPr>
        <p:grpSpPr bwMode="auto">
          <a:xfrm>
            <a:off x="3962400" y="2362200"/>
            <a:ext cx="1295400" cy="2286000"/>
            <a:chOff x="2496" y="1488"/>
            <a:chExt cx="816" cy="1440"/>
          </a:xfrm>
        </p:grpSpPr>
        <p:sp>
          <p:nvSpPr>
            <p:cNvPr id="54275" name="Rectangle 3">
              <a:extLst>
                <a:ext uri="{FF2B5EF4-FFF2-40B4-BE49-F238E27FC236}">
                  <a16:creationId xmlns:a16="http://schemas.microsoft.com/office/drawing/2014/main" id="{8EF5F3AB-9257-3FEB-6930-7499CD3C9F10}"/>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4276" name="Text Box 4">
              <a:extLst>
                <a:ext uri="{FF2B5EF4-FFF2-40B4-BE49-F238E27FC236}">
                  <a16:creationId xmlns:a16="http://schemas.microsoft.com/office/drawing/2014/main" id="{B32370C1-340F-622B-F6B7-1AFA18359676}"/>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4277" name="Text Box 5">
              <a:extLst>
                <a:ext uri="{FF2B5EF4-FFF2-40B4-BE49-F238E27FC236}">
                  <a16:creationId xmlns:a16="http://schemas.microsoft.com/office/drawing/2014/main" id="{6373F70A-9B77-2322-C3AD-EDEA0DF00F1B}"/>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4278" name="Oval 6">
            <a:extLst>
              <a:ext uri="{FF2B5EF4-FFF2-40B4-BE49-F238E27FC236}">
                <a16:creationId xmlns:a16="http://schemas.microsoft.com/office/drawing/2014/main" id="{10E90082-E739-B879-FAA9-2B9FFBAF6022}"/>
              </a:ext>
            </a:extLst>
          </p:cNvPr>
          <p:cNvSpPr>
            <a:spLocks noChangeArrowheads="1"/>
          </p:cNvSpPr>
          <p:nvPr/>
        </p:nvSpPr>
        <p:spPr bwMode="auto">
          <a:xfrm>
            <a:off x="4114800" y="1066800"/>
            <a:ext cx="1066800" cy="1066800"/>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4279" name="Line 7">
            <a:extLst>
              <a:ext uri="{FF2B5EF4-FFF2-40B4-BE49-F238E27FC236}">
                <a16:creationId xmlns:a16="http://schemas.microsoft.com/office/drawing/2014/main" id="{4D656F7C-54E3-BEEA-BC83-DD9DBB1064FA}"/>
              </a:ext>
            </a:extLst>
          </p:cNvPr>
          <p:cNvSpPr>
            <a:spLocks noChangeShapeType="1"/>
          </p:cNvSpPr>
          <p:nvPr/>
        </p:nvSpPr>
        <p:spPr bwMode="auto">
          <a:xfrm flipH="1" flipV="1">
            <a:off x="4648200" y="1181100"/>
            <a:ext cx="0" cy="838200"/>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4280" name="Oval 8">
            <a:extLst>
              <a:ext uri="{FF2B5EF4-FFF2-40B4-BE49-F238E27FC236}">
                <a16:creationId xmlns:a16="http://schemas.microsoft.com/office/drawing/2014/main" id="{FA564482-D0DC-0359-AE2F-60582E4058EA}"/>
              </a:ext>
            </a:extLst>
          </p:cNvPr>
          <p:cNvSpPr>
            <a:spLocks noChangeArrowheads="1"/>
          </p:cNvSpPr>
          <p:nvPr/>
        </p:nvSpPr>
        <p:spPr bwMode="auto">
          <a:xfrm>
            <a:off x="4572000" y="1524000"/>
            <a:ext cx="152400" cy="152400"/>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298" name="Group 2">
            <a:extLst>
              <a:ext uri="{FF2B5EF4-FFF2-40B4-BE49-F238E27FC236}">
                <a16:creationId xmlns:a16="http://schemas.microsoft.com/office/drawing/2014/main" id="{D2EEE1A3-6A80-1F5C-3EEF-00198CD3745F}"/>
              </a:ext>
            </a:extLst>
          </p:cNvPr>
          <p:cNvGrpSpPr>
            <a:grpSpLocks/>
          </p:cNvGrpSpPr>
          <p:nvPr/>
        </p:nvGrpSpPr>
        <p:grpSpPr bwMode="auto">
          <a:xfrm>
            <a:off x="3962400" y="2362200"/>
            <a:ext cx="1295400" cy="2286000"/>
            <a:chOff x="2496" y="1488"/>
            <a:chExt cx="816" cy="1440"/>
          </a:xfrm>
        </p:grpSpPr>
        <p:sp>
          <p:nvSpPr>
            <p:cNvPr id="55299" name="Rectangle 3">
              <a:extLst>
                <a:ext uri="{FF2B5EF4-FFF2-40B4-BE49-F238E27FC236}">
                  <a16:creationId xmlns:a16="http://schemas.microsoft.com/office/drawing/2014/main" id="{961E6C45-01D1-6D49-35D4-6E2698979C98}"/>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300" name="Text Box 4">
              <a:extLst>
                <a:ext uri="{FF2B5EF4-FFF2-40B4-BE49-F238E27FC236}">
                  <a16:creationId xmlns:a16="http://schemas.microsoft.com/office/drawing/2014/main" id="{992E7C50-EC53-732A-6427-9B0547883DDF}"/>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5301" name="Text Box 5">
              <a:extLst>
                <a:ext uri="{FF2B5EF4-FFF2-40B4-BE49-F238E27FC236}">
                  <a16:creationId xmlns:a16="http://schemas.microsoft.com/office/drawing/2014/main" id="{7ED70270-91DE-50EF-D014-89E9747F83EC}"/>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5302" name="Line 6">
            <a:extLst>
              <a:ext uri="{FF2B5EF4-FFF2-40B4-BE49-F238E27FC236}">
                <a16:creationId xmlns:a16="http://schemas.microsoft.com/office/drawing/2014/main" id="{B06FFE21-BF31-78DA-4E0E-A16C68AA2163}"/>
              </a:ext>
            </a:extLst>
          </p:cNvPr>
          <p:cNvSpPr>
            <a:spLocks noChangeShapeType="1"/>
          </p:cNvSpPr>
          <p:nvPr/>
        </p:nvSpPr>
        <p:spPr bwMode="auto">
          <a:xfrm flipV="1">
            <a:off x="4648200" y="838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303" name="Line 7">
            <a:extLst>
              <a:ext uri="{FF2B5EF4-FFF2-40B4-BE49-F238E27FC236}">
                <a16:creationId xmlns:a16="http://schemas.microsoft.com/office/drawing/2014/main" id="{F302BE11-BDD9-A388-4CF8-E56B716AF76D}"/>
              </a:ext>
            </a:extLst>
          </p:cNvPr>
          <p:cNvSpPr>
            <a:spLocks noChangeShapeType="1"/>
          </p:cNvSpPr>
          <p:nvPr/>
        </p:nvSpPr>
        <p:spPr bwMode="auto">
          <a:xfrm flipH="1" flipV="1">
            <a:off x="4648200" y="838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2" name="Group 2">
            <a:extLst>
              <a:ext uri="{FF2B5EF4-FFF2-40B4-BE49-F238E27FC236}">
                <a16:creationId xmlns:a16="http://schemas.microsoft.com/office/drawing/2014/main" id="{A232A114-F664-A2C4-E965-D42E0CA13B0D}"/>
              </a:ext>
            </a:extLst>
          </p:cNvPr>
          <p:cNvGrpSpPr>
            <a:grpSpLocks/>
          </p:cNvGrpSpPr>
          <p:nvPr/>
        </p:nvGrpSpPr>
        <p:grpSpPr bwMode="auto">
          <a:xfrm>
            <a:off x="3962400" y="2362200"/>
            <a:ext cx="1295400" cy="2286000"/>
            <a:chOff x="2496" y="1488"/>
            <a:chExt cx="816" cy="1440"/>
          </a:xfrm>
        </p:grpSpPr>
        <p:sp>
          <p:nvSpPr>
            <p:cNvPr id="56323" name="Rectangle 3">
              <a:extLst>
                <a:ext uri="{FF2B5EF4-FFF2-40B4-BE49-F238E27FC236}">
                  <a16:creationId xmlns:a16="http://schemas.microsoft.com/office/drawing/2014/main" id="{E459EE58-CAE3-C1FE-C08E-7A73C5CDB14A}"/>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324" name="Text Box 4">
              <a:extLst>
                <a:ext uri="{FF2B5EF4-FFF2-40B4-BE49-F238E27FC236}">
                  <a16:creationId xmlns:a16="http://schemas.microsoft.com/office/drawing/2014/main" id="{BF900EB4-B8C8-ED30-7082-D2FCC676F647}"/>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6325" name="Text Box 5">
              <a:extLst>
                <a:ext uri="{FF2B5EF4-FFF2-40B4-BE49-F238E27FC236}">
                  <a16:creationId xmlns:a16="http://schemas.microsoft.com/office/drawing/2014/main" id="{35F50EAB-79EE-7C65-BA06-EED421FC97D7}"/>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6326" name="Oval 6">
            <a:extLst>
              <a:ext uri="{FF2B5EF4-FFF2-40B4-BE49-F238E27FC236}">
                <a16:creationId xmlns:a16="http://schemas.microsoft.com/office/drawing/2014/main" id="{CC079698-CAF0-9B3B-01BC-7FB4058982E4}"/>
              </a:ext>
            </a:extLst>
          </p:cNvPr>
          <p:cNvSpPr>
            <a:spLocks noChangeArrowheads="1"/>
          </p:cNvSpPr>
          <p:nvPr/>
        </p:nvSpPr>
        <p:spPr bwMode="auto">
          <a:xfrm>
            <a:off x="5486400" y="2971800"/>
            <a:ext cx="1066800" cy="1066800"/>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6327" name="Group 7">
            <a:extLst>
              <a:ext uri="{FF2B5EF4-FFF2-40B4-BE49-F238E27FC236}">
                <a16:creationId xmlns:a16="http://schemas.microsoft.com/office/drawing/2014/main" id="{4F457047-1E09-9BCC-C7AC-36621B07C008}"/>
              </a:ext>
            </a:extLst>
          </p:cNvPr>
          <p:cNvGrpSpPr>
            <a:grpSpLocks/>
          </p:cNvGrpSpPr>
          <p:nvPr/>
        </p:nvGrpSpPr>
        <p:grpSpPr bwMode="auto">
          <a:xfrm rot="2934896">
            <a:off x="5943600" y="3086100"/>
            <a:ext cx="152400" cy="838200"/>
            <a:chOff x="2880" y="744"/>
            <a:chExt cx="96" cy="528"/>
          </a:xfrm>
        </p:grpSpPr>
        <p:sp>
          <p:nvSpPr>
            <p:cNvPr id="56328" name="Line 8">
              <a:extLst>
                <a:ext uri="{FF2B5EF4-FFF2-40B4-BE49-F238E27FC236}">
                  <a16:creationId xmlns:a16="http://schemas.microsoft.com/office/drawing/2014/main" id="{8C9AFB7A-282F-EC66-AA2E-8F06BE82140F}"/>
                </a:ext>
              </a:extLst>
            </p:cNvPr>
            <p:cNvSpPr>
              <a:spLocks noChangeShapeType="1"/>
            </p:cNvSpPr>
            <p:nvPr/>
          </p:nvSpPr>
          <p:spPr bwMode="auto">
            <a:xfrm flipH="1" flipV="1">
              <a:off x="2928" y="744"/>
              <a:ext cx="0" cy="528"/>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329" name="Oval 9">
              <a:extLst>
                <a:ext uri="{FF2B5EF4-FFF2-40B4-BE49-F238E27FC236}">
                  <a16:creationId xmlns:a16="http://schemas.microsoft.com/office/drawing/2014/main" id="{A30F0BFB-A99F-C742-ED13-752FC37DF6FE}"/>
                </a:ext>
              </a:extLst>
            </p:cNvPr>
            <p:cNvSpPr>
              <a:spLocks noChangeArrowheads="1"/>
            </p:cNvSpPr>
            <p:nvPr/>
          </p:nvSpPr>
          <p:spPr bwMode="auto">
            <a:xfrm>
              <a:off x="2880" y="960"/>
              <a:ext cx="96" cy="9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2">
            <a:extLst>
              <a:ext uri="{FF2B5EF4-FFF2-40B4-BE49-F238E27FC236}">
                <a16:creationId xmlns:a16="http://schemas.microsoft.com/office/drawing/2014/main" id="{A004EF44-1467-C3D0-FB85-2916DA61EF5E}"/>
              </a:ext>
            </a:extLst>
          </p:cNvPr>
          <p:cNvGrpSpPr>
            <a:grpSpLocks/>
          </p:cNvGrpSpPr>
          <p:nvPr/>
        </p:nvGrpSpPr>
        <p:grpSpPr bwMode="auto">
          <a:xfrm>
            <a:off x="3962400" y="2362200"/>
            <a:ext cx="1295400" cy="2286000"/>
            <a:chOff x="2496" y="1488"/>
            <a:chExt cx="816" cy="1440"/>
          </a:xfrm>
        </p:grpSpPr>
        <p:sp>
          <p:nvSpPr>
            <p:cNvPr id="57347" name="Rectangle 3">
              <a:extLst>
                <a:ext uri="{FF2B5EF4-FFF2-40B4-BE49-F238E27FC236}">
                  <a16:creationId xmlns:a16="http://schemas.microsoft.com/office/drawing/2014/main" id="{AB378604-921D-1077-ACE2-954CEF37AFDA}"/>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48" name="Text Box 4">
              <a:extLst>
                <a:ext uri="{FF2B5EF4-FFF2-40B4-BE49-F238E27FC236}">
                  <a16:creationId xmlns:a16="http://schemas.microsoft.com/office/drawing/2014/main" id="{2EC4108C-0979-FB86-F03A-5E204C87B120}"/>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7349" name="Text Box 5">
              <a:extLst>
                <a:ext uri="{FF2B5EF4-FFF2-40B4-BE49-F238E27FC236}">
                  <a16:creationId xmlns:a16="http://schemas.microsoft.com/office/drawing/2014/main" id="{EF4B84C5-02D7-BF3B-F722-980752DF885A}"/>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7350" name="Oval 6">
            <a:extLst>
              <a:ext uri="{FF2B5EF4-FFF2-40B4-BE49-F238E27FC236}">
                <a16:creationId xmlns:a16="http://schemas.microsoft.com/office/drawing/2014/main" id="{8DCC9A9E-22AC-0E29-376F-D5F85D63E7AB}"/>
              </a:ext>
            </a:extLst>
          </p:cNvPr>
          <p:cNvSpPr>
            <a:spLocks noChangeArrowheads="1"/>
          </p:cNvSpPr>
          <p:nvPr/>
        </p:nvSpPr>
        <p:spPr bwMode="auto">
          <a:xfrm>
            <a:off x="5486400" y="2971800"/>
            <a:ext cx="1066800" cy="1066800"/>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7351" name="Group 7">
            <a:extLst>
              <a:ext uri="{FF2B5EF4-FFF2-40B4-BE49-F238E27FC236}">
                <a16:creationId xmlns:a16="http://schemas.microsoft.com/office/drawing/2014/main" id="{AB16E908-8A33-7DDC-600E-DE9C5D6A9F78}"/>
              </a:ext>
            </a:extLst>
          </p:cNvPr>
          <p:cNvGrpSpPr>
            <a:grpSpLocks/>
          </p:cNvGrpSpPr>
          <p:nvPr/>
        </p:nvGrpSpPr>
        <p:grpSpPr bwMode="auto">
          <a:xfrm rot="10770974">
            <a:off x="5943600" y="3086100"/>
            <a:ext cx="152400" cy="838200"/>
            <a:chOff x="2880" y="744"/>
            <a:chExt cx="96" cy="528"/>
          </a:xfrm>
        </p:grpSpPr>
        <p:sp>
          <p:nvSpPr>
            <p:cNvPr id="57352" name="Line 8">
              <a:extLst>
                <a:ext uri="{FF2B5EF4-FFF2-40B4-BE49-F238E27FC236}">
                  <a16:creationId xmlns:a16="http://schemas.microsoft.com/office/drawing/2014/main" id="{CF366247-5FED-0D3C-8A95-B1BA5B256ACD}"/>
                </a:ext>
              </a:extLst>
            </p:cNvPr>
            <p:cNvSpPr>
              <a:spLocks noChangeShapeType="1"/>
            </p:cNvSpPr>
            <p:nvPr/>
          </p:nvSpPr>
          <p:spPr bwMode="auto">
            <a:xfrm flipH="1" flipV="1">
              <a:off x="2928" y="744"/>
              <a:ext cx="0" cy="528"/>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53" name="Oval 9">
              <a:extLst>
                <a:ext uri="{FF2B5EF4-FFF2-40B4-BE49-F238E27FC236}">
                  <a16:creationId xmlns:a16="http://schemas.microsoft.com/office/drawing/2014/main" id="{71BF7236-913E-6A79-17D8-B89630220F77}"/>
                </a:ext>
              </a:extLst>
            </p:cNvPr>
            <p:cNvSpPr>
              <a:spLocks noChangeArrowheads="1"/>
            </p:cNvSpPr>
            <p:nvPr/>
          </p:nvSpPr>
          <p:spPr bwMode="auto">
            <a:xfrm>
              <a:off x="2880" y="960"/>
              <a:ext cx="96" cy="9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a:extLst>
              <a:ext uri="{FF2B5EF4-FFF2-40B4-BE49-F238E27FC236}">
                <a16:creationId xmlns:a16="http://schemas.microsoft.com/office/drawing/2014/main" id="{BF672C93-C3A3-572B-9858-3A81828846F4}"/>
              </a:ext>
            </a:extLst>
          </p:cNvPr>
          <p:cNvGrpSpPr>
            <a:grpSpLocks/>
          </p:cNvGrpSpPr>
          <p:nvPr/>
        </p:nvGrpSpPr>
        <p:grpSpPr bwMode="auto">
          <a:xfrm>
            <a:off x="3962400" y="2362200"/>
            <a:ext cx="1295400" cy="2286000"/>
            <a:chOff x="2496" y="1488"/>
            <a:chExt cx="816" cy="1440"/>
          </a:xfrm>
        </p:grpSpPr>
        <p:sp>
          <p:nvSpPr>
            <p:cNvPr id="58371" name="Rectangle 3">
              <a:extLst>
                <a:ext uri="{FF2B5EF4-FFF2-40B4-BE49-F238E27FC236}">
                  <a16:creationId xmlns:a16="http://schemas.microsoft.com/office/drawing/2014/main" id="{D04E18AC-B2D4-6405-92F1-398687B5A070}"/>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372" name="Text Box 4">
              <a:extLst>
                <a:ext uri="{FF2B5EF4-FFF2-40B4-BE49-F238E27FC236}">
                  <a16:creationId xmlns:a16="http://schemas.microsoft.com/office/drawing/2014/main" id="{E1E40511-BF79-F376-7445-1ED92C97A53C}"/>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8373" name="Text Box 5">
              <a:extLst>
                <a:ext uri="{FF2B5EF4-FFF2-40B4-BE49-F238E27FC236}">
                  <a16:creationId xmlns:a16="http://schemas.microsoft.com/office/drawing/2014/main" id="{0B6AFA48-8B94-264E-6B3B-E36C3CF3E360}"/>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8374" name="Line 6">
            <a:extLst>
              <a:ext uri="{FF2B5EF4-FFF2-40B4-BE49-F238E27FC236}">
                <a16:creationId xmlns:a16="http://schemas.microsoft.com/office/drawing/2014/main" id="{944C5A97-B07F-51D9-5C97-AEC4475149CD}"/>
              </a:ext>
            </a:extLst>
          </p:cNvPr>
          <p:cNvSpPr>
            <a:spLocks noChangeShapeType="1"/>
          </p:cNvSpPr>
          <p:nvPr/>
        </p:nvSpPr>
        <p:spPr bwMode="auto">
          <a:xfrm>
            <a:off x="6019800" y="3505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ABDCD1DE-FA42-0AAB-899B-E28746F5DEEC}"/>
              </a:ext>
            </a:extLst>
          </p:cNvPr>
          <p:cNvSpPr txBox="1">
            <a:spLocks noChangeArrowheads="1"/>
          </p:cNvSpPr>
          <p:nvPr/>
        </p:nvSpPr>
        <p:spPr bwMode="auto">
          <a:xfrm>
            <a:off x="3200400" y="685800"/>
            <a:ext cx="48006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latin typeface="Matura MT Script Capitals" panose="03020802060602070202" pitchFamily="66" charset="0"/>
              </a:rPr>
              <a:t>William Gilbert, an English physician, first proposed in 1600 that the earth itself is a magnet, and he predicted that the Earth would be found to have magnetic poles.</a:t>
            </a:r>
          </a:p>
        </p:txBody>
      </p:sp>
      <p:pic>
        <p:nvPicPr>
          <p:cNvPr id="19461" name="Picture 5">
            <a:extLst>
              <a:ext uri="{FF2B5EF4-FFF2-40B4-BE49-F238E27FC236}">
                <a16:creationId xmlns:a16="http://schemas.microsoft.com/office/drawing/2014/main" id="{AEF7F60F-D419-3B85-F3FA-5B0669147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447800"/>
            <a:ext cx="1989138" cy="2971800"/>
          </a:xfrm>
          <a:prstGeom prst="rect">
            <a:avLst/>
          </a:prstGeom>
          <a:noFill/>
          <a:extLst>
            <a:ext uri="{909E8E84-426E-40DD-AFC4-6F175D3DCCD1}">
              <a14:hiddenFill xmlns:a14="http://schemas.microsoft.com/office/drawing/2010/main">
                <a:solidFill>
                  <a:srgbClr val="FFFFFF"/>
                </a:solidFill>
              </a14:hiddenFill>
            </a:ext>
          </a:extLst>
        </p:spPr>
      </p:pic>
      <p:pic>
        <p:nvPicPr>
          <p:cNvPr id="19463" name="Picture 7">
            <a:extLst>
              <a:ext uri="{FF2B5EF4-FFF2-40B4-BE49-F238E27FC236}">
                <a16:creationId xmlns:a16="http://schemas.microsoft.com/office/drawing/2014/main" id="{CB77EDB4-EE88-8EB1-3FFF-2745A239C0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5181600"/>
            <a:ext cx="1573213" cy="1490663"/>
          </a:xfrm>
          <a:prstGeom prst="rect">
            <a:avLst/>
          </a:prstGeom>
          <a:noFill/>
          <a:extLst>
            <a:ext uri="{909E8E84-426E-40DD-AFC4-6F175D3DCCD1}">
              <a14:hiddenFill xmlns:a14="http://schemas.microsoft.com/office/drawing/2010/main">
                <a:solidFill>
                  <a:srgbClr val="FFFFFF"/>
                </a:solidFill>
              </a14:hiddenFill>
            </a:ext>
          </a:extLst>
        </p:spPr>
      </p:pic>
      <p:pic>
        <p:nvPicPr>
          <p:cNvPr id="19464" name="Picture 8">
            <a:extLst>
              <a:ext uri="{FF2B5EF4-FFF2-40B4-BE49-F238E27FC236}">
                <a16:creationId xmlns:a16="http://schemas.microsoft.com/office/drawing/2014/main" id="{CB58C20C-2079-DA2A-C913-FCB765B46C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600200" cy="15160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9461"/>
                                        </p:tgtEl>
                                        <p:attrNameLst>
                                          <p:attrName>style.visibility</p:attrName>
                                        </p:attrNameLst>
                                      </p:cBhvr>
                                      <p:to>
                                        <p:strVal val="visible"/>
                                      </p:to>
                                    </p:set>
                                    <p:animEffect transition="in" filter="dissolve">
                                      <p:cBhvr>
                                        <p:cTn id="7" dur="500"/>
                                        <p:tgtEl>
                                          <p:spTgt spid="194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458"/>
                                        </p:tgtEl>
                                        <p:attrNameLst>
                                          <p:attrName>style.visibility</p:attrName>
                                        </p:attrNameLst>
                                      </p:cBhvr>
                                      <p:to>
                                        <p:strVal val="visible"/>
                                      </p:to>
                                    </p:set>
                                    <p:animEffect transition="in" filter="wipe(left)">
                                      <p:cBhvr>
                                        <p:cTn id="12"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2">
            <a:extLst>
              <a:ext uri="{FF2B5EF4-FFF2-40B4-BE49-F238E27FC236}">
                <a16:creationId xmlns:a16="http://schemas.microsoft.com/office/drawing/2014/main" id="{EFCF127D-24B6-980E-72FC-A706E394EBE5}"/>
              </a:ext>
            </a:extLst>
          </p:cNvPr>
          <p:cNvGrpSpPr>
            <a:grpSpLocks/>
          </p:cNvGrpSpPr>
          <p:nvPr/>
        </p:nvGrpSpPr>
        <p:grpSpPr bwMode="auto">
          <a:xfrm>
            <a:off x="3962400" y="2362200"/>
            <a:ext cx="1295400" cy="2286000"/>
            <a:chOff x="2496" y="1488"/>
            <a:chExt cx="816" cy="1440"/>
          </a:xfrm>
        </p:grpSpPr>
        <p:sp>
          <p:nvSpPr>
            <p:cNvPr id="59395" name="Rectangle 3">
              <a:extLst>
                <a:ext uri="{FF2B5EF4-FFF2-40B4-BE49-F238E27FC236}">
                  <a16:creationId xmlns:a16="http://schemas.microsoft.com/office/drawing/2014/main" id="{66DAB8CD-A440-E5D5-1864-F7CE5F35C828}"/>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9396" name="Text Box 4">
              <a:extLst>
                <a:ext uri="{FF2B5EF4-FFF2-40B4-BE49-F238E27FC236}">
                  <a16:creationId xmlns:a16="http://schemas.microsoft.com/office/drawing/2014/main" id="{27E74FBF-0228-2D4B-488B-552B34CC0DCF}"/>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59397" name="Text Box 5">
              <a:extLst>
                <a:ext uri="{FF2B5EF4-FFF2-40B4-BE49-F238E27FC236}">
                  <a16:creationId xmlns:a16="http://schemas.microsoft.com/office/drawing/2014/main" id="{58A98D3A-D855-8303-210C-B2CEF0456A45}"/>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59398" name="Oval 6">
            <a:extLst>
              <a:ext uri="{FF2B5EF4-FFF2-40B4-BE49-F238E27FC236}">
                <a16:creationId xmlns:a16="http://schemas.microsoft.com/office/drawing/2014/main" id="{194B64F4-B5B8-439E-4473-520B04F47648}"/>
              </a:ext>
            </a:extLst>
          </p:cNvPr>
          <p:cNvSpPr>
            <a:spLocks noChangeArrowheads="1"/>
          </p:cNvSpPr>
          <p:nvPr/>
        </p:nvSpPr>
        <p:spPr bwMode="auto">
          <a:xfrm>
            <a:off x="2590800" y="5105400"/>
            <a:ext cx="1066800" cy="1066800"/>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9399" name="Group 7">
            <a:extLst>
              <a:ext uri="{FF2B5EF4-FFF2-40B4-BE49-F238E27FC236}">
                <a16:creationId xmlns:a16="http://schemas.microsoft.com/office/drawing/2014/main" id="{9EDB6D16-3CAB-08DA-66B3-FF127F0A0C49}"/>
              </a:ext>
            </a:extLst>
          </p:cNvPr>
          <p:cNvGrpSpPr>
            <a:grpSpLocks/>
          </p:cNvGrpSpPr>
          <p:nvPr/>
        </p:nvGrpSpPr>
        <p:grpSpPr bwMode="auto">
          <a:xfrm rot="10770974">
            <a:off x="3048000" y="5219700"/>
            <a:ext cx="152400" cy="838200"/>
            <a:chOff x="2880" y="744"/>
            <a:chExt cx="96" cy="528"/>
          </a:xfrm>
        </p:grpSpPr>
        <p:sp>
          <p:nvSpPr>
            <p:cNvPr id="59400" name="Line 8">
              <a:extLst>
                <a:ext uri="{FF2B5EF4-FFF2-40B4-BE49-F238E27FC236}">
                  <a16:creationId xmlns:a16="http://schemas.microsoft.com/office/drawing/2014/main" id="{254F0884-ACA2-F5CB-6613-E312BB6E33ED}"/>
                </a:ext>
              </a:extLst>
            </p:cNvPr>
            <p:cNvSpPr>
              <a:spLocks noChangeShapeType="1"/>
            </p:cNvSpPr>
            <p:nvPr/>
          </p:nvSpPr>
          <p:spPr bwMode="auto">
            <a:xfrm flipH="1" flipV="1">
              <a:off x="2928" y="744"/>
              <a:ext cx="0" cy="528"/>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9401" name="Oval 9">
              <a:extLst>
                <a:ext uri="{FF2B5EF4-FFF2-40B4-BE49-F238E27FC236}">
                  <a16:creationId xmlns:a16="http://schemas.microsoft.com/office/drawing/2014/main" id="{4052C041-DA0C-2621-F942-D3E91BB9894B}"/>
                </a:ext>
              </a:extLst>
            </p:cNvPr>
            <p:cNvSpPr>
              <a:spLocks noChangeArrowheads="1"/>
            </p:cNvSpPr>
            <p:nvPr/>
          </p:nvSpPr>
          <p:spPr bwMode="auto">
            <a:xfrm>
              <a:off x="2880" y="960"/>
              <a:ext cx="96" cy="9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418" name="Group 2">
            <a:extLst>
              <a:ext uri="{FF2B5EF4-FFF2-40B4-BE49-F238E27FC236}">
                <a16:creationId xmlns:a16="http://schemas.microsoft.com/office/drawing/2014/main" id="{671803FA-8572-D32C-5D70-6646CAD01EE8}"/>
              </a:ext>
            </a:extLst>
          </p:cNvPr>
          <p:cNvGrpSpPr>
            <a:grpSpLocks/>
          </p:cNvGrpSpPr>
          <p:nvPr/>
        </p:nvGrpSpPr>
        <p:grpSpPr bwMode="auto">
          <a:xfrm>
            <a:off x="3962400" y="2362200"/>
            <a:ext cx="1295400" cy="2286000"/>
            <a:chOff x="2496" y="1488"/>
            <a:chExt cx="816" cy="1440"/>
          </a:xfrm>
        </p:grpSpPr>
        <p:sp>
          <p:nvSpPr>
            <p:cNvPr id="60419" name="Rectangle 3">
              <a:extLst>
                <a:ext uri="{FF2B5EF4-FFF2-40B4-BE49-F238E27FC236}">
                  <a16:creationId xmlns:a16="http://schemas.microsoft.com/office/drawing/2014/main" id="{72EB6003-8B9B-6BFF-FFC8-5B164D0AB71F}"/>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20" name="Text Box 4">
              <a:extLst>
                <a:ext uri="{FF2B5EF4-FFF2-40B4-BE49-F238E27FC236}">
                  <a16:creationId xmlns:a16="http://schemas.microsoft.com/office/drawing/2014/main" id="{64946001-9860-F5BC-9CA0-C2326A55007C}"/>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60421" name="Text Box 5">
              <a:extLst>
                <a:ext uri="{FF2B5EF4-FFF2-40B4-BE49-F238E27FC236}">
                  <a16:creationId xmlns:a16="http://schemas.microsoft.com/office/drawing/2014/main" id="{94E30D99-E893-58F1-2BED-81861B5B92AF}"/>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60422" name="Oval 6">
            <a:extLst>
              <a:ext uri="{FF2B5EF4-FFF2-40B4-BE49-F238E27FC236}">
                <a16:creationId xmlns:a16="http://schemas.microsoft.com/office/drawing/2014/main" id="{47B6BEA0-EF04-F0E2-FF8E-DE1AF6D3F125}"/>
              </a:ext>
            </a:extLst>
          </p:cNvPr>
          <p:cNvSpPr>
            <a:spLocks noChangeArrowheads="1"/>
          </p:cNvSpPr>
          <p:nvPr/>
        </p:nvSpPr>
        <p:spPr bwMode="auto">
          <a:xfrm>
            <a:off x="2590800" y="5105400"/>
            <a:ext cx="1066800" cy="1066800"/>
          </a:xfrm>
          <a:prstGeom prst="ellipse">
            <a:avLst/>
          </a:prstGeom>
          <a:solidFill>
            <a:schemeClr val="bg1"/>
          </a:solidFill>
          <a:ln w="381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60423" name="Group 7">
            <a:extLst>
              <a:ext uri="{FF2B5EF4-FFF2-40B4-BE49-F238E27FC236}">
                <a16:creationId xmlns:a16="http://schemas.microsoft.com/office/drawing/2014/main" id="{6C31F9BD-994D-631F-1A7F-55539E29DE79}"/>
              </a:ext>
            </a:extLst>
          </p:cNvPr>
          <p:cNvGrpSpPr>
            <a:grpSpLocks/>
          </p:cNvGrpSpPr>
          <p:nvPr/>
        </p:nvGrpSpPr>
        <p:grpSpPr bwMode="auto">
          <a:xfrm rot="4838524">
            <a:off x="3048000" y="5219700"/>
            <a:ext cx="152400" cy="838200"/>
            <a:chOff x="2880" y="744"/>
            <a:chExt cx="96" cy="528"/>
          </a:xfrm>
        </p:grpSpPr>
        <p:sp>
          <p:nvSpPr>
            <p:cNvPr id="60424" name="Line 8">
              <a:extLst>
                <a:ext uri="{FF2B5EF4-FFF2-40B4-BE49-F238E27FC236}">
                  <a16:creationId xmlns:a16="http://schemas.microsoft.com/office/drawing/2014/main" id="{09A6BD9B-0502-7BA2-095D-C067C3937FC6}"/>
                </a:ext>
              </a:extLst>
            </p:cNvPr>
            <p:cNvSpPr>
              <a:spLocks noChangeShapeType="1"/>
            </p:cNvSpPr>
            <p:nvPr/>
          </p:nvSpPr>
          <p:spPr bwMode="auto">
            <a:xfrm flipH="1" flipV="1">
              <a:off x="2928" y="744"/>
              <a:ext cx="0" cy="528"/>
            </a:xfrm>
            <a:prstGeom prst="line">
              <a:avLst/>
            </a:prstGeom>
            <a:noFill/>
            <a:ln w="57150">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0425" name="Oval 9">
              <a:extLst>
                <a:ext uri="{FF2B5EF4-FFF2-40B4-BE49-F238E27FC236}">
                  <a16:creationId xmlns:a16="http://schemas.microsoft.com/office/drawing/2014/main" id="{BF7FCA7C-E33E-5B3C-153C-4F15CAD7F8B0}"/>
                </a:ext>
              </a:extLst>
            </p:cNvPr>
            <p:cNvSpPr>
              <a:spLocks noChangeArrowheads="1"/>
            </p:cNvSpPr>
            <p:nvPr/>
          </p:nvSpPr>
          <p:spPr bwMode="auto">
            <a:xfrm>
              <a:off x="2880" y="960"/>
              <a:ext cx="96" cy="9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42" name="Group 2">
            <a:extLst>
              <a:ext uri="{FF2B5EF4-FFF2-40B4-BE49-F238E27FC236}">
                <a16:creationId xmlns:a16="http://schemas.microsoft.com/office/drawing/2014/main" id="{6CD18762-ACCC-516B-F78C-4DA4D47A775D}"/>
              </a:ext>
            </a:extLst>
          </p:cNvPr>
          <p:cNvGrpSpPr>
            <a:grpSpLocks/>
          </p:cNvGrpSpPr>
          <p:nvPr/>
        </p:nvGrpSpPr>
        <p:grpSpPr bwMode="auto">
          <a:xfrm>
            <a:off x="3962400" y="2362200"/>
            <a:ext cx="1295400" cy="2286000"/>
            <a:chOff x="2496" y="1488"/>
            <a:chExt cx="816" cy="1440"/>
          </a:xfrm>
        </p:grpSpPr>
        <p:sp>
          <p:nvSpPr>
            <p:cNvPr id="61443" name="Rectangle 3">
              <a:extLst>
                <a:ext uri="{FF2B5EF4-FFF2-40B4-BE49-F238E27FC236}">
                  <a16:creationId xmlns:a16="http://schemas.microsoft.com/office/drawing/2014/main" id="{4724FCF3-F110-F49C-6193-00B60D0CED0F}"/>
                </a:ext>
              </a:extLst>
            </p:cNvPr>
            <p:cNvSpPr>
              <a:spLocks noChangeArrowheads="1"/>
            </p:cNvSpPr>
            <p:nvPr/>
          </p:nvSpPr>
          <p:spPr bwMode="auto">
            <a:xfrm>
              <a:off x="2496" y="1488"/>
              <a:ext cx="816" cy="144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444" name="Text Box 4">
              <a:extLst>
                <a:ext uri="{FF2B5EF4-FFF2-40B4-BE49-F238E27FC236}">
                  <a16:creationId xmlns:a16="http://schemas.microsoft.com/office/drawing/2014/main" id="{EB707F65-D290-C386-6103-0ABB4A5B4A5C}"/>
                </a:ext>
              </a:extLst>
            </p:cNvPr>
            <p:cNvSpPr txBox="1">
              <a:spLocks noChangeArrowheads="1"/>
            </p:cNvSpPr>
            <p:nvPr/>
          </p:nvSpPr>
          <p:spPr bwMode="auto">
            <a:xfrm>
              <a:off x="2736" y="1584"/>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61445" name="Text Box 5">
              <a:extLst>
                <a:ext uri="{FF2B5EF4-FFF2-40B4-BE49-F238E27FC236}">
                  <a16:creationId xmlns:a16="http://schemas.microsoft.com/office/drawing/2014/main" id="{F8D54FEA-D2A8-A29A-D8B4-4EA72B2133D1}"/>
                </a:ext>
              </a:extLst>
            </p:cNvPr>
            <p:cNvSpPr txBox="1">
              <a:spLocks noChangeArrowheads="1"/>
            </p:cNvSpPr>
            <p:nvPr/>
          </p:nvSpPr>
          <p:spPr bwMode="auto">
            <a:xfrm>
              <a:off x="2736" y="2496"/>
              <a:ext cx="5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sp>
        <p:nvSpPr>
          <p:cNvPr id="61446" name="Line 6">
            <a:extLst>
              <a:ext uri="{FF2B5EF4-FFF2-40B4-BE49-F238E27FC236}">
                <a16:creationId xmlns:a16="http://schemas.microsoft.com/office/drawing/2014/main" id="{667117FD-339A-5111-1CD8-5D06179F7BDA}"/>
              </a:ext>
            </a:extLst>
          </p:cNvPr>
          <p:cNvSpPr>
            <a:spLocks noChangeShapeType="1"/>
          </p:cNvSpPr>
          <p:nvPr/>
        </p:nvSpPr>
        <p:spPr bwMode="auto">
          <a:xfrm rot="15212965" flipH="1">
            <a:off x="3542506" y="5144294"/>
            <a:ext cx="1588"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0059E795-EC0B-A047-BA1E-7F008834D7A1}"/>
              </a:ext>
            </a:extLst>
          </p:cNvPr>
          <p:cNvSpPr>
            <a:spLocks noChangeArrowheads="1"/>
          </p:cNvSpPr>
          <p:nvPr/>
        </p:nvSpPr>
        <p:spPr bwMode="auto">
          <a:xfrm>
            <a:off x="3962400" y="2362200"/>
            <a:ext cx="1295400" cy="228600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67" name="Text Box 3">
            <a:extLst>
              <a:ext uri="{FF2B5EF4-FFF2-40B4-BE49-F238E27FC236}">
                <a16:creationId xmlns:a16="http://schemas.microsoft.com/office/drawing/2014/main" id="{9DF91AB3-BA7B-A453-D327-F3F364E8CE90}"/>
              </a:ext>
            </a:extLst>
          </p:cNvPr>
          <p:cNvSpPr txBox="1">
            <a:spLocks noChangeArrowheads="1"/>
          </p:cNvSpPr>
          <p:nvPr/>
        </p:nvSpPr>
        <p:spPr bwMode="auto">
          <a:xfrm>
            <a:off x="4343400" y="2514600"/>
            <a:ext cx="91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62468" name="Text Box 4">
            <a:extLst>
              <a:ext uri="{FF2B5EF4-FFF2-40B4-BE49-F238E27FC236}">
                <a16:creationId xmlns:a16="http://schemas.microsoft.com/office/drawing/2014/main" id="{1DC18662-58B5-D02E-825C-69FBBC70E21A}"/>
              </a:ext>
            </a:extLst>
          </p:cNvPr>
          <p:cNvSpPr txBox="1">
            <a:spLocks noChangeArrowheads="1"/>
          </p:cNvSpPr>
          <p:nvPr/>
        </p:nvSpPr>
        <p:spPr bwMode="auto">
          <a:xfrm>
            <a:off x="4343400" y="3962400"/>
            <a:ext cx="91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33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sp>
        <p:nvSpPr>
          <p:cNvPr id="62469" name="Line 5">
            <a:extLst>
              <a:ext uri="{FF2B5EF4-FFF2-40B4-BE49-F238E27FC236}">
                <a16:creationId xmlns:a16="http://schemas.microsoft.com/office/drawing/2014/main" id="{9396C60C-3136-4324-5F5E-51898CD8399E}"/>
              </a:ext>
            </a:extLst>
          </p:cNvPr>
          <p:cNvSpPr>
            <a:spLocks noChangeShapeType="1"/>
          </p:cNvSpPr>
          <p:nvPr/>
        </p:nvSpPr>
        <p:spPr bwMode="auto">
          <a:xfrm flipV="1">
            <a:off x="4648200" y="838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0" name="Line 6">
            <a:extLst>
              <a:ext uri="{FF2B5EF4-FFF2-40B4-BE49-F238E27FC236}">
                <a16:creationId xmlns:a16="http://schemas.microsoft.com/office/drawing/2014/main" id="{18AB731C-EB93-0543-7387-106E2D46A646}"/>
              </a:ext>
            </a:extLst>
          </p:cNvPr>
          <p:cNvSpPr>
            <a:spLocks noChangeShapeType="1"/>
          </p:cNvSpPr>
          <p:nvPr/>
        </p:nvSpPr>
        <p:spPr bwMode="auto">
          <a:xfrm>
            <a:off x="6019800" y="3505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1" name="Line 7">
            <a:extLst>
              <a:ext uri="{FF2B5EF4-FFF2-40B4-BE49-F238E27FC236}">
                <a16:creationId xmlns:a16="http://schemas.microsoft.com/office/drawing/2014/main" id="{32F0D17F-AD29-94A7-8A83-F883BC3C3B76}"/>
              </a:ext>
            </a:extLst>
          </p:cNvPr>
          <p:cNvSpPr>
            <a:spLocks noChangeShapeType="1"/>
          </p:cNvSpPr>
          <p:nvPr/>
        </p:nvSpPr>
        <p:spPr bwMode="auto">
          <a:xfrm flipH="1" flipV="1">
            <a:off x="4648200" y="838200"/>
            <a:ext cx="0"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2" name="Line 8">
            <a:extLst>
              <a:ext uri="{FF2B5EF4-FFF2-40B4-BE49-F238E27FC236}">
                <a16:creationId xmlns:a16="http://schemas.microsoft.com/office/drawing/2014/main" id="{E7067D94-A65F-E2C4-462E-3673F7F2706C}"/>
              </a:ext>
            </a:extLst>
          </p:cNvPr>
          <p:cNvSpPr>
            <a:spLocks noChangeShapeType="1"/>
          </p:cNvSpPr>
          <p:nvPr/>
        </p:nvSpPr>
        <p:spPr bwMode="auto">
          <a:xfrm rot="15212965" flipH="1">
            <a:off x="3542506" y="5144294"/>
            <a:ext cx="1588" cy="838200"/>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62473" name="Group 9">
            <a:extLst>
              <a:ext uri="{FF2B5EF4-FFF2-40B4-BE49-F238E27FC236}">
                <a16:creationId xmlns:a16="http://schemas.microsoft.com/office/drawing/2014/main" id="{1241C4C7-999C-B6E0-4F39-FD68D1D4893D}"/>
              </a:ext>
            </a:extLst>
          </p:cNvPr>
          <p:cNvGrpSpPr>
            <a:grpSpLocks/>
          </p:cNvGrpSpPr>
          <p:nvPr/>
        </p:nvGrpSpPr>
        <p:grpSpPr bwMode="auto">
          <a:xfrm>
            <a:off x="2438400" y="914400"/>
            <a:ext cx="4419600" cy="5105400"/>
            <a:chOff x="1536" y="576"/>
            <a:chExt cx="2784" cy="3216"/>
          </a:xfrm>
        </p:grpSpPr>
        <p:sp>
          <p:nvSpPr>
            <p:cNvPr id="62474" name="Line 10">
              <a:extLst>
                <a:ext uri="{FF2B5EF4-FFF2-40B4-BE49-F238E27FC236}">
                  <a16:creationId xmlns:a16="http://schemas.microsoft.com/office/drawing/2014/main" id="{8D021EF8-9091-0E97-8FB4-BE6E8B113CFF}"/>
                </a:ext>
              </a:extLst>
            </p:cNvPr>
            <p:cNvSpPr>
              <a:spLocks noChangeShapeType="1"/>
            </p:cNvSpPr>
            <p:nvPr/>
          </p:nvSpPr>
          <p:spPr bwMode="auto">
            <a:xfrm flipV="1">
              <a:off x="2928" y="3264"/>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5" name="Line 11">
              <a:extLst>
                <a:ext uri="{FF2B5EF4-FFF2-40B4-BE49-F238E27FC236}">
                  <a16:creationId xmlns:a16="http://schemas.microsoft.com/office/drawing/2014/main" id="{85F64F37-7A80-E19A-B85B-B0EB996E1708}"/>
                </a:ext>
              </a:extLst>
            </p:cNvPr>
            <p:cNvSpPr>
              <a:spLocks noChangeShapeType="1"/>
            </p:cNvSpPr>
            <p:nvPr/>
          </p:nvSpPr>
          <p:spPr bwMode="auto">
            <a:xfrm>
              <a:off x="4176"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6" name="Line 12">
              <a:extLst>
                <a:ext uri="{FF2B5EF4-FFF2-40B4-BE49-F238E27FC236}">
                  <a16:creationId xmlns:a16="http://schemas.microsoft.com/office/drawing/2014/main" id="{8E49667C-13A4-D040-8381-ABF0A5002828}"/>
                </a:ext>
              </a:extLst>
            </p:cNvPr>
            <p:cNvSpPr>
              <a:spLocks noChangeShapeType="1"/>
            </p:cNvSpPr>
            <p:nvPr/>
          </p:nvSpPr>
          <p:spPr bwMode="auto">
            <a:xfrm rot="7116628" flipV="1">
              <a:off x="3911" y="156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7" name="Line 13">
              <a:extLst>
                <a:ext uri="{FF2B5EF4-FFF2-40B4-BE49-F238E27FC236}">
                  <a16:creationId xmlns:a16="http://schemas.microsoft.com/office/drawing/2014/main" id="{55AFF85A-BDA8-BDB2-A931-1DE436710BA6}"/>
                </a:ext>
              </a:extLst>
            </p:cNvPr>
            <p:cNvSpPr>
              <a:spLocks noChangeShapeType="1"/>
            </p:cNvSpPr>
            <p:nvPr/>
          </p:nvSpPr>
          <p:spPr bwMode="auto">
            <a:xfrm rot="3595885" flipV="1">
              <a:off x="3671" y="793"/>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8" name="Line 14">
              <a:extLst>
                <a:ext uri="{FF2B5EF4-FFF2-40B4-BE49-F238E27FC236}">
                  <a16:creationId xmlns:a16="http://schemas.microsoft.com/office/drawing/2014/main" id="{C40FA1E2-21E9-141D-097A-90A77FAB51A0}"/>
                </a:ext>
              </a:extLst>
            </p:cNvPr>
            <p:cNvSpPr>
              <a:spLocks noChangeShapeType="1"/>
            </p:cNvSpPr>
            <p:nvPr/>
          </p:nvSpPr>
          <p:spPr bwMode="auto">
            <a:xfrm rot="-4583149">
              <a:off x="4055" y="1129"/>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79" name="Line 15">
              <a:extLst>
                <a:ext uri="{FF2B5EF4-FFF2-40B4-BE49-F238E27FC236}">
                  <a16:creationId xmlns:a16="http://schemas.microsoft.com/office/drawing/2014/main" id="{7C9D9C14-1ADF-C506-3F6E-60D2B326238C}"/>
                </a:ext>
              </a:extLst>
            </p:cNvPr>
            <p:cNvSpPr>
              <a:spLocks noChangeShapeType="1"/>
            </p:cNvSpPr>
            <p:nvPr/>
          </p:nvSpPr>
          <p:spPr bwMode="auto">
            <a:xfrm rot="-8514950">
              <a:off x="3408" y="576"/>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0" name="Line 16">
              <a:extLst>
                <a:ext uri="{FF2B5EF4-FFF2-40B4-BE49-F238E27FC236}">
                  <a16:creationId xmlns:a16="http://schemas.microsoft.com/office/drawing/2014/main" id="{B1DAD996-44AF-E7E9-7640-27EEBB48BFB4}"/>
                </a:ext>
              </a:extLst>
            </p:cNvPr>
            <p:cNvSpPr>
              <a:spLocks noChangeShapeType="1"/>
            </p:cNvSpPr>
            <p:nvPr/>
          </p:nvSpPr>
          <p:spPr bwMode="auto">
            <a:xfrm rot="-12115307">
              <a:off x="3120" y="3168"/>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1" name="Line 17">
              <a:extLst>
                <a:ext uri="{FF2B5EF4-FFF2-40B4-BE49-F238E27FC236}">
                  <a16:creationId xmlns:a16="http://schemas.microsoft.com/office/drawing/2014/main" id="{02035A09-0B61-D30B-8986-B81152C6FDCB}"/>
                </a:ext>
              </a:extLst>
            </p:cNvPr>
            <p:cNvSpPr>
              <a:spLocks noChangeShapeType="1"/>
            </p:cNvSpPr>
            <p:nvPr/>
          </p:nvSpPr>
          <p:spPr bwMode="auto">
            <a:xfrm rot="-15212965">
              <a:off x="3623" y="324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2" name="Line 18">
              <a:extLst>
                <a:ext uri="{FF2B5EF4-FFF2-40B4-BE49-F238E27FC236}">
                  <a16:creationId xmlns:a16="http://schemas.microsoft.com/office/drawing/2014/main" id="{27326A37-CE34-D7BB-D6A0-E9821998C2AF}"/>
                </a:ext>
              </a:extLst>
            </p:cNvPr>
            <p:cNvSpPr>
              <a:spLocks noChangeShapeType="1"/>
            </p:cNvSpPr>
            <p:nvPr/>
          </p:nvSpPr>
          <p:spPr bwMode="auto">
            <a:xfrm rot="4368087">
              <a:off x="3719" y="2857"/>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3" name="Line 19">
              <a:extLst>
                <a:ext uri="{FF2B5EF4-FFF2-40B4-BE49-F238E27FC236}">
                  <a16:creationId xmlns:a16="http://schemas.microsoft.com/office/drawing/2014/main" id="{F4710E5D-3564-C04B-36E6-05DD7C16404B}"/>
                </a:ext>
              </a:extLst>
            </p:cNvPr>
            <p:cNvSpPr>
              <a:spLocks noChangeShapeType="1"/>
            </p:cNvSpPr>
            <p:nvPr/>
          </p:nvSpPr>
          <p:spPr bwMode="auto">
            <a:xfrm>
              <a:off x="3504"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4" name="Line 20">
              <a:extLst>
                <a:ext uri="{FF2B5EF4-FFF2-40B4-BE49-F238E27FC236}">
                  <a16:creationId xmlns:a16="http://schemas.microsoft.com/office/drawing/2014/main" id="{60660D36-0874-28FA-1587-C419F2850A9A}"/>
                </a:ext>
              </a:extLst>
            </p:cNvPr>
            <p:cNvSpPr>
              <a:spLocks noChangeShapeType="1"/>
            </p:cNvSpPr>
            <p:nvPr/>
          </p:nvSpPr>
          <p:spPr bwMode="auto">
            <a:xfrm flipH="1" flipV="1">
              <a:off x="2928" y="3264"/>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5" name="Line 21">
              <a:extLst>
                <a:ext uri="{FF2B5EF4-FFF2-40B4-BE49-F238E27FC236}">
                  <a16:creationId xmlns:a16="http://schemas.microsoft.com/office/drawing/2014/main" id="{6F62884A-C5A1-7119-F4DC-E8DFD3D2BDC0}"/>
                </a:ext>
              </a:extLst>
            </p:cNvPr>
            <p:cNvSpPr>
              <a:spLocks noChangeShapeType="1"/>
            </p:cNvSpPr>
            <p:nvPr/>
          </p:nvSpPr>
          <p:spPr bwMode="auto">
            <a:xfrm flipH="1">
              <a:off x="1680"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6" name="Line 22">
              <a:extLst>
                <a:ext uri="{FF2B5EF4-FFF2-40B4-BE49-F238E27FC236}">
                  <a16:creationId xmlns:a16="http://schemas.microsoft.com/office/drawing/2014/main" id="{5BBC8091-1C2A-5FC8-91D8-49D9E0DDF17F}"/>
                </a:ext>
              </a:extLst>
            </p:cNvPr>
            <p:cNvSpPr>
              <a:spLocks noChangeShapeType="1"/>
            </p:cNvSpPr>
            <p:nvPr/>
          </p:nvSpPr>
          <p:spPr bwMode="auto">
            <a:xfrm rot="-7116628" flipH="1" flipV="1">
              <a:off x="1943" y="156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7" name="Line 23">
              <a:extLst>
                <a:ext uri="{FF2B5EF4-FFF2-40B4-BE49-F238E27FC236}">
                  <a16:creationId xmlns:a16="http://schemas.microsoft.com/office/drawing/2014/main" id="{231CA194-DC56-2AA9-0EC7-B6BA63D15A73}"/>
                </a:ext>
              </a:extLst>
            </p:cNvPr>
            <p:cNvSpPr>
              <a:spLocks noChangeShapeType="1"/>
            </p:cNvSpPr>
            <p:nvPr/>
          </p:nvSpPr>
          <p:spPr bwMode="auto">
            <a:xfrm rot="-3595885" flipH="1" flipV="1">
              <a:off x="2183" y="793"/>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8" name="Line 24">
              <a:extLst>
                <a:ext uri="{FF2B5EF4-FFF2-40B4-BE49-F238E27FC236}">
                  <a16:creationId xmlns:a16="http://schemas.microsoft.com/office/drawing/2014/main" id="{B96D4223-BA10-FC81-3E46-7F1DB7CE04C3}"/>
                </a:ext>
              </a:extLst>
            </p:cNvPr>
            <p:cNvSpPr>
              <a:spLocks noChangeShapeType="1"/>
            </p:cNvSpPr>
            <p:nvPr/>
          </p:nvSpPr>
          <p:spPr bwMode="auto">
            <a:xfrm flipH="1">
              <a:off x="2064"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89" name="Line 25">
              <a:extLst>
                <a:ext uri="{FF2B5EF4-FFF2-40B4-BE49-F238E27FC236}">
                  <a16:creationId xmlns:a16="http://schemas.microsoft.com/office/drawing/2014/main" id="{7B9F6D56-6C55-6F52-1106-127E90B5DCF7}"/>
                </a:ext>
              </a:extLst>
            </p:cNvPr>
            <p:cNvSpPr>
              <a:spLocks noChangeShapeType="1"/>
            </p:cNvSpPr>
            <p:nvPr/>
          </p:nvSpPr>
          <p:spPr bwMode="auto">
            <a:xfrm rot="4583149" flipH="1">
              <a:off x="1799" y="1129"/>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90" name="Line 26">
              <a:extLst>
                <a:ext uri="{FF2B5EF4-FFF2-40B4-BE49-F238E27FC236}">
                  <a16:creationId xmlns:a16="http://schemas.microsoft.com/office/drawing/2014/main" id="{13D1CDE9-1FD8-69CF-9DE1-81D2F783A000}"/>
                </a:ext>
              </a:extLst>
            </p:cNvPr>
            <p:cNvSpPr>
              <a:spLocks noChangeShapeType="1"/>
            </p:cNvSpPr>
            <p:nvPr/>
          </p:nvSpPr>
          <p:spPr bwMode="auto">
            <a:xfrm rot="8514950" flipH="1">
              <a:off x="2447" y="576"/>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91" name="Line 27">
              <a:extLst>
                <a:ext uri="{FF2B5EF4-FFF2-40B4-BE49-F238E27FC236}">
                  <a16:creationId xmlns:a16="http://schemas.microsoft.com/office/drawing/2014/main" id="{E07F01CD-6395-0692-0A37-96AE970E0372}"/>
                </a:ext>
              </a:extLst>
            </p:cNvPr>
            <p:cNvSpPr>
              <a:spLocks noChangeShapeType="1"/>
            </p:cNvSpPr>
            <p:nvPr/>
          </p:nvSpPr>
          <p:spPr bwMode="auto">
            <a:xfrm rot="12115307" flipH="1">
              <a:off x="2735" y="3168"/>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92" name="Line 28">
              <a:extLst>
                <a:ext uri="{FF2B5EF4-FFF2-40B4-BE49-F238E27FC236}">
                  <a16:creationId xmlns:a16="http://schemas.microsoft.com/office/drawing/2014/main" id="{7946AE3C-0748-4636-A592-532868E64B23}"/>
                </a:ext>
              </a:extLst>
            </p:cNvPr>
            <p:cNvSpPr>
              <a:spLocks noChangeShapeType="1"/>
            </p:cNvSpPr>
            <p:nvPr/>
          </p:nvSpPr>
          <p:spPr bwMode="auto">
            <a:xfrm rot="17231913" flipH="1">
              <a:off x="2135" y="2857"/>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2493" name="Line 29">
              <a:extLst>
                <a:ext uri="{FF2B5EF4-FFF2-40B4-BE49-F238E27FC236}">
                  <a16:creationId xmlns:a16="http://schemas.microsoft.com/office/drawing/2014/main" id="{C678FBD1-9BDA-39E0-7827-BF64090DC3B2}"/>
                </a:ext>
              </a:extLst>
            </p:cNvPr>
            <p:cNvSpPr>
              <a:spLocks noChangeShapeType="1"/>
            </p:cNvSpPr>
            <p:nvPr/>
          </p:nvSpPr>
          <p:spPr bwMode="auto">
            <a:xfrm flipH="1">
              <a:off x="2352"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2473"/>
                                        </p:tgtEl>
                                        <p:attrNameLst>
                                          <p:attrName>style.visibility</p:attrName>
                                        </p:attrNameLst>
                                      </p:cBhvr>
                                      <p:to>
                                        <p:strVal val="visible"/>
                                      </p:to>
                                    </p:set>
                                    <p:animEffect transition="in" filter="dissolve">
                                      <p:cBhvr>
                                        <p:cTn id="7" dur="500"/>
                                        <p:tgtEl>
                                          <p:spTgt spid="62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E1E17B74-379A-02FB-1392-B609C171438D}"/>
              </a:ext>
            </a:extLst>
          </p:cNvPr>
          <p:cNvSpPr>
            <a:spLocks noGrp="1" noChangeArrowheads="1"/>
          </p:cNvSpPr>
          <p:nvPr>
            <p:ph type="title"/>
          </p:nvPr>
        </p:nvSpPr>
        <p:spPr/>
        <p:txBody>
          <a:bodyPr/>
          <a:lstStyle/>
          <a:p>
            <a:r>
              <a:rPr lang="en-US" altLang="en-US"/>
              <a:t>Magnetic Field Lines</a:t>
            </a:r>
          </a:p>
        </p:txBody>
      </p:sp>
      <p:sp>
        <p:nvSpPr>
          <p:cNvPr id="63491" name="Rectangle 3">
            <a:extLst>
              <a:ext uri="{FF2B5EF4-FFF2-40B4-BE49-F238E27FC236}">
                <a16:creationId xmlns:a16="http://schemas.microsoft.com/office/drawing/2014/main" id="{E94D511A-B74D-FDD2-85DE-FC13DF2A2D55}"/>
              </a:ext>
            </a:extLst>
          </p:cNvPr>
          <p:cNvSpPr>
            <a:spLocks noGrp="1" noChangeArrowheads="1"/>
          </p:cNvSpPr>
          <p:nvPr>
            <p:ph type="body" idx="1"/>
          </p:nvPr>
        </p:nvSpPr>
        <p:spPr/>
        <p:txBody>
          <a:bodyPr/>
          <a:lstStyle/>
          <a:p>
            <a:r>
              <a:rPr lang="en-US" altLang="en-US"/>
              <a:t>The direction of the magnetic field at any point is tangent to the magnetic field line at that point.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a:extLst>
              <a:ext uri="{FF2B5EF4-FFF2-40B4-BE49-F238E27FC236}">
                <a16:creationId xmlns:a16="http://schemas.microsoft.com/office/drawing/2014/main" id="{F6AB2D4C-0517-3DD7-1202-81FE47DE2027}"/>
              </a:ext>
            </a:extLst>
          </p:cNvPr>
          <p:cNvPicPr>
            <a:picLocks noChangeAspect="1" noChangeArrowheads="1"/>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798638" y="0"/>
            <a:ext cx="5546725" cy="6858000"/>
          </a:xfrm>
          <a:prstGeom prst="rect">
            <a:avLst/>
          </a:prstGeom>
          <a:noFill/>
          <a:extLst>
            <a:ext uri="{909E8E84-426E-40DD-AFC4-6F175D3DCCD1}">
              <a14:hiddenFill xmlns:a14="http://schemas.microsoft.com/office/drawing/2010/main">
                <a:solidFill>
                  <a:srgbClr val="FFFFFF"/>
                </a:solidFill>
              </a14:hiddenFill>
            </a:ext>
          </a:extLst>
        </p:spPr>
      </p:pic>
      <p:sp>
        <p:nvSpPr>
          <p:cNvPr id="64515" name="Rectangle 3">
            <a:extLst>
              <a:ext uri="{FF2B5EF4-FFF2-40B4-BE49-F238E27FC236}">
                <a16:creationId xmlns:a16="http://schemas.microsoft.com/office/drawing/2014/main" id="{EC1E4F0F-0E8D-9059-4E57-7A7CDCF43115}"/>
              </a:ext>
            </a:extLst>
          </p:cNvPr>
          <p:cNvSpPr>
            <a:spLocks noChangeArrowheads="1"/>
          </p:cNvSpPr>
          <p:nvPr/>
        </p:nvSpPr>
        <p:spPr bwMode="auto">
          <a:xfrm>
            <a:off x="3962400" y="2362200"/>
            <a:ext cx="1295400" cy="2286000"/>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16" name="Text Box 4">
            <a:extLst>
              <a:ext uri="{FF2B5EF4-FFF2-40B4-BE49-F238E27FC236}">
                <a16:creationId xmlns:a16="http://schemas.microsoft.com/office/drawing/2014/main" id="{2E228E69-78B0-864F-FCF6-DEEA34A9669B}"/>
              </a:ext>
            </a:extLst>
          </p:cNvPr>
          <p:cNvSpPr txBox="1">
            <a:spLocks noChangeArrowheads="1"/>
          </p:cNvSpPr>
          <p:nvPr/>
        </p:nvSpPr>
        <p:spPr bwMode="auto">
          <a:xfrm>
            <a:off x="4343400" y="2514600"/>
            <a:ext cx="91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N</a:t>
            </a:r>
            <a:endParaRPr lang="en-US" altLang="en-US" b="0"/>
          </a:p>
        </p:txBody>
      </p:sp>
      <p:sp>
        <p:nvSpPr>
          <p:cNvPr id="64517" name="Text Box 5">
            <a:extLst>
              <a:ext uri="{FF2B5EF4-FFF2-40B4-BE49-F238E27FC236}">
                <a16:creationId xmlns:a16="http://schemas.microsoft.com/office/drawing/2014/main" id="{36E0B7E6-F0E9-C676-C528-BBB0C9197813}"/>
              </a:ext>
            </a:extLst>
          </p:cNvPr>
          <p:cNvSpPr txBox="1">
            <a:spLocks noChangeArrowheads="1"/>
          </p:cNvSpPr>
          <p:nvPr/>
        </p:nvSpPr>
        <p:spPr bwMode="auto">
          <a:xfrm>
            <a:off x="4343400" y="3962400"/>
            <a:ext cx="91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600"/>
              <a:t>S</a:t>
            </a:r>
            <a:endParaRPr lang="en-US" altLang="en-US" b="0"/>
          </a:p>
        </p:txBody>
      </p:sp>
      <p:grpSp>
        <p:nvGrpSpPr>
          <p:cNvPr id="64518" name="Group 6">
            <a:extLst>
              <a:ext uri="{FF2B5EF4-FFF2-40B4-BE49-F238E27FC236}">
                <a16:creationId xmlns:a16="http://schemas.microsoft.com/office/drawing/2014/main" id="{956929F5-5880-FC87-12D0-34AD3B9EA278}"/>
              </a:ext>
            </a:extLst>
          </p:cNvPr>
          <p:cNvGrpSpPr>
            <a:grpSpLocks/>
          </p:cNvGrpSpPr>
          <p:nvPr/>
        </p:nvGrpSpPr>
        <p:grpSpPr bwMode="auto">
          <a:xfrm>
            <a:off x="2438400" y="838200"/>
            <a:ext cx="4419600" cy="5181600"/>
            <a:chOff x="1536" y="528"/>
            <a:chExt cx="2784" cy="3264"/>
          </a:xfrm>
        </p:grpSpPr>
        <p:grpSp>
          <p:nvGrpSpPr>
            <p:cNvPr id="64519" name="Group 7">
              <a:extLst>
                <a:ext uri="{FF2B5EF4-FFF2-40B4-BE49-F238E27FC236}">
                  <a16:creationId xmlns:a16="http://schemas.microsoft.com/office/drawing/2014/main" id="{FA5BFE0A-F389-529D-9E16-3A2CD47E0845}"/>
                </a:ext>
              </a:extLst>
            </p:cNvPr>
            <p:cNvGrpSpPr>
              <a:grpSpLocks/>
            </p:cNvGrpSpPr>
            <p:nvPr/>
          </p:nvGrpSpPr>
          <p:grpSpPr bwMode="auto">
            <a:xfrm>
              <a:off x="2928" y="528"/>
              <a:ext cx="1392" cy="3264"/>
              <a:chOff x="2928" y="528"/>
              <a:chExt cx="1392" cy="3264"/>
            </a:xfrm>
          </p:grpSpPr>
          <p:sp>
            <p:nvSpPr>
              <p:cNvPr id="64520" name="Line 8">
                <a:extLst>
                  <a:ext uri="{FF2B5EF4-FFF2-40B4-BE49-F238E27FC236}">
                    <a16:creationId xmlns:a16="http://schemas.microsoft.com/office/drawing/2014/main" id="{5059A218-5588-671E-FFBE-57C4867788C0}"/>
                  </a:ext>
                </a:extLst>
              </p:cNvPr>
              <p:cNvSpPr>
                <a:spLocks noChangeShapeType="1"/>
              </p:cNvSpPr>
              <p:nvPr/>
            </p:nvSpPr>
            <p:spPr bwMode="auto">
              <a:xfrm flipV="1">
                <a:off x="2928" y="3264"/>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1" name="Line 9">
                <a:extLst>
                  <a:ext uri="{FF2B5EF4-FFF2-40B4-BE49-F238E27FC236}">
                    <a16:creationId xmlns:a16="http://schemas.microsoft.com/office/drawing/2014/main" id="{79825C7E-6BFB-74C0-9F23-352DCF9B5FAC}"/>
                  </a:ext>
                </a:extLst>
              </p:cNvPr>
              <p:cNvSpPr>
                <a:spLocks noChangeShapeType="1"/>
              </p:cNvSpPr>
              <p:nvPr/>
            </p:nvSpPr>
            <p:spPr bwMode="auto">
              <a:xfrm>
                <a:off x="4176"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2" name="Line 10">
                <a:extLst>
                  <a:ext uri="{FF2B5EF4-FFF2-40B4-BE49-F238E27FC236}">
                    <a16:creationId xmlns:a16="http://schemas.microsoft.com/office/drawing/2014/main" id="{0B435025-EA3F-ADE2-AB60-D87217588755}"/>
                  </a:ext>
                </a:extLst>
              </p:cNvPr>
              <p:cNvSpPr>
                <a:spLocks noChangeShapeType="1"/>
              </p:cNvSpPr>
              <p:nvPr/>
            </p:nvSpPr>
            <p:spPr bwMode="auto">
              <a:xfrm rot="7116628" flipV="1">
                <a:off x="3911" y="156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3" name="Line 11">
                <a:extLst>
                  <a:ext uri="{FF2B5EF4-FFF2-40B4-BE49-F238E27FC236}">
                    <a16:creationId xmlns:a16="http://schemas.microsoft.com/office/drawing/2014/main" id="{0EF09D1D-9F09-9032-070B-FF73D58F8DD8}"/>
                  </a:ext>
                </a:extLst>
              </p:cNvPr>
              <p:cNvSpPr>
                <a:spLocks noChangeShapeType="1"/>
              </p:cNvSpPr>
              <p:nvPr/>
            </p:nvSpPr>
            <p:spPr bwMode="auto">
              <a:xfrm rot="3595885" flipV="1">
                <a:off x="3671" y="793"/>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4" name="Line 12">
                <a:extLst>
                  <a:ext uri="{FF2B5EF4-FFF2-40B4-BE49-F238E27FC236}">
                    <a16:creationId xmlns:a16="http://schemas.microsoft.com/office/drawing/2014/main" id="{88D833E6-C9F1-95D3-CA27-132328D703BB}"/>
                  </a:ext>
                </a:extLst>
              </p:cNvPr>
              <p:cNvSpPr>
                <a:spLocks noChangeShapeType="1"/>
              </p:cNvSpPr>
              <p:nvPr/>
            </p:nvSpPr>
            <p:spPr bwMode="auto">
              <a:xfrm flipV="1">
                <a:off x="2928" y="52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5" name="Line 13">
                <a:extLst>
                  <a:ext uri="{FF2B5EF4-FFF2-40B4-BE49-F238E27FC236}">
                    <a16:creationId xmlns:a16="http://schemas.microsoft.com/office/drawing/2014/main" id="{699E1DC5-9291-1B51-81E6-06FA9239A076}"/>
                  </a:ext>
                </a:extLst>
              </p:cNvPr>
              <p:cNvSpPr>
                <a:spLocks noChangeShapeType="1"/>
              </p:cNvSpPr>
              <p:nvPr/>
            </p:nvSpPr>
            <p:spPr bwMode="auto">
              <a:xfrm>
                <a:off x="3792"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6" name="Line 14">
                <a:extLst>
                  <a:ext uri="{FF2B5EF4-FFF2-40B4-BE49-F238E27FC236}">
                    <a16:creationId xmlns:a16="http://schemas.microsoft.com/office/drawing/2014/main" id="{EE1A37D0-6DA1-7E25-CA20-136AC03C82CE}"/>
                  </a:ext>
                </a:extLst>
              </p:cNvPr>
              <p:cNvSpPr>
                <a:spLocks noChangeShapeType="1"/>
              </p:cNvSpPr>
              <p:nvPr/>
            </p:nvSpPr>
            <p:spPr bwMode="auto">
              <a:xfrm rot="-4583149">
                <a:off x="4055" y="1129"/>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7" name="Line 15">
                <a:extLst>
                  <a:ext uri="{FF2B5EF4-FFF2-40B4-BE49-F238E27FC236}">
                    <a16:creationId xmlns:a16="http://schemas.microsoft.com/office/drawing/2014/main" id="{A649B4C3-206B-CE00-E3F0-ADC7CEC06BBC}"/>
                  </a:ext>
                </a:extLst>
              </p:cNvPr>
              <p:cNvSpPr>
                <a:spLocks noChangeShapeType="1"/>
              </p:cNvSpPr>
              <p:nvPr/>
            </p:nvSpPr>
            <p:spPr bwMode="auto">
              <a:xfrm rot="-8514950">
                <a:off x="3408" y="576"/>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8" name="Line 16">
                <a:extLst>
                  <a:ext uri="{FF2B5EF4-FFF2-40B4-BE49-F238E27FC236}">
                    <a16:creationId xmlns:a16="http://schemas.microsoft.com/office/drawing/2014/main" id="{D98DB366-85E8-F7F3-7A63-6ED9E32A8D6E}"/>
                  </a:ext>
                </a:extLst>
              </p:cNvPr>
              <p:cNvSpPr>
                <a:spLocks noChangeShapeType="1"/>
              </p:cNvSpPr>
              <p:nvPr/>
            </p:nvSpPr>
            <p:spPr bwMode="auto">
              <a:xfrm rot="-12115307">
                <a:off x="3120" y="3168"/>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29" name="Line 17">
                <a:extLst>
                  <a:ext uri="{FF2B5EF4-FFF2-40B4-BE49-F238E27FC236}">
                    <a16:creationId xmlns:a16="http://schemas.microsoft.com/office/drawing/2014/main" id="{B131A0A6-2319-7479-5E69-98005D1B7C9E}"/>
                  </a:ext>
                </a:extLst>
              </p:cNvPr>
              <p:cNvSpPr>
                <a:spLocks noChangeShapeType="1"/>
              </p:cNvSpPr>
              <p:nvPr/>
            </p:nvSpPr>
            <p:spPr bwMode="auto">
              <a:xfrm rot="-15212965">
                <a:off x="3623" y="324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0" name="Line 18">
                <a:extLst>
                  <a:ext uri="{FF2B5EF4-FFF2-40B4-BE49-F238E27FC236}">
                    <a16:creationId xmlns:a16="http://schemas.microsoft.com/office/drawing/2014/main" id="{122B1285-7C19-DEF7-7183-2E65D1075F8E}"/>
                  </a:ext>
                </a:extLst>
              </p:cNvPr>
              <p:cNvSpPr>
                <a:spLocks noChangeShapeType="1"/>
              </p:cNvSpPr>
              <p:nvPr/>
            </p:nvSpPr>
            <p:spPr bwMode="auto">
              <a:xfrm rot="4368087">
                <a:off x="3719" y="2857"/>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1" name="Line 19">
                <a:extLst>
                  <a:ext uri="{FF2B5EF4-FFF2-40B4-BE49-F238E27FC236}">
                    <a16:creationId xmlns:a16="http://schemas.microsoft.com/office/drawing/2014/main" id="{8F8F9F5A-0EA4-F696-0966-247AD1B20254}"/>
                  </a:ext>
                </a:extLst>
              </p:cNvPr>
              <p:cNvSpPr>
                <a:spLocks noChangeShapeType="1"/>
              </p:cNvSpPr>
              <p:nvPr/>
            </p:nvSpPr>
            <p:spPr bwMode="auto">
              <a:xfrm>
                <a:off x="3504"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64532" name="Group 20">
              <a:extLst>
                <a:ext uri="{FF2B5EF4-FFF2-40B4-BE49-F238E27FC236}">
                  <a16:creationId xmlns:a16="http://schemas.microsoft.com/office/drawing/2014/main" id="{2E385F4F-0532-5070-048A-316970516E05}"/>
                </a:ext>
              </a:extLst>
            </p:cNvPr>
            <p:cNvGrpSpPr>
              <a:grpSpLocks/>
            </p:cNvGrpSpPr>
            <p:nvPr/>
          </p:nvGrpSpPr>
          <p:grpSpPr bwMode="auto">
            <a:xfrm flipH="1">
              <a:off x="1536" y="528"/>
              <a:ext cx="1392" cy="3264"/>
              <a:chOff x="2928" y="528"/>
              <a:chExt cx="1392" cy="3264"/>
            </a:xfrm>
          </p:grpSpPr>
          <p:sp>
            <p:nvSpPr>
              <p:cNvPr id="64533" name="Line 21">
                <a:extLst>
                  <a:ext uri="{FF2B5EF4-FFF2-40B4-BE49-F238E27FC236}">
                    <a16:creationId xmlns:a16="http://schemas.microsoft.com/office/drawing/2014/main" id="{F5BBA1E9-3599-65F9-3BCE-C773B17C9E83}"/>
                  </a:ext>
                </a:extLst>
              </p:cNvPr>
              <p:cNvSpPr>
                <a:spLocks noChangeShapeType="1"/>
              </p:cNvSpPr>
              <p:nvPr/>
            </p:nvSpPr>
            <p:spPr bwMode="auto">
              <a:xfrm flipV="1">
                <a:off x="2928" y="3264"/>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4" name="Line 22">
                <a:extLst>
                  <a:ext uri="{FF2B5EF4-FFF2-40B4-BE49-F238E27FC236}">
                    <a16:creationId xmlns:a16="http://schemas.microsoft.com/office/drawing/2014/main" id="{317BB8A2-E9B0-4211-C505-4D7BBF9111D7}"/>
                  </a:ext>
                </a:extLst>
              </p:cNvPr>
              <p:cNvSpPr>
                <a:spLocks noChangeShapeType="1"/>
              </p:cNvSpPr>
              <p:nvPr/>
            </p:nvSpPr>
            <p:spPr bwMode="auto">
              <a:xfrm>
                <a:off x="4176"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5" name="Line 23">
                <a:extLst>
                  <a:ext uri="{FF2B5EF4-FFF2-40B4-BE49-F238E27FC236}">
                    <a16:creationId xmlns:a16="http://schemas.microsoft.com/office/drawing/2014/main" id="{2ECD9FBA-6B64-D544-F9D0-9297D6D46ED4}"/>
                  </a:ext>
                </a:extLst>
              </p:cNvPr>
              <p:cNvSpPr>
                <a:spLocks noChangeShapeType="1"/>
              </p:cNvSpPr>
              <p:nvPr/>
            </p:nvSpPr>
            <p:spPr bwMode="auto">
              <a:xfrm rot="7116628" flipV="1">
                <a:off x="3911" y="156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6" name="Line 24">
                <a:extLst>
                  <a:ext uri="{FF2B5EF4-FFF2-40B4-BE49-F238E27FC236}">
                    <a16:creationId xmlns:a16="http://schemas.microsoft.com/office/drawing/2014/main" id="{10B171FB-4C2C-5409-395C-80C5E15174DB}"/>
                  </a:ext>
                </a:extLst>
              </p:cNvPr>
              <p:cNvSpPr>
                <a:spLocks noChangeShapeType="1"/>
              </p:cNvSpPr>
              <p:nvPr/>
            </p:nvSpPr>
            <p:spPr bwMode="auto">
              <a:xfrm rot="3595885" flipV="1">
                <a:off x="3671" y="793"/>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7" name="Line 25">
                <a:extLst>
                  <a:ext uri="{FF2B5EF4-FFF2-40B4-BE49-F238E27FC236}">
                    <a16:creationId xmlns:a16="http://schemas.microsoft.com/office/drawing/2014/main" id="{45C64E9A-12CD-E26F-07B9-3D61982521DB}"/>
                  </a:ext>
                </a:extLst>
              </p:cNvPr>
              <p:cNvSpPr>
                <a:spLocks noChangeShapeType="1"/>
              </p:cNvSpPr>
              <p:nvPr/>
            </p:nvSpPr>
            <p:spPr bwMode="auto">
              <a:xfrm flipV="1">
                <a:off x="2928" y="52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8" name="Line 26">
                <a:extLst>
                  <a:ext uri="{FF2B5EF4-FFF2-40B4-BE49-F238E27FC236}">
                    <a16:creationId xmlns:a16="http://schemas.microsoft.com/office/drawing/2014/main" id="{522908A5-8C32-B2AC-8CCE-ECAA59AFB89E}"/>
                  </a:ext>
                </a:extLst>
              </p:cNvPr>
              <p:cNvSpPr>
                <a:spLocks noChangeShapeType="1"/>
              </p:cNvSpPr>
              <p:nvPr/>
            </p:nvSpPr>
            <p:spPr bwMode="auto">
              <a:xfrm>
                <a:off x="3792"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39" name="Line 27">
                <a:extLst>
                  <a:ext uri="{FF2B5EF4-FFF2-40B4-BE49-F238E27FC236}">
                    <a16:creationId xmlns:a16="http://schemas.microsoft.com/office/drawing/2014/main" id="{F6A24216-77CC-CDED-039F-20224502638F}"/>
                  </a:ext>
                </a:extLst>
              </p:cNvPr>
              <p:cNvSpPr>
                <a:spLocks noChangeShapeType="1"/>
              </p:cNvSpPr>
              <p:nvPr/>
            </p:nvSpPr>
            <p:spPr bwMode="auto">
              <a:xfrm rot="-4583149">
                <a:off x="4055" y="1129"/>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40" name="Line 28">
                <a:extLst>
                  <a:ext uri="{FF2B5EF4-FFF2-40B4-BE49-F238E27FC236}">
                    <a16:creationId xmlns:a16="http://schemas.microsoft.com/office/drawing/2014/main" id="{928FC03D-2D6B-1718-6941-74831FA9E639}"/>
                  </a:ext>
                </a:extLst>
              </p:cNvPr>
              <p:cNvSpPr>
                <a:spLocks noChangeShapeType="1"/>
              </p:cNvSpPr>
              <p:nvPr/>
            </p:nvSpPr>
            <p:spPr bwMode="auto">
              <a:xfrm rot="-8514950">
                <a:off x="3408" y="576"/>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41" name="Line 29">
                <a:extLst>
                  <a:ext uri="{FF2B5EF4-FFF2-40B4-BE49-F238E27FC236}">
                    <a16:creationId xmlns:a16="http://schemas.microsoft.com/office/drawing/2014/main" id="{54BD870E-090B-E128-6822-7C718F93E2F1}"/>
                  </a:ext>
                </a:extLst>
              </p:cNvPr>
              <p:cNvSpPr>
                <a:spLocks noChangeShapeType="1"/>
              </p:cNvSpPr>
              <p:nvPr/>
            </p:nvSpPr>
            <p:spPr bwMode="auto">
              <a:xfrm rot="-12115307">
                <a:off x="3120" y="3168"/>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42" name="Line 30">
                <a:extLst>
                  <a:ext uri="{FF2B5EF4-FFF2-40B4-BE49-F238E27FC236}">
                    <a16:creationId xmlns:a16="http://schemas.microsoft.com/office/drawing/2014/main" id="{6C2F8B35-9E8E-8EF5-8598-5839C02719FF}"/>
                  </a:ext>
                </a:extLst>
              </p:cNvPr>
              <p:cNvSpPr>
                <a:spLocks noChangeShapeType="1"/>
              </p:cNvSpPr>
              <p:nvPr/>
            </p:nvSpPr>
            <p:spPr bwMode="auto">
              <a:xfrm rot="-15212965">
                <a:off x="3623" y="3241"/>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43" name="Line 31">
                <a:extLst>
                  <a:ext uri="{FF2B5EF4-FFF2-40B4-BE49-F238E27FC236}">
                    <a16:creationId xmlns:a16="http://schemas.microsoft.com/office/drawing/2014/main" id="{552CD43C-C533-AD2E-48B4-941F47F1F90C}"/>
                  </a:ext>
                </a:extLst>
              </p:cNvPr>
              <p:cNvSpPr>
                <a:spLocks noChangeShapeType="1"/>
              </p:cNvSpPr>
              <p:nvPr/>
            </p:nvSpPr>
            <p:spPr bwMode="auto">
              <a:xfrm rot="4368087">
                <a:off x="3719" y="2857"/>
                <a:ext cx="1"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4544" name="Line 32">
                <a:extLst>
                  <a:ext uri="{FF2B5EF4-FFF2-40B4-BE49-F238E27FC236}">
                    <a16:creationId xmlns:a16="http://schemas.microsoft.com/office/drawing/2014/main" id="{DD4835B5-DE6B-B9C9-68A3-F00DE9D57962}"/>
                  </a:ext>
                </a:extLst>
              </p:cNvPr>
              <p:cNvSpPr>
                <a:spLocks noChangeShapeType="1"/>
              </p:cNvSpPr>
              <p:nvPr/>
            </p:nvSpPr>
            <p:spPr bwMode="auto">
              <a:xfrm>
                <a:off x="3504" y="2208"/>
                <a:ext cx="0" cy="528"/>
              </a:xfrm>
              <a:prstGeom prst="line">
                <a:avLst/>
              </a:prstGeom>
              <a:noFill/>
              <a:ln w="57150">
                <a:solidFill>
                  <a:srgbClr val="FF3300"/>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4518"/>
                                        </p:tgtEl>
                                        <p:attrNameLst>
                                          <p:attrName>style.visibility</p:attrName>
                                        </p:attrNameLst>
                                      </p:cBhvr>
                                      <p:to>
                                        <p:strVal val="visible"/>
                                      </p:to>
                                    </p:set>
                                    <p:animEffect transition="in" filter="dissolve">
                                      <p:cBhvr>
                                        <p:cTn id="7" dur="500"/>
                                        <p:tgtEl>
                                          <p:spTgt spid="645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nodeType="clickEffect">
                                  <p:stCondLst>
                                    <p:cond delay="0"/>
                                  </p:stCondLst>
                                  <p:childTnLst>
                                    <p:set>
                                      <p:cBhvr>
                                        <p:cTn id="11" dur="1" fill="hold">
                                          <p:stCondLst>
                                            <p:cond delay="0"/>
                                          </p:stCondLst>
                                        </p:cTn>
                                        <p:tgtEl>
                                          <p:spTgt spid="64514"/>
                                        </p:tgtEl>
                                        <p:attrNameLst>
                                          <p:attrName>style.visibility</p:attrName>
                                        </p:attrNameLst>
                                      </p:cBhvr>
                                      <p:to>
                                        <p:strVal val="visible"/>
                                      </p:to>
                                    </p:set>
                                    <p:animEffect transition="in" filter="checkerboard(down)">
                                      <p:cBhvr>
                                        <p:cTn id="12" dur="5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a:extLst>
              <a:ext uri="{FF2B5EF4-FFF2-40B4-BE49-F238E27FC236}">
                <a16:creationId xmlns:a16="http://schemas.microsoft.com/office/drawing/2014/main" id="{E6754088-B84D-9465-EA00-5B083F23E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77800"/>
            <a:ext cx="8915400" cy="6673850"/>
          </a:xfrm>
          <a:prstGeom prst="rect">
            <a:avLst/>
          </a:prstGeom>
          <a:noFill/>
          <a:extLst>
            <a:ext uri="{909E8E84-426E-40DD-AFC4-6F175D3DCCD1}">
              <a14:hiddenFill xmlns:a14="http://schemas.microsoft.com/office/drawing/2010/main">
                <a:solidFill>
                  <a:srgbClr val="FFFFFF"/>
                </a:solidFill>
              </a14:hiddenFill>
            </a:ext>
          </a:extLst>
        </p:spPr>
      </p:pic>
      <p:pic>
        <p:nvPicPr>
          <p:cNvPr id="65539" name="Picture 3">
            <a:extLst>
              <a:ext uri="{FF2B5EF4-FFF2-40B4-BE49-F238E27FC236}">
                <a16:creationId xmlns:a16="http://schemas.microsoft.com/office/drawing/2014/main" id="{8783C480-7C20-DAE7-FE4D-108F9FB571FA}"/>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676400" y="1295400"/>
            <a:ext cx="5334000" cy="4343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dissolve">
                                      <p:cBhvr>
                                        <p:cTn id="7" dur="500"/>
                                        <p:tgtEl>
                                          <p:spTgt spid="65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CF632B6-9AF3-AF69-C7E9-CB97F13C8E05}"/>
              </a:ext>
            </a:extLst>
          </p:cNvPr>
          <p:cNvSpPr>
            <a:spLocks noGrp="1" noChangeArrowheads="1"/>
          </p:cNvSpPr>
          <p:nvPr>
            <p:ph type="title"/>
          </p:nvPr>
        </p:nvSpPr>
        <p:spPr/>
        <p:txBody>
          <a:bodyPr/>
          <a:lstStyle/>
          <a:p>
            <a:r>
              <a:rPr lang="en-US" altLang="en-US" sz="3600"/>
              <a:t>Vocabulary for ELL</a:t>
            </a:r>
            <a:endParaRPr lang="en-US" altLang="en-US"/>
          </a:p>
        </p:txBody>
      </p:sp>
      <p:sp>
        <p:nvSpPr>
          <p:cNvPr id="49155" name="Rectangle 3">
            <a:extLst>
              <a:ext uri="{FF2B5EF4-FFF2-40B4-BE49-F238E27FC236}">
                <a16:creationId xmlns:a16="http://schemas.microsoft.com/office/drawing/2014/main" id="{FD7ADE99-B61D-0301-B108-D0F02B22B81B}"/>
              </a:ext>
            </a:extLst>
          </p:cNvPr>
          <p:cNvSpPr>
            <a:spLocks noGrp="1" noChangeArrowheads="1"/>
          </p:cNvSpPr>
          <p:nvPr>
            <p:ph type="body" idx="1"/>
          </p:nvPr>
        </p:nvSpPr>
        <p:spPr/>
        <p:txBody>
          <a:bodyPr/>
          <a:lstStyle/>
          <a:p>
            <a:pPr>
              <a:lnSpc>
                <a:spcPct val="90000"/>
              </a:lnSpc>
            </a:pPr>
            <a:r>
              <a:rPr lang="en-US" altLang="en-US">
                <a:effectLst>
                  <a:outerShdw blurRad="38100" dist="38100" dir="2700000" algn="tl">
                    <a:srgbClr val="FFFFFF"/>
                  </a:outerShdw>
                </a:effectLst>
              </a:rPr>
              <a:t>Magnet: material that can both attract and repel other magnets. Iron is most common.</a:t>
            </a:r>
          </a:p>
          <a:p>
            <a:pPr>
              <a:lnSpc>
                <a:spcPct val="90000"/>
              </a:lnSpc>
            </a:pPr>
            <a:r>
              <a:rPr lang="en-US" altLang="en-US">
                <a:effectLst>
                  <a:outerShdw blurRad="38100" dist="38100" dir="2700000" algn="tl">
                    <a:srgbClr val="FFFFFF"/>
                  </a:outerShdw>
                </a:effectLst>
              </a:rPr>
              <a:t>Pole: Part of the magnet where the force is the strongest</a:t>
            </a:r>
          </a:p>
          <a:p>
            <a:pPr>
              <a:lnSpc>
                <a:spcPct val="90000"/>
              </a:lnSpc>
            </a:pPr>
            <a:r>
              <a:rPr lang="en-US" altLang="en-US">
                <a:effectLst>
                  <a:outerShdw blurRad="38100" dist="38100" dir="2700000" algn="tl">
                    <a:srgbClr val="FFFFFF"/>
                  </a:outerShdw>
                </a:effectLst>
              </a:rPr>
              <a:t>Metal: material that is often attracted to magnets and a good electrical conductor</a:t>
            </a:r>
          </a:p>
          <a:p>
            <a:pPr>
              <a:lnSpc>
                <a:spcPct val="90000"/>
              </a:lnSpc>
            </a:pPr>
            <a:r>
              <a:rPr lang="en-US" altLang="en-US">
                <a:effectLst>
                  <a:outerShdw blurRad="38100" dist="38100" dir="2700000" algn="tl">
                    <a:srgbClr val="FFFFFF"/>
                  </a:outerShdw>
                </a:effectLst>
              </a:rPr>
              <a:t>Horseshoe magnet: </a:t>
            </a:r>
          </a:p>
          <a:p>
            <a:pPr>
              <a:lnSpc>
                <a:spcPct val="90000"/>
              </a:lnSpc>
            </a:pPr>
            <a:r>
              <a:rPr lang="en-US" altLang="en-US">
                <a:effectLst>
                  <a:outerShdw blurRad="38100" dist="38100" dir="2700000" algn="tl">
                    <a:srgbClr val="FFFFFF"/>
                  </a:outerShdw>
                </a:effectLst>
              </a:rPr>
              <a:t>U-shaped magnet</a:t>
            </a:r>
          </a:p>
          <a:p>
            <a:pPr>
              <a:lnSpc>
                <a:spcPct val="90000"/>
              </a:lnSpc>
            </a:pPr>
            <a:endParaRPr lang="en-US" altLang="en-US"/>
          </a:p>
        </p:txBody>
      </p:sp>
      <p:pic>
        <p:nvPicPr>
          <p:cNvPr id="49156" name="Picture 4">
            <a:extLst>
              <a:ext uri="{FF2B5EF4-FFF2-40B4-BE49-F238E27FC236}">
                <a16:creationId xmlns:a16="http://schemas.microsoft.com/office/drawing/2014/main" id="{D67EC3A4-A340-2CAC-0293-A9C6FC16EC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3542" t="48024" b="12469"/>
          <a:stretch>
            <a:fillRect/>
          </a:stretch>
        </p:blipFill>
        <p:spPr bwMode="auto">
          <a:xfrm>
            <a:off x="5486400" y="4953000"/>
            <a:ext cx="1400175" cy="1600200"/>
          </a:xfrm>
          <a:prstGeom prst="rect">
            <a:avLst/>
          </a:prstGeom>
          <a:noFill/>
          <a:extLst>
            <a:ext uri="{909E8E84-426E-40DD-AFC4-6F175D3DCCD1}">
              <a14:hiddenFill xmlns:a14="http://schemas.microsoft.com/office/drawing/2010/main">
                <a:solidFill>
                  <a:srgbClr val="FFFFFF"/>
                </a:solidFill>
              </a14:hiddenFill>
            </a:ext>
          </a:extLst>
        </p:spPr>
      </p:pic>
      <p:grpSp>
        <p:nvGrpSpPr>
          <p:cNvPr id="49157" name="Group 5">
            <a:extLst>
              <a:ext uri="{FF2B5EF4-FFF2-40B4-BE49-F238E27FC236}">
                <a16:creationId xmlns:a16="http://schemas.microsoft.com/office/drawing/2014/main" id="{35F03143-EB9B-F710-C5CF-7F80D9D5F855}"/>
              </a:ext>
            </a:extLst>
          </p:cNvPr>
          <p:cNvGrpSpPr>
            <a:grpSpLocks/>
          </p:cNvGrpSpPr>
          <p:nvPr/>
        </p:nvGrpSpPr>
        <p:grpSpPr bwMode="auto">
          <a:xfrm>
            <a:off x="4648200" y="3429000"/>
            <a:ext cx="2209800" cy="457200"/>
            <a:chOff x="816" y="744"/>
            <a:chExt cx="1392" cy="288"/>
          </a:xfrm>
        </p:grpSpPr>
        <p:sp>
          <p:nvSpPr>
            <p:cNvPr id="49158" name="AutoShape 6">
              <a:extLst>
                <a:ext uri="{FF2B5EF4-FFF2-40B4-BE49-F238E27FC236}">
                  <a16:creationId xmlns:a16="http://schemas.microsoft.com/office/drawing/2014/main" id="{4189048A-D512-379A-893C-A6096E630EE6}"/>
                </a:ext>
              </a:extLst>
            </p:cNvPr>
            <p:cNvSpPr>
              <a:spLocks noChangeArrowheads="1"/>
            </p:cNvSpPr>
            <p:nvPr/>
          </p:nvSpPr>
          <p:spPr bwMode="auto">
            <a:xfrm rot="16200000" flipV="1">
              <a:off x="1440" y="192"/>
              <a:ext cx="144" cy="1392"/>
            </a:xfrm>
            <a:prstGeom prst="can">
              <a:avLst>
                <a:gd name="adj" fmla="val 241667"/>
              </a:avLst>
            </a:prstGeom>
            <a:solidFill>
              <a:srgbClr val="CCEC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9159" name="Text Box 7">
              <a:extLst>
                <a:ext uri="{FF2B5EF4-FFF2-40B4-BE49-F238E27FC236}">
                  <a16:creationId xmlns:a16="http://schemas.microsoft.com/office/drawing/2014/main" id="{51243EEC-1229-9EE0-9F7D-1CAF4542E0FA}"/>
                </a:ext>
              </a:extLst>
            </p:cNvPr>
            <p:cNvSpPr txBox="1">
              <a:spLocks noChangeArrowheads="1"/>
            </p:cNvSpPr>
            <p:nvPr/>
          </p:nvSpPr>
          <p:spPr bwMode="auto">
            <a:xfrm>
              <a:off x="1920" y="74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b="0">
                  <a:latin typeface="Arial" panose="020B0604020202020204" pitchFamily="34" charset="0"/>
                </a:rPr>
                <a:t>N</a:t>
              </a:r>
            </a:p>
          </p:txBody>
        </p:sp>
        <p:sp>
          <p:nvSpPr>
            <p:cNvPr id="49160" name="Text Box 8">
              <a:extLst>
                <a:ext uri="{FF2B5EF4-FFF2-40B4-BE49-F238E27FC236}">
                  <a16:creationId xmlns:a16="http://schemas.microsoft.com/office/drawing/2014/main" id="{9DED8319-9E6C-8C7A-D8EF-333D4FE9B5C3}"/>
                </a:ext>
              </a:extLst>
            </p:cNvPr>
            <p:cNvSpPr txBox="1">
              <a:spLocks noChangeArrowheads="1"/>
            </p:cNvSpPr>
            <p:nvPr/>
          </p:nvSpPr>
          <p:spPr bwMode="auto">
            <a:xfrm>
              <a:off x="816" y="74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b="0">
                  <a:latin typeface="Arial" panose="020B0604020202020204" pitchFamily="34" charset="0"/>
                </a:rPr>
                <a:t>S</a:t>
              </a:r>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666699"/>
        </a:solidFill>
        <a:effectLst/>
      </p:bgPr>
    </p:bg>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372EE914-BB8C-224F-B604-E765066488FD}"/>
              </a:ext>
            </a:extLst>
          </p:cNvPr>
          <p:cNvSpPr txBox="1">
            <a:spLocks noChangeArrowheads="1"/>
          </p:cNvSpPr>
          <p:nvPr/>
        </p:nvSpPr>
        <p:spPr bwMode="auto">
          <a:xfrm>
            <a:off x="2895600" y="725488"/>
            <a:ext cx="4421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rgbClr val="FFFF66"/>
                </a:solidFill>
                <a:effectLst>
                  <a:outerShdw blurRad="38100" dist="38100" dir="2700000" algn="tl">
                    <a:srgbClr val="000000"/>
                  </a:outerShdw>
                </a:effectLst>
                <a:latin typeface="Tempus Sans ITC" panose="04020404030D07020202" pitchFamily="82" charset="0"/>
              </a:rPr>
              <a:t>The Earth is a magnet:</a:t>
            </a:r>
          </a:p>
        </p:txBody>
      </p:sp>
      <p:sp>
        <p:nvSpPr>
          <p:cNvPr id="17411" name="Text Box 3">
            <a:extLst>
              <a:ext uri="{FF2B5EF4-FFF2-40B4-BE49-F238E27FC236}">
                <a16:creationId xmlns:a16="http://schemas.microsoft.com/office/drawing/2014/main" id="{57E8958A-836E-5710-5F2B-2D54FB539309}"/>
              </a:ext>
            </a:extLst>
          </p:cNvPr>
          <p:cNvSpPr txBox="1">
            <a:spLocks noChangeArrowheads="1"/>
          </p:cNvSpPr>
          <p:nvPr/>
        </p:nvSpPr>
        <p:spPr bwMode="auto">
          <a:xfrm>
            <a:off x="1508125" y="1489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418" name="Text Box 10">
            <a:extLst>
              <a:ext uri="{FF2B5EF4-FFF2-40B4-BE49-F238E27FC236}">
                <a16:creationId xmlns:a16="http://schemas.microsoft.com/office/drawing/2014/main" id="{C631E9C3-49E8-5361-84E0-9981B080D43C}"/>
              </a:ext>
            </a:extLst>
          </p:cNvPr>
          <p:cNvSpPr txBox="1">
            <a:spLocks noChangeArrowheads="1"/>
          </p:cNvSpPr>
          <p:nvPr/>
        </p:nvSpPr>
        <p:spPr bwMode="auto">
          <a:xfrm>
            <a:off x="304800" y="1273175"/>
            <a:ext cx="3810000"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600">
                <a:solidFill>
                  <a:schemeClr val="bg1"/>
                </a:solidFill>
              </a:rPr>
              <a:t>It exerts magnetic forces and is surrounded by a</a:t>
            </a:r>
          </a:p>
          <a:p>
            <a:r>
              <a:rPr lang="en-US" altLang="en-US" sz="3600">
                <a:solidFill>
                  <a:schemeClr val="bg1"/>
                </a:solidFill>
              </a:rPr>
              <a:t>magnetic field that is strongest near the</a:t>
            </a:r>
          </a:p>
          <a:p>
            <a:r>
              <a:rPr lang="en-US" altLang="en-US" sz="3600">
                <a:solidFill>
                  <a:schemeClr val="bg1"/>
                </a:solidFill>
              </a:rPr>
              <a:t>North and South </a:t>
            </a:r>
          </a:p>
          <a:p>
            <a:r>
              <a:rPr lang="en-US" altLang="en-US" sz="3600">
                <a:solidFill>
                  <a:schemeClr val="bg1"/>
                </a:solidFill>
              </a:rPr>
              <a:t>magnetic poles</a:t>
            </a:r>
          </a:p>
        </p:txBody>
      </p:sp>
      <p:pic>
        <p:nvPicPr>
          <p:cNvPr id="17422" name="Picture 14">
            <a:extLst>
              <a:ext uri="{FF2B5EF4-FFF2-40B4-BE49-F238E27FC236}">
                <a16:creationId xmlns:a16="http://schemas.microsoft.com/office/drawing/2014/main" id="{B4E2FBCA-4EC0-63F0-8FE2-526D03ADB67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1000" y="1752600"/>
            <a:ext cx="4572000" cy="4497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7418"/>
                                        </p:tgtEl>
                                        <p:attrNameLst>
                                          <p:attrName>style.visibility</p:attrName>
                                        </p:attrNameLst>
                                      </p:cBhvr>
                                      <p:to>
                                        <p:strVal val="visible"/>
                                      </p:to>
                                    </p:set>
                                    <p:anim calcmode="lin" valueType="num">
                                      <p:cBhvr additive="base">
                                        <p:cTn id="13" dur="500" fill="hold"/>
                                        <p:tgtEl>
                                          <p:spTgt spid="17418"/>
                                        </p:tgtEl>
                                        <p:attrNameLst>
                                          <p:attrName>ppt_x</p:attrName>
                                        </p:attrNameLst>
                                      </p:cBhvr>
                                      <p:tavLst>
                                        <p:tav tm="0">
                                          <p:val>
                                            <p:strVal val="0-#ppt_w/2"/>
                                          </p:val>
                                        </p:tav>
                                        <p:tav tm="100000">
                                          <p:val>
                                            <p:strVal val="#ppt_x"/>
                                          </p:val>
                                        </p:tav>
                                      </p:tavLst>
                                    </p:anim>
                                    <p:anim calcmode="lin" valueType="num">
                                      <p:cBhvr additive="base">
                                        <p:cTn id="14" dur="500" fill="hold"/>
                                        <p:tgtEl>
                                          <p:spTgt spid="174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8"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666699"/>
        </a:solidFill>
        <a:effectLst/>
      </p:bgPr>
    </p:bg>
    <p:spTree>
      <p:nvGrpSpPr>
        <p:cNvPr id="1" name=""/>
        <p:cNvGrpSpPr/>
        <p:nvPr/>
      </p:nvGrpSpPr>
      <p:grpSpPr>
        <a:xfrm>
          <a:off x="0" y="0"/>
          <a:ext cx="0" cy="0"/>
          <a:chOff x="0" y="0"/>
          <a:chExt cx="0" cy="0"/>
        </a:xfrm>
      </p:grpSpPr>
      <p:sp>
        <p:nvSpPr>
          <p:cNvPr id="20483" name="Text Box 3">
            <a:extLst>
              <a:ext uri="{FF2B5EF4-FFF2-40B4-BE49-F238E27FC236}">
                <a16:creationId xmlns:a16="http://schemas.microsoft.com/office/drawing/2014/main" id="{9DC88870-3775-8DA6-F3B5-860C0B72632D}"/>
              </a:ext>
            </a:extLst>
          </p:cNvPr>
          <p:cNvSpPr txBox="1">
            <a:spLocks noChangeArrowheads="1"/>
          </p:cNvSpPr>
          <p:nvPr/>
        </p:nvSpPr>
        <p:spPr bwMode="auto">
          <a:xfrm>
            <a:off x="457200" y="457200"/>
            <a:ext cx="3048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a:solidFill>
                  <a:schemeClr val="bg1"/>
                </a:solidFill>
                <a:effectLst>
                  <a:outerShdw blurRad="38100" dist="38100" dir="2700000" algn="tl">
                    <a:srgbClr val="000000"/>
                  </a:outerShdw>
                </a:effectLst>
                <a:latin typeface="Rockwell Condensed" panose="02060603050405020104" pitchFamily="18" charset="0"/>
              </a:rPr>
              <a:t>Sometimes, the Earth’s magnetic poles flip.  This happens every half-million years or so.</a:t>
            </a:r>
          </a:p>
        </p:txBody>
      </p:sp>
      <p:pic>
        <p:nvPicPr>
          <p:cNvPr id="20484" name="Picture 4">
            <a:extLst>
              <a:ext uri="{FF2B5EF4-FFF2-40B4-BE49-F238E27FC236}">
                <a16:creationId xmlns:a16="http://schemas.microsoft.com/office/drawing/2014/main" id="{A9AD0D73-DD6B-E3DC-9E30-DFBD1C6618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981200"/>
            <a:ext cx="4114800" cy="3889375"/>
          </a:xfrm>
          <a:prstGeom prst="rect">
            <a:avLst/>
          </a:prstGeom>
          <a:noFill/>
          <a:extLst>
            <a:ext uri="{909E8E84-426E-40DD-AFC4-6F175D3DCCD1}">
              <a14:hiddenFill xmlns:a14="http://schemas.microsoft.com/office/drawing/2010/main">
                <a:solidFill>
                  <a:srgbClr val="FFFFFF"/>
                </a:solidFill>
              </a14:hiddenFill>
            </a:ext>
          </a:extLst>
        </p:spPr>
      </p:pic>
      <p:sp>
        <p:nvSpPr>
          <p:cNvPr id="20485" name="Text Box 5">
            <a:extLst>
              <a:ext uri="{FF2B5EF4-FFF2-40B4-BE49-F238E27FC236}">
                <a16:creationId xmlns:a16="http://schemas.microsoft.com/office/drawing/2014/main" id="{954B3DB8-36F6-CB0D-B247-3AD7E0786E5C}"/>
              </a:ext>
            </a:extLst>
          </p:cNvPr>
          <p:cNvSpPr txBox="1">
            <a:spLocks noChangeArrowheads="1"/>
          </p:cNvSpPr>
          <p:nvPr/>
        </p:nvSpPr>
        <p:spPr bwMode="auto">
          <a:xfrm>
            <a:off x="4495800" y="1524000"/>
            <a:ext cx="1770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chemeClr val="bg1"/>
                </a:solidFill>
                <a:latin typeface="Tempus Sans ITC" panose="04020404030D07020202" pitchFamily="82" charset="0"/>
              </a:rPr>
              <a:t>Magnetic North Pole</a:t>
            </a:r>
          </a:p>
        </p:txBody>
      </p:sp>
      <p:sp>
        <p:nvSpPr>
          <p:cNvPr id="20486" name="Line 6">
            <a:extLst>
              <a:ext uri="{FF2B5EF4-FFF2-40B4-BE49-F238E27FC236}">
                <a16:creationId xmlns:a16="http://schemas.microsoft.com/office/drawing/2014/main" id="{1E690BF2-715F-4DE3-21DE-192F20CF2E1B}"/>
              </a:ext>
            </a:extLst>
          </p:cNvPr>
          <p:cNvSpPr>
            <a:spLocks noChangeShapeType="1"/>
          </p:cNvSpPr>
          <p:nvPr/>
        </p:nvSpPr>
        <p:spPr bwMode="auto">
          <a:xfrm flipH="1">
            <a:off x="5791200" y="1600200"/>
            <a:ext cx="533400" cy="99060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487" name="Text Box 7">
            <a:extLst>
              <a:ext uri="{FF2B5EF4-FFF2-40B4-BE49-F238E27FC236}">
                <a16:creationId xmlns:a16="http://schemas.microsoft.com/office/drawing/2014/main" id="{82D4AD45-FB9A-F73F-28EA-E58251563B52}"/>
              </a:ext>
            </a:extLst>
          </p:cNvPr>
          <p:cNvSpPr txBox="1">
            <a:spLocks noChangeArrowheads="1"/>
          </p:cNvSpPr>
          <p:nvPr/>
        </p:nvSpPr>
        <p:spPr bwMode="auto">
          <a:xfrm>
            <a:off x="5851525" y="6045200"/>
            <a:ext cx="17383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chemeClr val="bg1"/>
                </a:solidFill>
                <a:latin typeface="Tempus Sans ITC" panose="04020404030D07020202" pitchFamily="82" charset="0"/>
              </a:rPr>
              <a:t>Magnetic South Pole</a:t>
            </a:r>
          </a:p>
        </p:txBody>
      </p:sp>
      <p:sp>
        <p:nvSpPr>
          <p:cNvPr id="20488" name="Line 8">
            <a:extLst>
              <a:ext uri="{FF2B5EF4-FFF2-40B4-BE49-F238E27FC236}">
                <a16:creationId xmlns:a16="http://schemas.microsoft.com/office/drawing/2014/main" id="{139CEEB5-928E-3F9E-88E9-5146629AA870}"/>
              </a:ext>
            </a:extLst>
          </p:cNvPr>
          <p:cNvSpPr>
            <a:spLocks noChangeShapeType="1"/>
          </p:cNvSpPr>
          <p:nvPr/>
        </p:nvSpPr>
        <p:spPr bwMode="auto">
          <a:xfrm flipV="1">
            <a:off x="5638800" y="4495800"/>
            <a:ext cx="304800" cy="167640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9966"/>
        </a:solidFill>
        <a:effectLst/>
      </p:bgPr>
    </p:bg>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E97D98A3-D6A3-AED7-4CF8-E71673B13ED0}"/>
              </a:ext>
            </a:extLst>
          </p:cNvPr>
          <p:cNvSpPr txBox="1">
            <a:spLocks noChangeArrowheads="1"/>
          </p:cNvSpPr>
          <p:nvPr/>
        </p:nvSpPr>
        <p:spPr bwMode="auto">
          <a:xfrm>
            <a:off x="1127125" y="163513"/>
            <a:ext cx="5588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400" i="1">
                <a:effectLst>
                  <a:outerShdw blurRad="38100" dist="38100" dir="2700000" algn="tl">
                    <a:srgbClr val="FFFFFF"/>
                  </a:outerShdw>
                </a:effectLst>
                <a:latin typeface="Showcard Gothic" panose="04020904020102020604" pitchFamily="82" charset="0"/>
              </a:rPr>
              <a:t>What is Magnetism?</a:t>
            </a:r>
          </a:p>
        </p:txBody>
      </p:sp>
      <p:sp>
        <p:nvSpPr>
          <p:cNvPr id="3075" name="Text Box 3">
            <a:extLst>
              <a:ext uri="{FF2B5EF4-FFF2-40B4-BE49-F238E27FC236}">
                <a16:creationId xmlns:a16="http://schemas.microsoft.com/office/drawing/2014/main" id="{398E3A60-B94D-BF75-D431-3359216E8D56}"/>
              </a:ext>
            </a:extLst>
          </p:cNvPr>
          <p:cNvSpPr txBox="1">
            <a:spLocks noChangeArrowheads="1"/>
          </p:cNvSpPr>
          <p:nvPr/>
        </p:nvSpPr>
        <p:spPr bwMode="auto">
          <a:xfrm>
            <a:off x="4114800" y="1600200"/>
            <a:ext cx="4495800"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latin typeface="Showcard Gothic" panose="04020904020102020604" pitchFamily="82" charset="0"/>
              </a:rPr>
              <a:t>Magnetism is the force of attraction or repulsion of a magnetic material due to the arrangement of its atoms,  particularly its electrons.</a:t>
            </a:r>
          </a:p>
        </p:txBody>
      </p:sp>
      <p:pic>
        <p:nvPicPr>
          <p:cNvPr id="3077" name="Picture 5">
            <a:extLst>
              <a:ext uri="{FF2B5EF4-FFF2-40B4-BE49-F238E27FC236}">
                <a16:creationId xmlns:a16="http://schemas.microsoft.com/office/drawing/2014/main" id="{3ECEDC00-0A06-E935-7547-8B10FE6FDA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86000"/>
            <a:ext cx="3294063" cy="3435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3075"/>
                                        </p:tgtEl>
                                        <p:attrNameLst>
                                          <p:attrName>style.visibility</p:attrName>
                                        </p:attrNameLst>
                                      </p:cBhvr>
                                      <p:to>
                                        <p:strVal val="visible"/>
                                      </p:to>
                                    </p:set>
                                    <p:anim calcmode="lin" valueType="num">
                                      <p:cBhvr additive="base">
                                        <p:cTn id="12" dur="500" fill="hold"/>
                                        <p:tgtEl>
                                          <p:spTgt spid="3075"/>
                                        </p:tgtEl>
                                        <p:attrNameLst>
                                          <p:attrName>ppt_x</p:attrName>
                                        </p:attrNameLst>
                                      </p:cBhvr>
                                      <p:tavLst>
                                        <p:tav tm="0">
                                          <p:val>
                                            <p:strVal val="0-#ppt_w/2"/>
                                          </p:val>
                                        </p:tav>
                                        <p:tav tm="100000">
                                          <p:val>
                                            <p:strVal val="#ppt_x"/>
                                          </p:val>
                                        </p:tav>
                                      </p:tavLst>
                                    </p:anim>
                                    <p:anim calcmode="lin" valueType="num">
                                      <p:cBhvr additive="base">
                                        <p:cTn id="13"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22DB17D0-81D4-3E52-5D0B-4D2CC14ECAD7}"/>
              </a:ext>
            </a:extLst>
          </p:cNvPr>
          <p:cNvSpPr txBox="1">
            <a:spLocks noChangeArrowheads="1"/>
          </p:cNvSpPr>
          <p:nvPr/>
        </p:nvSpPr>
        <p:spPr bwMode="auto">
          <a:xfrm>
            <a:off x="1066800" y="381000"/>
            <a:ext cx="6889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a:solidFill>
                  <a:schemeClr val="bg1"/>
                </a:solidFill>
              </a:rPr>
              <a:t>We use the Earth’s magnetic field </a:t>
            </a:r>
          </a:p>
          <a:p>
            <a:pPr algn="ctr"/>
            <a:r>
              <a:rPr lang="en-US" altLang="en-US" sz="3600">
                <a:solidFill>
                  <a:schemeClr val="bg1"/>
                </a:solidFill>
              </a:rPr>
              <a:t>to find direction.</a:t>
            </a:r>
          </a:p>
        </p:txBody>
      </p:sp>
      <p:sp>
        <p:nvSpPr>
          <p:cNvPr id="21507" name="Text Box 3">
            <a:extLst>
              <a:ext uri="{FF2B5EF4-FFF2-40B4-BE49-F238E27FC236}">
                <a16:creationId xmlns:a16="http://schemas.microsoft.com/office/drawing/2014/main" id="{BA5D49CE-8981-39EF-2727-77AF21595271}"/>
              </a:ext>
            </a:extLst>
          </p:cNvPr>
          <p:cNvSpPr txBox="1">
            <a:spLocks noChangeArrowheads="1"/>
          </p:cNvSpPr>
          <p:nvPr/>
        </p:nvSpPr>
        <p:spPr bwMode="auto">
          <a:xfrm>
            <a:off x="1143000" y="4343400"/>
            <a:ext cx="6873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a:solidFill>
                  <a:schemeClr val="bg1"/>
                </a:solidFill>
              </a:rPr>
              <a:t>The needle of a compass always points toward the magnetic south pole.</a:t>
            </a:r>
          </a:p>
        </p:txBody>
      </p:sp>
      <p:sp>
        <p:nvSpPr>
          <p:cNvPr id="21509" name="Text Box 5">
            <a:extLst>
              <a:ext uri="{FF2B5EF4-FFF2-40B4-BE49-F238E27FC236}">
                <a16:creationId xmlns:a16="http://schemas.microsoft.com/office/drawing/2014/main" id="{45BBA120-D89B-178E-6DC7-18B87688C620}"/>
              </a:ext>
            </a:extLst>
          </p:cNvPr>
          <p:cNvSpPr txBox="1">
            <a:spLocks noChangeArrowheads="1"/>
          </p:cNvSpPr>
          <p:nvPr/>
        </p:nvSpPr>
        <p:spPr bwMode="auto">
          <a:xfrm>
            <a:off x="1447800" y="5410200"/>
            <a:ext cx="61912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chemeClr val="bg1"/>
                </a:solidFill>
              </a:rPr>
              <a:t>We call this direction “North” </a:t>
            </a:r>
          </a:p>
          <a:p>
            <a:r>
              <a:rPr lang="en-US" altLang="en-US" sz="3600">
                <a:solidFill>
                  <a:schemeClr val="bg1"/>
                </a:solidFill>
              </a:rPr>
              <a:t>(remember, opposites attract)</a:t>
            </a:r>
          </a:p>
        </p:txBody>
      </p:sp>
      <p:pic>
        <p:nvPicPr>
          <p:cNvPr id="21510" name="Picture 6">
            <a:extLst>
              <a:ext uri="{FF2B5EF4-FFF2-40B4-BE49-F238E27FC236}">
                <a16:creationId xmlns:a16="http://schemas.microsoft.com/office/drawing/2014/main" id="{264B9F69-6856-062A-DC24-153FD84C2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828800"/>
            <a:ext cx="3133725"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ipe(up)">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21510"/>
                                        </p:tgtEl>
                                        <p:attrNameLst>
                                          <p:attrName>style.visibility</p:attrName>
                                        </p:attrNameLst>
                                      </p:cBhvr>
                                      <p:to>
                                        <p:strVal val="visible"/>
                                      </p:to>
                                    </p:set>
                                    <p:anim calcmode="lin" valueType="num">
                                      <p:cBhvr>
                                        <p:cTn id="12" dur="500" fill="hold"/>
                                        <p:tgtEl>
                                          <p:spTgt spid="21510"/>
                                        </p:tgtEl>
                                        <p:attrNameLst>
                                          <p:attrName>ppt_w</p:attrName>
                                        </p:attrNameLst>
                                      </p:cBhvr>
                                      <p:tavLst>
                                        <p:tav tm="0">
                                          <p:val>
                                            <p:fltVal val="0"/>
                                          </p:val>
                                        </p:tav>
                                        <p:tav tm="100000">
                                          <p:val>
                                            <p:strVal val="#ppt_w"/>
                                          </p:val>
                                        </p:tav>
                                      </p:tavLst>
                                    </p:anim>
                                    <p:anim calcmode="lin" valueType="num">
                                      <p:cBhvr>
                                        <p:cTn id="13" dur="500" fill="hold"/>
                                        <p:tgtEl>
                                          <p:spTgt spid="21510"/>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nodeType="clickEffect">
                                  <p:stCondLst>
                                    <p:cond delay="0"/>
                                  </p:stCondLst>
                                  <p:childTnLst>
                                    <p:set>
                                      <p:cBhvr>
                                        <p:cTn id="17" dur="1" fill="hold">
                                          <p:stCondLst>
                                            <p:cond delay="0"/>
                                          </p:stCondLst>
                                        </p:cTn>
                                        <p:tgtEl>
                                          <p:spTgt spid="21507"/>
                                        </p:tgtEl>
                                        <p:attrNameLst>
                                          <p:attrName>style.visibility</p:attrName>
                                        </p:attrNameLst>
                                      </p:cBhvr>
                                      <p:to>
                                        <p:strVal val="visible"/>
                                      </p:to>
                                    </p:set>
                                    <p:animEffect transition="in" filter="wipe(up)">
                                      <p:cBhvr>
                                        <p:cTn id="18" dur="500"/>
                                        <p:tgtEl>
                                          <p:spTgt spid="2150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21509"/>
                                        </p:tgtEl>
                                        <p:attrNameLst>
                                          <p:attrName>style.visibility</p:attrName>
                                        </p:attrNameLst>
                                      </p:cBhvr>
                                      <p:to>
                                        <p:strVal val="visible"/>
                                      </p:to>
                                    </p:set>
                                    <p:animEffect transition="in" filter="wipe(up)">
                                      <p:cBhvr>
                                        <p:cTn id="23"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autoUpdateAnimBg="0"/>
      <p:bldP spid="21509"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54D83820-DDD1-B6FB-E937-D8BE79B575CA}"/>
              </a:ext>
            </a:extLst>
          </p:cNvPr>
          <p:cNvSpPr>
            <a:spLocks noGrp="1" noChangeArrowheads="1"/>
          </p:cNvSpPr>
          <p:nvPr>
            <p:ph type="title"/>
          </p:nvPr>
        </p:nvSpPr>
        <p:spPr>
          <a:xfrm>
            <a:off x="685800" y="609600"/>
            <a:ext cx="7772400" cy="755650"/>
          </a:xfrm>
        </p:spPr>
        <p:txBody>
          <a:bodyPr/>
          <a:lstStyle/>
          <a:p>
            <a:r>
              <a:rPr lang="en-US" altLang="en-US" sz="3600"/>
              <a:t>Vocabulary for ELL</a:t>
            </a:r>
          </a:p>
        </p:txBody>
      </p:sp>
      <p:sp>
        <p:nvSpPr>
          <p:cNvPr id="50179" name="Rectangle 3">
            <a:extLst>
              <a:ext uri="{FF2B5EF4-FFF2-40B4-BE49-F238E27FC236}">
                <a16:creationId xmlns:a16="http://schemas.microsoft.com/office/drawing/2014/main" id="{FD957709-FC32-C3B8-BD27-821F7934E5AF}"/>
              </a:ext>
            </a:extLst>
          </p:cNvPr>
          <p:cNvSpPr>
            <a:spLocks noGrp="1" noChangeArrowheads="1"/>
          </p:cNvSpPr>
          <p:nvPr>
            <p:ph type="body" idx="1"/>
          </p:nvPr>
        </p:nvSpPr>
        <p:spPr>
          <a:xfrm>
            <a:off x="762000" y="1524000"/>
            <a:ext cx="7772400" cy="4114800"/>
          </a:xfrm>
        </p:spPr>
        <p:txBody>
          <a:bodyPr/>
          <a:lstStyle/>
          <a:p>
            <a:endParaRPr lang="en-US" altLang="en-US"/>
          </a:p>
          <a:p>
            <a:endParaRPr lang="en-US" altLang="en-US"/>
          </a:p>
        </p:txBody>
      </p:sp>
      <p:sp>
        <p:nvSpPr>
          <p:cNvPr id="50180" name="Rectangle 4">
            <a:extLst>
              <a:ext uri="{FF2B5EF4-FFF2-40B4-BE49-F238E27FC236}">
                <a16:creationId xmlns:a16="http://schemas.microsoft.com/office/drawing/2014/main" id="{48A8C27F-BE04-105A-BF90-4F08327C6EDF}"/>
              </a:ext>
            </a:extLst>
          </p:cNvPr>
          <p:cNvSpPr>
            <a:spLocks noChangeArrowheads="1"/>
          </p:cNvSpPr>
          <p:nvPr/>
        </p:nvSpPr>
        <p:spPr bwMode="auto">
          <a:xfrm>
            <a:off x="762000" y="1295400"/>
            <a:ext cx="7620000" cy="41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eaLnBrk="0" hangingPunct="0">
              <a:spcBef>
                <a:spcPct val="20000"/>
              </a:spcBef>
              <a:buClr>
                <a:schemeClr val="hlink"/>
              </a:buClr>
              <a:buSzPct val="75000"/>
              <a:buFont typeface="Monotype Sorts" pitchFamily="2" charset="2"/>
              <a:buChar char="n"/>
            </a:pPr>
            <a:r>
              <a:rPr lang="en-US" altLang="en-US" sz="2800" b="0">
                <a:effectLst>
                  <a:outerShdw blurRad="38100" dist="38100" dir="2700000" algn="tl">
                    <a:srgbClr val="FFFFFF"/>
                  </a:outerShdw>
                </a:effectLst>
                <a:latin typeface="Arial" panose="020B0604020202020204" pitchFamily="34" charset="0"/>
              </a:rPr>
              <a:t>Geographic North pole: the north end of the axis around which the Earth rotates</a:t>
            </a:r>
          </a:p>
          <a:p>
            <a:pPr eaLnBrk="0" hangingPunct="0">
              <a:spcBef>
                <a:spcPct val="20000"/>
              </a:spcBef>
              <a:buClr>
                <a:schemeClr val="hlink"/>
              </a:buClr>
              <a:buSzPct val="75000"/>
              <a:buFont typeface="Monotype Sorts" pitchFamily="2" charset="2"/>
              <a:buChar char="n"/>
            </a:pPr>
            <a:endParaRPr lang="en-US" altLang="en-US" sz="2800" b="0">
              <a:effectLst>
                <a:outerShdw blurRad="38100" dist="38100" dir="2700000" algn="tl">
                  <a:srgbClr val="FFFFFF"/>
                </a:outerShdw>
              </a:effectLst>
              <a:latin typeface="Arial" panose="020B0604020202020204" pitchFamily="34" charset="0"/>
            </a:endParaRPr>
          </a:p>
          <a:p>
            <a:pPr eaLnBrk="0" hangingPunct="0">
              <a:spcBef>
                <a:spcPct val="20000"/>
              </a:spcBef>
              <a:buClr>
                <a:schemeClr val="hlink"/>
              </a:buClr>
              <a:buSzPct val="75000"/>
              <a:buFont typeface="Monotype Sorts" pitchFamily="2" charset="2"/>
              <a:buNone/>
            </a:pPr>
            <a:r>
              <a:rPr lang="en-US" altLang="en-US" sz="2800" b="0">
                <a:effectLst>
                  <a:outerShdw blurRad="38100" dist="38100" dir="2700000" algn="tl">
                    <a:srgbClr val="FFFFFF"/>
                  </a:outerShdw>
                </a:effectLst>
                <a:latin typeface="Arial" panose="020B0604020202020204" pitchFamily="34" charset="0"/>
              </a:rPr>
              <a:t> </a:t>
            </a:r>
          </a:p>
          <a:p>
            <a:pPr eaLnBrk="0" hangingPunct="0">
              <a:spcBef>
                <a:spcPct val="20000"/>
              </a:spcBef>
              <a:buClr>
                <a:schemeClr val="hlink"/>
              </a:buClr>
              <a:buSzPct val="75000"/>
              <a:buFont typeface="Monotype Sorts" pitchFamily="2" charset="2"/>
              <a:buNone/>
            </a:pPr>
            <a:r>
              <a:rPr lang="en-US" altLang="en-US" sz="2800" b="0">
                <a:effectLst>
                  <a:outerShdw blurRad="38100" dist="38100" dir="2700000" algn="tl">
                    <a:srgbClr val="FFFFFF"/>
                  </a:outerShdw>
                </a:effectLst>
                <a:latin typeface="Arial" panose="020B0604020202020204" pitchFamily="34" charset="0"/>
              </a:rPr>
              <a:t> </a:t>
            </a:r>
          </a:p>
          <a:p>
            <a:pPr eaLnBrk="0" hangingPunct="0">
              <a:spcBef>
                <a:spcPct val="20000"/>
              </a:spcBef>
              <a:buClr>
                <a:schemeClr val="hlink"/>
              </a:buClr>
              <a:buSzPct val="75000"/>
              <a:buFont typeface="Monotype Sorts" pitchFamily="2" charset="2"/>
              <a:buChar char="n"/>
            </a:pPr>
            <a:endParaRPr lang="en-US" altLang="en-US" sz="2800" b="0">
              <a:effectLst>
                <a:outerShdw blurRad="38100" dist="38100" dir="2700000" algn="tl">
                  <a:srgbClr val="FFFFFF"/>
                </a:outerShdw>
              </a:effectLst>
              <a:latin typeface="Arial" panose="020B0604020202020204" pitchFamily="34" charset="0"/>
            </a:endParaRPr>
          </a:p>
          <a:p>
            <a:pPr eaLnBrk="0" hangingPunct="0">
              <a:spcBef>
                <a:spcPct val="20000"/>
              </a:spcBef>
              <a:buClr>
                <a:schemeClr val="hlink"/>
              </a:buClr>
              <a:buSzPct val="75000"/>
              <a:buFont typeface="Monotype Sorts" pitchFamily="2" charset="2"/>
              <a:buChar char="n"/>
            </a:pPr>
            <a:endParaRPr lang="en-US" altLang="en-US" sz="2800" b="0">
              <a:effectLst>
                <a:outerShdw blurRad="38100" dist="38100" dir="2700000" algn="tl">
                  <a:srgbClr val="FFFFFF"/>
                </a:outerShdw>
              </a:effectLst>
              <a:latin typeface="Arial" panose="020B0604020202020204" pitchFamily="34" charset="0"/>
            </a:endParaRPr>
          </a:p>
          <a:p>
            <a:pPr eaLnBrk="0" hangingPunct="0">
              <a:spcBef>
                <a:spcPct val="20000"/>
              </a:spcBef>
              <a:buClr>
                <a:schemeClr val="hlink"/>
              </a:buClr>
              <a:buSzPct val="75000"/>
              <a:buFont typeface="Monotype Sorts" pitchFamily="2" charset="2"/>
              <a:buChar char="n"/>
            </a:pPr>
            <a:endParaRPr lang="en-US" altLang="en-US" sz="2800" b="0">
              <a:effectLst>
                <a:outerShdw blurRad="38100" dist="38100" dir="2700000" algn="tl">
                  <a:srgbClr val="FFFFFF"/>
                </a:outerShdw>
              </a:effectLst>
              <a:latin typeface="Arial" panose="020B0604020202020204" pitchFamily="34" charset="0"/>
            </a:endParaRPr>
          </a:p>
          <a:p>
            <a:pPr eaLnBrk="0" hangingPunct="0">
              <a:spcBef>
                <a:spcPct val="20000"/>
              </a:spcBef>
              <a:buClr>
                <a:schemeClr val="hlink"/>
              </a:buClr>
              <a:buSzPct val="75000"/>
              <a:buFont typeface="Monotype Sorts" pitchFamily="2" charset="2"/>
              <a:buChar char="n"/>
            </a:pPr>
            <a:r>
              <a:rPr lang="en-US" altLang="en-US" sz="2800" b="0">
                <a:effectLst>
                  <a:outerShdw blurRad="38100" dist="38100" dir="2700000" algn="tl">
                    <a:srgbClr val="FFFFFF"/>
                  </a:outerShdw>
                </a:effectLst>
                <a:latin typeface="Arial" panose="020B0604020202020204" pitchFamily="34" charset="0"/>
              </a:rPr>
              <a:t>Magnetic North pole: the point on the Earth to which a compass needle points</a:t>
            </a:r>
          </a:p>
        </p:txBody>
      </p:sp>
      <p:pic>
        <p:nvPicPr>
          <p:cNvPr id="50181" name="Picture 5">
            <a:extLst>
              <a:ext uri="{FF2B5EF4-FFF2-40B4-BE49-F238E27FC236}">
                <a16:creationId xmlns:a16="http://schemas.microsoft.com/office/drawing/2014/main" id="{57ED43D4-B4AD-3E94-36B9-086E47F21F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488" y="2590800"/>
            <a:ext cx="2651125" cy="2795588"/>
          </a:xfrm>
          <a:prstGeom prst="rect">
            <a:avLst/>
          </a:prstGeom>
          <a:noFill/>
          <a:extLst>
            <a:ext uri="{909E8E84-426E-40DD-AFC4-6F175D3DCCD1}">
              <a14:hiddenFill xmlns:a14="http://schemas.microsoft.com/office/drawing/2010/main">
                <a:solidFill>
                  <a:srgbClr val="FFFFFF"/>
                </a:solidFill>
              </a14:hiddenFill>
            </a:ext>
          </a:extLst>
        </p:spPr>
      </p:pic>
      <p:sp>
        <p:nvSpPr>
          <p:cNvPr id="50182" name="Line 6">
            <a:extLst>
              <a:ext uri="{FF2B5EF4-FFF2-40B4-BE49-F238E27FC236}">
                <a16:creationId xmlns:a16="http://schemas.microsoft.com/office/drawing/2014/main" id="{07346543-B8FD-7C7E-722E-A49980993BC2}"/>
              </a:ext>
            </a:extLst>
          </p:cNvPr>
          <p:cNvSpPr>
            <a:spLocks noChangeShapeType="1"/>
          </p:cNvSpPr>
          <p:nvPr/>
        </p:nvSpPr>
        <p:spPr bwMode="auto">
          <a:xfrm flipH="1" flipV="1">
            <a:off x="2895600" y="2209800"/>
            <a:ext cx="1600200" cy="533400"/>
          </a:xfrm>
          <a:prstGeom prst="line">
            <a:avLst/>
          </a:prstGeom>
          <a:noFill/>
          <a:ln w="38100">
            <a:solidFill>
              <a:schemeClr val="accent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0183" name="Line 7">
            <a:extLst>
              <a:ext uri="{FF2B5EF4-FFF2-40B4-BE49-F238E27FC236}">
                <a16:creationId xmlns:a16="http://schemas.microsoft.com/office/drawing/2014/main" id="{79D76CA6-EED5-0BE1-4EC3-F0DF7C4029EB}"/>
              </a:ext>
            </a:extLst>
          </p:cNvPr>
          <p:cNvSpPr>
            <a:spLocks noChangeShapeType="1"/>
          </p:cNvSpPr>
          <p:nvPr/>
        </p:nvSpPr>
        <p:spPr bwMode="auto">
          <a:xfrm>
            <a:off x="1524000" y="5410200"/>
            <a:ext cx="0" cy="0"/>
          </a:xfrm>
          <a:prstGeom prst="line">
            <a:avLst/>
          </a:prstGeom>
          <a:noFill/>
          <a:ln w="127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
        <p:nvSpPr>
          <p:cNvPr id="50184" name="Line 8">
            <a:extLst>
              <a:ext uri="{FF2B5EF4-FFF2-40B4-BE49-F238E27FC236}">
                <a16:creationId xmlns:a16="http://schemas.microsoft.com/office/drawing/2014/main" id="{1D845348-E3E7-D64B-46D3-2F99C00447B9}"/>
              </a:ext>
            </a:extLst>
          </p:cNvPr>
          <p:cNvSpPr>
            <a:spLocks noChangeShapeType="1"/>
          </p:cNvSpPr>
          <p:nvPr/>
        </p:nvSpPr>
        <p:spPr bwMode="auto">
          <a:xfrm flipH="1" flipV="1">
            <a:off x="4648200" y="3352800"/>
            <a:ext cx="3505200" cy="2209800"/>
          </a:xfrm>
          <a:prstGeom prst="line">
            <a:avLst/>
          </a:prstGeom>
          <a:noFill/>
          <a:ln w="38100">
            <a:solidFill>
              <a:schemeClr val="accent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2530" name="Picture 2">
            <a:extLst>
              <a:ext uri="{FF2B5EF4-FFF2-40B4-BE49-F238E27FC236}">
                <a16:creationId xmlns:a16="http://schemas.microsoft.com/office/drawing/2014/main" id="{C58D94CD-95AD-182D-47D4-4E672C8CB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4163" y="1711325"/>
            <a:ext cx="3494087" cy="3435350"/>
          </a:xfrm>
          <a:prstGeom prst="rect">
            <a:avLst/>
          </a:prstGeom>
          <a:noFill/>
          <a:extLst>
            <a:ext uri="{909E8E84-426E-40DD-AFC4-6F175D3DCCD1}">
              <a14:hiddenFill xmlns:a14="http://schemas.microsoft.com/office/drawing/2010/main">
                <a:solidFill>
                  <a:srgbClr val="FFFFFF"/>
                </a:solidFill>
              </a14:hiddenFill>
            </a:ext>
          </a:extLst>
        </p:spPr>
      </p:pic>
      <p:sp>
        <p:nvSpPr>
          <p:cNvPr id="22531" name="Text Box 3">
            <a:extLst>
              <a:ext uri="{FF2B5EF4-FFF2-40B4-BE49-F238E27FC236}">
                <a16:creationId xmlns:a16="http://schemas.microsoft.com/office/drawing/2014/main" id="{0BC6F42A-3568-8DA3-1101-24449781D06D}"/>
              </a:ext>
            </a:extLst>
          </p:cNvPr>
          <p:cNvSpPr txBox="1">
            <a:spLocks noChangeArrowheads="1"/>
          </p:cNvSpPr>
          <p:nvPr/>
        </p:nvSpPr>
        <p:spPr bwMode="auto">
          <a:xfrm>
            <a:off x="457200" y="228600"/>
            <a:ext cx="477678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FF66"/>
                </a:solidFill>
                <a:effectLst>
                  <a:outerShdw blurRad="38100" dist="38100" dir="2700000" algn="tl">
                    <a:srgbClr val="000000"/>
                  </a:outerShdw>
                </a:effectLst>
                <a:latin typeface="Rockwell Condensed" panose="02060603050405020104" pitchFamily="18" charset="0"/>
              </a:rPr>
              <a:t>The sun has a magnetic field, too.  It extends far above the sun’s surface.</a:t>
            </a:r>
          </a:p>
        </p:txBody>
      </p:sp>
      <p:sp>
        <p:nvSpPr>
          <p:cNvPr id="22532" name="Text Box 4">
            <a:extLst>
              <a:ext uri="{FF2B5EF4-FFF2-40B4-BE49-F238E27FC236}">
                <a16:creationId xmlns:a16="http://schemas.microsoft.com/office/drawing/2014/main" id="{CD6C1761-5323-5B39-EC4E-F8458720312C}"/>
              </a:ext>
            </a:extLst>
          </p:cNvPr>
          <p:cNvSpPr txBox="1">
            <a:spLocks noChangeArrowheads="1"/>
          </p:cNvSpPr>
          <p:nvPr/>
        </p:nvSpPr>
        <p:spPr bwMode="auto">
          <a:xfrm>
            <a:off x="4419600" y="5334000"/>
            <a:ext cx="42132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FF66"/>
                </a:solidFill>
                <a:effectLst>
                  <a:outerShdw blurRad="38100" dist="38100" dir="2700000" algn="tl">
                    <a:srgbClr val="000000"/>
                  </a:outerShdw>
                </a:effectLst>
                <a:latin typeface="Rockwell Condensed" panose="02060603050405020104" pitchFamily="18" charset="0"/>
              </a:rPr>
              <a:t>Other planets in the solar system also have these magnetic fields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0" fill="hold"/>
                                        <p:tgtEl>
                                          <p:spTgt spid="22530"/>
                                        </p:tgtEl>
                                        <p:attrNameLst>
                                          <p:attrName>ppt_w</p:attrName>
                                        </p:attrNameLst>
                                      </p:cBhvr>
                                      <p:tavLst>
                                        <p:tav tm="0" fmla="#ppt_w*sin(2.5*pi*$)">
                                          <p:val>
                                            <p:fltVal val="0"/>
                                          </p:val>
                                        </p:tav>
                                        <p:tav tm="100000">
                                          <p:val>
                                            <p:fltVal val="1"/>
                                          </p:val>
                                        </p:tav>
                                      </p:tavLst>
                                    </p:anim>
                                    <p:anim calcmode="lin" valueType="num">
                                      <p:cBhvr>
                                        <p:cTn id="8" dur="5000" fill="hold"/>
                                        <p:tgtEl>
                                          <p:spTgt spid="2253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a:extLst>
              <a:ext uri="{FF2B5EF4-FFF2-40B4-BE49-F238E27FC236}">
                <a16:creationId xmlns:a16="http://schemas.microsoft.com/office/drawing/2014/main" id="{BA4A960B-8CF5-8BAF-1880-44666A1849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150" y="0"/>
            <a:ext cx="62357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pic>
        <p:nvPicPr>
          <p:cNvPr id="27650" name="Picture 2">
            <a:extLst>
              <a:ext uri="{FF2B5EF4-FFF2-40B4-BE49-F238E27FC236}">
                <a16:creationId xmlns:a16="http://schemas.microsoft.com/office/drawing/2014/main" id="{CA46814B-FD2A-CBD9-B010-CC96AFA73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733800"/>
            <a:ext cx="5334000" cy="2751138"/>
          </a:xfrm>
          <a:prstGeom prst="rect">
            <a:avLst/>
          </a:prstGeom>
          <a:noFill/>
          <a:extLst>
            <a:ext uri="{909E8E84-426E-40DD-AFC4-6F175D3DCCD1}">
              <a14:hiddenFill xmlns:a14="http://schemas.microsoft.com/office/drawing/2010/main">
                <a:solidFill>
                  <a:srgbClr val="FFFFFF"/>
                </a:solidFill>
              </a14:hiddenFill>
            </a:ext>
          </a:extLst>
        </p:spPr>
      </p:pic>
      <p:sp>
        <p:nvSpPr>
          <p:cNvPr id="27652" name="Text Box 4">
            <a:extLst>
              <a:ext uri="{FF2B5EF4-FFF2-40B4-BE49-F238E27FC236}">
                <a16:creationId xmlns:a16="http://schemas.microsoft.com/office/drawing/2014/main" id="{1FBC1CEB-D607-A8F1-02B8-8605EB715B13}"/>
              </a:ext>
            </a:extLst>
          </p:cNvPr>
          <p:cNvSpPr txBox="1">
            <a:spLocks noChangeArrowheads="1"/>
          </p:cNvSpPr>
          <p:nvPr/>
        </p:nvSpPr>
        <p:spPr bwMode="auto">
          <a:xfrm>
            <a:off x="228600" y="152400"/>
            <a:ext cx="8229600"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effectLst>
                  <a:outerShdw blurRad="38100" dist="38100" dir="2700000" algn="tl">
                    <a:srgbClr val="FFFFFF"/>
                  </a:outerShdw>
                </a:effectLst>
                <a:latin typeface="Comic Sans MS" panose="030F0702030302020204" pitchFamily="66" charset="0"/>
              </a:rPr>
              <a:t>When a charged particle enters a magnetic field, an electric force is exerted on it.  If a charged particle moves at an angle to a magnetic field, the magnetic force acting on it will cause it to move in a spiral around the magnetic field lines</a:t>
            </a:r>
            <a:r>
              <a:rPr lang="en-US" altLang="en-US" sz="3200">
                <a:solidFill>
                  <a:srgbClr val="FFFF66"/>
                </a:solidFill>
                <a:effectLst>
                  <a:outerShdw blurRad="38100" dist="38100" dir="2700000" algn="tl">
                    <a:srgbClr val="000000"/>
                  </a:outerShdw>
                </a:effectLst>
                <a:latin typeface="Comic Sans MS" panose="030F0702030302020204" pitchFamily="66"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linds(horizontal)">
                                      <p:cBhvr>
                                        <p:cTn id="7" dur="500"/>
                                        <p:tgtEl>
                                          <p:spTgt spid="27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25603" name="Picture 3">
            <a:extLst>
              <a:ext uri="{FF2B5EF4-FFF2-40B4-BE49-F238E27FC236}">
                <a16:creationId xmlns:a16="http://schemas.microsoft.com/office/drawing/2014/main" id="{280A83C5-E8A0-ECD7-9474-312248E3C0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048000"/>
            <a:ext cx="5943600" cy="2971800"/>
          </a:xfrm>
          <a:prstGeom prst="rect">
            <a:avLst/>
          </a:prstGeom>
          <a:noFill/>
          <a:extLst>
            <a:ext uri="{909E8E84-426E-40DD-AFC4-6F175D3DCCD1}">
              <a14:hiddenFill xmlns:a14="http://schemas.microsoft.com/office/drawing/2010/main">
                <a:solidFill>
                  <a:srgbClr val="FFFFFF"/>
                </a:solidFill>
              </a14:hiddenFill>
            </a:ext>
          </a:extLst>
        </p:spPr>
      </p:pic>
      <p:sp>
        <p:nvSpPr>
          <p:cNvPr id="25604" name="Text Box 4">
            <a:extLst>
              <a:ext uri="{FF2B5EF4-FFF2-40B4-BE49-F238E27FC236}">
                <a16:creationId xmlns:a16="http://schemas.microsoft.com/office/drawing/2014/main" id="{40530E8E-C17F-5E39-BBEC-C807A543C7FA}"/>
              </a:ext>
            </a:extLst>
          </p:cNvPr>
          <p:cNvSpPr txBox="1">
            <a:spLocks noChangeArrowheads="1"/>
          </p:cNvSpPr>
          <p:nvPr/>
        </p:nvSpPr>
        <p:spPr bwMode="auto">
          <a:xfrm>
            <a:off x="457200" y="228600"/>
            <a:ext cx="8229600"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latin typeface="Comic Sans MS" panose="030F0702030302020204" pitchFamily="66" charset="0"/>
              </a:rPr>
              <a:t>The solar wind is constantly bombarding the Earth’s magnetic field.  Sometimes these charged particles penetrate that field.  These particles are found in two large regions known as the Van Allen Belts.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randombar(horizontal)">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pic>
        <p:nvPicPr>
          <p:cNvPr id="23554" name="Picture 2">
            <a:extLst>
              <a:ext uri="{FF2B5EF4-FFF2-40B4-BE49-F238E27FC236}">
                <a16:creationId xmlns:a16="http://schemas.microsoft.com/office/drawing/2014/main" id="{981A09C4-59AD-726B-4A8F-7CB4E36C0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447800"/>
            <a:ext cx="4525963" cy="3325813"/>
          </a:xfrm>
          <a:prstGeom prst="rect">
            <a:avLst/>
          </a:prstGeom>
          <a:noFill/>
          <a:extLst>
            <a:ext uri="{909E8E84-426E-40DD-AFC4-6F175D3DCCD1}">
              <a14:hiddenFill xmlns:a14="http://schemas.microsoft.com/office/drawing/2010/main">
                <a:solidFill>
                  <a:srgbClr val="FFFFFF"/>
                </a:solidFill>
              </a14:hiddenFill>
            </a:ext>
          </a:extLst>
        </p:spPr>
      </p:pic>
      <p:sp>
        <p:nvSpPr>
          <p:cNvPr id="23555" name="Text Box 3">
            <a:extLst>
              <a:ext uri="{FF2B5EF4-FFF2-40B4-BE49-F238E27FC236}">
                <a16:creationId xmlns:a16="http://schemas.microsoft.com/office/drawing/2014/main" id="{113EADC6-5636-D4FA-D971-3742B62DDE21}"/>
              </a:ext>
            </a:extLst>
          </p:cNvPr>
          <p:cNvSpPr txBox="1">
            <a:spLocks noChangeArrowheads="1"/>
          </p:cNvSpPr>
          <p:nvPr/>
        </p:nvSpPr>
        <p:spPr bwMode="auto">
          <a:xfrm>
            <a:off x="685800" y="381000"/>
            <a:ext cx="5943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chemeClr val="bg1"/>
                </a:solidFill>
                <a:latin typeface="Papyrus" panose="03070502060502030205" pitchFamily="66" charset="0"/>
              </a:rPr>
              <a:t>The Earth’s magnetic field extends far into space.  It is called the “magnetosphere.”</a:t>
            </a:r>
          </a:p>
        </p:txBody>
      </p:sp>
      <p:sp>
        <p:nvSpPr>
          <p:cNvPr id="23556" name="Text Box 4">
            <a:extLst>
              <a:ext uri="{FF2B5EF4-FFF2-40B4-BE49-F238E27FC236}">
                <a16:creationId xmlns:a16="http://schemas.microsoft.com/office/drawing/2014/main" id="{73FB53CA-3258-E4BC-9899-D97C555402CB}"/>
              </a:ext>
            </a:extLst>
          </p:cNvPr>
          <p:cNvSpPr txBox="1">
            <a:spLocks noChangeArrowheads="1"/>
          </p:cNvSpPr>
          <p:nvPr/>
        </p:nvSpPr>
        <p:spPr bwMode="auto">
          <a:xfrm>
            <a:off x="914400" y="4876800"/>
            <a:ext cx="772636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br>
              <a:rPr lang="en-US" altLang="en-US"/>
            </a:br>
            <a:r>
              <a:rPr lang="en-US" altLang="en-US">
                <a:solidFill>
                  <a:schemeClr val="bg1"/>
                </a:solidFill>
                <a:latin typeface="Papyrus" panose="03070502060502030205" pitchFamily="66" charset="0"/>
              </a:rPr>
              <a:t>When the magnetic particles from the sun, called “solar wind”, strike this magnetosphere, we see a phenomenon called…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dissolve">
                                      <p:cBhvr>
                                        <p:cTn id="7" dur="500"/>
                                        <p:tgtEl>
                                          <p:spTgt spid="235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3556"/>
                                        </p:tgtEl>
                                        <p:attrNameLst>
                                          <p:attrName>style.visibility</p:attrName>
                                        </p:attrNameLst>
                                      </p:cBhvr>
                                      <p:to>
                                        <p:strVal val="visible"/>
                                      </p:to>
                                    </p:set>
                                    <p:animEffect transition="in" filter="dissolve">
                                      <p:cBhvr>
                                        <p:cTn id="12" dur="500"/>
                                        <p:tgtEl>
                                          <p:spTgt spid="235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32" fill="hold" nodeType="clickEffect">
                                  <p:stCondLst>
                                    <p:cond delay="0"/>
                                  </p:stCondLst>
                                  <p:childTnLst>
                                    <p:set>
                                      <p:cBhvr>
                                        <p:cTn id="16" dur="1" fill="hold">
                                          <p:stCondLst>
                                            <p:cond delay="0"/>
                                          </p:stCondLst>
                                        </p:cTn>
                                        <p:tgtEl>
                                          <p:spTgt spid="23554"/>
                                        </p:tgtEl>
                                        <p:attrNameLst>
                                          <p:attrName>style.visibility</p:attrName>
                                        </p:attrNameLst>
                                      </p:cBhvr>
                                      <p:to>
                                        <p:strVal val="visible"/>
                                      </p:to>
                                    </p:set>
                                    <p:anim calcmode="lin" valueType="num">
                                      <p:cBhvr>
                                        <p:cTn id="17" dur="500" fill="hold"/>
                                        <p:tgtEl>
                                          <p:spTgt spid="23554"/>
                                        </p:tgtEl>
                                        <p:attrNameLst>
                                          <p:attrName>ppt_w</p:attrName>
                                        </p:attrNameLst>
                                      </p:cBhvr>
                                      <p:tavLst>
                                        <p:tav tm="0">
                                          <p:val>
                                            <p:strVal val="4*#ppt_w"/>
                                          </p:val>
                                        </p:tav>
                                        <p:tav tm="100000">
                                          <p:val>
                                            <p:strVal val="#ppt_w"/>
                                          </p:val>
                                        </p:tav>
                                      </p:tavLst>
                                    </p:anim>
                                    <p:anim calcmode="lin" valueType="num">
                                      <p:cBhvr>
                                        <p:cTn id="18" dur="500" fill="hold"/>
                                        <p:tgtEl>
                                          <p:spTgt spid="2355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CC66FF"/>
        </a:solidFill>
        <a:effectLst/>
      </p:bgPr>
    </p:bg>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3BC90248-C256-5C36-B5B0-AC0405644D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600200"/>
            <a:ext cx="4340225" cy="2989263"/>
          </a:xfrm>
          <a:prstGeom prst="rect">
            <a:avLst/>
          </a:prstGeom>
          <a:noFill/>
          <a:extLst>
            <a:ext uri="{909E8E84-426E-40DD-AFC4-6F175D3DCCD1}">
              <a14:hiddenFill xmlns:a14="http://schemas.microsoft.com/office/drawing/2010/main">
                <a:solidFill>
                  <a:srgbClr val="FFFFFF"/>
                </a:solidFill>
              </a14:hiddenFill>
            </a:ext>
          </a:extLst>
        </p:spPr>
      </p:pic>
      <p:sp>
        <p:nvSpPr>
          <p:cNvPr id="24579" name="Text Box 3">
            <a:extLst>
              <a:ext uri="{FF2B5EF4-FFF2-40B4-BE49-F238E27FC236}">
                <a16:creationId xmlns:a16="http://schemas.microsoft.com/office/drawing/2014/main" id="{256B237F-B63E-AB18-3301-80695AE9EDE1}"/>
              </a:ext>
            </a:extLst>
          </p:cNvPr>
          <p:cNvSpPr txBox="1">
            <a:spLocks noChangeArrowheads="1"/>
          </p:cNvSpPr>
          <p:nvPr/>
        </p:nvSpPr>
        <p:spPr bwMode="auto">
          <a:xfrm>
            <a:off x="228600" y="838200"/>
            <a:ext cx="582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0">
                <a:effectLst>
                  <a:outerShdw blurRad="38100" dist="38100" dir="2700000" algn="tl">
                    <a:srgbClr val="FFFFFF"/>
                  </a:outerShdw>
                </a:effectLst>
                <a:latin typeface="Bernard MT Condensed" panose="02050806060905020404" pitchFamily="18" charset="0"/>
              </a:rPr>
              <a:t>The Aurora Borealis in the Northern Hemisphere</a:t>
            </a:r>
          </a:p>
        </p:txBody>
      </p:sp>
      <p:sp>
        <p:nvSpPr>
          <p:cNvPr id="24581" name="Text Box 5">
            <a:extLst>
              <a:ext uri="{FF2B5EF4-FFF2-40B4-BE49-F238E27FC236}">
                <a16:creationId xmlns:a16="http://schemas.microsoft.com/office/drawing/2014/main" id="{459A7766-9A91-BECD-1325-6298DEA50F06}"/>
              </a:ext>
            </a:extLst>
          </p:cNvPr>
          <p:cNvSpPr txBox="1">
            <a:spLocks noChangeArrowheads="1"/>
          </p:cNvSpPr>
          <p:nvPr/>
        </p:nvSpPr>
        <p:spPr bwMode="auto">
          <a:xfrm>
            <a:off x="2590800" y="4953000"/>
            <a:ext cx="6335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0">
                <a:effectLst>
                  <a:outerShdw blurRad="38100" dist="38100" dir="2700000" algn="tl">
                    <a:srgbClr val="FFFFFF"/>
                  </a:outerShdw>
                </a:effectLst>
                <a:latin typeface="Bernard MT Condensed" panose="02050806060905020404" pitchFamily="18" charset="0"/>
              </a:rPr>
              <a:t>And the Aurora Australis in the Southern Hemisphere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a:extLst>
              <a:ext uri="{FF2B5EF4-FFF2-40B4-BE49-F238E27FC236}">
                <a16:creationId xmlns:a16="http://schemas.microsoft.com/office/drawing/2014/main" id="{A9541507-8B90-88E9-D7C9-4A2FF5E85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96400" cy="632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028E1736-2D69-72C6-57D7-29A6ED9643A2}"/>
              </a:ext>
            </a:extLst>
          </p:cNvPr>
          <p:cNvSpPr>
            <a:spLocks noGrp="1" noChangeArrowheads="1"/>
          </p:cNvSpPr>
          <p:nvPr>
            <p:ph type="ctrTitle"/>
          </p:nvPr>
        </p:nvSpPr>
        <p:spPr>
          <a:xfrm>
            <a:off x="685800" y="609600"/>
            <a:ext cx="7772400" cy="762000"/>
          </a:xfrm>
        </p:spPr>
        <p:txBody>
          <a:bodyPr anchor="ctr"/>
          <a:lstStyle/>
          <a:p>
            <a:r>
              <a:rPr lang="en-US" altLang="en-US" sz="5400"/>
              <a:t>Electricity and Magnetism</a:t>
            </a:r>
          </a:p>
        </p:txBody>
      </p:sp>
      <p:sp>
        <p:nvSpPr>
          <p:cNvPr id="46083" name="Rectangle 3">
            <a:extLst>
              <a:ext uri="{FF2B5EF4-FFF2-40B4-BE49-F238E27FC236}">
                <a16:creationId xmlns:a16="http://schemas.microsoft.com/office/drawing/2014/main" id="{12962131-EF38-F0E8-F677-F8E36ABF0FC4}"/>
              </a:ext>
            </a:extLst>
          </p:cNvPr>
          <p:cNvSpPr>
            <a:spLocks noGrp="1" noChangeArrowheads="1"/>
          </p:cNvSpPr>
          <p:nvPr>
            <p:ph type="subTitle" idx="1"/>
          </p:nvPr>
        </p:nvSpPr>
        <p:spPr>
          <a:xfrm>
            <a:off x="685800" y="1371600"/>
            <a:ext cx="7772400" cy="4876800"/>
          </a:xfrm>
        </p:spPr>
        <p:txBody>
          <a:bodyPr/>
          <a:lstStyle/>
          <a:p>
            <a:pPr algn="l">
              <a:buFont typeface="Wingdings" panose="05000000000000000000" pitchFamily="2" charset="2"/>
              <a:buChar char="Ø"/>
            </a:pPr>
            <a:r>
              <a:rPr lang="en-US" altLang="en-US" sz="3200">
                <a:solidFill>
                  <a:srgbClr val="CC00CC"/>
                </a:solidFill>
              </a:rPr>
              <a:t>  Electric forces hold atoms and               	molecules together.</a:t>
            </a:r>
          </a:p>
          <a:p>
            <a:pPr algn="l">
              <a:buFont typeface="Wingdings" panose="05000000000000000000" pitchFamily="2" charset="2"/>
              <a:buChar char="Ø"/>
            </a:pPr>
            <a:r>
              <a:rPr lang="en-US" altLang="en-US" sz="3200">
                <a:solidFill>
                  <a:srgbClr val="CC00CC"/>
                </a:solidFill>
              </a:rPr>
              <a:t>  Electricity controls our thinking, feeling, 	muscles and metabolic processes. </a:t>
            </a:r>
          </a:p>
          <a:p>
            <a:pPr algn="l">
              <a:buFont typeface="Wingdings" panose="05000000000000000000" pitchFamily="2" charset="2"/>
              <a:buChar char="Ø"/>
            </a:pPr>
            <a:r>
              <a:rPr lang="en-US" altLang="en-US" sz="3200">
                <a:solidFill>
                  <a:srgbClr val="CC00CC"/>
                </a:solidFill>
              </a:rPr>
              <a:t>  Electricity and magnetism underpin 	much of our current technology (e.g. 	computers).</a:t>
            </a:r>
          </a:p>
          <a:p>
            <a:pPr algn="l">
              <a:buFont typeface="Wingdings" panose="05000000000000000000" pitchFamily="2" charset="2"/>
              <a:buChar char="Ø"/>
            </a:pPr>
            <a:r>
              <a:rPr lang="en-US" altLang="en-US" sz="3200">
                <a:solidFill>
                  <a:srgbClr val="CC00CC"/>
                </a:solidFill>
              </a:rPr>
              <a:t>  Electricity and magnetism are linked 	on a 	fundamental level</a:t>
            </a:r>
            <a:r>
              <a:rPr lang="en-US" altLang="en-US" sz="32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additive="base">
                                        <p:cTn id="7" dur="500" fill="hold"/>
                                        <p:tgtEl>
                                          <p:spTgt spid="46083"/>
                                        </p:tgtEl>
                                        <p:attrNameLst>
                                          <p:attrName>ppt_x</p:attrName>
                                        </p:attrNameLst>
                                      </p:cBhvr>
                                      <p:tavLst>
                                        <p:tav tm="0">
                                          <p:val>
                                            <p:strVal val="#ppt_x"/>
                                          </p:val>
                                        </p:tav>
                                        <p:tav tm="100000">
                                          <p:val>
                                            <p:strVal val="#ppt_x"/>
                                          </p:val>
                                        </p:tav>
                                      </p:tavLst>
                                    </p:anim>
                                    <p:anim calcmode="lin" valueType="num">
                                      <p:cBhvr additive="base">
                                        <p:cTn id="8" dur="500" fill="hold"/>
                                        <p:tgtEl>
                                          <p:spTgt spid="4608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 calcmode="lin" valueType="num">
                                      <p:cBhvr additive="base">
                                        <p:cTn id="13"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6083">
                                            <p:txEl>
                                              <p:pRg st="1" end="1"/>
                                            </p:txEl>
                                          </p:spTgt>
                                        </p:tgtEl>
                                        <p:attrNameLst>
                                          <p:attrName>style.visibility</p:attrName>
                                        </p:attrNameLst>
                                      </p:cBhvr>
                                      <p:to>
                                        <p:strVal val="visible"/>
                                      </p:to>
                                    </p:set>
                                    <p:anim calcmode="lin" valueType="num">
                                      <p:cBhvr additive="base">
                                        <p:cTn id="19"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6083">
                                            <p:txEl>
                                              <p:pRg st="2" end="2"/>
                                            </p:txEl>
                                          </p:spTgt>
                                        </p:tgtEl>
                                        <p:attrNameLst>
                                          <p:attrName>style.visibility</p:attrName>
                                        </p:attrNameLst>
                                      </p:cBhvr>
                                      <p:to>
                                        <p:strVal val="visible"/>
                                      </p:to>
                                    </p:set>
                                    <p:anim calcmode="lin" valueType="num">
                                      <p:cBhvr additive="base">
                                        <p:cTn id="25"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0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6083">
                                            <p:txEl>
                                              <p:pRg st="3" end="3"/>
                                            </p:txEl>
                                          </p:spTgt>
                                        </p:tgtEl>
                                        <p:attrNameLst>
                                          <p:attrName>style.visibility</p:attrName>
                                        </p:attrNameLst>
                                      </p:cBhvr>
                                      <p:to>
                                        <p:strVal val="visible"/>
                                      </p:to>
                                    </p:set>
                                    <p:anim calcmode="lin" valueType="num">
                                      <p:cBhvr additive="base">
                                        <p:cTn id="31"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608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3">
            <a:extLst>
              <a:ext uri="{FF2B5EF4-FFF2-40B4-BE49-F238E27FC236}">
                <a16:creationId xmlns:a16="http://schemas.microsoft.com/office/drawing/2014/main" id="{CEC763E9-73DF-5AD5-E9A5-F1122EA1198D}"/>
              </a:ext>
            </a:extLst>
          </p:cNvPr>
          <p:cNvSpPr txBox="1">
            <a:spLocks noChangeArrowheads="1"/>
          </p:cNvSpPr>
          <p:nvPr/>
        </p:nvSpPr>
        <p:spPr bwMode="auto">
          <a:xfrm>
            <a:off x="762000" y="685800"/>
            <a:ext cx="7162800"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5000" b="0">
                <a:latin typeface="Comic Sans MS" panose="030F0702030302020204" pitchFamily="66" charset="0"/>
              </a:rPr>
              <a:t>All magnetic phenomena result from forces between electric charges in motion.</a:t>
            </a:r>
            <a:endParaRPr lang="en-US" altLang="en-US" sz="5000" b="0">
              <a:latin typeface="Times"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239B114-8815-13DA-338D-3EDE78F86D33}"/>
              </a:ext>
            </a:extLst>
          </p:cNvPr>
          <p:cNvSpPr>
            <a:spLocks noGrp="1" noChangeArrowheads="1"/>
          </p:cNvSpPr>
          <p:nvPr>
            <p:ph type="title"/>
          </p:nvPr>
        </p:nvSpPr>
        <p:spPr/>
        <p:txBody>
          <a:bodyPr/>
          <a:lstStyle/>
          <a:p>
            <a:r>
              <a:rPr lang="en-US" altLang="en-US"/>
              <a:t>Electric Motor</a:t>
            </a:r>
          </a:p>
        </p:txBody>
      </p:sp>
      <p:sp>
        <p:nvSpPr>
          <p:cNvPr id="38915" name="Rectangle 3">
            <a:extLst>
              <a:ext uri="{FF2B5EF4-FFF2-40B4-BE49-F238E27FC236}">
                <a16:creationId xmlns:a16="http://schemas.microsoft.com/office/drawing/2014/main" id="{8E97893B-84AB-6465-4028-EE3F8DE50F17}"/>
              </a:ext>
            </a:extLst>
          </p:cNvPr>
          <p:cNvSpPr>
            <a:spLocks noChangeArrowheads="1"/>
          </p:cNvSpPr>
          <p:nvPr/>
        </p:nvSpPr>
        <p:spPr bwMode="auto">
          <a:xfrm>
            <a:off x="1295400" y="1752600"/>
            <a:ext cx="29718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0">
                <a:solidFill>
                  <a:srgbClr val="000000"/>
                </a:solidFill>
                <a:latin typeface="Arial" panose="020B0604020202020204" pitchFamily="34" charset="0"/>
              </a:rPr>
              <a:t>An </a:t>
            </a:r>
            <a:r>
              <a:rPr lang="en-US" altLang="en-US" sz="2000">
                <a:solidFill>
                  <a:srgbClr val="000000"/>
                </a:solidFill>
                <a:latin typeface="Arial" panose="020B0604020202020204" pitchFamily="34" charset="0"/>
              </a:rPr>
              <a:t>electric motor</a:t>
            </a:r>
            <a:r>
              <a:rPr lang="en-US" altLang="en-US" sz="2000" b="0">
                <a:solidFill>
                  <a:srgbClr val="000000"/>
                </a:solidFill>
                <a:latin typeface="Arial" panose="020B0604020202020204" pitchFamily="34" charset="0"/>
              </a:rPr>
              <a:t>, is a machine which converts electrical energy into mechanical (rotational or kinetic) energy.    </a:t>
            </a:r>
          </a:p>
          <a:p>
            <a:pPr eaLnBrk="0" hangingPunct="0"/>
            <a:endParaRPr lang="en-US" altLang="en-US" sz="2000" b="0">
              <a:solidFill>
                <a:srgbClr val="000000"/>
              </a:solidFill>
              <a:latin typeface="Arial" panose="020B0604020202020204" pitchFamily="34" charset="0"/>
            </a:endParaRPr>
          </a:p>
          <a:p>
            <a:pPr eaLnBrk="0" hangingPunct="0"/>
            <a:r>
              <a:rPr lang="en-US" altLang="en-US" sz="2000" b="0">
                <a:solidFill>
                  <a:srgbClr val="000000"/>
                </a:solidFill>
                <a:latin typeface="Arial" panose="020B0604020202020204" pitchFamily="34" charset="0"/>
              </a:rPr>
              <a:t>A current is passed through a loop which is immersed in a magnetic field. A force exists on the top leg of the loop which pulls the loop out of the paper, while a force on the bottom leg of the loop pushes the loop into the paper. </a:t>
            </a:r>
            <a:endParaRPr lang="en-US" altLang="en-US" sz="1600" b="0">
              <a:solidFill>
                <a:srgbClr val="000000"/>
              </a:solidFill>
            </a:endParaRPr>
          </a:p>
        </p:txBody>
      </p:sp>
      <p:sp>
        <p:nvSpPr>
          <p:cNvPr id="38916" name="Rectangle 4">
            <a:extLst>
              <a:ext uri="{FF2B5EF4-FFF2-40B4-BE49-F238E27FC236}">
                <a16:creationId xmlns:a16="http://schemas.microsoft.com/office/drawing/2014/main" id="{89C9BFEA-33F2-B46E-8BEA-FD21BE553BBD}"/>
              </a:ext>
            </a:extLst>
          </p:cNvPr>
          <p:cNvSpPr>
            <a:spLocks noChangeArrowheads="1"/>
          </p:cNvSpPr>
          <p:nvPr/>
        </p:nvSpPr>
        <p:spPr bwMode="auto">
          <a:xfrm>
            <a:off x="5257800" y="1743075"/>
            <a:ext cx="3333750" cy="4114800"/>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38917" name="Picture 5">
            <a:extLst>
              <a:ext uri="{FF2B5EF4-FFF2-40B4-BE49-F238E27FC236}">
                <a16:creationId xmlns:a16="http://schemas.microsoft.com/office/drawing/2014/main" id="{5EFD8676-E95D-C4C6-5DDD-3E2CF651EE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905000"/>
            <a:ext cx="3179763" cy="3724275"/>
          </a:xfrm>
          <a:prstGeom prst="rect">
            <a:avLst/>
          </a:prstGeom>
          <a:noFill/>
          <a:extLst>
            <a:ext uri="{909E8E84-426E-40DD-AFC4-6F175D3DCCD1}">
              <a14:hiddenFill xmlns:a14="http://schemas.microsoft.com/office/drawing/2010/main">
                <a:solidFill>
                  <a:srgbClr val="FFFFFF"/>
                </a:solidFill>
              </a14:hiddenFill>
            </a:ext>
          </a:extLst>
        </p:spPr>
      </p:pic>
      <p:sp>
        <p:nvSpPr>
          <p:cNvPr id="38918" name="Rectangle 6">
            <a:extLst>
              <a:ext uri="{FF2B5EF4-FFF2-40B4-BE49-F238E27FC236}">
                <a16:creationId xmlns:a16="http://schemas.microsoft.com/office/drawing/2014/main" id="{E9885F25-2ADD-743F-1501-02418690481B}"/>
              </a:ext>
            </a:extLst>
          </p:cNvPr>
          <p:cNvSpPr>
            <a:spLocks noChangeArrowheads="1"/>
          </p:cNvSpPr>
          <p:nvPr/>
        </p:nvSpPr>
        <p:spPr bwMode="auto">
          <a:xfrm>
            <a:off x="5181600" y="6019800"/>
            <a:ext cx="396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0">
                <a:solidFill>
                  <a:srgbClr val="000000"/>
                </a:solidFill>
                <a:latin typeface="Arial" panose="020B0604020202020204" pitchFamily="34" charset="0"/>
              </a:rPr>
              <a:t>The net effect of these forces is to rotate the loop.</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8FA268E-129D-52F7-1CDD-2B6511804031}"/>
              </a:ext>
            </a:extLst>
          </p:cNvPr>
          <p:cNvSpPr>
            <a:spLocks noGrp="1" noChangeArrowheads="1"/>
          </p:cNvSpPr>
          <p:nvPr>
            <p:ph type="title"/>
          </p:nvPr>
        </p:nvSpPr>
        <p:spPr/>
        <p:txBody>
          <a:bodyPr/>
          <a:lstStyle/>
          <a:p>
            <a:r>
              <a:rPr lang="en-US" altLang="en-US"/>
              <a:t>Electromagnet    </a:t>
            </a:r>
            <a:r>
              <a:rPr lang="en-US" altLang="en-US" sz="2400"/>
              <a:t>(Magnetism from Electricity)</a:t>
            </a:r>
            <a:endParaRPr lang="en-US" altLang="en-US"/>
          </a:p>
        </p:txBody>
      </p:sp>
      <p:sp>
        <p:nvSpPr>
          <p:cNvPr id="39939" name="Rectangle 3">
            <a:extLst>
              <a:ext uri="{FF2B5EF4-FFF2-40B4-BE49-F238E27FC236}">
                <a16:creationId xmlns:a16="http://schemas.microsoft.com/office/drawing/2014/main" id="{36B7593F-F7B7-7075-2969-0798423813FA}"/>
              </a:ext>
            </a:extLst>
          </p:cNvPr>
          <p:cNvSpPr>
            <a:spLocks noChangeArrowheads="1"/>
          </p:cNvSpPr>
          <p:nvPr/>
        </p:nvSpPr>
        <p:spPr bwMode="auto">
          <a:xfrm>
            <a:off x="1219200" y="1905000"/>
            <a:ext cx="7162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000" b="0">
                <a:solidFill>
                  <a:srgbClr val="000000"/>
                </a:solidFill>
                <a:latin typeface="Arial" panose="020B0604020202020204" pitchFamily="34" charset="0"/>
              </a:rPr>
              <a:t>An </a:t>
            </a:r>
            <a:r>
              <a:rPr lang="en-US" altLang="en-US" sz="2000">
                <a:solidFill>
                  <a:srgbClr val="000000"/>
                </a:solidFill>
                <a:latin typeface="Arial" panose="020B0604020202020204" pitchFamily="34" charset="0"/>
              </a:rPr>
              <a:t>electromagnet</a:t>
            </a:r>
            <a:r>
              <a:rPr lang="en-US" altLang="en-US" sz="2000" b="0">
                <a:solidFill>
                  <a:srgbClr val="000000"/>
                </a:solidFill>
                <a:latin typeface="Arial" panose="020B0604020202020204" pitchFamily="34" charset="0"/>
              </a:rPr>
              <a:t> is simply a coil of wires which, when a current is passed through, generate a magnetic field, as below. </a:t>
            </a:r>
            <a:endParaRPr lang="en-US" altLang="en-US" sz="1600" b="0">
              <a:solidFill>
                <a:srgbClr val="000000"/>
              </a:solidFill>
            </a:endParaRPr>
          </a:p>
        </p:txBody>
      </p:sp>
      <p:sp>
        <p:nvSpPr>
          <p:cNvPr id="39940" name="Rectangle 4">
            <a:extLst>
              <a:ext uri="{FF2B5EF4-FFF2-40B4-BE49-F238E27FC236}">
                <a16:creationId xmlns:a16="http://schemas.microsoft.com/office/drawing/2014/main" id="{9CDC5944-8EEF-766D-7866-8F3DE93F235B}"/>
              </a:ext>
            </a:extLst>
          </p:cNvPr>
          <p:cNvSpPr>
            <a:spLocks noChangeArrowheads="1"/>
          </p:cNvSpPr>
          <p:nvPr/>
        </p:nvSpPr>
        <p:spPr bwMode="auto">
          <a:xfrm>
            <a:off x="2667000" y="2819400"/>
            <a:ext cx="5257800" cy="3886200"/>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39941" name="Picture 5">
            <a:extLst>
              <a:ext uri="{FF2B5EF4-FFF2-40B4-BE49-F238E27FC236}">
                <a16:creationId xmlns:a16="http://schemas.microsoft.com/office/drawing/2014/main" id="{89B4D4FC-B2AE-9718-17A3-22322284C8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971800"/>
            <a:ext cx="4051300" cy="3429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73980BC-48E0-045A-E899-EA0BFF38AFCF}"/>
              </a:ext>
            </a:extLst>
          </p:cNvPr>
          <p:cNvSpPr>
            <a:spLocks noGrp="1" noChangeArrowheads="1"/>
          </p:cNvSpPr>
          <p:nvPr>
            <p:ph type="title"/>
          </p:nvPr>
        </p:nvSpPr>
        <p:spPr/>
        <p:txBody>
          <a:bodyPr/>
          <a:lstStyle/>
          <a:p>
            <a:r>
              <a:rPr lang="en-US" altLang="en-US"/>
              <a:t>Magnetic Properties of Matter</a:t>
            </a:r>
          </a:p>
        </p:txBody>
      </p:sp>
      <p:sp>
        <p:nvSpPr>
          <p:cNvPr id="40963" name="Text Box 3">
            <a:extLst>
              <a:ext uri="{FF2B5EF4-FFF2-40B4-BE49-F238E27FC236}">
                <a16:creationId xmlns:a16="http://schemas.microsoft.com/office/drawing/2014/main" id="{F411B84A-7749-3CD1-3877-6181CFD6E2D2}"/>
              </a:ext>
            </a:extLst>
          </p:cNvPr>
          <p:cNvSpPr txBox="1">
            <a:spLocks noChangeArrowheads="1"/>
          </p:cNvSpPr>
          <p:nvPr/>
        </p:nvSpPr>
        <p:spPr bwMode="auto">
          <a:xfrm>
            <a:off x="1247775" y="2133600"/>
            <a:ext cx="7210425"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b="0">
                <a:solidFill>
                  <a:srgbClr val="000000"/>
                </a:solidFill>
                <a:latin typeface="Comic Sans MS" panose="030F0702030302020204" pitchFamily="66" charset="0"/>
              </a:rPr>
              <a:t>In other words….materials which produce magnetic fields with no apparent circulation of charge. </a:t>
            </a:r>
          </a:p>
        </p:txBody>
      </p:sp>
      <p:sp>
        <p:nvSpPr>
          <p:cNvPr id="40964" name="Text Box 4">
            <a:extLst>
              <a:ext uri="{FF2B5EF4-FFF2-40B4-BE49-F238E27FC236}">
                <a16:creationId xmlns:a16="http://schemas.microsoft.com/office/drawing/2014/main" id="{272B40B0-97BE-71D5-CF14-04273D08D783}"/>
              </a:ext>
            </a:extLst>
          </p:cNvPr>
          <p:cNvSpPr txBox="1">
            <a:spLocks noChangeArrowheads="1"/>
          </p:cNvSpPr>
          <p:nvPr/>
        </p:nvSpPr>
        <p:spPr bwMode="auto">
          <a:xfrm>
            <a:off x="1219200" y="3810000"/>
            <a:ext cx="7239000" cy="264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b="0">
                <a:solidFill>
                  <a:srgbClr val="000000"/>
                </a:solidFill>
                <a:latin typeface="Comic Sans MS" panose="030F0702030302020204" pitchFamily="66" charset="0"/>
              </a:rPr>
              <a:t>All substances - solid, gas, and liquid - react to the presence of a magnetic field on some level. Remember why?</a:t>
            </a:r>
          </a:p>
          <a:p>
            <a:pPr eaLnBrk="0" hangingPunct="0"/>
            <a:endParaRPr lang="en-US" altLang="en-US" b="0">
              <a:solidFill>
                <a:srgbClr val="000000"/>
              </a:solidFill>
              <a:latin typeface="Comic Sans MS" panose="030F0702030302020204" pitchFamily="66" charset="0"/>
            </a:endParaRPr>
          </a:p>
          <a:p>
            <a:pPr eaLnBrk="0" hangingPunct="0"/>
            <a:r>
              <a:rPr lang="en-US" altLang="en-US" b="0">
                <a:solidFill>
                  <a:srgbClr val="000000"/>
                </a:solidFill>
                <a:latin typeface="Comic Sans MS" panose="030F0702030302020204" pitchFamily="66" charset="0"/>
              </a:rPr>
              <a:t>How much they react causes them to be put into several material “types”.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90EA38E-626D-B8F2-5FDD-F0519FBAD246}"/>
              </a:ext>
            </a:extLst>
          </p:cNvPr>
          <p:cNvSpPr>
            <a:spLocks noGrp="1" noChangeArrowheads="1"/>
          </p:cNvSpPr>
          <p:nvPr>
            <p:ph type="title"/>
          </p:nvPr>
        </p:nvSpPr>
        <p:spPr>
          <a:xfrm>
            <a:off x="685800" y="609600"/>
            <a:ext cx="4038600" cy="1143000"/>
          </a:xfrm>
        </p:spPr>
        <p:txBody>
          <a:bodyPr/>
          <a:lstStyle/>
          <a:p>
            <a:r>
              <a:rPr lang="en-US" altLang="en-US"/>
              <a:t>Top Ten List</a:t>
            </a:r>
          </a:p>
        </p:txBody>
      </p:sp>
      <p:sp>
        <p:nvSpPr>
          <p:cNvPr id="29699" name="Rectangle 3">
            <a:extLst>
              <a:ext uri="{FF2B5EF4-FFF2-40B4-BE49-F238E27FC236}">
                <a16:creationId xmlns:a16="http://schemas.microsoft.com/office/drawing/2014/main" id="{48B0E490-AE3E-D101-EE12-EA003DD809BE}"/>
              </a:ext>
            </a:extLst>
          </p:cNvPr>
          <p:cNvSpPr>
            <a:spLocks noChangeArrowheads="1"/>
          </p:cNvSpPr>
          <p:nvPr/>
        </p:nvSpPr>
        <p:spPr bwMode="auto">
          <a:xfrm>
            <a:off x="1295400" y="2743200"/>
            <a:ext cx="7391400" cy="328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800" b="0">
                <a:solidFill>
                  <a:srgbClr val="000000"/>
                </a:solidFill>
                <a:latin typeface="Comic Sans MS" panose="030F0702030302020204" pitchFamily="66" charset="0"/>
              </a:rPr>
              <a:t>1. There are North Poles and South Poles. </a:t>
            </a: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2. Like poles repel, unlike poles attract. </a:t>
            </a: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3. Magnetic forces attract only magnetic materials. </a:t>
            </a: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4. Magnetic forces act at a distance. </a:t>
            </a: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5. While magnetized, temporary magnets act like permanent magnets.</a:t>
            </a:r>
            <a:r>
              <a:rPr lang="en-US" altLang="en-US" sz="1600" b="0">
                <a:solidFill>
                  <a:srgbClr val="000000"/>
                </a:solidFill>
                <a:latin typeface="Comic Sans MS" panose="030F0702030302020204" pitchFamily="66" charset="0"/>
              </a:rPr>
              <a:t> </a:t>
            </a:r>
            <a:endParaRPr lang="en-US" altLang="en-US" sz="1800" b="0">
              <a:solidFill>
                <a:srgbClr val="000000"/>
              </a:solidFill>
              <a:latin typeface="Comic Sans MS" panose="030F0702030302020204" pitchFamily="66" charset="0"/>
            </a:endParaRPr>
          </a:p>
        </p:txBody>
      </p:sp>
      <p:sp>
        <p:nvSpPr>
          <p:cNvPr id="29700" name="Text Box 4">
            <a:extLst>
              <a:ext uri="{FF2B5EF4-FFF2-40B4-BE49-F238E27FC236}">
                <a16:creationId xmlns:a16="http://schemas.microsoft.com/office/drawing/2014/main" id="{2910C185-A546-6783-2299-98BBB271D8D2}"/>
              </a:ext>
            </a:extLst>
          </p:cNvPr>
          <p:cNvSpPr txBox="1">
            <a:spLocks noChangeArrowheads="1"/>
          </p:cNvSpPr>
          <p:nvPr/>
        </p:nvSpPr>
        <p:spPr bwMode="auto">
          <a:xfrm>
            <a:off x="2057400" y="1833563"/>
            <a:ext cx="6596063"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0" u="sng">
                <a:latin typeface="Comic Sans MS" panose="030F0702030302020204" pitchFamily="66" charset="0"/>
              </a:rPr>
              <a:t>What We Will Learn About Magnetism</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F441496-6943-0351-6D1C-6BE3EC267820}"/>
              </a:ext>
            </a:extLst>
          </p:cNvPr>
          <p:cNvSpPr>
            <a:spLocks noGrp="1" noChangeArrowheads="1"/>
          </p:cNvSpPr>
          <p:nvPr>
            <p:ph type="title"/>
          </p:nvPr>
        </p:nvSpPr>
        <p:spPr/>
        <p:txBody>
          <a:bodyPr/>
          <a:lstStyle/>
          <a:p>
            <a:r>
              <a:rPr lang="en-US" altLang="en-US"/>
              <a:t>Top Ten Continued</a:t>
            </a:r>
          </a:p>
        </p:txBody>
      </p:sp>
      <p:sp>
        <p:nvSpPr>
          <p:cNvPr id="30723" name="Rectangle 3">
            <a:extLst>
              <a:ext uri="{FF2B5EF4-FFF2-40B4-BE49-F238E27FC236}">
                <a16:creationId xmlns:a16="http://schemas.microsoft.com/office/drawing/2014/main" id="{68D6C7FC-0355-D15A-3019-0905FD77C917}"/>
              </a:ext>
            </a:extLst>
          </p:cNvPr>
          <p:cNvSpPr>
            <a:spLocks noChangeArrowheads="1"/>
          </p:cNvSpPr>
          <p:nvPr/>
        </p:nvSpPr>
        <p:spPr bwMode="auto">
          <a:xfrm>
            <a:off x="1371600" y="2209800"/>
            <a:ext cx="7086600" cy="264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800" b="0">
                <a:solidFill>
                  <a:srgbClr val="000000"/>
                </a:solidFill>
                <a:latin typeface="Comic Sans MS" panose="030F0702030302020204" pitchFamily="66" charset="0"/>
              </a:rPr>
              <a:t>9. A charged particle experiences no magnetic force when moving parallel to a magnetic field, but when it is moving perpendicular to the field it experiences a force perpendicular to both the field and the direction of motion. </a:t>
            </a:r>
          </a:p>
          <a:p>
            <a:pPr eaLnBrk="0" hangingPunct="0"/>
            <a:endParaRPr lang="en-US" altLang="en-US" sz="1800" b="0">
              <a:solidFill>
                <a:srgbClr val="000000"/>
              </a:solidFill>
              <a:latin typeface="Comic Sans MS" panose="030F0702030302020204" pitchFamily="66" charset="0"/>
            </a:endParaRPr>
          </a:p>
          <a:p>
            <a:pPr eaLnBrk="0" hangingPunct="0"/>
            <a:r>
              <a:rPr lang="en-US" altLang="en-US" sz="1800" b="0">
                <a:solidFill>
                  <a:srgbClr val="000000"/>
                </a:solidFill>
                <a:latin typeface="Comic Sans MS" panose="030F0702030302020204" pitchFamily="66" charset="0"/>
              </a:rPr>
              <a:t>10. A current-carrying wire in a perpendicular magnetic field experiences a force in a direction perpendicular to both the wire and the field.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6386" name="Picture 2">
            <a:extLst>
              <a:ext uri="{FF2B5EF4-FFF2-40B4-BE49-F238E27FC236}">
                <a16:creationId xmlns:a16="http://schemas.microsoft.com/office/drawing/2014/main" id="{53C1D3DA-3791-1A16-2993-7A785F27C6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6525" y="1066800"/>
            <a:ext cx="3975100" cy="495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27B89A54-EF51-6485-FAA9-094BCFA86238}"/>
              </a:ext>
            </a:extLst>
          </p:cNvPr>
          <p:cNvSpPr>
            <a:spLocks noGrp="1" noChangeArrowheads="1"/>
          </p:cNvSpPr>
          <p:nvPr>
            <p:ph type="title"/>
          </p:nvPr>
        </p:nvSpPr>
        <p:spPr>
          <a:xfrm>
            <a:off x="3276600" y="3505200"/>
            <a:ext cx="3429000" cy="762000"/>
          </a:xfrm>
        </p:spPr>
        <p:txBody>
          <a:bodyPr/>
          <a:lstStyle/>
          <a:p>
            <a:r>
              <a:rPr lang="en-US" altLang="en-US"/>
              <a:t>Let’s Play!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800000"/>
        </a:solidFill>
        <a:effectLst/>
      </p:bgPr>
    </p:bg>
    <p:spTree>
      <p:nvGrpSpPr>
        <p:cNvPr id="1" name=""/>
        <p:cNvGrpSpPr/>
        <p:nvPr/>
      </p:nvGrpSpPr>
      <p:grpSpPr>
        <a:xfrm>
          <a:off x="0" y="0"/>
          <a:ext cx="0" cy="0"/>
          <a:chOff x="0" y="0"/>
          <a:chExt cx="0" cy="0"/>
        </a:xfrm>
      </p:grpSpPr>
      <p:sp>
        <p:nvSpPr>
          <p:cNvPr id="4100" name="Text Box 4">
            <a:extLst>
              <a:ext uri="{FF2B5EF4-FFF2-40B4-BE49-F238E27FC236}">
                <a16:creationId xmlns:a16="http://schemas.microsoft.com/office/drawing/2014/main" id="{9913A28D-33BC-35F3-0F33-19C6D625E80E}"/>
              </a:ext>
            </a:extLst>
          </p:cNvPr>
          <p:cNvSpPr txBox="1">
            <a:spLocks noChangeArrowheads="1"/>
          </p:cNvSpPr>
          <p:nvPr/>
        </p:nvSpPr>
        <p:spPr bwMode="auto">
          <a:xfrm>
            <a:off x="685800" y="685800"/>
            <a:ext cx="67818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solidFill>
                  <a:srgbClr val="FFFF66"/>
                </a:solidFill>
                <a:latin typeface="Broadway" panose="04040905080B02020502" pitchFamily="82" charset="0"/>
              </a:rPr>
              <a:t>The ends of a magnet are where the magnetic effect is the </a:t>
            </a:r>
          </a:p>
          <a:p>
            <a:r>
              <a:rPr lang="en-US" altLang="en-US" sz="3200">
                <a:solidFill>
                  <a:srgbClr val="FFFF66"/>
                </a:solidFill>
                <a:latin typeface="Broadway" panose="04040905080B02020502" pitchFamily="82" charset="0"/>
              </a:rPr>
              <a:t>strongest.  These are called “poles.”  Each magnet has</a:t>
            </a:r>
          </a:p>
          <a:p>
            <a:r>
              <a:rPr lang="en-US" altLang="en-US" sz="3200">
                <a:solidFill>
                  <a:srgbClr val="FFFF66"/>
                </a:solidFill>
                <a:latin typeface="Broadway" panose="04040905080B02020502" pitchFamily="82" charset="0"/>
              </a:rPr>
              <a:t>2 poles – 1 north, 1 south.</a:t>
            </a:r>
          </a:p>
        </p:txBody>
      </p:sp>
      <p:pic>
        <p:nvPicPr>
          <p:cNvPr id="4102" name="Picture 6">
            <a:extLst>
              <a:ext uri="{FF2B5EF4-FFF2-40B4-BE49-F238E27FC236}">
                <a16:creationId xmlns:a16="http://schemas.microsoft.com/office/drawing/2014/main" id="{39B97531-4ED4-FBF9-A008-71CB80D6D8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370263"/>
            <a:ext cx="4156075" cy="3109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dissolve">
                                      <p:cBhvr>
                                        <p:cTn id="7" dur="500"/>
                                        <p:tgtEl>
                                          <p:spTgt spid="41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slide(fromTop)">
                                      <p:cBhvr>
                                        <p:cTn id="12"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pattFill prst="smConfetti">
          <a:fgClr>
            <a:srgbClr val="00CC66"/>
          </a:fgClr>
          <a:bgClr>
            <a:srgbClr val="99FF66"/>
          </a:bgClr>
        </a:pattFill>
        <a:effectLst/>
      </p:bgPr>
    </p:bg>
    <p:spTree>
      <p:nvGrpSpPr>
        <p:cNvPr id="1" name=""/>
        <p:cNvGrpSpPr/>
        <p:nvPr/>
      </p:nvGrpSpPr>
      <p:grpSpPr>
        <a:xfrm>
          <a:off x="0" y="0"/>
          <a:ext cx="0" cy="0"/>
          <a:chOff x="0" y="0"/>
          <a:chExt cx="0" cy="0"/>
        </a:xfrm>
      </p:grpSpPr>
      <p:pic>
        <p:nvPicPr>
          <p:cNvPr id="5124" name="Picture 4">
            <a:extLst>
              <a:ext uri="{FF2B5EF4-FFF2-40B4-BE49-F238E27FC236}">
                <a16:creationId xmlns:a16="http://schemas.microsoft.com/office/drawing/2014/main" id="{E9FD1EA2-0E6F-F6A9-DE3D-8F74537E19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286000"/>
            <a:ext cx="4084638" cy="1423988"/>
          </a:xfrm>
          <a:prstGeom prst="rect">
            <a:avLst/>
          </a:prstGeom>
          <a:noFill/>
          <a:extLst>
            <a:ext uri="{909E8E84-426E-40DD-AFC4-6F175D3DCCD1}">
              <a14:hiddenFill xmlns:a14="http://schemas.microsoft.com/office/drawing/2010/main">
                <a:solidFill>
                  <a:srgbClr val="FFFFFF"/>
                </a:solidFill>
              </a14:hiddenFill>
            </a:ext>
          </a:extLst>
        </p:spPr>
      </p:pic>
      <p:sp>
        <p:nvSpPr>
          <p:cNvPr id="5125" name="Text Box 5">
            <a:extLst>
              <a:ext uri="{FF2B5EF4-FFF2-40B4-BE49-F238E27FC236}">
                <a16:creationId xmlns:a16="http://schemas.microsoft.com/office/drawing/2014/main" id="{7206B8A2-2E73-BA72-9B0D-E7E5E54CB3D7}"/>
              </a:ext>
            </a:extLst>
          </p:cNvPr>
          <p:cNvSpPr txBox="1">
            <a:spLocks noChangeArrowheads="1"/>
          </p:cNvSpPr>
          <p:nvPr/>
        </p:nvSpPr>
        <p:spPr bwMode="auto">
          <a:xfrm>
            <a:off x="3429000" y="838200"/>
            <a:ext cx="4648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a:solidFill>
                  <a:srgbClr val="006600"/>
                </a:solidFill>
                <a:effectLst>
                  <a:outerShdw blurRad="38100" dist="38100" dir="2700000" algn="tl">
                    <a:srgbClr val="000000"/>
                  </a:outerShdw>
                </a:effectLst>
                <a:latin typeface="Rockwell Extra Bold" panose="02060903040505020403" pitchFamily="18" charset="0"/>
              </a:rPr>
              <a:t>Like repels like…</a:t>
            </a:r>
          </a:p>
        </p:txBody>
      </p:sp>
      <p:sp>
        <p:nvSpPr>
          <p:cNvPr id="5126" name="Text Box 6">
            <a:extLst>
              <a:ext uri="{FF2B5EF4-FFF2-40B4-BE49-F238E27FC236}">
                <a16:creationId xmlns:a16="http://schemas.microsoft.com/office/drawing/2014/main" id="{B3ECB0FD-7A30-9ED4-B4B3-4811637296CB}"/>
              </a:ext>
            </a:extLst>
          </p:cNvPr>
          <p:cNvSpPr txBox="1">
            <a:spLocks noChangeArrowheads="1"/>
          </p:cNvSpPr>
          <p:nvPr/>
        </p:nvSpPr>
        <p:spPr bwMode="auto">
          <a:xfrm>
            <a:off x="838200" y="4038600"/>
            <a:ext cx="5654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000">
                <a:solidFill>
                  <a:srgbClr val="006600"/>
                </a:solidFill>
                <a:effectLst>
                  <a:outerShdw blurRad="38100" dist="38100" dir="2700000" algn="tl">
                    <a:srgbClr val="000000"/>
                  </a:outerShdw>
                </a:effectLst>
                <a:latin typeface="Rockwell Extra Bold" panose="02060903040505020403" pitchFamily="18" charset="0"/>
              </a:rPr>
              <a:t>Opposites attract!</a:t>
            </a:r>
          </a:p>
        </p:txBody>
      </p:sp>
      <p:pic>
        <p:nvPicPr>
          <p:cNvPr id="5127" name="Picture 7">
            <a:extLst>
              <a:ext uri="{FF2B5EF4-FFF2-40B4-BE49-F238E27FC236}">
                <a16:creationId xmlns:a16="http://schemas.microsoft.com/office/drawing/2014/main" id="{C6F5D1D7-C556-0309-4965-66382ECA9E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953000"/>
            <a:ext cx="40386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a:extLst>
              <a:ext uri="{FF2B5EF4-FFF2-40B4-BE49-F238E27FC236}">
                <a16:creationId xmlns:a16="http://schemas.microsoft.com/office/drawing/2014/main" id="{B9D2490E-D8F0-323B-483E-2A6619AF85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04800"/>
            <a:ext cx="2552700" cy="31638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wipe(up)">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512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5127"/>
                                        </p:tgtEl>
                                        <p:attrNameLst>
                                          <p:attrName>style.visibility</p:attrName>
                                        </p:attrNameLst>
                                      </p:cBhvr>
                                      <p:to>
                                        <p:strVal val="visible"/>
                                      </p:to>
                                    </p:set>
                                    <p:animEffect transition="in" filter="wipe(up)">
                                      <p:cBhvr>
                                        <p:cTn id="16" dur="500"/>
                                        <p:tgtEl>
                                          <p:spTgt spid="512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512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5128"/>
                                        </p:tgtEl>
                                        <p:attrNameLst>
                                          <p:attrName>style.visibility</p:attrName>
                                        </p:attrNameLst>
                                      </p:cBhvr>
                                      <p:to>
                                        <p:strVal val="visible"/>
                                      </p:to>
                                    </p:set>
                                    <p:anim calcmode="lin" valueType="num">
                                      <p:cBhvr>
                                        <p:cTn id="25" dur="500" fill="hold"/>
                                        <p:tgtEl>
                                          <p:spTgt spid="5128"/>
                                        </p:tgtEl>
                                        <p:attrNameLst>
                                          <p:attrName>ppt_w</p:attrName>
                                        </p:attrNameLst>
                                      </p:cBhvr>
                                      <p:tavLst>
                                        <p:tav tm="0">
                                          <p:val>
                                            <p:fltVal val="0"/>
                                          </p:val>
                                        </p:tav>
                                        <p:tav tm="100000">
                                          <p:val>
                                            <p:strVal val="#ppt_w"/>
                                          </p:val>
                                        </p:tav>
                                      </p:tavLst>
                                    </p:anim>
                                    <p:anim calcmode="lin" valueType="num">
                                      <p:cBhvr>
                                        <p:cTn id="26" dur="500" fill="hold"/>
                                        <p:tgtEl>
                                          <p:spTgt spid="51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utoUpdateAnimBg="0"/>
      <p:bldP spid="512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FD513C05-C34D-8F9F-E15C-7A2CB65E7FFA}"/>
              </a:ext>
            </a:extLst>
          </p:cNvPr>
          <p:cNvSpPr txBox="1">
            <a:spLocks noChangeArrowheads="1"/>
          </p:cNvSpPr>
          <p:nvPr/>
        </p:nvSpPr>
        <p:spPr bwMode="auto">
          <a:xfrm>
            <a:off x="762000" y="838200"/>
            <a:ext cx="67056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400">
                <a:latin typeface="Comic Sans MS" panose="030F0702030302020204" pitchFamily="66" charset="0"/>
              </a:rPr>
              <a:t>Poles of a magnet always</a:t>
            </a:r>
          </a:p>
          <a:p>
            <a:pPr algn="ctr"/>
            <a:r>
              <a:rPr lang="en-US" altLang="en-US" sz="4400">
                <a:latin typeface="Comic Sans MS" panose="030F0702030302020204" pitchFamily="66" charset="0"/>
              </a:rPr>
              <a:t>Come in pairs!</a:t>
            </a:r>
          </a:p>
        </p:txBody>
      </p:sp>
      <p:pic>
        <p:nvPicPr>
          <p:cNvPr id="13315" name="Picture 3">
            <a:extLst>
              <a:ext uri="{FF2B5EF4-FFF2-40B4-BE49-F238E27FC236}">
                <a16:creationId xmlns:a16="http://schemas.microsoft.com/office/drawing/2014/main" id="{B41349F2-FFA6-46F2-C258-7B5104B7D1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276600"/>
            <a:ext cx="2516188" cy="2740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arn(inHorizontal)">
                                      <p:cBhvr>
                                        <p:cTn id="7" dur="500"/>
                                        <p:tgtEl>
                                          <p:spTgt spid="133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dissolve">
                                      <p:cBhvr>
                                        <p:cTn id="12"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DDC7F387-1431-D56F-CE15-5544D6B86F92}"/>
              </a:ext>
            </a:extLst>
          </p:cNvPr>
          <p:cNvSpPr txBox="1">
            <a:spLocks noChangeArrowheads="1"/>
          </p:cNvSpPr>
          <p:nvPr/>
        </p:nvSpPr>
        <p:spPr bwMode="auto">
          <a:xfrm>
            <a:off x="2362200" y="309563"/>
            <a:ext cx="6400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a:solidFill>
                  <a:srgbClr val="800000"/>
                </a:solidFill>
                <a:effectLst>
                  <a:outerShdw blurRad="38100" dist="38100" dir="2700000" algn="tl">
                    <a:srgbClr val="C0C0C0"/>
                  </a:outerShdw>
                </a:effectLst>
                <a:latin typeface="Tempus Sans ITC" panose="04020404030D07020202" pitchFamily="82" charset="0"/>
              </a:rPr>
              <a:t>If you cut a magnet in half,</a:t>
            </a:r>
            <a:r>
              <a:rPr lang="en-US" altLang="en-US" b="0"/>
              <a:t> </a:t>
            </a:r>
          </a:p>
        </p:txBody>
      </p:sp>
      <p:sp>
        <p:nvSpPr>
          <p:cNvPr id="6147" name="Text Box 3">
            <a:extLst>
              <a:ext uri="{FF2B5EF4-FFF2-40B4-BE49-F238E27FC236}">
                <a16:creationId xmlns:a16="http://schemas.microsoft.com/office/drawing/2014/main" id="{0752E3A5-BCD8-1365-AF60-9FA5D8E7D5BF}"/>
              </a:ext>
            </a:extLst>
          </p:cNvPr>
          <p:cNvSpPr txBox="1">
            <a:spLocks noChangeArrowheads="1"/>
          </p:cNvSpPr>
          <p:nvPr/>
        </p:nvSpPr>
        <p:spPr bwMode="auto">
          <a:xfrm>
            <a:off x="914400" y="5486400"/>
            <a:ext cx="4321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000">
                <a:solidFill>
                  <a:srgbClr val="800000"/>
                </a:solidFill>
                <a:effectLst>
                  <a:outerShdw blurRad="38100" dist="38100" dir="2700000" algn="tl">
                    <a:srgbClr val="C0C0C0"/>
                  </a:outerShdw>
                </a:effectLst>
                <a:latin typeface="Tempus Sans ITC" panose="04020404030D07020202" pitchFamily="82" charset="0"/>
              </a:rPr>
              <a:t>you get 2 magnets!</a:t>
            </a:r>
          </a:p>
        </p:txBody>
      </p:sp>
      <p:pic>
        <p:nvPicPr>
          <p:cNvPr id="6148" name="Picture 4">
            <a:extLst>
              <a:ext uri="{FF2B5EF4-FFF2-40B4-BE49-F238E27FC236}">
                <a16:creationId xmlns:a16="http://schemas.microsoft.com/office/drawing/2014/main" id="{0ACC9674-946A-CA32-DDC2-C9F39D3F0C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1546225"/>
            <a:ext cx="3840163" cy="1806575"/>
          </a:xfrm>
          <a:prstGeom prst="rect">
            <a:avLst/>
          </a:prstGeom>
          <a:noFill/>
          <a:extLst>
            <a:ext uri="{909E8E84-426E-40DD-AFC4-6F175D3DCCD1}">
              <a14:hiddenFill xmlns:a14="http://schemas.microsoft.com/office/drawing/2010/main">
                <a:solidFill>
                  <a:srgbClr val="FFFFFF"/>
                </a:solidFill>
              </a14:hiddenFill>
            </a:ext>
          </a:extLst>
        </p:spPr>
      </p:pic>
      <p:sp>
        <p:nvSpPr>
          <p:cNvPr id="6151" name="Line 7">
            <a:extLst>
              <a:ext uri="{FF2B5EF4-FFF2-40B4-BE49-F238E27FC236}">
                <a16:creationId xmlns:a16="http://schemas.microsoft.com/office/drawing/2014/main" id="{B408CD5E-FC74-2D07-3B89-BD5019C66163}"/>
              </a:ext>
            </a:extLst>
          </p:cNvPr>
          <p:cNvSpPr>
            <a:spLocks noChangeShapeType="1"/>
          </p:cNvSpPr>
          <p:nvPr/>
        </p:nvSpPr>
        <p:spPr bwMode="auto">
          <a:xfrm>
            <a:off x="4419600" y="1219200"/>
            <a:ext cx="0" cy="28194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52" name="Rectangle 8">
            <a:extLst>
              <a:ext uri="{FF2B5EF4-FFF2-40B4-BE49-F238E27FC236}">
                <a16:creationId xmlns:a16="http://schemas.microsoft.com/office/drawing/2014/main" id="{7F458F68-D86E-1B2C-A1EA-A0DBA2682FA2}"/>
              </a:ext>
            </a:extLst>
          </p:cNvPr>
          <p:cNvSpPr>
            <a:spLocks noChangeArrowheads="1"/>
          </p:cNvSpPr>
          <p:nvPr/>
        </p:nvSpPr>
        <p:spPr bwMode="auto">
          <a:xfrm>
            <a:off x="1219200" y="4114800"/>
            <a:ext cx="2209800" cy="685800"/>
          </a:xfrm>
          <a:prstGeom prst="rect">
            <a:avLst/>
          </a:prstGeom>
          <a:solidFill>
            <a:srgbClr val="9966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b="0">
              <a:latin typeface="Comic Sans MS" panose="030F0702030302020204" pitchFamily="66" charset="0"/>
            </a:endParaRPr>
          </a:p>
        </p:txBody>
      </p:sp>
      <p:sp>
        <p:nvSpPr>
          <p:cNvPr id="6153" name="Rectangle 9">
            <a:extLst>
              <a:ext uri="{FF2B5EF4-FFF2-40B4-BE49-F238E27FC236}">
                <a16:creationId xmlns:a16="http://schemas.microsoft.com/office/drawing/2014/main" id="{FE6FA7EF-9B8C-ED6A-2816-861E6CACA14C}"/>
              </a:ext>
            </a:extLst>
          </p:cNvPr>
          <p:cNvSpPr>
            <a:spLocks noChangeArrowheads="1"/>
          </p:cNvSpPr>
          <p:nvPr/>
        </p:nvSpPr>
        <p:spPr bwMode="auto">
          <a:xfrm>
            <a:off x="5943600" y="4114800"/>
            <a:ext cx="1219200" cy="685800"/>
          </a:xfrm>
          <a:prstGeom prst="rect">
            <a:avLst/>
          </a:prstGeom>
          <a:solidFill>
            <a:srgbClr val="9966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54" name="Rectangle 10">
            <a:extLst>
              <a:ext uri="{FF2B5EF4-FFF2-40B4-BE49-F238E27FC236}">
                <a16:creationId xmlns:a16="http://schemas.microsoft.com/office/drawing/2014/main" id="{FBF0DBB8-CB72-13F7-35B3-17F464CB3F4A}"/>
              </a:ext>
            </a:extLst>
          </p:cNvPr>
          <p:cNvSpPr>
            <a:spLocks noChangeArrowheads="1"/>
          </p:cNvSpPr>
          <p:nvPr/>
        </p:nvSpPr>
        <p:spPr bwMode="auto">
          <a:xfrm>
            <a:off x="4572000" y="4114800"/>
            <a:ext cx="1219200" cy="685800"/>
          </a:xfrm>
          <a:prstGeom prst="rect">
            <a:avLst/>
          </a:prstGeom>
          <a:solidFill>
            <a:srgbClr val="996633"/>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55" name="Text Box 11">
            <a:extLst>
              <a:ext uri="{FF2B5EF4-FFF2-40B4-BE49-F238E27FC236}">
                <a16:creationId xmlns:a16="http://schemas.microsoft.com/office/drawing/2014/main" id="{D453BCCD-D4C3-74EF-6A87-BDCF313B8727}"/>
              </a:ext>
            </a:extLst>
          </p:cNvPr>
          <p:cNvSpPr txBox="1">
            <a:spLocks noChangeArrowheads="1"/>
          </p:cNvSpPr>
          <p:nvPr/>
        </p:nvSpPr>
        <p:spPr bwMode="auto">
          <a:xfrm>
            <a:off x="1219200" y="4191000"/>
            <a:ext cx="395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S</a:t>
            </a:r>
          </a:p>
        </p:txBody>
      </p:sp>
      <p:sp>
        <p:nvSpPr>
          <p:cNvPr id="6156" name="Text Box 12">
            <a:extLst>
              <a:ext uri="{FF2B5EF4-FFF2-40B4-BE49-F238E27FC236}">
                <a16:creationId xmlns:a16="http://schemas.microsoft.com/office/drawing/2014/main" id="{F6897CF2-ABAD-B1B9-CFE5-88CD4BF37709}"/>
              </a:ext>
            </a:extLst>
          </p:cNvPr>
          <p:cNvSpPr txBox="1">
            <a:spLocks noChangeArrowheads="1"/>
          </p:cNvSpPr>
          <p:nvPr/>
        </p:nvSpPr>
        <p:spPr bwMode="auto">
          <a:xfrm>
            <a:off x="3001963" y="4191000"/>
            <a:ext cx="427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N</a:t>
            </a:r>
          </a:p>
        </p:txBody>
      </p:sp>
      <p:sp>
        <p:nvSpPr>
          <p:cNvPr id="6157" name="Text Box 13">
            <a:extLst>
              <a:ext uri="{FF2B5EF4-FFF2-40B4-BE49-F238E27FC236}">
                <a16:creationId xmlns:a16="http://schemas.microsoft.com/office/drawing/2014/main" id="{C54AF9C5-916E-D25F-2241-DAA911CB6D90}"/>
              </a:ext>
            </a:extLst>
          </p:cNvPr>
          <p:cNvSpPr txBox="1">
            <a:spLocks noChangeArrowheads="1"/>
          </p:cNvSpPr>
          <p:nvPr/>
        </p:nvSpPr>
        <p:spPr bwMode="auto">
          <a:xfrm>
            <a:off x="4495800" y="4191000"/>
            <a:ext cx="395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S</a:t>
            </a:r>
          </a:p>
        </p:txBody>
      </p:sp>
      <p:sp>
        <p:nvSpPr>
          <p:cNvPr id="6158" name="Text Box 14">
            <a:extLst>
              <a:ext uri="{FF2B5EF4-FFF2-40B4-BE49-F238E27FC236}">
                <a16:creationId xmlns:a16="http://schemas.microsoft.com/office/drawing/2014/main" id="{BB0A74AE-925E-781E-AF50-3FF4E4706EE8}"/>
              </a:ext>
            </a:extLst>
          </p:cNvPr>
          <p:cNvSpPr txBox="1">
            <a:spLocks noChangeArrowheads="1"/>
          </p:cNvSpPr>
          <p:nvPr/>
        </p:nvSpPr>
        <p:spPr bwMode="auto">
          <a:xfrm>
            <a:off x="5410200" y="4191000"/>
            <a:ext cx="427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N</a:t>
            </a:r>
          </a:p>
        </p:txBody>
      </p:sp>
      <p:sp>
        <p:nvSpPr>
          <p:cNvPr id="6159" name="Text Box 15">
            <a:extLst>
              <a:ext uri="{FF2B5EF4-FFF2-40B4-BE49-F238E27FC236}">
                <a16:creationId xmlns:a16="http://schemas.microsoft.com/office/drawing/2014/main" id="{FD37EC72-C0DC-3A4C-E295-0161AD35A498}"/>
              </a:ext>
            </a:extLst>
          </p:cNvPr>
          <p:cNvSpPr txBox="1">
            <a:spLocks noChangeArrowheads="1"/>
          </p:cNvSpPr>
          <p:nvPr/>
        </p:nvSpPr>
        <p:spPr bwMode="auto">
          <a:xfrm>
            <a:off x="5897563" y="4191000"/>
            <a:ext cx="395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S</a:t>
            </a:r>
          </a:p>
        </p:txBody>
      </p:sp>
      <p:sp>
        <p:nvSpPr>
          <p:cNvPr id="6160" name="Text Box 16">
            <a:extLst>
              <a:ext uri="{FF2B5EF4-FFF2-40B4-BE49-F238E27FC236}">
                <a16:creationId xmlns:a16="http://schemas.microsoft.com/office/drawing/2014/main" id="{8E22808B-CB89-8A6F-CC14-E39A847546A1}"/>
              </a:ext>
            </a:extLst>
          </p:cNvPr>
          <p:cNvSpPr txBox="1">
            <a:spLocks noChangeArrowheads="1"/>
          </p:cNvSpPr>
          <p:nvPr/>
        </p:nvSpPr>
        <p:spPr bwMode="auto">
          <a:xfrm>
            <a:off x="6811963" y="4191000"/>
            <a:ext cx="427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0">
                <a:latin typeface="Comic Sans MS" panose="030F0702030302020204" pitchFamily="66" charset="0"/>
              </a:rPr>
              <a:t>N</a:t>
            </a:r>
          </a:p>
        </p:txBody>
      </p:sp>
      <p:sp>
        <p:nvSpPr>
          <p:cNvPr id="6161" name="Line 17">
            <a:extLst>
              <a:ext uri="{FF2B5EF4-FFF2-40B4-BE49-F238E27FC236}">
                <a16:creationId xmlns:a16="http://schemas.microsoft.com/office/drawing/2014/main" id="{539E28AC-E1F6-0AEA-F1E4-1C9BEAE047A9}"/>
              </a:ext>
            </a:extLst>
          </p:cNvPr>
          <p:cNvSpPr>
            <a:spLocks noChangeShapeType="1"/>
          </p:cNvSpPr>
          <p:nvPr/>
        </p:nvSpPr>
        <p:spPr bwMode="auto">
          <a:xfrm>
            <a:off x="3657600" y="4495800"/>
            <a:ext cx="762000" cy="0"/>
          </a:xfrm>
          <a:prstGeom prst="line">
            <a:avLst/>
          </a:prstGeom>
          <a:noFill/>
          <a:ln w="57150" cap="sq">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62" name="Freeform 18">
            <a:extLst>
              <a:ext uri="{FF2B5EF4-FFF2-40B4-BE49-F238E27FC236}">
                <a16:creationId xmlns:a16="http://schemas.microsoft.com/office/drawing/2014/main" id="{64071341-4969-D09B-3DBA-8ADC4D58A518}"/>
              </a:ext>
            </a:extLst>
          </p:cNvPr>
          <p:cNvSpPr>
            <a:spLocks/>
          </p:cNvSpPr>
          <p:nvPr/>
        </p:nvSpPr>
        <p:spPr bwMode="auto">
          <a:xfrm>
            <a:off x="2241550" y="4141788"/>
            <a:ext cx="165100" cy="652462"/>
          </a:xfrm>
          <a:custGeom>
            <a:avLst/>
            <a:gdLst>
              <a:gd name="T0" fmla="*/ 45 w 104"/>
              <a:gd name="T1" fmla="*/ 0 h 411"/>
              <a:gd name="T2" fmla="*/ 0 w 104"/>
              <a:gd name="T3" fmla="*/ 59 h 411"/>
              <a:gd name="T4" fmla="*/ 52 w 104"/>
              <a:gd name="T5" fmla="*/ 119 h 411"/>
              <a:gd name="T6" fmla="*/ 15 w 104"/>
              <a:gd name="T7" fmla="*/ 179 h 411"/>
              <a:gd name="T8" fmla="*/ 67 w 104"/>
              <a:gd name="T9" fmla="*/ 231 h 411"/>
              <a:gd name="T10" fmla="*/ 22 w 104"/>
              <a:gd name="T11" fmla="*/ 269 h 411"/>
              <a:gd name="T12" fmla="*/ 67 w 104"/>
              <a:gd name="T13" fmla="*/ 291 h 411"/>
              <a:gd name="T14" fmla="*/ 59 w 104"/>
              <a:gd name="T15" fmla="*/ 344 h 411"/>
              <a:gd name="T16" fmla="*/ 74 w 104"/>
              <a:gd name="T17" fmla="*/ 388 h 411"/>
              <a:gd name="T18" fmla="*/ 67 w 104"/>
              <a:gd name="T19"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411">
                <a:moveTo>
                  <a:pt x="45" y="0"/>
                </a:moveTo>
                <a:cubicBezTo>
                  <a:pt x="18" y="17"/>
                  <a:pt x="9" y="29"/>
                  <a:pt x="0" y="59"/>
                </a:cubicBezTo>
                <a:cubicBezTo>
                  <a:pt x="25" y="76"/>
                  <a:pt x="42" y="88"/>
                  <a:pt x="52" y="119"/>
                </a:cubicBezTo>
                <a:cubicBezTo>
                  <a:pt x="42" y="148"/>
                  <a:pt x="24" y="149"/>
                  <a:pt x="15" y="179"/>
                </a:cubicBezTo>
                <a:cubicBezTo>
                  <a:pt x="65" y="213"/>
                  <a:pt x="52" y="192"/>
                  <a:pt x="67" y="231"/>
                </a:cubicBezTo>
                <a:cubicBezTo>
                  <a:pt x="60" y="235"/>
                  <a:pt x="22" y="259"/>
                  <a:pt x="22" y="269"/>
                </a:cubicBezTo>
                <a:cubicBezTo>
                  <a:pt x="22" y="278"/>
                  <a:pt x="61" y="289"/>
                  <a:pt x="67" y="291"/>
                </a:cubicBezTo>
                <a:cubicBezTo>
                  <a:pt x="104" y="316"/>
                  <a:pt x="92" y="322"/>
                  <a:pt x="59" y="344"/>
                </a:cubicBezTo>
                <a:cubicBezTo>
                  <a:pt x="60" y="347"/>
                  <a:pt x="74" y="384"/>
                  <a:pt x="74" y="388"/>
                </a:cubicBezTo>
                <a:cubicBezTo>
                  <a:pt x="74" y="396"/>
                  <a:pt x="67" y="411"/>
                  <a:pt x="67" y="411"/>
                </a:cubicBezTo>
              </a:path>
            </a:pathLst>
          </a:custGeom>
          <a:noFill/>
          <a:ln w="12700"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arn(outVertical)">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strips(downLeft)">
                                      <p:cBhvr>
                                        <p:cTn id="12" dur="500"/>
                                        <p:tgtEl>
                                          <p:spTgt spid="6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51"/>
                                        </p:tgtEl>
                                        <p:attrNameLst>
                                          <p:attrName>style.visibility</p:attrName>
                                        </p:attrNameLst>
                                      </p:cBhvr>
                                      <p:to>
                                        <p:strVal val="visible"/>
                                      </p:to>
                                    </p:set>
                                    <p:animEffect transition="in" filter="wipe(down)">
                                      <p:cBhvr>
                                        <p:cTn id="17" dur="500"/>
                                        <p:tgtEl>
                                          <p:spTgt spid="61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6147"/>
                                        </p:tgtEl>
                                        <p:attrNameLst>
                                          <p:attrName>style.visibility</p:attrName>
                                        </p:attrNameLst>
                                      </p:cBhvr>
                                      <p:to>
                                        <p:strVal val="visible"/>
                                      </p:to>
                                    </p:set>
                                    <p:animEffect transition="in" filter="strips(downLeft)">
                                      <p:cBhvr>
                                        <p:cTn id="22" dur="500"/>
                                        <p:tgtEl>
                                          <p:spTgt spid="614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6162"/>
                                        </p:tgtEl>
                                        <p:attrNameLst>
                                          <p:attrName>style.visibility</p:attrName>
                                        </p:attrNameLst>
                                      </p:cBhvr>
                                      <p:to>
                                        <p:strVal val="visible"/>
                                      </p:to>
                                    </p:set>
                                    <p:anim calcmode="lin" valueType="num">
                                      <p:cBhvr additive="base">
                                        <p:cTn id="27" dur="500" fill="hold"/>
                                        <p:tgtEl>
                                          <p:spTgt spid="6162"/>
                                        </p:tgtEl>
                                        <p:attrNameLst>
                                          <p:attrName>ppt_x</p:attrName>
                                        </p:attrNameLst>
                                      </p:cBhvr>
                                      <p:tavLst>
                                        <p:tav tm="0">
                                          <p:val>
                                            <p:strVal val="0-#ppt_w/2"/>
                                          </p:val>
                                        </p:tav>
                                        <p:tav tm="100000">
                                          <p:val>
                                            <p:strVal val="#ppt_x"/>
                                          </p:val>
                                        </p:tav>
                                      </p:tavLst>
                                    </p:anim>
                                    <p:anim calcmode="lin" valueType="num">
                                      <p:cBhvr additive="base">
                                        <p:cTn id="28" dur="500" fill="hold"/>
                                        <p:tgtEl>
                                          <p:spTgt spid="616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66FFFF"/>
    </a:accent1>
    <a:accent2>
      <a:srgbClr val="3333CC"/>
    </a:accent2>
    <a:accent3>
      <a:srgbClr val="FFFFFF"/>
    </a:accent3>
    <a:accent4>
      <a:srgbClr val="000000"/>
    </a:accent4>
    <a:accent5>
      <a:srgbClr val="B8FFFF"/>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787</TotalTime>
  <Words>1325</Words>
  <Application>Microsoft Office PowerPoint</Application>
  <PresentationFormat>On-screen Show (4:3)</PresentationFormat>
  <Paragraphs>166</Paragraphs>
  <Slides>56</Slides>
  <Notes>0</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56</vt:i4>
      </vt:variant>
    </vt:vector>
  </HeadingPairs>
  <TitlesOfParts>
    <vt:vector size="76" baseType="lpstr">
      <vt:lpstr>Times New Roman</vt:lpstr>
      <vt:lpstr>Tahoma</vt:lpstr>
      <vt:lpstr>Matura MT Script Capitals</vt:lpstr>
      <vt:lpstr>Showcard Gothic</vt:lpstr>
      <vt:lpstr>Broadway</vt:lpstr>
      <vt:lpstr>Rockwell Extra Bold</vt:lpstr>
      <vt:lpstr>Tempus Sans ITC</vt:lpstr>
      <vt:lpstr>Snap ITC</vt:lpstr>
      <vt:lpstr>Wingdings</vt:lpstr>
      <vt:lpstr>Rockwell Condensed</vt:lpstr>
      <vt:lpstr>Copperplate Gothic Light</vt:lpstr>
      <vt:lpstr>Lucida Sans</vt:lpstr>
      <vt:lpstr>Papyrus</vt:lpstr>
      <vt:lpstr>Bernard MT Condensed</vt:lpstr>
      <vt:lpstr>Comic Sans MS</vt:lpstr>
      <vt:lpstr>Times</vt:lpstr>
      <vt:lpstr>Arial</vt:lpstr>
      <vt:lpstr>Verdana</vt:lpstr>
      <vt:lpstr>Monotype Sorts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 Monopoles Allowed</vt:lpstr>
      <vt:lpstr>PowerPoint Presentation</vt:lpstr>
      <vt:lpstr>Defining Magnetic Field Direction</vt:lpstr>
      <vt:lpstr>PowerPoint Presentation</vt:lpstr>
      <vt:lpstr>Field Lines Around a Bar Magnet</vt:lpstr>
      <vt:lpstr>Field Lines Around a Magnetic Sphere</vt:lpstr>
      <vt:lpstr>Field Lines of Repelling Bars</vt:lpstr>
      <vt:lpstr>Field Lines of Attracting Bars</vt:lpstr>
      <vt:lpstr>PowerPoint Presentation</vt:lpstr>
      <vt:lpstr>PowerPoint Presentation</vt:lpstr>
      <vt:lpstr>PowerPoint Presentation</vt:lpstr>
      <vt:lpstr>PowerPoint Presentation</vt:lpstr>
      <vt:lpstr>PowerPoint Presentation</vt:lpstr>
      <vt:lpstr>Making and Breaking Magnets</vt:lpstr>
      <vt:lpstr>Magnetic Field Vectors Due to a Bar Magnet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Magnetic Field Lines</vt:lpstr>
      <vt:lpstr>PowerPoint Presentation</vt:lpstr>
      <vt:lpstr>PowerPoint Presentation</vt:lpstr>
      <vt:lpstr>Vocabulary for ELL</vt:lpstr>
      <vt:lpstr>PowerPoint Presentation</vt:lpstr>
      <vt:lpstr>PowerPoint Presentation</vt:lpstr>
      <vt:lpstr>PowerPoint Presentation</vt:lpstr>
      <vt:lpstr>Vocabulary for ELL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Electricity and Magnetism</vt:lpstr>
      <vt:lpstr>Electric Motor</vt:lpstr>
      <vt:lpstr>Electromagnet    (Magnetism from Electricity)</vt:lpstr>
      <vt:lpstr>Magnetic Properties of Matter</vt:lpstr>
      <vt:lpstr>Top Ten List</vt:lpstr>
      <vt:lpstr>Top Ten Continued</vt:lpstr>
      <vt:lpstr>PowerPoint Presentation</vt:lpstr>
      <vt:lpstr>Let’s Play!</vt:lpstr>
    </vt:vector>
  </TitlesOfParts>
  <Company>Dell Computer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binghamr</dc:creator>
  <cp:lastModifiedBy>Nayan GRIFFITHS</cp:lastModifiedBy>
  <cp:revision>27</cp:revision>
  <dcterms:created xsi:type="dcterms:W3CDTF">2002-01-28T19:22:09Z</dcterms:created>
  <dcterms:modified xsi:type="dcterms:W3CDTF">2023-03-13T11:04:36Z</dcterms:modified>
</cp:coreProperties>
</file>