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60" r:id="rId5"/>
    <p:sldId id="287" r:id="rId6"/>
    <p:sldId id="261" r:id="rId7"/>
    <p:sldId id="262" r:id="rId8"/>
    <p:sldId id="288" r:id="rId9"/>
    <p:sldId id="259" r:id="rId10"/>
    <p:sldId id="263" r:id="rId11"/>
    <p:sldId id="289" r:id="rId12"/>
    <p:sldId id="290" r:id="rId13"/>
    <p:sldId id="264" r:id="rId14"/>
    <p:sldId id="265" r:id="rId15"/>
    <p:sldId id="266" r:id="rId16"/>
    <p:sldId id="267" r:id="rId17"/>
    <p:sldId id="268" r:id="rId18"/>
    <p:sldId id="269" r:id="rId19"/>
    <p:sldId id="291" r:id="rId20"/>
    <p:sldId id="271" r:id="rId21"/>
    <p:sldId id="280" r:id="rId22"/>
    <p:sldId id="272" r:id="rId23"/>
    <p:sldId id="273" r:id="rId24"/>
    <p:sldId id="274" r:id="rId25"/>
    <p:sldId id="275" r:id="rId26"/>
    <p:sldId id="281" r:id="rId27"/>
    <p:sldId id="292" r:id="rId28"/>
    <p:sldId id="293" r:id="rId29"/>
    <p:sldId id="294" r:id="rId30"/>
    <p:sldId id="276" r:id="rId31"/>
    <p:sldId id="295" r:id="rId32"/>
    <p:sldId id="286" r:id="rId33"/>
    <p:sldId id="277" r:id="rId34"/>
    <p:sldId id="301" r:id="rId35"/>
    <p:sldId id="278" r:id="rId36"/>
    <p:sldId id="296" r:id="rId37"/>
    <p:sldId id="297" r:id="rId38"/>
    <p:sldId id="279" r:id="rId39"/>
    <p:sldId id="298" r:id="rId40"/>
    <p:sldId id="299" r:id="rId41"/>
    <p:sldId id="300" r:id="rId42"/>
    <p:sldId id="302" r:id="rId43"/>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33CC"/>
    <a:srgbClr val="FF3300"/>
    <a:srgbClr val="0000FF"/>
    <a:srgbClr val="FF0000"/>
    <a:srgbClr val="FFC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84" autoAdjust="0"/>
    <p:restoredTop sz="90929"/>
  </p:normalViewPr>
  <p:slideViewPr>
    <p:cSldViewPr>
      <p:cViewPr varScale="1">
        <p:scale>
          <a:sx n="102" d="100"/>
          <a:sy n="102" d="100"/>
        </p:scale>
        <p:origin x="108" y="27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88" d="100"/>
        <a:sy n="8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3A35AA2-B28E-3EE5-0306-B1EFE74EA5F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56323" name="Rectangle 3">
            <a:extLst>
              <a:ext uri="{FF2B5EF4-FFF2-40B4-BE49-F238E27FC236}">
                <a16:creationId xmlns:a16="http://schemas.microsoft.com/office/drawing/2014/main" id="{706BEE09-078A-3DB3-548E-C575C986371D}"/>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56324" name="Rectangle 4">
            <a:extLst>
              <a:ext uri="{FF2B5EF4-FFF2-40B4-BE49-F238E27FC236}">
                <a16:creationId xmlns:a16="http://schemas.microsoft.com/office/drawing/2014/main" id="{856EF69C-B27E-A17F-B0E5-A04ECAD1ACC5}"/>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a:extLst>
              <a:ext uri="{FF2B5EF4-FFF2-40B4-BE49-F238E27FC236}">
                <a16:creationId xmlns:a16="http://schemas.microsoft.com/office/drawing/2014/main" id="{E44F9CFE-D959-D6D3-3DF3-EF689DF6A614}"/>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6326" name="Rectangle 6">
            <a:extLst>
              <a:ext uri="{FF2B5EF4-FFF2-40B4-BE49-F238E27FC236}">
                <a16:creationId xmlns:a16="http://schemas.microsoft.com/office/drawing/2014/main" id="{0A496379-A468-C78A-A5BF-0C9469876C91}"/>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56327" name="Rectangle 7">
            <a:extLst>
              <a:ext uri="{FF2B5EF4-FFF2-40B4-BE49-F238E27FC236}">
                <a16:creationId xmlns:a16="http://schemas.microsoft.com/office/drawing/2014/main" id="{AC8E6B59-B198-7534-D3AF-E8E5DE1DF37D}"/>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22E111-5363-4D01-9549-E68EB1A6F55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E2630B7-18BE-798D-4B84-3C19516188BD}"/>
              </a:ext>
            </a:extLst>
          </p:cNvPr>
          <p:cNvSpPr>
            <a:spLocks noGrp="1" noChangeArrowheads="1"/>
          </p:cNvSpPr>
          <p:nvPr>
            <p:ph type="sldNum" sz="quarter" idx="5"/>
          </p:nvPr>
        </p:nvSpPr>
        <p:spPr>
          <a:ln/>
        </p:spPr>
        <p:txBody>
          <a:bodyPr/>
          <a:lstStyle/>
          <a:p>
            <a:fld id="{631903A1-FE29-4F09-BFA9-B12C17DD76FA}" type="slidenum">
              <a:rPr lang="en-GB" altLang="en-US"/>
              <a:pPr/>
              <a:t>2</a:t>
            </a:fld>
            <a:endParaRPr lang="en-GB" altLang="en-US"/>
          </a:p>
        </p:txBody>
      </p:sp>
      <p:sp>
        <p:nvSpPr>
          <p:cNvPr id="57346" name="Rectangle 2">
            <a:extLst>
              <a:ext uri="{FF2B5EF4-FFF2-40B4-BE49-F238E27FC236}">
                <a16:creationId xmlns:a16="http://schemas.microsoft.com/office/drawing/2014/main" id="{20D2F1FE-D188-A5FE-A74E-1863F04B556D}"/>
              </a:ext>
            </a:extLst>
          </p:cNvPr>
          <p:cNvSpPr>
            <a:spLocks noChangeArrowheads="1" noTextEdit="1"/>
          </p:cNvSpPr>
          <p:nvPr>
            <p:ph type="sldImg"/>
          </p:nvPr>
        </p:nvSpPr>
        <p:spPr>
          <a:ln/>
        </p:spPr>
      </p:sp>
      <p:sp>
        <p:nvSpPr>
          <p:cNvPr id="57347" name="Rectangle 3">
            <a:extLst>
              <a:ext uri="{FF2B5EF4-FFF2-40B4-BE49-F238E27FC236}">
                <a16:creationId xmlns:a16="http://schemas.microsoft.com/office/drawing/2014/main" id="{74F065C2-ED43-9193-630D-22FEDC3D3C05}"/>
              </a:ext>
            </a:extLst>
          </p:cNvPr>
          <p:cNvSpPr>
            <a:spLocks noGrp="1" noChangeArrowheads="1"/>
          </p:cNvSpPr>
          <p:nvPr>
            <p:ph type="body" idx="1"/>
          </p:nvPr>
        </p:nvSpPr>
        <p:spPr/>
        <p:txBody>
          <a:bodyPr/>
          <a:lstStyle/>
          <a:p>
            <a:r>
              <a:rPr lang="en-GB" altLang="en-US"/>
              <a:t>It should be </a:t>
            </a:r>
            <a:r>
              <a:rPr lang="en-GB" altLang="en-US" b="1" u="sng"/>
              <a:t>ionising radiation</a:t>
            </a:r>
            <a:r>
              <a:rPr lang="en-GB" altLang="en-US"/>
              <a:t> but the Standard Grade Arrangements in Physics does not state this.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B1EC853-8F47-F606-2E1D-B97926D9F769}"/>
              </a:ext>
            </a:extLst>
          </p:cNvPr>
          <p:cNvSpPr>
            <a:spLocks noGrp="1" noChangeArrowheads="1"/>
          </p:cNvSpPr>
          <p:nvPr>
            <p:ph type="sldNum" sz="quarter" idx="5"/>
          </p:nvPr>
        </p:nvSpPr>
        <p:spPr>
          <a:ln/>
        </p:spPr>
        <p:txBody>
          <a:bodyPr/>
          <a:lstStyle/>
          <a:p>
            <a:fld id="{B03ED8A8-3947-4FBB-A62F-3FCD1CC2115C}" type="slidenum">
              <a:rPr lang="en-GB" altLang="en-US"/>
              <a:pPr/>
              <a:t>19</a:t>
            </a:fld>
            <a:endParaRPr lang="en-GB" altLang="en-US"/>
          </a:p>
        </p:txBody>
      </p:sp>
      <p:sp>
        <p:nvSpPr>
          <p:cNvPr id="71682" name="Rectangle 2">
            <a:extLst>
              <a:ext uri="{FF2B5EF4-FFF2-40B4-BE49-F238E27FC236}">
                <a16:creationId xmlns:a16="http://schemas.microsoft.com/office/drawing/2014/main" id="{14087B64-4B5E-8360-A8B5-79021ABB827B}"/>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815D838C-9CC9-8811-4A20-96FCFEC5F0D5}"/>
              </a:ext>
            </a:extLst>
          </p:cNvPr>
          <p:cNvSpPr>
            <a:spLocks noGrp="1" noChangeArrowheads="1"/>
          </p:cNvSpPr>
          <p:nvPr>
            <p:ph type="body" idx="1"/>
          </p:nvPr>
        </p:nvSpPr>
        <p:spPr/>
        <p:txBody>
          <a:bodyPr/>
          <a:lstStyle/>
          <a:p>
            <a:r>
              <a:rPr lang="en-GB" altLang="en-US"/>
              <a:t>Stress to the class that most tracers come in the form of an injection.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B04FC4-2612-0655-1AF7-4283F457D404}"/>
              </a:ext>
            </a:extLst>
          </p:cNvPr>
          <p:cNvSpPr>
            <a:spLocks noGrp="1" noChangeArrowheads="1"/>
          </p:cNvSpPr>
          <p:nvPr>
            <p:ph type="sldNum" sz="quarter" idx="5"/>
          </p:nvPr>
        </p:nvSpPr>
        <p:spPr>
          <a:ln/>
        </p:spPr>
        <p:txBody>
          <a:bodyPr/>
          <a:lstStyle/>
          <a:p>
            <a:fld id="{3617B786-3067-46C6-B8F8-041F488F5647}" type="slidenum">
              <a:rPr lang="en-GB" altLang="en-US"/>
              <a:pPr/>
              <a:t>20</a:t>
            </a:fld>
            <a:endParaRPr lang="en-GB" altLang="en-US"/>
          </a:p>
        </p:txBody>
      </p:sp>
      <p:sp>
        <p:nvSpPr>
          <p:cNvPr id="72706" name="Rectangle 2">
            <a:extLst>
              <a:ext uri="{FF2B5EF4-FFF2-40B4-BE49-F238E27FC236}">
                <a16:creationId xmlns:a16="http://schemas.microsoft.com/office/drawing/2014/main" id="{1E23CD6F-5742-6043-6B2F-51DED759EE49}"/>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F50B9228-545D-6FD9-D436-613A034C04AB}"/>
              </a:ext>
            </a:extLst>
          </p:cNvPr>
          <p:cNvSpPr>
            <a:spLocks noGrp="1" noChangeArrowheads="1"/>
          </p:cNvSpPr>
          <p:nvPr>
            <p:ph type="body" idx="1"/>
          </p:nvPr>
        </p:nvSpPr>
        <p:spPr/>
        <p:txBody>
          <a:bodyPr/>
          <a:lstStyle/>
          <a:p>
            <a:r>
              <a:rPr lang="en-GB" altLang="en-US"/>
              <a:t>Give the class examples: asprin, paracetamol, ibuprofen – pain, antibiotics – immune system,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207D42-5BB8-B08A-36CB-F5F37D4FDEEF}"/>
              </a:ext>
            </a:extLst>
          </p:cNvPr>
          <p:cNvSpPr>
            <a:spLocks noGrp="1" noChangeArrowheads="1"/>
          </p:cNvSpPr>
          <p:nvPr>
            <p:ph type="sldNum" sz="quarter" idx="5"/>
          </p:nvPr>
        </p:nvSpPr>
        <p:spPr>
          <a:ln/>
        </p:spPr>
        <p:txBody>
          <a:bodyPr/>
          <a:lstStyle/>
          <a:p>
            <a:fld id="{4AB8D988-05F8-4AB2-BDC5-996284186276}" type="slidenum">
              <a:rPr lang="en-GB" altLang="en-US"/>
              <a:pPr/>
              <a:t>23</a:t>
            </a:fld>
            <a:endParaRPr lang="en-GB" altLang="en-US"/>
          </a:p>
        </p:txBody>
      </p:sp>
      <p:sp>
        <p:nvSpPr>
          <p:cNvPr id="73730" name="Rectangle 2">
            <a:extLst>
              <a:ext uri="{FF2B5EF4-FFF2-40B4-BE49-F238E27FC236}">
                <a16:creationId xmlns:a16="http://schemas.microsoft.com/office/drawing/2014/main" id="{C52314A4-762B-CECD-C7F6-C20DBBC2547C}"/>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377E29B6-6D68-732B-1BC6-B53FF19C1280}"/>
              </a:ext>
            </a:extLst>
          </p:cNvPr>
          <p:cNvSpPr>
            <a:spLocks noGrp="1" noChangeArrowheads="1"/>
          </p:cNvSpPr>
          <p:nvPr>
            <p:ph type="body" idx="1"/>
          </p:nvPr>
        </p:nvSpPr>
        <p:spPr/>
        <p:txBody>
          <a:bodyPr/>
          <a:lstStyle/>
          <a:p>
            <a:r>
              <a:rPr lang="en-GB" altLang="en-US"/>
              <a:t>Ask pupils: why are gamma rays chosen?</a:t>
            </a:r>
          </a:p>
          <a:p>
            <a:r>
              <a:rPr lang="en-GB" altLang="en-US"/>
              <a:t>Ask pupils: what would be an appropriate half-life?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9917C7-0E8D-0370-B03B-34624639A594}"/>
              </a:ext>
            </a:extLst>
          </p:cNvPr>
          <p:cNvSpPr>
            <a:spLocks noGrp="1" noChangeArrowheads="1"/>
          </p:cNvSpPr>
          <p:nvPr>
            <p:ph type="sldNum" sz="quarter" idx="5"/>
          </p:nvPr>
        </p:nvSpPr>
        <p:spPr>
          <a:ln/>
        </p:spPr>
        <p:txBody>
          <a:bodyPr/>
          <a:lstStyle/>
          <a:p>
            <a:fld id="{AEF5AA21-ADFC-4FE4-8645-C82A2B7432B2}" type="slidenum">
              <a:rPr lang="en-GB" altLang="en-US"/>
              <a:pPr/>
              <a:t>24</a:t>
            </a:fld>
            <a:endParaRPr lang="en-GB" altLang="en-US"/>
          </a:p>
        </p:txBody>
      </p:sp>
      <p:sp>
        <p:nvSpPr>
          <p:cNvPr id="74754" name="Rectangle 2">
            <a:extLst>
              <a:ext uri="{FF2B5EF4-FFF2-40B4-BE49-F238E27FC236}">
                <a16:creationId xmlns:a16="http://schemas.microsoft.com/office/drawing/2014/main" id="{A107C35F-F34B-ECD6-CA90-D2894EB4E0AD}"/>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9BE4585D-56EE-99EE-52B7-00C585B31034}"/>
              </a:ext>
            </a:extLst>
          </p:cNvPr>
          <p:cNvSpPr>
            <a:spLocks noGrp="1" noChangeArrowheads="1"/>
          </p:cNvSpPr>
          <p:nvPr>
            <p:ph type="body" idx="1"/>
          </p:nvPr>
        </p:nvSpPr>
        <p:spPr/>
        <p:txBody>
          <a:bodyPr/>
          <a:lstStyle/>
          <a:p>
            <a:r>
              <a:rPr lang="en-GB" altLang="en-US"/>
              <a:t>Ask pupils: why is a half-life of 6 hours important? What happens if it is longer or shorter?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1B5CF9F-86CA-0892-24B8-032F17A9F96E}"/>
              </a:ext>
            </a:extLst>
          </p:cNvPr>
          <p:cNvSpPr>
            <a:spLocks noGrp="1" noChangeArrowheads="1"/>
          </p:cNvSpPr>
          <p:nvPr>
            <p:ph type="sldNum" sz="quarter" idx="5"/>
          </p:nvPr>
        </p:nvSpPr>
        <p:spPr>
          <a:ln/>
        </p:spPr>
        <p:txBody>
          <a:bodyPr/>
          <a:lstStyle/>
          <a:p>
            <a:fld id="{86EB2AFD-59CD-4044-B8EE-EB3C7F016F30}" type="slidenum">
              <a:rPr lang="en-GB" altLang="en-US"/>
              <a:pPr/>
              <a:t>39</a:t>
            </a:fld>
            <a:endParaRPr lang="en-GB" altLang="en-US"/>
          </a:p>
        </p:txBody>
      </p:sp>
      <p:sp>
        <p:nvSpPr>
          <p:cNvPr id="83970" name="Rectangle 2">
            <a:extLst>
              <a:ext uri="{FF2B5EF4-FFF2-40B4-BE49-F238E27FC236}">
                <a16:creationId xmlns:a16="http://schemas.microsoft.com/office/drawing/2014/main" id="{98DD82F2-5569-9C3C-B652-C6F39A33651B}"/>
              </a:ext>
            </a:extLst>
          </p:cNvPr>
          <p:cNvSpPr>
            <a:spLocks noChangeArrowheads="1" noTextEdit="1"/>
          </p:cNvSpPr>
          <p:nvPr>
            <p:ph type="sldImg"/>
          </p:nvPr>
        </p:nvSpPr>
        <p:spPr>
          <a:ln/>
        </p:spPr>
      </p:sp>
      <p:sp>
        <p:nvSpPr>
          <p:cNvPr id="83971" name="Rectangle 3">
            <a:extLst>
              <a:ext uri="{FF2B5EF4-FFF2-40B4-BE49-F238E27FC236}">
                <a16:creationId xmlns:a16="http://schemas.microsoft.com/office/drawing/2014/main" id="{7628C12B-8738-F29E-C97E-0ACBB272E9BF}"/>
              </a:ext>
            </a:extLst>
          </p:cNvPr>
          <p:cNvSpPr>
            <a:spLocks noGrp="1" noChangeArrowheads="1"/>
          </p:cNvSpPr>
          <p:nvPr>
            <p:ph type="body" idx="1"/>
          </p:nvPr>
        </p:nvSpPr>
        <p:spPr/>
        <p:txBody>
          <a:bodyPr/>
          <a:lstStyle/>
          <a:p>
            <a:r>
              <a:rPr lang="en-GB" altLang="en-US"/>
              <a:t>Ask pupils: why is the ionising radiation emitted from radioactive tracers easy to detect?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AC614B-8493-CCA2-35A3-3C36CF2998E6}"/>
              </a:ext>
            </a:extLst>
          </p:cNvPr>
          <p:cNvSpPr>
            <a:spLocks noGrp="1" noChangeArrowheads="1"/>
          </p:cNvSpPr>
          <p:nvPr>
            <p:ph type="sldNum" sz="quarter" idx="5"/>
          </p:nvPr>
        </p:nvSpPr>
        <p:spPr>
          <a:ln/>
        </p:spPr>
        <p:txBody>
          <a:bodyPr/>
          <a:lstStyle/>
          <a:p>
            <a:fld id="{7BE8C7A4-8DFA-46EA-80D6-D6EC1A5B28C3}" type="slidenum">
              <a:rPr lang="en-GB" altLang="en-US"/>
              <a:pPr/>
              <a:t>40</a:t>
            </a:fld>
            <a:endParaRPr lang="en-GB" altLang="en-US"/>
          </a:p>
        </p:txBody>
      </p:sp>
      <p:sp>
        <p:nvSpPr>
          <p:cNvPr id="86018" name="Rectangle 2">
            <a:extLst>
              <a:ext uri="{FF2B5EF4-FFF2-40B4-BE49-F238E27FC236}">
                <a16:creationId xmlns:a16="http://schemas.microsoft.com/office/drawing/2014/main" id="{BB6204B6-B7DB-F63E-510F-C6EEC4E7C1F0}"/>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11D3DF38-7529-1A31-9AEB-E9DC77F498F0}"/>
              </a:ext>
            </a:extLst>
          </p:cNvPr>
          <p:cNvSpPr>
            <a:spLocks noGrp="1" noChangeArrowheads="1"/>
          </p:cNvSpPr>
          <p:nvPr>
            <p:ph type="body" idx="1"/>
          </p:nvPr>
        </p:nvSpPr>
        <p:spPr/>
        <p:txBody>
          <a:bodyPr/>
          <a:lstStyle/>
          <a:p>
            <a:r>
              <a:rPr lang="en-GB" altLang="en-US"/>
              <a:t>Stress to pupils: ionising radiation is used to treat cancer and to sterilise medical equipment because it destroys cells and that radioactive tracers are used because the ionising radiation it emits is easy to detect.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F88CB7-CF80-E26F-80E9-8098D9CDFE98}"/>
              </a:ext>
            </a:extLst>
          </p:cNvPr>
          <p:cNvSpPr>
            <a:spLocks noGrp="1" noChangeArrowheads="1"/>
          </p:cNvSpPr>
          <p:nvPr>
            <p:ph type="sldNum" sz="quarter" idx="5"/>
          </p:nvPr>
        </p:nvSpPr>
        <p:spPr>
          <a:ln/>
        </p:spPr>
        <p:txBody>
          <a:bodyPr/>
          <a:lstStyle/>
          <a:p>
            <a:fld id="{D2FC7BD3-CEC1-4BE3-ADCC-4041E801D33E}" type="slidenum">
              <a:rPr lang="en-GB" altLang="en-US"/>
              <a:pPr/>
              <a:t>3</a:t>
            </a:fld>
            <a:endParaRPr lang="en-GB" altLang="en-US"/>
          </a:p>
        </p:txBody>
      </p:sp>
      <p:sp>
        <p:nvSpPr>
          <p:cNvPr id="58370" name="Rectangle 2">
            <a:extLst>
              <a:ext uri="{FF2B5EF4-FFF2-40B4-BE49-F238E27FC236}">
                <a16:creationId xmlns:a16="http://schemas.microsoft.com/office/drawing/2014/main" id="{34166C7E-B9A3-7B1B-DD0F-31745829AA8F}"/>
              </a:ext>
            </a:extLst>
          </p:cNvPr>
          <p:cNvSpPr>
            <a:spLocks noChangeArrowheads="1" noTextEdit="1"/>
          </p:cNvSpPr>
          <p:nvPr>
            <p:ph type="sldImg"/>
          </p:nvPr>
        </p:nvSpPr>
        <p:spPr>
          <a:ln/>
        </p:spPr>
      </p:sp>
      <p:sp>
        <p:nvSpPr>
          <p:cNvPr id="58371" name="Rectangle 3">
            <a:extLst>
              <a:ext uri="{FF2B5EF4-FFF2-40B4-BE49-F238E27FC236}">
                <a16:creationId xmlns:a16="http://schemas.microsoft.com/office/drawing/2014/main" id="{9E888DD9-2FB8-96EA-7505-5EDBBFCE7755}"/>
              </a:ext>
            </a:extLst>
          </p:cNvPr>
          <p:cNvSpPr>
            <a:spLocks noGrp="1" noChangeArrowheads="1"/>
          </p:cNvSpPr>
          <p:nvPr>
            <p:ph type="body" idx="1"/>
          </p:nvPr>
        </p:nvSpPr>
        <p:spPr/>
        <p:txBody>
          <a:bodyPr/>
          <a:lstStyle/>
          <a:p>
            <a:r>
              <a:rPr lang="en-GB" altLang="en-US"/>
              <a:t>Ask pupils: what would ionising radiation in medicine be used for?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7FD307-38DF-BF0A-EB26-B6ECB9E57163}"/>
              </a:ext>
            </a:extLst>
          </p:cNvPr>
          <p:cNvSpPr>
            <a:spLocks noGrp="1" noChangeArrowheads="1"/>
          </p:cNvSpPr>
          <p:nvPr>
            <p:ph type="sldNum" sz="quarter" idx="5"/>
          </p:nvPr>
        </p:nvSpPr>
        <p:spPr>
          <a:ln/>
        </p:spPr>
        <p:txBody>
          <a:bodyPr/>
          <a:lstStyle/>
          <a:p>
            <a:fld id="{B81AD7BF-0AAE-4A13-B1B7-54730888009A}" type="slidenum">
              <a:rPr lang="en-GB" altLang="en-US"/>
              <a:pPr/>
              <a:t>4</a:t>
            </a:fld>
            <a:endParaRPr lang="en-GB" altLang="en-US"/>
          </a:p>
        </p:txBody>
      </p:sp>
      <p:sp>
        <p:nvSpPr>
          <p:cNvPr id="59394" name="Rectangle 2">
            <a:extLst>
              <a:ext uri="{FF2B5EF4-FFF2-40B4-BE49-F238E27FC236}">
                <a16:creationId xmlns:a16="http://schemas.microsoft.com/office/drawing/2014/main" id="{86F1F8F4-0153-ED9E-0F73-35338B8A01DC}"/>
              </a:ext>
            </a:extLst>
          </p:cNvPr>
          <p:cNvSpPr>
            <a:spLocks noChangeArrowheads="1" noTextEdit="1"/>
          </p:cNvSpPr>
          <p:nvPr>
            <p:ph type="sldImg"/>
          </p:nvPr>
        </p:nvSpPr>
        <p:spPr>
          <a:ln/>
        </p:spPr>
      </p:sp>
      <p:sp>
        <p:nvSpPr>
          <p:cNvPr id="59395" name="Rectangle 3">
            <a:extLst>
              <a:ext uri="{FF2B5EF4-FFF2-40B4-BE49-F238E27FC236}">
                <a16:creationId xmlns:a16="http://schemas.microsoft.com/office/drawing/2014/main" id="{8621EF80-F41A-6166-5DB5-4BBF2CB2F40F}"/>
              </a:ext>
            </a:extLst>
          </p:cNvPr>
          <p:cNvSpPr>
            <a:spLocks noGrp="1" noChangeArrowheads="1"/>
          </p:cNvSpPr>
          <p:nvPr>
            <p:ph type="body" idx="1"/>
          </p:nvPr>
        </p:nvSpPr>
        <p:spPr/>
        <p:txBody>
          <a:bodyPr/>
          <a:lstStyle/>
          <a:p>
            <a:r>
              <a:rPr lang="en-GB" altLang="en-US"/>
              <a:t>Ask pupils: what would ionising radiation be used to treat?</a:t>
            </a:r>
          </a:p>
          <a:p>
            <a:r>
              <a:rPr lang="en-GB" altLang="en-US"/>
              <a:t>Ask pupils: what is cancer?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61FDD1-7B03-BF08-98D7-ACD60FDDE59B}"/>
              </a:ext>
            </a:extLst>
          </p:cNvPr>
          <p:cNvSpPr>
            <a:spLocks noGrp="1" noChangeArrowheads="1"/>
          </p:cNvSpPr>
          <p:nvPr>
            <p:ph type="sldNum" sz="quarter" idx="5"/>
          </p:nvPr>
        </p:nvSpPr>
        <p:spPr>
          <a:ln/>
        </p:spPr>
        <p:txBody>
          <a:bodyPr/>
          <a:lstStyle/>
          <a:p>
            <a:fld id="{550F1D22-D94C-4C54-98B0-76366ED256A9}" type="slidenum">
              <a:rPr lang="en-GB" altLang="en-US"/>
              <a:pPr/>
              <a:t>5</a:t>
            </a:fld>
            <a:endParaRPr lang="en-GB" altLang="en-US"/>
          </a:p>
        </p:txBody>
      </p:sp>
      <p:sp>
        <p:nvSpPr>
          <p:cNvPr id="61442" name="Rectangle 2">
            <a:extLst>
              <a:ext uri="{FF2B5EF4-FFF2-40B4-BE49-F238E27FC236}">
                <a16:creationId xmlns:a16="http://schemas.microsoft.com/office/drawing/2014/main" id="{DA7E1ED9-7AB7-15C6-0993-B4221C1A2C0B}"/>
              </a:ext>
            </a:extLst>
          </p:cNvPr>
          <p:cNvSpPr>
            <a:spLocks noChangeArrowheads="1" noTextEdit="1"/>
          </p:cNvSpPr>
          <p:nvPr>
            <p:ph type="sldImg"/>
          </p:nvPr>
        </p:nvSpPr>
        <p:spPr>
          <a:ln/>
        </p:spPr>
      </p:sp>
      <p:sp>
        <p:nvSpPr>
          <p:cNvPr id="61443" name="Rectangle 3">
            <a:extLst>
              <a:ext uri="{FF2B5EF4-FFF2-40B4-BE49-F238E27FC236}">
                <a16:creationId xmlns:a16="http://schemas.microsoft.com/office/drawing/2014/main" id="{548885E6-2E1C-EBD4-B39F-8997D37F6DB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5A7C41-14EC-AE43-4C1B-A604C2743ECE}"/>
              </a:ext>
            </a:extLst>
          </p:cNvPr>
          <p:cNvSpPr>
            <a:spLocks noGrp="1" noChangeArrowheads="1"/>
          </p:cNvSpPr>
          <p:nvPr>
            <p:ph type="sldNum" sz="quarter" idx="5"/>
          </p:nvPr>
        </p:nvSpPr>
        <p:spPr>
          <a:ln/>
        </p:spPr>
        <p:txBody>
          <a:bodyPr/>
          <a:lstStyle/>
          <a:p>
            <a:fld id="{B83BD07B-7A76-4C70-A314-A199C62F3F25}" type="slidenum">
              <a:rPr lang="en-GB" altLang="en-US"/>
              <a:pPr/>
              <a:t>6</a:t>
            </a:fld>
            <a:endParaRPr lang="en-GB" altLang="en-US"/>
          </a:p>
        </p:txBody>
      </p:sp>
      <p:sp>
        <p:nvSpPr>
          <p:cNvPr id="62466" name="Rectangle 2">
            <a:extLst>
              <a:ext uri="{FF2B5EF4-FFF2-40B4-BE49-F238E27FC236}">
                <a16:creationId xmlns:a16="http://schemas.microsoft.com/office/drawing/2014/main" id="{86CAE098-C9E0-C07E-F4D1-537F74C31013}"/>
              </a:ext>
            </a:extLst>
          </p:cNvPr>
          <p:cNvSpPr>
            <a:spLocks noChangeArrowheads="1" noTextEdit="1"/>
          </p:cNvSpPr>
          <p:nvPr>
            <p:ph type="sldImg"/>
          </p:nvPr>
        </p:nvSpPr>
        <p:spPr>
          <a:ln/>
        </p:spPr>
      </p:sp>
      <p:sp>
        <p:nvSpPr>
          <p:cNvPr id="62467" name="Rectangle 3">
            <a:extLst>
              <a:ext uri="{FF2B5EF4-FFF2-40B4-BE49-F238E27FC236}">
                <a16:creationId xmlns:a16="http://schemas.microsoft.com/office/drawing/2014/main" id="{C09FED5E-CBE1-A4D1-2F23-DE764746A8A7}"/>
              </a:ext>
            </a:extLst>
          </p:cNvPr>
          <p:cNvSpPr>
            <a:spLocks noGrp="1" noChangeArrowheads="1"/>
          </p:cNvSpPr>
          <p:nvPr>
            <p:ph type="body" idx="1"/>
          </p:nvPr>
        </p:nvSpPr>
        <p:spPr/>
        <p:txBody>
          <a:bodyPr/>
          <a:lstStyle/>
          <a:p>
            <a:r>
              <a:rPr lang="en-GB" altLang="en-US"/>
              <a:t>Ask pupils: what factors have to be considered when selecting the choice of treatment for cancer?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0B6C437-C123-C8A3-B497-7ADFBD0F85CF}"/>
              </a:ext>
            </a:extLst>
          </p:cNvPr>
          <p:cNvSpPr>
            <a:spLocks noGrp="1" noChangeArrowheads="1"/>
          </p:cNvSpPr>
          <p:nvPr>
            <p:ph type="sldNum" sz="quarter" idx="5"/>
          </p:nvPr>
        </p:nvSpPr>
        <p:spPr>
          <a:ln/>
        </p:spPr>
        <p:txBody>
          <a:bodyPr/>
          <a:lstStyle/>
          <a:p>
            <a:fld id="{EB8C4F4A-B049-4991-993D-72178D446D71}" type="slidenum">
              <a:rPr lang="en-GB" altLang="en-US"/>
              <a:pPr/>
              <a:t>7</a:t>
            </a:fld>
            <a:endParaRPr lang="en-GB" altLang="en-US"/>
          </a:p>
        </p:txBody>
      </p:sp>
      <p:sp>
        <p:nvSpPr>
          <p:cNvPr id="63490" name="Rectangle 2">
            <a:extLst>
              <a:ext uri="{FF2B5EF4-FFF2-40B4-BE49-F238E27FC236}">
                <a16:creationId xmlns:a16="http://schemas.microsoft.com/office/drawing/2014/main" id="{CD9DD1E4-A60C-BFC7-E46F-992DF6433D7C}"/>
              </a:ext>
            </a:extLst>
          </p:cNvPr>
          <p:cNvSpPr>
            <a:spLocks noChangeArrowheads="1" noTextEdit="1"/>
          </p:cNvSpPr>
          <p:nvPr>
            <p:ph type="sldImg"/>
          </p:nvPr>
        </p:nvSpPr>
        <p:spPr>
          <a:ln/>
        </p:spPr>
      </p:sp>
      <p:sp>
        <p:nvSpPr>
          <p:cNvPr id="63491" name="Rectangle 3">
            <a:extLst>
              <a:ext uri="{FF2B5EF4-FFF2-40B4-BE49-F238E27FC236}">
                <a16:creationId xmlns:a16="http://schemas.microsoft.com/office/drawing/2014/main" id="{30312F2D-6C22-0A91-4D16-069E3CC007E7}"/>
              </a:ext>
            </a:extLst>
          </p:cNvPr>
          <p:cNvSpPr>
            <a:spLocks noGrp="1" noChangeArrowheads="1"/>
          </p:cNvSpPr>
          <p:nvPr>
            <p:ph type="body" idx="1"/>
          </p:nvPr>
        </p:nvSpPr>
        <p:spPr/>
        <p:txBody>
          <a:bodyPr/>
          <a:lstStyle/>
          <a:p>
            <a:r>
              <a:rPr lang="en-GB" altLang="en-US"/>
              <a:t>Inform the class that they are going to concentrate on radiation therapy in the treatment of cancer.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7C4883-7D67-F228-2D8B-4FC5CC630239}"/>
              </a:ext>
            </a:extLst>
          </p:cNvPr>
          <p:cNvSpPr>
            <a:spLocks noGrp="1" noChangeArrowheads="1"/>
          </p:cNvSpPr>
          <p:nvPr>
            <p:ph type="sldNum" sz="quarter" idx="5"/>
          </p:nvPr>
        </p:nvSpPr>
        <p:spPr>
          <a:ln/>
        </p:spPr>
        <p:txBody>
          <a:bodyPr/>
          <a:lstStyle/>
          <a:p>
            <a:fld id="{6637494C-3422-4AE5-9CBF-6ACF5C02BAD3}" type="slidenum">
              <a:rPr lang="en-GB" altLang="en-US"/>
              <a:pPr/>
              <a:t>9</a:t>
            </a:fld>
            <a:endParaRPr lang="en-GB" altLang="en-US"/>
          </a:p>
        </p:txBody>
      </p:sp>
      <p:sp>
        <p:nvSpPr>
          <p:cNvPr id="65538" name="Rectangle 2">
            <a:extLst>
              <a:ext uri="{FF2B5EF4-FFF2-40B4-BE49-F238E27FC236}">
                <a16:creationId xmlns:a16="http://schemas.microsoft.com/office/drawing/2014/main" id="{69806D8D-7F57-8CEF-E77E-4412A16EBA91}"/>
              </a:ext>
            </a:extLst>
          </p:cNvPr>
          <p:cNvSpPr>
            <a:spLocks noChangeArrowheads="1" noTextEdit="1"/>
          </p:cNvSpPr>
          <p:nvPr>
            <p:ph type="sldImg"/>
          </p:nvPr>
        </p:nvSpPr>
        <p:spPr>
          <a:ln/>
        </p:spPr>
      </p:sp>
      <p:sp>
        <p:nvSpPr>
          <p:cNvPr id="65539" name="Rectangle 3">
            <a:extLst>
              <a:ext uri="{FF2B5EF4-FFF2-40B4-BE49-F238E27FC236}">
                <a16:creationId xmlns:a16="http://schemas.microsoft.com/office/drawing/2014/main" id="{23529322-3F98-6EE0-374C-4A3DD59A19A9}"/>
              </a:ext>
            </a:extLst>
          </p:cNvPr>
          <p:cNvSpPr>
            <a:spLocks noGrp="1" noChangeArrowheads="1"/>
          </p:cNvSpPr>
          <p:nvPr>
            <p:ph type="body" idx="1"/>
          </p:nvPr>
        </p:nvSpPr>
        <p:spPr/>
        <p:txBody>
          <a:bodyPr/>
          <a:lstStyle/>
          <a:p>
            <a:r>
              <a:rPr lang="en-GB" altLang="en-US"/>
              <a:t>Stress to pupils that they only need to know about radiotherapy.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2CB9D7-71C7-C5AC-CA05-D20C8434E313}"/>
              </a:ext>
            </a:extLst>
          </p:cNvPr>
          <p:cNvSpPr>
            <a:spLocks noGrp="1" noChangeArrowheads="1"/>
          </p:cNvSpPr>
          <p:nvPr>
            <p:ph type="sldNum" sz="quarter" idx="5"/>
          </p:nvPr>
        </p:nvSpPr>
        <p:spPr>
          <a:ln/>
        </p:spPr>
        <p:txBody>
          <a:bodyPr/>
          <a:lstStyle/>
          <a:p>
            <a:fld id="{DA47BAF0-4480-48EB-9D39-EE474865C3D6}" type="slidenum">
              <a:rPr lang="en-GB" altLang="en-US"/>
              <a:pPr/>
              <a:t>15</a:t>
            </a:fld>
            <a:endParaRPr lang="en-GB" altLang="en-US"/>
          </a:p>
        </p:txBody>
      </p:sp>
      <p:sp>
        <p:nvSpPr>
          <p:cNvPr id="68610" name="Rectangle 2">
            <a:extLst>
              <a:ext uri="{FF2B5EF4-FFF2-40B4-BE49-F238E27FC236}">
                <a16:creationId xmlns:a16="http://schemas.microsoft.com/office/drawing/2014/main" id="{1D9A7067-F6EB-F3B8-DD54-C33CE63FF3D1}"/>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E2FBC678-5880-D2F3-C0F1-26DA0CBE4D16}"/>
              </a:ext>
            </a:extLst>
          </p:cNvPr>
          <p:cNvSpPr>
            <a:spLocks noGrp="1" noChangeArrowheads="1"/>
          </p:cNvSpPr>
          <p:nvPr>
            <p:ph type="body" idx="1"/>
          </p:nvPr>
        </p:nvSpPr>
        <p:spPr/>
        <p:txBody>
          <a:bodyPr/>
          <a:lstStyle/>
          <a:p>
            <a:r>
              <a:rPr lang="en-GB" altLang="en-US"/>
              <a:t>Stress to the class that Cobalt-60 machines are no longer used in hospitals but it is still in Standard Grade Physics Textbooks.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7CB56D-D27C-32AD-129E-9C8A6468FEE0}"/>
              </a:ext>
            </a:extLst>
          </p:cNvPr>
          <p:cNvSpPr>
            <a:spLocks noGrp="1" noChangeArrowheads="1"/>
          </p:cNvSpPr>
          <p:nvPr>
            <p:ph type="sldNum" sz="quarter" idx="5"/>
          </p:nvPr>
        </p:nvSpPr>
        <p:spPr>
          <a:ln/>
        </p:spPr>
        <p:txBody>
          <a:bodyPr/>
          <a:lstStyle/>
          <a:p>
            <a:fld id="{6E473B78-FD02-40F7-888E-A435463BE117}" type="slidenum">
              <a:rPr lang="en-GB" altLang="en-US"/>
              <a:pPr/>
              <a:t>16</a:t>
            </a:fld>
            <a:endParaRPr lang="en-GB" altLang="en-US"/>
          </a:p>
        </p:txBody>
      </p:sp>
      <p:sp>
        <p:nvSpPr>
          <p:cNvPr id="69634" name="Rectangle 2">
            <a:extLst>
              <a:ext uri="{FF2B5EF4-FFF2-40B4-BE49-F238E27FC236}">
                <a16:creationId xmlns:a16="http://schemas.microsoft.com/office/drawing/2014/main" id="{8B42D15A-E743-B718-2D5A-5C9BF9D6FB3A}"/>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1D5CDDEE-2735-6E77-4BD9-67A8A5639484}"/>
              </a:ext>
            </a:extLst>
          </p:cNvPr>
          <p:cNvSpPr>
            <a:spLocks noGrp="1" noChangeArrowheads="1"/>
          </p:cNvSpPr>
          <p:nvPr>
            <p:ph type="body" idx="1"/>
          </p:nvPr>
        </p:nvSpPr>
        <p:spPr/>
        <p:txBody>
          <a:bodyPr/>
          <a:lstStyle/>
          <a:p>
            <a:r>
              <a:rPr lang="en-GB" altLang="en-US"/>
              <a:t>Inform the class of what types of cancer are treated using radiotherapy.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5B9BB-DCB2-C61C-5268-556339FCC41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C446814-A1BB-73D4-9D80-D001A05A303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485EF6-65DA-0226-0429-993611D0AF9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E381AA4-CDD0-5ACF-C307-1979C508F6A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7695083-DC26-EC51-7891-54348F0D236E}"/>
              </a:ext>
            </a:extLst>
          </p:cNvPr>
          <p:cNvSpPr>
            <a:spLocks noGrp="1"/>
          </p:cNvSpPr>
          <p:nvPr>
            <p:ph type="sldNum" sz="quarter" idx="12"/>
          </p:nvPr>
        </p:nvSpPr>
        <p:spPr/>
        <p:txBody>
          <a:bodyPr/>
          <a:lstStyle>
            <a:lvl1pPr>
              <a:defRPr/>
            </a:lvl1pPr>
          </a:lstStyle>
          <a:p>
            <a:fld id="{CFD3501C-73DF-4F68-83A3-6BD69F3998B7}" type="slidenum">
              <a:rPr lang="en-US" altLang="en-US"/>
              <a:pPr/>
              <a:t>‹#›</a:t>
            </a:fld>
            <a:endParaRPr lang="en-US" altLang="en-US"/>
          </a:p>
        </p:txBody>
      </p:sp>
    </p:spTree>
    <p:extLst>
      <p:ext uri="{BB962C8B-B14F-4D97-AF65-F5344CB8AC3E}">
        <p14:creationId xmlns:p14="http://schemas.microsoft.com/office/powerpoint/2010/main" val="1440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BDB-8C73-6349-586B-41C5B87C62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FC55D3-6710-2E37-44E4-CD4A154C6C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5EE0CB-2343-4943-80C9-3C95DCBFAF9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73D1B39-FAAE-4DA0-F2A7-A75C792E26A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D98783-073A-8979-DCC1-0D04B34EF6BF}"/>
              </a:ext>
            </a:extLst>
          </p:cNvPr>
          <p:cNvSpPr>
            <a:spLocks noGrp="1"/>
          </p:cNvSpPr>
          <p:nvPr>
            <p:ph type="sldNum" sz="quarter" idx="12"/>
          </p:nvPr>
        </p:nvSpPr>
        <p:spPr/>
        <p:txBody>
          <a:bodyPr/>
          <a:lstStyle>
            <a:lvl1pPr>
              <a:defRPr/>
            </a:lvl1pPr>
          </a:lstStyle>
          <a:p>
            <a:fld id="{8078178A-F92D-4273-BC1F-FDA36DA8E0BA}" type="slidenum">
              <a:rPr lang="en-US" altLang="en-US"/>
              <a:pPr/>
              <a:t>‹#›</a:t>
            </a:fld>
            <a:endParaRPr lang="en-US" altLang="en-US"/>
          </a:p>
        </p:txBody>
      </p:sp>
    </p:spTree>
    <p:extLst>
      <p:ext uri="{BB962C8B-B14F-4D97-AF65-F5344CB8AC3E}">
        <p14:creationId xmlns:p14="http://schemas.microsoft.com/office/powerpoint/2010/main" val="4051553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D0FD60-49E5-C3E8-B3C0-E5A9FAA5260C}"/>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96CBBA-C820-FA9B-E54F-0A9F33027EB8}"/>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1F8DCF-A504-4E3A-6C2D-0A90B6A98F7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9782BDD-C65E-7298-3271-28C5C40688C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CBDE2F-43F4-F6E8-7C75-C2C5784274C5}"/>
              </a:ext>
            </a:extLst>
          </p:cNvPr>
          <p:cNvSpPr>
            <a:spLocks noGrp="1"/>
          </p:cNvSpPr>
          <p:nvPr>
            <p:ph type="sldNum" sz="quarter" idx="12"/>
          </p:nvPr>
        </p:nvSpPr>
        <p:spPr/>
        <p:txBody>
          <a:bodyPr/>
          <a:lstStyle>
            <a:lvl1pPr>
              <a:defRPr/>
            </a:lvl1pPr>
          </a:lstStyle>
          <a:p>
            <a:fld id="{632767D5-1B19-438A-8BB0-391A5A79F444}" type="slidenum">
              <a:rPr lang="en-US" altLang="en-US"/>
              <a:pPr/>
              <a:t>‹#›</a:t>
            </a:fld>
            <a:endParaRPr lang="en-US" altLang="en-US"/>
          </a:p>
        </p:txBody>
      </p:sp>
    </p:spTree>
    <p:extLst>
      <p:ext uri="{BB962C8B-B14F-4D97-AF65-F5344CB8AC3E}">
        <p14:creationId xmlns:p14="http://schemas.microsoft.com/office/powerpoint/2010/main" val="3791647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ADDF4-A2BB-2421-5C46-79A7D939AC72}"/>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199FBB-E075-8E08-9112-03D5D0BFD576}"/>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52DA6BBB-F11A-08C2-7001-7EFB00DC2E8A}"/>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1F435601-70B6-5D9A-417F-F1BAA4A94C76}"/>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ACB3FFF-38AB-A29B-32DE-B52B364605FA}"/>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87271E5-CAE6-4D36-9AA1-3131291C3FBE}"/>
              </a:ext>
            </a:extLst>
          </p:cNvPr>
          <p:cNvSpPr>
            <a:spLocks noGrp="1"/>
          </p:cNvSpPr>
          <p:nvPr>
            <p:ph type="sldNum" sz="quarter" idx="12"/>
          </p:nvPr>
        </p:nvSpPr>
        <p:spPr>
          <a:xfrm>
            <a:off x="6553200" y="6248400"/>
            <a:ext cx="1905000" cy="457200"/>
          </a:xfrm>
        </p:spPr>
        <p:txBody>
          <a:bodyPr/>
          <a:lstStyle>
            <a:lvl1pPr>
              <a:defRPr/>
            </a:lvl1pPr>
          </a:lstStyle>
          <a:p>
            <a:fld id="{0D26F196-FDF5-4907-9713-7148D5A40895}" type="slidenum">
              <a:rPr lang="en-US" altLang="en-US"/>
              <a:pPr/>
              <a:t>‹#›</a:t>
            </a:fld>
            <a:endParaRPr lang="en-US" altLang="en-US"/>
          </a:p>
        </p:txBody>
      </p:sp>
    </p:spTree>
    <p:extLst>
      <p:ext uri="{BB962C8B-B14F-4D97-AF65-F5344CB8AC3E}">
        <p14:creationId xmlns:p14="http://schemas.microsoft.com/office/powerpoint/2010/main" val="1518766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91C72-138E-9609-33C4-D6798C6895BF}"/>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CF93DAE3-78AA-8A56-15FB-111803F1330A}"/>
              </a:ext>
            </a:extLst>
          </p:cNvPr>
          <p:cNvSpPr>
            <a:spLocks noGrp="1"/>
          </p:cNvSpPr>
          <p:nvPr>
            <p:ph type="clipArt" sz="half" idx="1"/>
          </p:nvPr>
        </p:nvSpPr>
        <p:spPr>
          <a:xfrm>
            <a:off x="685800" y="1981200"/>
            <a:ext cx="3810000" cy="4114800"/>
          </a:xfrm>
        </p:spPr>
        <p:txBody>
          <a:bodyPr/>
          <a:lstStyle/>
          <a:p>
            <a:endParaRPr lang="en-GB"/>
          </a:p>
        </p:txBody>
      </p:sp>
      <p:sp>
        <p:nvSpPr>
          <p:cNvPr id="4" name="Text Placeholder 3">
            <a:extLst>
              <a:ext uri="{FF2B5EF4-FFF2-40B4-BE49-F238E27FC236}">
                <a16:creationId xmlns:a16="http://schemas.microsoft.com/office/drawing/2014/main" id="{1A7EA875-C00E-0350-601B-204336FB81E3}"/>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BF51375-D9FE-08D0-9F93-C7D5591DD6FE}"/>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4E73387-598B-FD13-28FC-EAEA2DA3476C}"/>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656CB70-DB69-DE9A-7F75-85E76B0F6A62}"/>
              </a:ext>
            </a:extLst>
          </p:cNvPr>
          <p:cNvSpPr>
            <a:spLocks noGrp="1"/>
          </p:cNvSpPr>
          <p:nvPr>
            <p:ph type="sldNum" sz="quarter" idx="12"/>
          </p:nvPr>
        </p:nvSpPr>
        <p:spPr>
          <a:xfrm>
            <a:off x="6553200" y="6248400"/>
            <a:ext cx="1905000" cy="457200"/>
          </a:xfrm>
        </p:spPr>
        <p:txBody>
          <a:bodyPr/>
          <a:lstStyle>
            <a:lvl1pPr>
              <a:defRPr/>
            </a:lvl1pPr>
          </a:lstStyle>
          <a:p>
            <a:fld id="{813B2E0E-6A6C-4B3E-A920-52C78E5CB71B}" type="slidenum">
              <a:rPr lang="en-US" altLang="en-US"/>
              <a:pPr/>
              <a:t>‹#›</a:t>
            </a:fld>
            <a:endParaRPr lang="en-US" altLang="en-US"/>
          </a:p>
        </p:txBody>
      </p:sp>
    </p:spTree>
    <p:extLst>
      <p:ext uri="{BB962C8B-B14F-4D97-AF65-F5344CB8AC3E}">
        <p14:creationId xmlns:p14="http://schemas.microsoft.com/office/powerpoint/2010/main" val="272512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15AD8-AA06-2F32-C68C-5FF3799BF0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954E7D-AF0E-0420-BB50-881E79300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FD249E-A626-14C5-5E1F-7698CF8DDE8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73312E3-14B0-717E-D3F0-5AF38B566F3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65C6FED-D891-E3CA-3B39-10149FB0CBAD}"/>
              </a:ext>
            </a:extLst>
          </p:cNvPr>
          <p:cNvSpPr>
            <a:spLocks noGrp="1"/>
          </p:cNvSpPr>
          <p:nvPr>
            <p:ph type="sldNum" sz="quarter" idx="12"/>
          </p:nvPr>
        </p:nvSpPr>
        <p:spPr/>
        <p:txBody>
          <a:bodyPr/>
          <a:lstStyle>
            <a:lvl1pPr>
              <a:defRPr/>
            </a:lvl1pPr>
          </a:lstStyle>
          <a:p>
            <a:fld id="{E84A93A3-BF84-4384-8951-453498FEF17F}" type="slidenum">
              <a:rPr lang="en-US" altLang="en-US"/>
              <a:pPr/>
              <a:t>‹#›</a:t>
            </a:fld>
            <a:endParaRPr lang="en-US" altLang="en-US"/>
          </a:p>
        </p:txBody>
      </p:sp>
    </p:spTree>
    <p:extLst>
      <p:ext uri="{BB962C8B-B14F-4D97-AF65-F5344CB8AC3E}">
        <p14:creationId xmlns:p14="http://schemas.microsoft.com/office/powerpoint/2010/main" val="233111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9B006-AAF2-04FF-47E8-ED7D3D8CA9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4B7AB8-1F97-9BE9-07B3-3D7896E8E68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DE4DA08-8A60-8AC7-CD7C-709424AE30C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73F88E9-FC5B-0A1A-F008-CC174ED59E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38517B1-2B5B-E1E0-1546-0A54F4513A19}"/>
              </a:ext>
            </a:extLst>
          </p:cNvPr>
          <p:cNvSpPr>
            <a:spLocks noGrp="1"/>
          </p:cNvSpPr>
          <p:nvPr>
            <p:ph type="sldNum" sz="quarter" idx="12"/>
          </p:nvPr>
        </p:nvSpPr>
        <p:spPr/>
        <p:txBody>
          <a:bodyPr/>
          <a:lstStyle>
            <a:lvl1pPr>
              <a:defRPr/>
            </a:lvl1pPr>
          </a:lstStyle>
          <a:p>
            <a:fld id="{76D9A5DC-C209-45CF-A692-875F87185659}" type="slidenum">
              <a:rPr lang="en-US" altLang="en-US"/>
              <a:pPr/>
              <a:t>‹#›</a:t>
            </a:fld>
            <a:endParaRPr lang="en-US" altLang="en-US"/>
          </a:p>
        </p:txBody>
      </p:sp>
    </p:spTree>
    <p:extLst>
      <p:ext uri="{BB962C8B-B14F-4D97-AF65-F5344CB8AC3E}">
        <p14:creationId xmlns:p14="http://schemas.microsoft.com/office/powerpoint/2010/main" val="104878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5F106-0060-F657-8A55-C0CA08B2BA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91388F-1661-8A72-630F-6D67176F6C2A}"/>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94151D0-5416-7627-F664-AF794049F36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2CEBCE-4430-F9A8-2BCB-79E22660566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501CEFB-0059-8989-F4AE-2F8C55621B0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F33C833-02C0-B37D-719E-1A0D8954CFDD}"/>
              </a:ext>
            </a:extLst>
          </p:cNvPr>
          <p:cNvSpPr>
            <a:spLocks noGrp="1"/>
          </p:cNvSpPr>
          <p:nvPr>
            <p:ph type="sldNum" sz="quarter" idx="12"/>
          </p:nvPr>
        </p:nvSpPr>
        <p:spPr/>
        <p:txBody>
          <a:bodyPr/>
          <a:lstStyle>
            <a:lvl1pPr>
              <a:defRPr/>
            </a:lvl1pPr>
          </a:lstStyle>
          <a:p>
            <a:fld id="{1A49C2A8-EECA-412C-9FCE-68BCAAA0C889}" type="slidenum">
              <a:rPr lang="en-US" altLang="en-US"/>
              <a:pPr/>
              <a:t>‹#›</a:t>
            </a:fld>
            <a:endParaRPr lang="en-US" altLang="en-US"/>
          </a:p>
        </p:txBody>
      </p:sp>
    </p:spTree>
    <p:extLst>
      <p:ext uri="{BB962C8B-B14F-4D97-AF65-F5344CB8AC3E}">
        <p14:creationId xmlns:p14="http://schemas.microsoft.com/office/powerpoint/2010/main" val="3227341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B84F-C641-F8EC-7576-55B9E0EC4298}"/>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6E3BCC-47EE-4A14-4AD2-046FC245707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3D2133-A3A7-0793-B44D-70531A763BF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AB062C9-E500-362B-D9EF-C3310226AE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ABCAD8-30D3-4E88-40FE-664CF40EA64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6C9596-4D11-60E8-0FB2-D2A55529903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59CF106-A759-7DD1-7A1A-6F9CDB08661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2010A30-EDF6-14D9-2EF0-4D9E481A6E19}"/>
              </a:ext>
            </a:extLst>
          </p:cNvPr>
          <p:cNvSpPr>
            <a:spLocks noGrp="1"/>
          </p:cNvSpPr>
          <p:nvPr>
            <p:ph type="sldNum" sz="quarter" idx="12"/>
          </p:nvPr>
        </p:nvSpPr>
        <p:spPr/>
        <p:txBody>
          <a:bodyPr/>
          <a:lstStyle>
            <a:lvl1pPr>
              <a:defRPr/>
            </a:lvl1pPr>
          </a:lstStyle>
          <a:p>
            <a:fld id="{95469BF3-2339-4D5E-99C1-7E1D8CB40458}" type="slidenum">
              <a:rPr lang="en-US" altLang="en-US"/>
              <a:pPr/>
              <a:t>‹#›</a:t>
            </a:fld>
            <a:endParaRPr lang="en-US" altLang="en-US"/>
          </a:p>
        </p:txBody>
      </p:sp>
    </p:spTree>
    <p:extLst>
      <p:ext uri="{BB962C8B-B14F-4D97-AF65-F5344CB8AC3E}">
        <p14:creationId xmlns:p14="http://schemas.microsoft.com/office/powerpoint/2010/main" val="184951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6B880-179E-968F-842F-C8C4E6C651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F607A2-6AA5-E82A-731A-A6505B8092E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0980D39-DE67-490D-A471-8EFC11423A9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8EACA11-2B6D-F945-E288-C4EC83B7E248}"/>
              </a:ext>
            </a:extLst>
          </p:cNvPr>
          <p:cNvSpPr>
            <a:spLocks noGrp="1"/>
          </p:cNvSpPr>
          <p:nvPr>
            <p:ph type="sldNum" sz="quarter" idx="12"/>
          </p:nvPr>
        </p:nvSpPr>
        <p:spPr/>
        <p:txBody>
          <a:bodyPr/>
          <a:lstStyle>
            <a:lvl1pPr>
              <a:defRPr/>
            </a:lvl1pPr>
          </a:lstStyle>
          <a:p>
            <a:fld id="{3B31760A-DB55-4B93-8C7B-506CA741829E}" type="slidenum">
              <a:rPr lang="en-US" altLang="en-US"/>
              <a:pPr/>
              <a:t>‹#›</a:t>
            </a:fld>
            <a:endParaRPr lang="en-US" altLang="en-US"/>
          </a:p>
        </p:txBody>
      </p:sp>
    </p:spTree>
    <p:extLst>
      <p:ext uri="{BB962C8B-B14F-4D97-AF65-F5344CB8AC3E}">
        <p14:creationId xmlns:p14="http://schemas.microsoft.com/office/powerpoint/2010/main" val="113542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0308DD-6D4A-CFA5-B5A2-23593A970E2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8B6EA6F-6B0E-7A29-4003-140824B2866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666C7FF-70C3-78F8-C615-02DD374CB693}"/>
              </a:ext>
            </a:extLst>
          </p:cNvPr>
          <p:cNvSpPr>
            <a:spLocks noGrp="1"/>
          </p:cNvSpPr>
          <p:nvPr>
            <p:ph type="sldNum" sz="quarter" idx="12"/>
          </p:nvPr>
        </p:nvSpPr>
        <p:spPr/>
        <p:txBody>
          <a:bodyPr/>
          <a:lstStyle>
            <a:lvl1pPr>
              <a:defRPr/>
            </a:lvl1pPr>
          </a:lstStyle>
          <a:p>
            <a:fld id="{61C75AD7-805C-47D5-9419-ED89E7F1C5AC}" type="slidenum">
              <a:rPr lang="en-US" altLang="en-US"/>
              <a:pPr/>
              <a:t>‹#›</a:t>
            </a:fld>
            <a:endParaRPr lang="en-US" altLang="en-US"/>
          </a:p>
        </p:txBody>
      </p:sp>
    </p:spTree>
    <p:extLst>
      <p:ext uri="{BB962C8B-B14F-4D97-AF65-F5344CB8AC3E}">
        <p14:creationId xmlns:p14="http://schemas.microsoft.com/office/powerpoint/2010/main" val="133850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F4787-147D-3099-181E-D544DC130B1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824E0E-0553-E97F-072A-506ED63D98D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0FDA56-5886-A815-56E3-C8293E3120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21699-C2EF-1087-1567-8DE48535E37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10DEA5F-0404-9358-A165-EC37F465AF4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DCC8DAA-4407-BCF3-1806-0F4BB2736973}"/>
              </a:ext>
            </a:extLst>
          </p:cNvPr>
          <p:cNvSpPr>
            <a:spLocks noGrp="1"/>
          </p:cNvSpPr>
          <p:nvPr>
            <p:ph type="sldNum" sz="quarter" idx="12"/>
          </p:nvPr>
        </p:nvSpPr>
        <p:spPr/>
        <p:txBody>
          <a:bodyPr/>
          <a:lstStyle>
            <a:lvl1pPr>
              <a:defRPr/>
            </a:lvl1pPr>
          </a:lstStyle>
          <a:p>
            <a:fld id="{B71F5518-244F-4BEC-A00B-3844A9825859}" type="slidenum">
              <a:rPr lang="en-US" altLang="en-US"/>
              <a:pPr/>
              <a:t>‹#›</a:t>
            </a:fld>
            <a:endParaRPr lang="en-US" altLang="en-US"/>
          </a:p>
        </p:txBody>
      </p:sp>
    </p:spTree>
    <p:extLst>
      <p:ext uri="{BB962C8B-B14F-4D97-AF65-F5344CB8AC3E}">
        <p14:creationId xmlns:p14="http://schemas.microsoft.com/office/powerpoint/2010/main" val="39809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1E67-CC5B-798A-F1B2-B98F97C491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28C46E-579C-2675-67A5-354372B069F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324360C-42CC-7E36-9630-B3750E008E8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D81C00-046A-F9C4-5A99-8F6198B27A3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2C2BC59-D529-F486-E270-7580D26C663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C97EFF6-CE92-3ED8-F3E3-12FE659D3A4B}"/>
              </a:ext>
            </a:extLst>
          </p:cNvPr>
          <p:cNvSpPr>
            <a:spLocks noGrp="1"/>
          </p:cNvSpPr>
          <p:nvPr>
            <p:ph type="sldNum" sz="quarter" idx="12"/>
          </p:nvPr>
        </p:nvSpPr>
        <p:spPr/>
        <p:txBody>
          <a:bodyPr/>
          <a:lstStyle>
            <a:lvl1pPr>
              <a:defRPr/>
            </a:lvl1pPr>
          </a:lstStyle>
          <a:p>
            <a:fld id="{9231A5D9-C015-4E22-9E46-ADEC8CEC829F}" type="slidenum">
              <a:rPr lang="en-US" altLang="en-US"/>
              <a:pPr/>
              <a:t>‹#›</a:t>
            </a:fld>
            <a:endParaRPr lang="en-US" altLang="en-US"/>
          </a:p>
        </p:txBody>
      </p:sp>
    </p:spTree>
    <p:extLst>
      <p:ext uri="{BB962C8B-B14F-4D97-AF65-F5344CB8AC3E}">
        <p14:creationId xmlns:p14="http://schemas.microsoft.com/office/powerpoint/2010/main" val="57145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907A6E4-CD60-45FD-82BB-26E9B213C3BC}"/>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2EA2212-1AA0-50D0-DDC1-7CF033B0FBF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ACFD87B-A23D-9769-0399-9D8109AB3693}"/>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92B4B6EE-93ED-1A2D-5CD6-C52B2734D78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C2D00B5D-5FDC-164D-7E2C-3B208B99347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3744D8-F0A8-4640-854B-CFB2E845109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DB978EEB-5C39-12FE-9127-90ED56C83EAB}"/>
              </a:ext>
            </a:extLst>
          </p:cNvPr>
          <p:cNvSpPr txBox="1">
            <a:spLocks noChangeArrowheads="1"/>
          </p:cNvSpPr>
          <p:nvPr/>
        </p:nvSpPr>
        <p:spPr bwMode="auto">
          <a:xfrm>
            <a:off x="762000" y="1066800"/>
            <a:ext cx="74644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6000"/>
              <a:t>Standard Grade Physics</a:t>
            </a:r>
          </a:p>
        </p:txBody>
      </p:sp>
      <p:sp>
        <p:nvSpPr>
          <p:cNvPr id="2051" name="Text Box 3">
            <a:extLst>
              <a:ext uri="{FF2B5EF4-FFF2-40B4-BE49-F238E27FC236}">
                <a16:creationId xmlns:a16="http://schemas.microsoft.com/office/drawing/2014/main" id="{F7457FE3-49B0-0EBE-9CED-9375816B9570}"/>
              </a:ext>
            </a:extLst>
          </p:cNvPr>
          <p:cNvSpPr txBox="1">
            <a:spLocks noChangeArrowheads="1"/>
          </p:cNvSpPr>
          <p:nvPr/>
        </p:nvSpPr>
        <p:spPr bwMode="auto">
          <a:xfrm>
            <a:off x="2667000" y="2667000"/>
            <a:ext cx="38227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t>Health Physics</a:t>
            </a:r>
          </a:p>
        </p:txBody>
      </p:sp>
      <p:sp>
        <p:nvSpPr>
          <p:cNvPr id="2052" name="Text Box 4">
            <a:extLst>
              <a:ext uri="{FF2B5EF4-FFF2-40B4-BE49-F238E27FC236}">
                <a16:creationId xmlns:a16="http://schemas.microsoft.com/office/drawing/2014/main" id="{A05FFF9B-C301-3A20-57D9-3F08943D2F39}"/>
              </a:ext>
            </a:extLst>
          </p:cNvPr>
          <p:cNvSpPr txBox="1">
            <a:spLocks noChangeArrowheads="1"/>
          </p:cNvSpPr>
          <p:nvPr/>
        </p:nvSpPr>
        <p:spPr bwMode="auto">
          <a:xfrm>
            <a:off x="1066800" y="4267200"/>
            <a:ext cx="7092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t>Using Ionising Radiation in Medicine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 calcmode="lin" valueType="num">
                                      <p:cBhvr>
                                        <p:cTn id="15" dur="1000" fill="hold"/>
                                        <p:tgtEl>
                                          <p:spTgt spid="2051"/>
                                        </p:tgtEl>
                                        <p:attrNameLst>
                                          <p:attrName>ppt_w</p:attrName>
                                        </p:attrNameLst>
                                      </p:cBhvr>
                                      <p:tavLst>
                                        <p:tav tm="0">
                                          <p:val>
                                            <p:fltVal val="0"/>
                                          </p:val>
                                        </p:tav>
                                        <p:tav tm="100000">
                                          <p:val>
                                            <p:strVal val="#ppt_w"/>
                                          </p:val>
                                        </p:tav>
                                      </p:tavLst>
                                    </p:anim>
                                    <p:anim calcmode="lin" valueType="num">
                                      <p:cBhvr>
                                        <p:cTn id="16" dur="1000" fill="hold"/>
                                        <p:tgtEl>
                                          <p:spTgt spid="2051"/>
                                        </p:tgtEl>
                                        <p:attrNameLst>
                                          <p:attrName>ppt_h</p:attrName>
                                        </p:attrNameLst>
                                      </p:cBhvr>
                                      <p:tavLst>
                                        <p:tav tm="0">
                                          <p:val>
                                            <p:fltVal val="0"/>
                                          </p:val>
                                        </p:tav>
                                        <p:tav tm="100000">
                                          <p:val>
                                            <p:strVal val="#ppt_h"/>
                                          </p:val>
                                        </p:tav>
                                      </p:tavLst>
                                    </p:anim>
                                    <p:anim calcmode="lin" valueType="num">
                                      <p:cBhvr>
                                        <p:cTn id="17" dur="1000" fill="hold"/>
                                        <p:tgtEl>
                                          <p:spTgt spid="205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5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anim calcmode="lin" valueType="num">
                                      <p:cBhvr>
                                        <p:cTn id="23" dur="1000" fill="hold"/>
                                        <p:tgtEl>
                                          <p:spTgt spid="2052"/>
                                        </p:tgtEl>
                                        <p:attrNameLst>
                                          <p:attrName>ppt_w</p:attrName>
                                        </p:attrNameLst>
                                      </p:cBhvr>
                                      <p:tavLst>
                                        <p:tav tm="0">
                                          <p:val>
                                            <p:fltVal val="0"/>
                                          </p:val>
                                        </p:tav>
                                        <p:tav tm="100000">
                                          <p:val>
                                            <p:strVal val="#ppt_w"/>
                                          </p:val>
                                        </p:tav>
                                      </p:tavLst>
                                    </p:anim>
                                    <p:anim calcmode="lin" valueType="num">
                                      <p:cBhvr>
                                        <p:cTn id="24" dur="1000" fill="hold"/>
                                        <p:tgtEl>
                                          <p:spTgt spid="2052"/>
                                        </p:tgtEl>
                                        <p:attrNameLst>
                                          <p:attrName>ppt_h</p:attrName>
                                        </p:attrNameLst>
                                      </p:cBhvr>
                                      <p:tavLst>
                                        <p:tav tm="0">
                                          <p:val>
                                            <p:fltVal val="0"/>
                                          </p:val>
                                        </p:tav>
                                        <p:tav tm="100000">
                                          <p:val>
                                            <p:strVal val="#ppt_h"/>
                                          </p:val>
                                        </p:tav>
                                      </p:tavLst>
                                    </p:anim>
                                    <p:anim calcmode="lin" valueType="num">
                                      <p:cBhvr>
                                        <p:cTn id="25" dur="1000" fill="hold"/>
                                        <p:tgtEl>
                                          <p:spTgt spid="205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5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62FEF32-C38E-01CB-848B-00B2F30F38D0}"/>
              </a:ext>
            </a:extLst>
          </p:cNvPr>
          <p:cNvSpPr>
            <a:spLocks noGrp="1" noChangeArrowheads="1"/>
          </p:cNvSpPr>
          <p:nvPr>
            <p:ph type="title"/>
          </p:nvPr>
        </p:nvSpPr>
        <p:spPr>
          <a:xfrm>
            <a:off x="685800" y="228600"/>
            <a:ext cx="7772400" cy="1143000"/>
          </a:xfrm>
        </p:spPr>
        <p:txBody>
          <a:bodyPr/>
          <a:lstStyle/>
          <a:p>
            <a:r>
              <a:rPr lang="en-US" altLang="en-US"/>
              <a:t>Radiotherapy Treatment Planning</a:t>
            </a:r>
          </a:p>
        </p:txBody>
      </p:sp>
      <p:sp>
        <p:nvSpPr>
          <p:cNvPr id="11267" name="Rectangle 3">
            <a:extLst>
              <a:ext uri="{FF2B5EF4-FFF2-40B4-BE49-F238E27FC236}">
                <a16:creationId xmlns:a16="http://schemas.microsoft.com/office/drawing/2014/main" id="{75A0DB61-51B3-6AB3-0FD9-714D90EC8B43}"/>
              </a:ext>
            </a:extLst>
          </p:cNvPr>
          <p:cNvSpPr>
            <a:spLocks noGrp="1" noChangeArrowheads="1"/>
          </p:cNvSpPr>
          <p:nvPr>
            <p:ph type="body" sz="half" idx="1"/>
          </p:nvPr>
        </p:nvSpPr>
        <p:spPr>
          <a:xfrm>
            <a:off x="838200" y="3505200"/>
            <a:ext cx="3810000" cy="2590800"/>
          </a:xfrm>
        </p:spPr>
        <p:txBody>
          <a:bodyPr/>
          <a:lstStyle/>
          <a:p>
            <a:r>
              <a:rPr lang="en-US" altLang="en-US"/>
              <a:t>Planning	</a:t>
            </a:r>
          </a:p>
          <a:p>
            <a:r>
              <a:rPr lang="en-US" altLang="en-US"/>
              <a:t>Simulation</a:t>
            </a:r>
          </a:p>
          <a:p>
            <a:r>
              <a:rPr lang="en-US" altLang="en-US"/>
              <a:t>Treatment</a:t>
            </a:r>
          </a:p>
        </p:txBody>
      </p:sp>
      <p:sp>
        <p:nvSpPr>
          <p:cNvPr id="11269" name="Text Box 5">
            <a:extLst>
              <a:ext uri="{FF2B5EF4-FFF2-40B4-BE49-F238E27FC236}">
                <a16:creationId xmlns:a16="http://schemas.microsoft.com/office/drawing/2014/main" id="{32EB82C6-5942-3E47-3D51-A717699528CC}"/>
              </a:ext>
            </a:extLst>
          </p:cNvPr>
          <p:cNvSpPr txBox="1">
            <a:spLocks noChangeArrowheads="1"/>
          </p:cNvSpPr>
          <p:nvPr/>
        </p:nvSpPr>
        <p:spPr bwMode="auto">
          <a:xfrm>
            <a:off x="762000" y="1676400"/>
            <a:ext cx="75596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Every treatment using radiotherapy has to be rigorously planned.  The planning process consists of three phases: </a:t>
            </a:r>
          </a:p>
        </p:txBody>
      </p:sp>
      <p:pic>
        <p:nvPicPr>
          <p:cNvPr id="11274" name="Picture 10">
            <a:extLst>
              <a:ext uri="{FF2B5EF4-FFF2-40B4-BE49-F238E27FC236}">
                <a16:creationId xmlns:a16="http://schemas.microsoft.com/office/drawing/2014/main" id="{2F2C586E-65BB-33FD-96A7-31CDE6076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895600"/>
            <a:ext cx="3594100" cy="3476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1269"/>
                                        </p:tgtEl>
                                        <p:attrNameLst>
                                          <p:attrName>style.visibility</p:attrName>
                                        </p:attrNameLst>
                                      </p:cBhvr>
                                      <p:to>
                                        <p:strVal val="visible"/>
                                      </p:to>
                                    </p:set>
                                    <p:animEffect transition="in" filter="dissolve">
                                      <p:cBhvr>
                                        <p:cTn id="15" dur="500"/>
                                        <p:tgtEl>
                                          <p:spTgt spid="1126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1274"/>
                                        </p:tgtEl>
                                        <p:attrNameLst>
                                          <p:attrName>style.visibility</p:attrName>
                                        </p:attrNameLst>
                                      </p:cBhvr>
                                      <p:to>
                                        <p:strVal val="visible"/>
                                      </p:to>
                                    </p:set>
                                    <p:animEffect transition="in" filter="dissolve">
                                      <p:cBhvr>
                                        <p:cTn id="20" dur="500"/>
                                        <p:tgtEl>
                                          <p:spTgt spid="1127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1267"/>
                                        </p:tgtEl>
                                        <p:attrNameLst>
                                          <p:attrName>style.visibility</p:attrName>
                                        </p:attrNameLst>
                                      </p:cBhvr>
                                      <p:to>
                                        <p:strVal val="visible"/>
                                      </p:to>
                                    </p:set>
                                    <p:animEffect transition="in" filter="dissolve">
                                      <p:cBhvr>
                                        <p:cTn id="25"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4B993A04-E7DF-60EE-5B79-EC47AD88A63E}"/>
              </a:ext>
            </a:extLst>
          </p:cNvPr>
          <p:cNvSpPr>
            <a:spLocks noGrp="1" noChangeArrowheads="1"/>
          </p:cNvSpPr>
          <p:nvPr>
            <p:ph type="title"/>
          </p:nvPr>
        </p:nvSpPr>
        <p:spPr>
          <a:xfrm>
            <a:off x="685800" y="228600"/>
            <a:ext cx="7772400" cy="1524000"/>
          </a:xfrm>
        </p:spPr>
        <p:txBody>
          <a:bodyPr/>
          <a:lstStyle/>
          <a:p>
            <a:r>
              <a:rPr lang="en-US" altLang="en-US"/>
              <a:t>Radiotherapy Treatment Planning</a:t>
            </a:r>
            <a:br>
              <a:rPr lang="en-US" altLang="en-US" sz="1800"/>
            </a:br>
            <a:br>
              <a:rPr lang="en-US" altLang="en-US" sz="1800"/>
            </a:br>
            <a:r>
              <a:rPr lang="en-US" altLang="en-US" sz="3600" u="sng"/>
              <a:t>Planning</a:t>
            </a:r>
          </a:p>
        </p:txBody>
      </p:sp>
      <p:pic>
        <p:nvPicPr>
          <p:cNvPr id="66566" name="Picture 6">
            <a:extLst>
              <a:ext uri="{FF2B5EF4-FFF2-40B4-BE49-F238E27FC236}">
                <a16:creationId xmlns:a16="http://schemas.microsoft.com/office/drawing/2014/main" id="{C76768F0-70AF-79E6-9275-DEA727DEF1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676400"/>
            <a:ext cx="2646363" cy="2624138"/>
          </a:xfrm>
          <a:prstGeom prst="rect">
            <a:avLst/>
          </a:prstGeom>
          <a:noFill/>
          <a:extLst>
            <a:ext uri="{909E8E84-426E-40DD-AFC4-6F175D3DCCD1}">
              <a14:hiddenFill xmlns:a14="http://schemas.microsoft.com/office/drawing/2010/main">
                <a:solidFill>
                  <a:srgbClr val="FFFFFF"/>
                </a:solidFill>
              </a14:hiddenFill>
            </a:ext>
          </a:extLst>
        </p:spPr>
      </p:pic>
      <p:pic>
        <p:nvPicPr>
          <p:cNvPr id="66567" name="Picture 7">
            <a:extLst>
              <a:ext uri="{FF2B5EF4-FFF2-40B4-BE49-F238E27FC236}">
                <a16:creationId xmlns:a16="http://schemas.microsoft.com/office/drawing/2014/main" id="{C13BD3E6-F488-EEAB-111D-82408F12BF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876800"/>
            <a:ext cx="2435225" cy="1604963"/>
          </a:xfrm>
          <a:prstGeom prst="rect">
            <a:avLst/>
          </a:prstGeom>
          <a:noFill/>
          <a:extLst>
            <a:ext uri="{909E8E84-426E-40DD-AFC4-6F175D3DCCD1}">
              <a14:hiddenFill xmlns:a14="http://schemas.microsoft.com/office/drawing/2010/main">
                <a:solidFill>
                  <a:srgbClr val="FFFFFF"/>
                </a:solidFill>
              </a14:hiddenFill>
            </a:ext>
          </a:extLst>
        </p:spPr>
      </p:pic>
      <p:pic>
        <p:nvPicPr>
          <p:cNvPr id="66568" name="Picture 8">
            <a:extLst>
              <a:ext uri="{FF2B5EF4-FFF2-40B4-BE49-F238E27FC236}">
                <a16:creationId xmlns:a16="http://schemas.microsoft.com/office/drawing/2014/main" id="{9505E329-A0A2-74D1-3C4B-0CB23076B2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419600"/>
            <a:ext cx="2667000" cy="2105025"/>
          </a:xfrm>
          <a:prstGeom prst="rect">
            <a:avLst/>
          </a:prstGeom>
          <a:noFill/>
          <a:extLst>
            <a:ext uri="{909E8E84-426E-40DD-AFC4-6F175D3DCCD1}">
              <a14:hiddenFill xmlns:a14="http://schemas.microsoft.com/office/drawing/2010/main">
                <a:solidFill>
                  <a:srgbClr val="FFFFFF"/>
                </a:solidFill>
              </a14:hiddenFill>
            </a:ext>
          </a:extLst>
        </p:spPr>
      </p:pic>
      <p:sp>
        <p:nvSpPr>
          <p:cNvPr id="66571" name="Text Box 11">
            <a:extLst>
              <a:ext uri="{FF2B5EF4-FFF2-40B4-BE49-F238E27FC236}">
                <a16:creationId xmlns:a16="http://schemas.microsoft.com/office/drawing/2014/main" id="{F2FDDA55-2271-6481-8291-CE7E5089AF0B}"/>
              </a:ext>
            </a:extLst>
          </p:cNvPr>
          <p:cNvSpPr txBox="1">
            <a:spLocks noChangeArrowheads="1"/>
          </p:cNvSpPr>
          <p:nvPr/>
        </p:nvSpPr>
        <p:spPr bwMode="auto">
          <a:xfrm>
            <a:off x="457200" y="1828800"/>
            <a:ext cx="3825875"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US" sz="2800"/>
              <a:t>The cancerous tumour has to be located so that its size and position can be analysed.  This information can be obtained from:</a:t>
            </a:r>
          </a:p>
          <a:p>
            <a:pPr algn="just"/>
            <a:endParaRPr lang="en-GB" altLang="en-US" sz="2800"/>
          </a:p>
          <a:p>
            <a:pPr algn="just">
              <a:buFontTx/>
              <a:buChar char="•"/>
            </a:pPr>
            <a:r>
              <a:rPr lang="en-GB" altLang="en-US" sz="2800"/>
              <a:t>X-rays</a:t>
            </a:r>
          </a:p>
          <a:p>
            <a:pPr algn="just">
              <a:buFontTx/>
              <a:buChar char="•"/>
            </a:pPr>
            <a:r>
              <a:rPr lang="en-GB" altLang="en-US" sz="2800"/>
              <a:t>CT scans</a:t>
            </a:r>
          </a:p>
          <a:p>
            <a:pPr algn="just">
              <a:buFontTx/>
              <a:buChar char="•"/>
            </a:pPr>
            <a:r>
              <a:rPr lang="en-GB" altLang="en-US" sz="2800"/>
              <a:t>MRI scans</a:t>
            </a:r>
          </a:p>
          <a:p>
            <a:pPr algn="just">
              <a:buFontTx/>
              <a:buChar char="•"/>
            </a:pPr>
            <a:r>
              <a:rPr lang="en-GB" altLang="en-US" sz="2800"/>
              <a:t>Ultrasound images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1000" fill="hold"/>
                                        <p:tgtEl>
                                          <p:spTgt spid="66562"/>
                                        </p:tgtEl>
                                        <p:attrNameLst>
                                          <p:attrName>ppt_w</p:attrName>
                                        </p:attrNameLst>
                                      </p:cBhvr>
                                      <p:tavLst>
                                        <p:tav tm="0">
                                          <p:val>
                                            <p:fltVal val="0"/>
                                          </p:val>
                                        </p:tav>
                                        <p:tav tm="100000">
                                          <p:val>
                                            <p:strVal val="#ppt_w"/>
                                          </p:val>
                                        </p:tav>
                                      </p:tavLst>
                                    </p:anim>
                                    <p:anim calcmode="lin" valueType="num">
                                      <p:cBhvr>
                                        <p:cTn id="8" dur="1000" fill="hold"/>
                                        <p:tgtEl>
                                          <p:spTgt spid="66562"/>
                                        </p:tgtEl>
                                        <p:attrNameLst>
                                          <p:attrName>ppt_h</p:attrName>
                                        </p:attrNameLst>
                                      </p:cBhvr>
                                      <p:tavLst>
                                        <p:tav tm="0">
                                          <p:val>
                                            <p:fltVal val="0"/>
                                          </p:val>
                                        </p:tav>
                                        <p:tav tm="100000">
                                          <p:val>
                                            <p:strVal val="#ppt_h"/>
                                          </p:val>
                                        </p:tav>
                                      </p:tavLst>
                                    </p:anim>
                                    <p:anim calcmode="lin" valueType="num">
                                      <p:cBhvr>
                                        <p:cTn id="9" dur="1000" fill="hold"/>
                                        <p:tgtEl>
                                          <p:spTgt spid="6656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656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66566"/>
                                        </p:tgtEl>
                                        <p:attrNameLst>
                                          <p:attrName>style.visibility</p:attrName>
                                        </p:attrNameLst>
                                      </p:cBhvr>
                                      <p:to>
                                        <p:strVal val="visible"/>
                                      </p:to>
                                    </p:set>
                                    <p:animEffect transition="in" filter="dissolve">
                                      <p:cBhvr>
                                        <p:cTn id="15" dur="500"/>
                                        <p:tgtEl>
                                          <p:spTgt spid="6656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66568"/>
                                        </p:tgtEl>
                                        <p:attrNameLst>
                                          <p:attrName>style.visibility</p:attrName>
                                        </p:attrNameLst>
                                      </p:cBhvr>
                                      <p:to>
                                        <p:strVal val="visible"/>
                                      </p:to>
                                    </p:set>
                                    <p:animEffect transition="in" filter="dissolve">
                                      <p:cBhvr>
                                        <p:cTn id="20" dur="500"/>
                                        <p:tgtEl>
                                          <p:spTgt spid="6656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66567"/>
                                        </p:tgtEl>
                                        <p:attrNameLst>
                                          <p:attrName>style.visibility</p:attrName>
                                        </p:attrNameLst>
                                      </p:cBhvr>
                                      <p:to>
                                        <p:strVal val="visible"/>
                                      </p:to>
                                    </p:set>
                                    <p:animEffect transition="in" filter="dissolve">
                                      <p:cBhvr>
                                        <p:cTn id="25" dur="500"/>
                                        <p:tgtEl>
                                          <p:spTgt spid="6656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66571"/>
                                        </p:tgtEl>
                                        <p:attrNameLst>
                                          <p:attrName>style.visibility</p:attrName>
                                        </p:attrNameLst>
                                      </p:cBhvr>
                                      <p:to>
                                        <p:strVal val="visible"/>
                                      </p:to>
                                    </p:set>
                                    <p:animEffect transition="in" filter="dissolve">
                                      <p:cBhvr>
                                        <p:cTn id="30" dur="500"/>
                                        <p:tgtEl>
                                          <p:spTgt spid="66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1026">
            <a:extLst>
              <a:ext uri="{FF2B5EF4-FFF2-40B4-BE49-F238E27FC236}">
                <a16:creationId xmlns:a16="http://schemas.microsoft.com/office/drawing/2014/main" id="{37161B52-7240-403A-7EA5-A533B650C1E2}"/>
              </a:ext>
            </a:extLst>
          </p:cNvPr>
          <p:cNvSpPr>
            <a:spLocks noGrp="1" noChangeArrowheads="1"/>
          </p:cNvSpPr>
          <p:nvPr>
            <p:ph type="title"/>
          </p:nvPr>
        </p:nvSpPr>
        <p:spPr>
          <a:xfrm>
            <a:off x="685800" y="228600"/>
            <a:ext cx="7772400" cy="1524000"/>
          </a:xfrm>
        </p:spPr>
        <p:txBody>
          <a:bodyPr/>
          <a:lstStyle/>
          <a:p>
            <a:r>
              <a:rPr lang="en-US" altLang="en-US"/>
              <a:t>Radiotherapy Treatment Planning</a:t>
            </a:r>
            <a:br>
              <a:rPr lang="en-US" altLang="en-US" sz="1800"/>
            </a:br>
            <a:br>
              <a:rPr lang="en-US" altLang="en-US" sz="1800"/>
            </a:br>
            <a:r>
              <a:rPr lang="en-US" altLang="en-US" sz="3600" u="sng"/>
              <a:t>Simulation</a:t>
            </a:r>
          </a:p>
        </p:txBody>
      </p:sp>
      <p:sp>
        <p:nvSpPr>
          <p:cNvPr id="67589" name="Text Box 1029">
            <a:extLst>
              <a:ext uri="{FF2B5EF4-FFF2-40B4-BE49-F238E27FC236}">
                <a16:creationId xmlns:a16="http://schemas.microsoft.com/office/drawing/2014/main" id="{58939F1D-B03A-64B7-16DB-8636DB5941EA}"/>
              </a:ext>
            </a:extLst>
          </p:cNvPr>
          <p:cNvSpPr txBox="1">
            <a:spLocks noChangeArrowheads="1"/>
          </p:cNvSpPr>
          <p:nvPr/>
        </p:nvSpPr>
        <p:spPr bwMode="auto">
          <a:xfrm>
            <a:off x="381000" y="1981200"/>
            <a:ext cx="48006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US" sz="2400"/>
              <a:t>Once the amount of radiation to be given has been accurately calculated, the patient then goes to the simulator to determine what settings are to be selected for the actual treatment using a linear accelerator.  </a:t>
            </a:r>
          </a:p>
          <a:p>
            <a:pPr algn="just"/>
            <a:endParaRPr lang="en-GB" altLang="en-US" sz="2400"/>
          </a:p>
          <a:p>
            <a:pPr algn="just"/>
            <a:r>
              <a:rPr lang="en-GB" altLang="en-US" sz="2400"/>
              <a:t>The settings are determined by taking a series of x-rays to make sure that the tumour is in the correct position ready to receive the ionising radiation.   </a:t>
            </a:r>
          </a:p>
        </p:txBody>
      </p:sp>
      <p:pic>
        <p:nvPicPr>
          <p:cNvPr id="67590" name="Picture 1030">
            <a:extLst>
              <a:ext uri="{FF2B5EF4-FFF2-40B4-BE49-F238E27FC236}">
                <a16:creationId xmlns:a16="http://schemas.microsoft.com/office/drawing/2014/main" id="{F03A37BA-92BC-7D32-C845-AF55D293FB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438" y="2057400"/>
            <a:ext cx="3443287" cy="449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1000" fill="hold"/>
                                        <p:tgtEl>
                                          <p:spTgt spid="67586"/>
                                        </p:tgtEl>
                                        <p:attrNameLst>
                                          <p:attrName>ppt_w</p:attrName>
                                        </p:attrNameLst>
                                      </p:cBhvr>
                                      <p:tavLst>
                                        <p:tav tm="0">
                                          <p:val>
                                            <p:fltVal val="0"/>
                                          </p:val>
                                        </p:tav>
                                        <p:tav tm="100000">
                                          <p:val>
                                            <p:strVal val="#ppt_w"/>
                                          </p:val>
                                        </p:tav>
                                      </p:tavLst>
                                    </p:anim>
                                    <p:anim calcmode="lin" valueType="num">
                                      <p:cBhvr>
                                        <p:cTn id="8" dur="1000" fill="hold"/>
                                        <p:tgtEl>
                                          <p:spTgt spid="67586"/>
                                        </p:tgtEl>
                                        <p:attrNameLst>
                                          <p:attrName>ppt_h</p:attrName>
                                        </p:attrNameLst>
                                      </p:cBhvr>
                                      <p:tavLst>
                                        <p:tav tm="0">
                                          <p:val>
                                            <p:fltVal val="0"/>
                                          </p:val>
                                        </p:tav>
                                        <p:tav tm="100000">
                                          <p:val>
                                            <p:strVal val="#ppt_h"/>
                                          </p:val>
                                        </p:tav>
                                      </p:tavLst>
                                    </p:anim>
                                    <p:anim calcmode="lin" valueType="num">
                                      <p:cBhvr>
                                        <p:cTn id="9" dur="1000" fill="hold"/>
                                        <p:tgtEl>
                                          <p:spTgt spid="6758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5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67590"/>
                                        </p:tgtEl>
                                        <p:attrNameLst>
                                          <p:attrName>style.visibility</p:attrName>
                                        </p:attrNameLst>
                                      </p:cBhvr>
                                      <p:to>
                                        <p:strVal val="visible"/>
                                      </p:to>
                                    </p:set>
                                    <p:animEffect transition="in" filter="dissolve">
                                      <p:cBhvr>
                                        <p:cTn id="15" dur="500"/>
                                        <p:tgtEl>
                                          <p:spTgt spid="6759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67589"/>
                                        </p:tgtEl>
                                        <p:attrNameLst>
                                          <p:attrName>style.visibility</p:attrName>
                                        </p:attrNameLst>
                                      </p:cBhvr>
                                      <p:to>
                                        <p:strVal val="visible"/>
                                      </p:to>
                                    </p:set>
                                    <p:animEffect transition="in" filter="dissolve">
                                      <p:cBhvr>
                                        <p:cTn id="20" dur="5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4772D84-8B05-6506-510F-012B897A6BE2}"/>
              </a:ext>
            </a:extLst>
          </p:cNvPr>
          <p:cNvSpPr>
            <a:spLocks noGrp="1" noChangeArrowheads="1"/>
          </p:cNvSpPr>
          <p:nvPr>
            <p:ph type="title"/>
          </p:nvPr>
        </p:nvSpPr>
        <p:spPr>
          <a:xfrm>
            <a:off x="685800" y="228600"/>
            <a:ext cx="7772400" cy="1524000"/>
          </a:xfrm>
        </p:spPr>
        <p:txBody>
          <a:bodyPr/>
          <a:lstStyle/>
          <a:p>
            <a:r>
              <a:rPr lang="en-US" altLang="en-US"/>
              <a:t>Radiotherapy Treatment Planning</a:t>
            </a:r>
            <a:br>
              <a:rPr lang="en-US" altLang="en-US" sz="1800"/>
            </a:br>
            <a:br>
              <a:rPr lang="en-US" altLang="en-US" sz="1800"/>
            </a:br>
            <a:r>
              <a:rPr lang="en-US" altLang="en-US" sz="3600" u="sng"/>
              <a:t>Treatment</a:t>
            </a:r>
          </a:p>
        </p:txBody>
      </p:sp>
      <p:sp>
        <p:nvSpPr>
          <p:cNvPr id="12291" name="Rectangle 3">
            <a:extLst>
              <a:ext uri="{FF2B5EF4-FFF2-40B4-BE49-F238E27FC236}">
                <a16:creationId xmlns:a16="http://schemas.microsoft.com/office/drawing/2014/main" id="{95EBF84F-8033-4D94-2102-D6730EF23EA6}"/>
              </a:ext>
            </a:extLst>
          </p:cNvPr>
          <p:cNvSpPr>
            <a:spLocks noGrp="1" noChangeArrowheads="1"/>
          </p:cNvSpPr>
          <p:nvPr>
            <p:ph type="body" sz="half" idx="1"/>
          </p:nvPr>
        </p:nvSpPr>
        <p:spPr>
          <a:xfrm>
            <a:off x="685800" y="3124200"/>
            <a:ext cx="3810000" cy="2971800"/>
          </a:xfrm>
        </p:spPr>
        <p:txBody>
          <a:bodyPr/>
          <a:lstStyle/>
          <a:p>
            <a:r>
              <a:rPr lang="en-US" altLang="en-US" sz="2800"/>
              <a:t>Irradiation using high energy gamma rays.</a:t>
            </a:r>
          </a:p>
          <a:p>
            <a:pPr>
              <a:buFontTx/>
              <a:buNone/>
            </a:pPr>
            <a:endParaRPr lang="en-US" altLang="en-US" sz="2800"/>
          </a:p>
          <a:p>
            <a:r>
              <a:rPr lang="en-US" altLang="en-US" sz="2800"/>
              <a:t>Irradiation using high energy x-rays.</a:t>
            </a:r>
          </a:p>
        </p:txBody>
      </p:sp>
      <p:sp>
        <p:nvSpPr>
          <p:cNvPr id="12293" name="Text Box 5">
            <a:extLst>
              <a:ext uri="{FF2B5EF4-FFF2-40B4-BE49-F238E27FC236}">
                <a16:creationId xmlns:a16="http://schemas.microsoft.com/office/drawing/2014/main" id="{2239FF8D-8072-55AA-FC91-76B945FF79BC}"/>
              </a:ext>
            </a:extLst>
          </p:cNvPr>
          <p:cNvSpPr txBox="1">
            <a:spLocks noChangeArrowheads="1"/>
          </p:cNvSpPr>
          <p:nvPr/>
        </p:nvSpPr>
        <p:spPr bwMode="auto">
          <a:xfrm>
            <a:off x="609600" y="18542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t>Cancerous tumours can be treated using radiotherapy as follows:</a:t>
            </a:r>
          </a:p>
        </p:txBody>
      </p:sp>
      <p:pic>
        <p:nvPicPr>
          <p:cNvPr id="12295" name="Picture 7">
            <a:extLst>
              <a:ext uri="{FF2B5EF4-FFF2-40B4-BE49-F238E27FC236}">
                <a16:creationId xmlns:a16="http://schemas.microsoft.com/office/drawing/2014/main" id="{E99DA366-E267-CA4D-F1ED-AE549D7EE102}"/>
              </a:ext>
            </a:extLst>
          </p:cNvPr>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489200"/>
            <a:ext cx="3810000" cy="4013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fltVal val="0"/>
                                          </p:val>
                                        </p:tav>
                                        <p:tav tm="100000">
                                          <p:val>
                                            <p:strVal val="#ppt_w"/>
                                          </p:val>
                                        </p:tav>
                                      </p:tavLst>
                                    </p:anim>
                                    <p:anim calcmode="lin" valueType="num">
                                      <p:cBhvr>
                                        <p:cTn id="8" dur="1000" fill="hold"/>
                                        <p:tgtEl>
                                          <p:spTgt spid="12290"/>
                                        </p:tgtEl>
                                        <p:attrNameLst>
                                          <p:attrName>ppt_h</p:attrName>
                                        </p:attrNameLst>
                                      </p:cBhvr>
                                      <p:tavLst>
                                        <p:tav tm="0">
                                          <p:val>
                                            <p:fltVal val="0"/>
                                          </p:val>
                                        </p:tav>
                                        <p:tav tm="100000">
                                          <p:val>
                                            <p:strVal val="#ppt_h"/>
                                          </p:val>
                                        </p:tav>
                                      </p:tavLst>
                                    </p:anim>
                                    <p:anim calcmode="lin" valueType="num">
                                      <p:cBhvr>
                                        <p:cTn id="9" dur="1000" fill="hold"/>
                                        <p:tgtEl>
                                          <p:spTgt spid="122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2295"/>
                                        </p:tgtEl>
                                        <p:attrNameLst>
                                          <p:attrName>style.visibility</p:attrName>
                                        </p:attrNameLst>
                                      </p:cBhvr>
                                      <p:to>
                                        <p:strVal val="visible"/>
                                      </p:to>
                                    </p:set>
                                    <p:animEffect transition="in" filter="dissolve">
                                      <p:cBhvr>
                                        <p:cTn id="15" dur="500"/>
                                        <p:tgtEl>
                                          <p:spTgt spid="1229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2293"/>
                                        </p:tgtEl>
                                        <p:attrNameLst>
                                          <p:attrName>style.visibility</p:attrName>
                                        </p:attrNameLst>
                                      </p:cBhvr>
                                      <p:to>
                                        <p:strVal val="visible"/>
                                      </p:to>
                                    </p:set>
                                    <p:animEffect transition="in" filter="dissolve">
                                      <p:cBhvr>
                                        <p:cTn id="20" dur="500"/>
                                        <p:tgtEl>
                                          <p:spTgt spid="1229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2291"/>
                                        </p:tgtEl>
                                        <p:attrNameLst>
                                          <p:attrName>style.visibility</p:attrName>
                                        </p:attrNameLst>
                                      </p:cBhvr>
                                      <p:to>
                                        <p:strVal val="visible"/>
                                      </p:to>
                                    </p:set>
                                    <p:animEffect transition="in" filter="dissolve">
                                      <p:cBhvr>
                                        <p:cTn id="25"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E63EEA3-C50E-AE30-513D-861FE8A36FA4}"/>
              </a:ext>
            </a:extLst>
          </p:cNvPr>
          <p:cNvSpPr>
            <a:spLocks noGrp="1" noChangeArrowheads="1"/>
          </p:cNvSpPr>
          <p:nvPr>
            <p:ph type="title"/>
          </p:nvPr>
        </p:nvSpPr>
        <p:spPr/>
        <p:txBody>
          <a:bodyPr/>
          <a:lstStyle/>
          <a:p>
            <a:r>
              <a:rPr lang="en-US" altLang="en-US"/>
              <a:t>Radiotherapy Treatment</a:t>
            </a:r>
            <a:br>
              <a:rPr lang="en-US" altLang="en-US" sz="1800"/>
            </a:br>
            <a:br>
              <a:rPr lang="en-US" altLang="en-US" sz="1800"/>
            </a:br>
            <a:r>
              <a:rPr lang="en-US" altLang="en-US" sz="3000"/>
              <a:t>Irradiation Using High Energy Gamma Rays</a:t>
            </a:r>
          </a:p>
        </p:txBody>
      </p:sp>
      <p:sp>
        <p:nvSpPr>
          <p:cNvPr id="13315" name="Rectangle 3">
            <a:extLst>
              <a:ext uri="{FF2B5EF4-FFF2-40B4-BE49-F238E27FC236}">
                <a16:creationId xmlns:a16="http://schemas.microsoft.com/office/drawing/2014/main" id="{37523C16-B00D-742C-64AF-C1168E44B8B1}"/>
              </a:ext>
            </a:extLst>
          </p:cNvPr>
          <p:cNvSpPr>
            <a:spLocks noGrp="1" noChangeArrowheads="1"/>
          </p:cNvSpPr>
          <p:nvPr>
            <p:ph type="body" sz="half" idx="1"/>
          </p:nvPr>
        </p:nvSpPr>
        <p:spPr>
          <a:xfrm>
            <a:off x="685800" y="2209800"/>
            <a:ext cx="3810000" cy="4343400"/>
          </a:xfrm>
        </p:spPr>
        <p:txBody>
          <a:bodyPr/>
          <a:lstStyle/>
          <a:p>
            <a:pPr>
              <a:lnSpc>
                <a:spcPct val="90000"/>
              </a:lnSpc>
            </a:pPr>
            <a:r>
              <a:rPr lang="en-US" altLang="en-US" sz="2600"/>
              <a:t>Gamma rays are emitted from a cobalt-60 source – a radioactive form of cobalt.</a:t>
            </a:r>
          </a:p>
          <a:p>
            <a:pPr>
              <a:lnSpc>
                <a:spcPct val="90000"/>
              </a:lnSpc>
            </a:pPr>
            <a:r>
              <a:rPr lang="en-US" altLang="en-US" sz="2600"/>
              <a:t>The cobalt source is kept within a thick, heavy metal container.</a:t>
            </a:r>
          </a:p>
          <a:p>
            <a:pPr>
              <a:lnSpc>
                <a:spcPct val="90000"/>
              </a:lnSpc>
            </a:pPr>
            <a:r>
              <a:rPr lang="en-US" altLang="en-US" sz="2600"/>
              <a:t>This container has a slit in it to allow a narrow beam of gamma rays to emerge.</a:t>
            </a:r>
          </a:p>
        </p:txBody>
      </p:sp>
      <p:pic>
        <p:nvPicPr>
          <p:cNvPr id="13318" name="Picture 6">
            <a:extLst>
              <a:ext uri="{FF2B5EF4-FFF2-40B4-BE49-F238E27FC236}">
                <a16:creationId xmlns:a16="http://schemas.microsoft.com/office/drawing/2014/main" id="{D31400A5-D07D-D3EB-6363-B40A0255017D}"/>
              </a:ext>
            </a:extLst>
          </p:cNvPr>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953000" y="2514600"/>
            <a:ext cx="3810000" cy="4064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13323" name="Group 11">
            <a:extLst>
              <a:ext uri="{FF2B5EF4-FFF2-40B4-BE49-F238E27FC236}">
                <a16:creationId xmlns:a16="http://schemas.microsoft.com/office/drawing/2014/main" id="{1CF7D2B0-6845-9A56-E1E1-B010028422EC}"/>
              </a:ext>
            </a:extLst>
          </p:cNvPr>
          <p:cNvGrpSpPr>
            <a:grpSpLocks/>
          </p:cNvGrpSpPr>
          <p:nvPr/>
        </p:nvGrpSpPr>
        <p:grpSpPr bwMode="auto">
          <a:xfrm>
            <a:off x="6477000" y="3962400"/>
            <a:ext cx="762000" cy="609600"/>
            <a:chOff x="3984" y="1776"/>
            <a:chExt cx="480" cy="384"/>
          </a:xfrm>
        </p:grpSpPr>
        <p:sp>
          <p:nvSpPr>
            <p:cNvPr id="13319" name="Line 7">
              <a:extLst>
                <a:ext uri="{FF2B5EF4-FFF2-40B4-BE49-F238E27FC236}">
                  <a16:creationId xmlns:a16="http://schemas.microsoft.com/office/drawing/2014/main" id="{F0BDA045-4CB6-D89F-D7E6-BC562A245171}"/>
                </a:ext>
              </a:extLst>
            </p:cNvPr>
            <p:cNvSpPr>
              <a:spLocks noChangeShapeType="1"/>
            </p:cNvSpPr>
            <p:nvPr/>
          </p:nvSpPr>
          <p:spPr bwMode="auto">
            <a:xfrm flipH="1">
              <a:off x="3984" y="1776"/>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20" name="Line 8">
              <a:extLst>
                <a:ext uri="{FF2B5EF4-FFF2-40B4-BE49-F238E27FC236}">
                  <a16:creationId xmlns:a16="http://schemas.microsoft.com/office/drawing/2014/main" id="{91528F5E-50F4-EC02-2241-16BDB73876AC}"/>
                </a:ext>
              </a:extLst>
            </p:cNvPr>
            <p:cNvSpPr>
              <a:spLocks noChangeShapeType="1"/>
            </p:cNvSpPr>
            <p:nvPr/>
          </p:nvSpPr>
          <p:spPr bwMode="auto">
            <a:xfrm flipH="1">
              <a:off x="4176" y="1824"/>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22" name="Line 10">
              <a:extLst>
                <a:ext uri="{FF2B5EF4-FFF2-40B4-BE49-F238E27FC236}">
                  <a16:creationId xmlns:a16="http://schemas.microsoft.com/office/drawing/2014/main" id="{EAE6F922-EBEE-FD2A-2401-70AD2B7A498E}"/>
                </a:ext>
              </a:extLst>
            </p:cNvPr>
            <p:cNvSpPr>
              <a:spLocks noChangeShapeType="1"/>
            </p:cNvSpPr>
            <p:nvPr/>
          </p:nvSpPr>
          <p:spPr bwMode="auto">
            <a:xfrm flipH="1">
              <a:off x="4368" y="1872"/>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24" name="Group 12">
            <a:extLst>
              <a:ext uri="{FF2B5EF4-FFF2-40B4-BE49-F238E27FC236}">
                <a16:creationId xmlns:a16="http://schemas.microsoft.com/office/drawing/2014/main" id="{D2D8C9C2-18F8-C319-73F4-AFB5FF774F0E}"/>
              </a:ext>
            </a:extLst>
          </p:cNvPr>
          <p:cNvGrpSpPr>
            <a:grpSpLocks/>
          </p:cNvGrpSpPr>
          <p:nvPr/>
        </p:nvGrpSpPr>
        <p:grpSpPr bwMode="auto">
          <a:xfrm>
            <a:off x="6629400" y="3352800"/>
            <a:ext cx="762000" cy="609600"/>
            <a:chOff x="3984" y="1776"/>
            <a:chExt cx="480" cy="384"/>
          </a:xfrm>
        </p:grpSpPr>
        <p:sp>
          <p:nvSpPr>
            <p:cNvPr id="13325" name="Line 13">
              <a:extLst>
                <a:ext uri="{FF2B5EF4-FFF2-40B4-BE49-F238E27FC236}">
                  <a16:creationId xmlns:a16="http://schemas.microsoft.com/office/drawing/2014/main" id="{E18C67B4-BF91-D16A-F20D-D090A55083D0}"/>
                </a:ext>
              </a:extLst>
            </p:cNvPr>
            <p:cNvSpPr>
              <a:spLocks noChangeShapeType="1"/>
            </p:cNvSpPr>
            <p:nvPr/>
          </p:nvSpPr>
          <p:spPr bwMode="auto">
            <a:xfrm flipH="1">
              <a:off x="3984" y="1776"/>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26" name="Line 14">
              <a:extLst>
                <a:ext uri="{FF2B5EF4-FFF2-40B4-BE49-F238E27FC236}">
                  <a16:creationId xmlns:a16="http://schemas.microsoft.com/office/drawing/2014/main" id="{F4B68B18-D3F3-12CC-7A5E-4A6008131F92}"/>
                </a:ext>
              </a:extLst>
            </p:cNvPr>
            <p:cNvSpPr>
              <a:spLocks noChangeShapeType="1"/>
            </p:cNvSpPr>
            <p:nvPr/>
          </p:nvSpPr>
          <p:spPr bwMode="auto">
            <a:xfrm flipH="1">
              <a:off x="4176" y="1824"/>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27" name="Line 15">
              <a:extLst>
                <a:ext uri="{FF2B5EF4-FFF2-40B4-BE49-F238E27FC236}">
                  <a16:creationId xmlns:a16="http://schemas.microsoft.com/office/drawing/2014/main" id="{C598273A-FBFB-8B6A-207D-050D9976CCE5}"/>
                </a:ext>
              </a:extLst>
            </p:cNvPr>
            <p:cNvSpPr>
              <a:spLocks noChangeShapeType="1"/>
            </p:cNvSpPr>
            <p:nvPr/>
          </p:nvSpPr>
          <p:spPr bwMode="auto">
            <a:xfrm flipH="1">
              <a:off x="4368" y="1872"/>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28" name="Group 16">
            <a:extLst>
              <a:ext uri="{FF2B5EF4-FFF2-40B4-BE49-F238E27FC236}">
                <a16:creationId xmlns:a16="http://schemas.microsoft.com/office/drawing/2014/main" id="{ECC875C9-F6EC-DEE2-0EE8-0D68423557A4}"/>
              </a:ext>
            </a:extLst>
          </p:cNvPr>
          <p:cNvGrpSpPr>
            <a:grpSpLocks/>
          </p:cNvGrpSpPr>
          <p:nvPr/>
        </p:nvGrpSpPr>
        <p:grpSpPr bwMode="auto">
          <a:xfrm>
            <a:off x="6248400" y="4495800"/>
            <a:ext cx="762000" cy="609600"/>
            <a:chOff x="3984" y="1776"/>
            <a:chExt cx="480" cy="384"/>
          </a:xfrm>
        </p:grpSpPr>
        <p:sp>
          <p:nvSpPr>
            <p:cNvPr id="13329" name="Line 17">
              <a:extLst>
                <a:ext uri="{FF2B5EF4-FFF2-40B4-BE49-F238E27FC236}">
                  <a16:creationId xmlns:a16="http://schemas.microsoft.com/office/drawing/2014/main" id="{80B66371-68DF-EBFB-B77B-0B418357A390}"/>
                </a:ext>
              </a:extLst>
            </p:cNvPr>
            <p:cNvSpPr>
              <a:spLocks noChangeShapeType="1"/>
            </p:cNvSpPr>
            <p:nvPr/>
          </p:nvSpPr>
          <p:spPr bwMode="auto">
            <a:xfrm flipH="1">
              <a:off x="3984" y="1776"/>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30" name="Line 18">
              <a:extLst>
                <a:ext uri="{FF2B5EF4-FFF2-40B4-BE49-F238E27FC236}">
                  <a16:creationId xmlns:a16="http://schemas.microsoft.com/office/drawing/2014/main" id="{1696A45F-C990-AD0A-3B47-BF5054EEC053}"/>
                </a:ext>
              </a:extLst>
            </p:cNvPr>
            <p:cNvSpPr>
              <a:spLocks noChangeShapeType="1"/>
            </p:cNvSpPr>
            <p:nvPr/>
          </p:nvSpPr>
          <p:spPr bwMode="auto">
            <a:xfrm flipH="1">
              <a:off x="4176" y="1824"/>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31" name="Line 19">
              <a:extLst>
                <a:ext uri="{FF2B5EF4-FFF2-40B4-BE49-F238E27FC236}">
                  <a16:creationId xmlns:a16="http://schemas.microsoft.com/office/drawing/2014/main" id="{2BFBFB69-1A7F-F193-12A6-2C23DBB13D19}"/>
                </a:ext>
              </a:extLst>
            </p:cNvPr>
            <p:cNvSpPr>
              <a:spLocks noChangeShapeType="1"/>
            </p:cNvSpPr>
            <p:nvPr/>
          </p:nvSpPr>
          <p:spPr bwMode="auto">
            <a:xfrm flipH="1">
              <a:off x="4368" y="1872"/>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fltVal val="0"/>
                                          </p:val>
                                        </p:tav>
                                        <p:tav tm="100000">
                                          <p:val>
                                            <p:strVal val="#ppt_w"/>
                                          </p:val>
                                        </p:tav>
                                      </p:tavLst>
                                    </p:anim>
                                    <p:anim calcmode="lin" valueType="num">
                                      <p:cBhvr>
                                        <p:cTn id="8" dur="1000" fill="hold"/>
                                        <p:tgtEl>
                                          <p:spTgt spid="13314"/>
                                        </p:tgtEl>
                                        <p:attrNameLst>
                                          <p:attrName>ppt_h</p:attrName>
                                        </p:attrNameLst>
                                      </p:cBhvr>
                                      <p:tavLst>
                                        <p:tav tm="0">
                                          <p:val>
                                            <p:fltVal val="0"/>
                                          </p:val>
                                        </p:tav>
                                        <p:tav tm="100000">
                                          <p:val>
                                            <p:strVal val="#ppt_h"/>
                                          </p:val>
                                        </p:tav>
                                      </p:tavLst>
                                    </p:anim>
                                    <p:anim calcmode="lin" valueType="num">
                                      <p:cBhvr>
                                        <p:cTn id="9" dur="1000" fill="hold"/>
                                        <p:tgtEl>
                                          <p:spTgt spid="1331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3318"/>
                                        </p:tgtEl>
                                        <p:attrNameLst>
                                          <p:attrName>style.visibility</p:attrName>
                                        </p:attrNameLst>
                                      </p:cBhvr>
                                      <p:to>
                                        <p:strVal val="visible"/>
                                      </p:to>
                                    </p:set>
                                    <p:animEffect transition="in" filter="dissolve">
                                      <p:cBhvr>
                                        <p:cTn id="15" dur="500"/>
                                        <p:tgtEl>
                                          <p:spTgt spid="1331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3315"/>
                                        </p:tgtEl>
                                        <p:attrNameLst>
                                          <p:attrName>style.visibility</p:attrName>
                                        </p:attrNameLst>
                                      </p:cBhvr>
                                      <p:to>
                                        <p:strVal val="visible"/>
                                      </p:to>
                                    </p:set>
                                    <p:animEffect transition="in" filter="dissolve">
                                      <p:cBhvr>
                                        <p:cTn id="20" dur="500"/>
                                        <p:tgtEl>
                                          <p:spTgt spid="1331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3324"/>
                                        </p:tgtEl>
                                        <p:attrNameLst>
                                          <p:attrName>style.visibility</p:attrName>
                                        </p:attrNameLst>
                                      </p:cBhvr>
                                      <p:to>
                                        <p:strVal val="visible"/>
                                      </p:to>
                                    </p:set>
                                    <p:animEffect transition="in" filter="dissolve">
                                      <p:cBhvr>
                                        <p:cTn id="25" dur="500"/>
                                        <p:tgtEl>
                                          <p:spTgt spid="1332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13323"/>
                                        </p:tgtEl>
                                        <p:attrNameLst>
                                          <p:attrName>style.visibility</p:attrName>
                                        </p:attrNameLst>
                                      </p:cBhvr>
                                      <p:to>
                                        <p:strVal val="visible"/>
                                      </p:to>
                                    </p:set>
                                    <p:animEffect transition="in" filter="dissolve">
                                      <p:cBhvr>
                                        <p:cTn id="30" dur="500"/>
                                        <p:tgtEl>
                                          <p:spTgt spid="133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13328"/>
                                        </p:tgtEl>
                                        <p:attrNameLst>
                                          <p:attrName>style.visibility</p:attrName>
                                        </p:attrNameLst>
                                      </p:cBhvr>
                                      <p:to>
                                        <p:strVal val="visible"/>
                                      </p:to>
                                    </p:set>
                                    <p:animEffect transition="in" filter="dissolve">
                                      <p:cBhvr>
                                        <p:cTn id="35" dur="500"/>
                                        <p:tgtEl>
                                          <p:spTgt spid="13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1B0E050-064F-B782-5BE8-51CF37E62978}"/>
              </a:ext>
            </a:extLst>
          </p:cNvPr>
          <p:cNvSpPr>
            <a:spLocks noGrp="1" noChangeArrowheads="1"/>
          </p:cNvSpPr>
          <p:nvPr>
            <p:ph type="title"/>
          </p:nvPr>
        </p:nvSpPr>
        <p:spPr>
          <a:xfrm>
            <a:off x="685800" y="381000"/>
            <a:ext cx="7772400" cy="1371600"/>
          </a:xfrm>
        </p:spPr>
        <p:txBody>
          <a:bodyPr/>
          <a:lstStyle/>
          <a:p>
            <a:r>
              <a:rPr lang="en-US" altLang="en-US"/>
              <a:t>Radiotherapy Treatment</a:t>
            </a:r>
            <a:br>
              <a:rPr lang="en-US" altLang="en-US" sz="1800"/>
            </a:br>
            <a:br>
              <a:rPr lang="en-US" altLang="en-US" sz="1800"/>
            </a:br>
            <a:r>
              <a:rPr lang="en-US" altLang="en-US" sz="3000"/>
              <a:t>Irradiation Using High Energy X-rays</a:t>
            </a:r>
          </a:p>
        </p:txBody>
      </p:sp>
      <p:sp>
        <p:nvSpPr>
          <p:cNvPr id="14339" name="Rectangle 3">
            <a:extLst>
              <a:ext uri="{FF2B5EF4-FFF2-40B4-BE49-F238E27FC236}">
                <a16:creationId xmlns:a16="http://schemas.microsoft.com/office/drawing/2014/main" id="{1C54E441-37F2-9269-5E99-8315C4323B19}"/>
              </a:ext>
            </a:extLst>
          </p:cNvPr>
          <p:cNvSpPr>
            <a:spLocks noGrp="1" noChangeArrowheads="1"/>
          </p:cNvSpPr>
          <p:nvPr>
            <p:ph type="body" sz="half" idx="1"/>
          </p:nvPr>
        </p:nvSpPr>
        <p:spPr>
          <a:xfrm>
            <a:off x="533400" y="1981200"/>
            <a:ext cx="3810000" cy="4572000"/>
          </a:xfrm>
        </p:spPr>
        <p:txBody>
          <a:bodyPr/>
          <a:lstStyle/>
          <a:p>
            <a:pPr algn="just"/>
            <a:r>
              <a:rPr lang="en-US" altLang="en-US" sz="2400"/>
              <a:t>The x-rays are generated by a linear accelerator (linac).</a:t>
            </a:r>
          </a:p>
          <a:p>
            <a:pPr algn="just"/>
            <a:r>
              <a:rPr lang="en-US" altLang="en-US" sz="2400"/>
              <a:t>The linac fires high energy electrons at a metal target and when the electrons strike the target, x-rays are produced.</a:t>
            </a:r>
          </a:p>
          <a:p>
            <a:pPr algn="just"/>
            <a:r>
              <a:rPr lang="en-US" altLang="en-US" sz="2400"/>
              <a:t>The x-rays produced are shaped into a narrow beam by movable metal shutters.</a:t>
            </a:r>
          </a:p>
        </p:txBody>
      </p:sp>
      <p:pic>
        <p:nvPicPr>
          <p:cNvPr id="14342" name="Picture 6">
            <a:extLst>
              <a:ext uri="{FF2B5EF4-FFF2-40B4-BE49-F238E27FC236}">
                <a16:creationId xmlns:a16="http://schemas.microsoft.com/office/drawing/2014/main" id="{AF334CA4-B742-FA4A-E379-12576790A96C}"/>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48200" y="2314575"/>
            <a:ext cx="4191000" cy="3160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14345" name="Group 9">
            <a:extLst>
              <a:ext uri="{FF2B5EF4-FFF2-40B4-BE49-F238E27FC236}">
                <a16:creationId xmlns:a16="http://schemas.microsoft.com/office/drawing/2014/main" id="{3392B514-A855-CB84-C608-EA93CBBB3F3D}"/>
              </a:ext>
            </a:extLst>
          </p:cNvPr>
          <p:cNvGrpSpPr>
            <a:grpSpLocks/>
          </p:cNvGrpSpPr>
          <p:nvPr/>
        </p:nvGrpSpPr>
        <p:grpSpPr bwMode="auto">
          <a:xfrm>
            <a:off x="5791200" y="3200400"/>
            <a:ext cx="76200" cy="457200"/>
            <a:chOff x="3648" y="2016"/>
            <a:chExt cx="48" cy="288"/>
          </a:xfrm>
        </p:grpSpPr>
        <p:sp>
          <p:nvSpPr>
            <p:cNvPr id="14343" name="Line 7">
              <a:extLst>
                <a:ext uri="{FF2B5EF4-FFF2-40B4-BE49-F238E27FC236}">
                  <a16:creationId xmlns:a16="http://schemas.microsoft.com/office/drawing/2014/main" id="{ECD101D2-E530-DE4E-05DD-A622ADDA042E}"/>
                </a:ext>
              </a:extLst>
            </p:cNvPr>
            <p:cNvSpPr>
              <a:spLocks noChangeShapeType="1"/>
            </p:cNvSpPr>
            <p:nvPr/>
          </p:nvSpPr>
          <p:spPr bwMode="auto">
            <a:xfrm>
              <a:off x="3696" y="2016"/>
              <a:ext cx="0" cy="28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4" name="Line 8">
              <a:extLst>
                <a:ext uri="{FF2B5EF4-FFF2-40B4-BE49-F238E27FC236}">
                  <a16:creationId xmlns:a16="http://schemas.microsoft.com/office/drawing/2014/main" id="{19C705B8-666D-2F2B-96BE-744E66B22A57}"/>
                </a:ext>
              </a:extLst>
            </p:cNvPr>
            <p:cNvSpPr>
              <a:spLocks noChangeShapeType="1"/>
            </p:cNvSpPr>
            <p:nvPr/>
          </p:nvSpPr>
          <p:spPr bwMode="auto">
            <a:xfrm>
              <a:off x="3648" y="2016"/>
              <a:ext cx="0" cy="28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4348" name="Group 12">
            <a:extLst>
              <a:ext uri="{FF2B5EF4-FFF2-40B4-BE49-F238E27FC236}">
                <a16:creationId xmlns:a16="http://schemas.microsoft.com/office/drawing/2014/main" id="{73C237BE-F692-529B-B01F-A99D412BB7CF}"/>
              </a:ext>
            </a:extLst>
          </p:cNvPr>
          <p:cNvGrpSpPr>
            <a:grpSpLocks/>
          </p:cNvGrpSpPr>
          <p:nvPr/>
        </p:nvGrpSpPr>
        <p:grpSpPr bwMode="auto">
          <a:xfrm>
            <a:off x="5715000" y="3657600"/>
            <a:ext cx="228600" cy="457200"/>
            <a:chOff x="3600" y="2304"/>
            <a:chExt cx="144" cy="288"/>
          </a:xfrm>
        </p:grpSpPr>
        <p:sp>
          <p:nvSpPr>
            <p:cNvPr id="14346" name="Line 10">
              <a:extLst>
                <a:ext uri="{FF2B5EF4-FFF2-40B4-BE49-F238E27FC236}">
                  <a16:creationId xmlns:a16="http://schemas.microsoft.com/office/drawing/2014/main" id="{CF628C80-E5DD-A90E-AD76-0BCE2693D6B3}"/>
                </a:ext>
              </a:extLst>
            </p:cNvPr>
            <p:cNvSpPr>
              <a:spLocks noChangeShapeType="1"/>
            </p:cNvSpPr>
            <p:nvPr/>
          </p:nvSpPr>
          <p:spPr bwMode="auto">
            <a:xfrm flipH="1">
              <a:off x="3600" y="2304"/>
              <a:ext cx="48" cy="28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7" name="Line 11">
              <a:extLst>
                <a:ext uri="{FF2B5EF4-FFF2-40B4-BE49-F238E27FC236}">
                  <a16:creationId xmlns:a16="http://schemas.microsoft.com/office/drawing/2014/main" id="{ECFEE988-9AFB-9053-FC92-CF9B5A69A36E}"/>
                </a:ext>
              </a:extLst>
            </p:cNvPr>
            <p:cNvSpPr>
              <a:spLocks noChangeShapeType="1"/>
            </p:cNvSpPr>
            <p:nvPr/>
          </p:nvSpPr>
          <p:spPr bwMode="auto">
            <a:xfrm>
              <a:off x="3696" y="2304"/>
              <a:ext cx="48" cy="28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4354" name="Group 18">
            <a:extLst>
              <a:ext uri="{FF2B5EF4-FFF2-40B4-BE49-F238E27FC236}">
                <a16:creationId xmlns:a16="http://schemas.microsoft.com/office/drawing/2014/main" id="{015F1125-8BC9-2E96-4A92-AC3D03A3B7F1}"/>
              </a:ext>
            </a:extLst>
          </p:cNvPr>
          <p:cNvGrpSpPr>
            <a:grpSpLocks/>
          </p:cNvGrpSpPr>
          <p:nvPr/>
        </p:nvGrpSpPr>
        <p:grpSpPr bwMode="auto">
          <a:xfrm>
            <a:off x="5638800" y="4114800"/>
            <a:ext cx="381000" cy="609600"/>
            <a:chOff x="3552" y="2592"/>
            <a:chExt cx="240" cy="384"/>
          </a:xfrm>
        </p:grpSpPr>
        <p:sp>
          <p:nvSpPr>
            <p:cNvPr id="14349" name="Line 13">
              <a:extLst>
                <a:ext uri="{FF2B5EF4-FFF2-40B4-BE49-F238E27FC236}">
                  <a16:creationId xmlns:a16="http://schemas.microsoft.com/office/drawing/2014/main" id="{68244C18-BC07-4E9D-FA8F-F56799A09458}"/>
                </a:ext>
              </a:extLst>
            </p:cNvPr>
            <p:cNvSpPr>
              <a:spLocks noChangeShapeType="1"/>
            </p:cNvSpPr>
            <p:nvPr/>
          </p:nvSpPr>
          <p:spPr bwMode="auto">
            <a:xfrm flipH="1">
              <a:off x="3552" y="2592"/>
              <a:ext cx="48" cy="38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0" name="Line 14">
              <a:extLst>
                <a:ext uri="{FF2B5EF4-FFF2-40B4-BE49-F238E27FC236}">
                  <a16:creationId xmlns:a16="http://schemas.microsoft.com/office/drawing/2014/main" id="{B7E7823A-510B-406D-AD57-68378AB9ECB6}"/>
                </a:ext>
              </a:extLst>
            </p:cNvPr>
            <p:cNvSpPr>
              <a:spLocks noChangeShapeType="1"/>
            </p:cNvSpPr>
            <p:nvPr/>
          </p:nvSpPr>
          <p:spPr bwMode="auto">
            <a:xfrm>
              <a:off x="3744" y="2592"/>
              <a:ext cx="48" cy="38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2" name="Line 16">
              <a:extLst>
                <a:ext uri="{FF2B5EF4-FFF2-40B4-BE49-F238E27FC236}">
                  <a16:creationId xmlns:a16="http://schemas.microsoft.com/office/drawing/2014/main" id="{A1DA4F49-5A0A-307C-C1EB-AF6C28A61624}"/>
                </a:ext>
              </a:extLst>
            </p:cNvPr>
            <p:cNvSpPr>
              <a:spLocks noChangeShapeType="1"/>
            </p:cNvSpPr>
            <p:nvPr/>
          </p:nvSpPr>
          <p:spPr bwMode="auto">
            <a:xfrm>
              <a:off x="3648" y="2592"/>
              <a:ext cx="0" cy="38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53" name="Line 17">
              <a:extLst>
                <a:ext uri="{FF2B5EF4-FFF2-40B4-BE49-F238E27FC236}">
                  <a16:creationId xmlns:a16="http://schemas.microsoft.com/office/drawing/2014/main" id="{BD899FD9-F957-C890-315B-F08838E4B658}"/>
                </a:ext>
              </a:extLst>
            </p:cNvPr>
            <p:cNvSpPr>
              <a:spLocks noChangeShapeType="1"/>
            </p:cNvSpPr>
            <p:nvPr/>
          </p:nvSpPr>
          <p:spPr bwMode="auto">
            <a:xfrm>
              <a:off x="3696" y="2592"/>
              <a:ext cx="0" cy="38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fltVal val="0"/>
                                          </p:val>
                                        </p:tav>
                                        <p:tav tm="100000">
                                          <p:val>
                                            <p:strVal val="#ppt_w"/>
                                          </p:val>
                                        </p:tav>
                                      </p:tavLst>
                                    </p:anim>
                                    <p:anim calcmode="lin" valueType="num">
                                      <p:cBhvr>
                                        <p:cTn id="8" dur="1000" fill="hold"/>
                                        <p:tgtEl>
                                          <p:spTgt spid="14338"/>
                                        </p:tgtEl>
                                        <p:attrNameLst>
                                          <p:attrName>ppt_h</p:attrName>
                                        </p:attrNameLst>
                                      </p:cBhvr>
                                      <p:tavLst>
                                        <p:tav tm="0">
                                          <p:val>
                                            <p:fltVal val="0"/>
                                          </p:val>
                                        </p:tav>
                                        <p:tav tm="100000">
                                          <p:val>
                                            <p:strVal val="#ppt_h"/>
                                          </p:val>
                                        </p:tav>
                                      </p:tavLst>
                                    </p:anim>
                                    <p:anim calcmode="lin" valueType="num">
                                      <p:cBhvr>
                                        <p:cTn id="9" dur="1000" fill="hold"/>
                                        <p:tgtEl>
                                          <p:spTgt spid="1433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4342"/>
                                        </p:tgtEl>
                                        <p:attrNameLst>
                                          <p:attrName>style.visibility</p:attrName>
                                        </p:attrNameLst>
                                      </p:cBhvr>
                                      <p:to>
                                        <p:strVal val="visible"/>
                                      </p:to>
                                    </p:set>
                                    <p:animEffect transition="in" filter="dissolve">
                                      <p:cBhvr>
                                        <p:cTn id="15" dur="500"/>
                                        <p:tgtEl>
                                          <p:spTgt spid="1434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4339"/>
                                        </p:tgtEl>
                                        <p:attrNameLst>
                                          <p:attrName>style.visibility</p:attrName>
                                        </p:attrNameLst>
                                      </p:cBhvr>
                                      <p:to>
                                        <p:strVal val="visible"/>
                                      </p:to>
                                    </p:set>
                                    <p:animEffect transition="in" filter="dissolve">
                                      <p:cBhvr>
                                        <p:cTn id="20" dur="500"/>
                                        <p:tgtEl>
                                          <p:spTgt spid="1433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4345"/>
                                        </p:tgtEl>
                                        <p:attrNameLst>
                                          <p:attrName>style.visibility</p:attrName>
                                        </p:attrNameLst>
                                      </p:cBhvr>
                                      <p:to>
                                        <p:strVal val="visible"/>
                                      </p:to>
                                    </p:set>
                                    <p:animEffect transition="in" filter="dissolve">
                                      <p:cBhvr>
                                        <p:cTn id="25" dur="500"/>
                                        <p:tgtEl>
                                          <p:spTgt spid="1434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14348"/>
                                        </p:tgtEl>
                                        <p:attrNameLst>
                                          <p:attrName>style.visibility</p:attrName>
                                        </p:attrNameLst>
                                      </p:cBhvr>
                                      <p:to>
                                        <p:strVal val="visible"/>
                                      </p:to>
                                    </p:set>
                                    <p:animEffect transition="in" filter="dissolve">
                                      <p:cBhvr>
                                        <p:cTn id="30" dur="500"/>
                                        <p:tgtEl>
                                          <p:spTgt spid="143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14354"/>
                                        </p:tgtEl>
                                        <p:attrNameLst>
                                          <p:attrName>style.visibility</p:attrName>
                                        </p:attrNameLst>
                                      </p:cBhvr>
                                      <p:to>
                                        <p:strVal val="visible"/>
                                      </p:to>
                                    </p:set>
                                    <p:animEffect transition="in" filter="dissolve">
                                      <p:cBhvr>
                                        <p:cTn id="35" dur="5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50620B6-AF29-F226-B9E2-F5606B62D3EC}"/>
              </a:ext>
            </a:extLst>
          </p:cNvPr>
          <p:cNvSpPr>
            <a:spLocks noGrp="1" noChangeArrowheads="1"/>
          </p:cNvSpPr>
          <p:nvPr>
            <p:ph type="title"/>
          </p:nvPr>
        </p:nvSpPr>
        <p:spPr>
          <a:xfrm>
            <a:off x="685800" y="228600"/>
            <a:ext cx="7772400" cy="1447800"/>
          </a:xfrm>
        </p:spPr>
        <p:txBody>
          <a:bodyPr/>
          <a:lstStyle/>
          <a:p>
            <a:r>
              <a:rPr lang="en-US" altLang="en-US"/>
              <a:t>Treatment of Cancer</a:t>
            </a:r>
            <a:br>
              <a:rPr lang="en-US" altLang="en-US" sz="1800"/>
            </a:br>
            <a:br>
              <a:rPr lang="en-US" altLang="en-US" sz="1800"/>
            </a:br>
            <a:r>
              <a:rPr lang="en-US" altLang="en-US" sz="3500"/>
              <a:t>Radiotherapy</a:t>
            </a:r>
          </a:p>
        </p:txBody>
      </p:sp>
      <p:sp>
        <p:nvSpPr>
          <p:cNvPr id="15363" name="Rectangle 3">
            <a:extLst>
              <a:ext uri="{FF2B5EF4-FFF2-40B4-BE49-F238E27FC236}">
                <a16:creationId xmlns:a16="http://schemas.microsoft.com/office/drawing/2014/main" id="{1AC74794-EADC-1BC4-6390-14F1D83E04A9}"/>
              </a:ext>
            </a:extLst>
          </p:cNvPr>
          <p:cNvSpPr>
            <a:spLocks noGrp="1" noChangeArrowheads="1"/>
          </p:cNvSpPr>
          <p:nvPr>
            <p:ph type="body" idx="1"/>
          </p:nvPr>
        </p:nvSpPr>
        <p:spPr>
          <a:xfrm>
            <a:off x="304800" y="1981200"/>
            <a:ext cx="4800600" cy="4495800"/>
          </a:xfrm>
        </p:spPr>
        <p:txBody>
          <a:bodyPr/>
          <a:lstStyle/>
          <a:p>
            <a:pPr algn="just">
              <a:lnSpc>
                <a:spcPct val="90000"/>
              </a:lnSpc>
            </a:pPr>
            <a:r>
              <a:rPr lang="en-US" altLang="en-US" sz="2000"/>
              <a:t>The apparatus is arranged so that it can rotate around the couch on which the patient lies.</a:t>
            </a:r>
          </a:p>
          <a:p>
            <a:pPr algn="just">
              <a:lnSpc>
                <a:spcPct val="90000"/>
              </a:lnSpc>
            </a:pPr>
            <a:r>
              <a:rPr lang="en-US" altLang="en-US" sz="2000"/>
              <a:t>This allows the patient to receive radiation from different directions.</a:t>
            </a:r>
          </a:p>
          <a:p>
            <a:pPr algn="just">
              <a:lnSpc>
                <a:spcPct val="90000"/>
              </a:lnSpc>
            </a:pPr>
            <a:r>
              <a:rPr lang="en-US" altLang="en-US" sz="2000"/>
              <a:t>The diseased tissue receives radiation all of the time but the healthy tissue receives the minimum amount of radiation possible.</a:t>
            </a:r>
          </a:p>
          <a:p>
            <a:pPr algn="just">
              <a:lnSpc>
                <a:spcPct val="90000"/>
              </a:lnSpc>
            </a:pPr>
            <a:r>
              <a:rPr lang="en-US" altLang="en-US" sz="2000"/>
              <a:t>Treatments are given as a series of small doses because cancerous cells are killed more easily when they are dividing, and not all cells divide at the same time – this reduces some of the side effects which come with radiotherapy.</a:t>
            </a:r>
          </a:p>
        </p:txBody>
      </p:sp>
      <p:pic>
        <p:nvPicPr>
          <p:cNvPr id="15364" name="Picture 4">
            <a:extLst>
              <a:ext uri="{FF2B5EF4-FFF2-40B4-BE49-F238E27FC236}">
                <a16:creationId xmlns:a16="http://schemas.microsoft.com/office/drawing/2014/main" id="{D8BBD2FF-A0AC-4F0A-B786-637CA36F08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057400"/>
            <a:ext cx="3657600" cy="3852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fltVal val="0"/>
                                          </p:val>
                                        </p:tav>
                                        <p:tav tm="100000">
                                          <p:val>
                                            <p:strVal val="#ppt_w"/>
                                          </p:val>
                                        </p:tav>
                                      </p:tavLst>
                                    </p:anim>
                                    <p:anim calcmode="lin" valueType="num">
                                      <p:cBhvr>
                                        <p:cTn id="8" dur="1000" fill="hold"/>
                                        <p:tgtEl>
                                          <p:spTgt spid="15362"/>
                                        </p:tgtEl>
                                        <p:attrNameLst>
                                          <p:attrName>ppt_h</p:attrName>
                                        </p:attrNameLst>
                                      </p:cBhvr>
                                      <p:tavLst>
                                        <p:tav tm="0">
                                          <p:val>
                                            <p:fltVal val="0"/>
                                          </p:val>
                                        </p:tav>
                                        <p:tav tm="100000">
                                          <p:val>
                                            <p:strVal val="#ppt_h"/>
                                          </p:val>
                                        </p:tav>
                                      </p:tavLst>
                                    </p:anim>
                                    <p:anim calcmode="lin" valueType="num">
                                      <p:cBhvr>
                                        <p:cTn id="9" dur="1000" fill="hold"/>
                                        <p:tgtEl>
                                          <p:spTgt spid="1536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6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5364"/>
                                        </p:tgtEl>
                                        <p:attrNameLst>
                                          <p:attrName>style.visibility</p:attrName>
                                        </p:attrNameLst>
                                      </p:cBhvr>
                                      <p:to>
                                        <p:strVal val="visible"/>
                                      </p:to>
                                    </p:set>
                                    <p:animEffect transition="in" filter="dissolve">
                                      <p:cBhvr>
                                        <p:cTn id="15" dur="500"/>
                                        <p:tgtEl>
                                          <p:spTgt spid="1536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5363"/>
                                        </p:tgtEl>
                                        <p:attrNameLst>
                                          <p:attrName>style.visibility</p:attrName>
                                        </p:attrNameLst>
                                      </p:cBhvr>
                                      <p:to>
                                        <p:strVal val="visible"/>
                                      </p:to>
                                    </p:set>
                                    <p:animEffect transition="in" filter="dissolve">
                                      <p:cBhvr>
                                        <p:cTn id="20"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9EC4BD6-ECC5-E698-605D-C1E56BD9248D}"/>
              </a:ext>
            </a:extLst>
          </p:cNvPr>
          <p:cNvSpPr>
            <a:spLocks noGrp="1" noChangeArrowheads="1"/>
          </p:cNvSpPr>
          <p:nvPr>
            <p:ph type="title"/>
          </p:nvPr>
        </p:nvSpPr>
        <p:spPr>
          <a:xfrm>
            <a:off x="685800" y="381000"/>
            <a:ext cx="7772400" cy="1600200"/>
          </a:xfrm>
        </p:spPr>
        <p:txBody>
          <a:bodyPr/>
          <a:lstStyle/>
          <a:p>
            <a:r>
              <a:rPr lang="en-US" altLang="en-US"/>
              <a:t>Radiation Therapy</a:t>
            </a:r>
            <a:br>
              <a:rPr lang="en-US" altLang="en-US" sz="1800"/>
            </a:br>
            <a:br>
              <a:rPr lang="en-US" altLang="en-US" sz="1800"/>
            </a:br>
            <a:r>
              <a:rPr lang="en-US" altLang="en-US" sz="3500"/>
              <a:t>Brachytherapy</a:t>
            </a:r>
            <a:endParaRPr lang="en-US" altLang="en-US"/>
          </a:p>
        </p:txBody>
      </p:sp>
      <p:sp>
        <p:nvSpPr>
          <p:cNvPr id="16387" name="Rectangle 3">
            <a:extLst>
              <a:ext uri="{FF2B5EF4-FFF2-40B4-BE49-F238E27FC236}">
                <a16:creationId xmlns:a16="http://schemas.microsoft.com/office/drawing/2014/main" id="{6274F9F1-5223-2D0D-0F54-3076933150A2}"/>
              </a:ext>
            </a:extLst>
          </p:cNvPr>
          <p:cNvSpPr>
            <a:spLocks noGrp="1" noChangeArrowheads="1"/>
          </p:cNvSpPr>
          <p:nvPr>
            <p:ph type="body" sz="half" idx="1"/>
          </p:nvPr>
        </p:nvSpPr>
        <p:spPr>
          <a:xfrm>
            <a:off x="381000" y="2057400"/>
            <a:ext cx="4343400" cy="4572000"/>
          </a:xfrm>
        </p:spPr>
        <p:txBody>
          <a:bodyPr/>
          <a:lstStyle/>
          <a:p>
            <a:pPr algn="just">
              <a:lnSpc>
                <a:spcPct val="90000"/>
              </a:lnSpc>
            </a:pPr>
            <a:r>
              <a:rPr lang="en-US" altLang="en-US" sz="2400"/>
              <a:t>This involves placing implants in the form of seeds, wires or pellets directly into the tumour.</a:t>
            </a:r>
          </a:p>
          <a:p>
            <a:pPr algn="just">
              <a:lnSpc>
                <a:spcPct val="90000"/>
              </a:lnSpc>
            </a:pPr>
            <a:r>
              <a:rPr lang="en-US" altLang="en-US" sz="2400"/>
              <a:t>Such implants may be temporary or permenant depending on the implant and the tumour itself.</a:t>
            </a:r>
          </a:p>
          <a:p>
            <a:pPr algn="just">
              <a:lnSpc>
                <a:spcPct val="90000"/>
              </a:lnSpc>
            </a:pPr>
            <a:r>
              <a:rPr lang="en-US" altLang="en-US" sz="2400"/>
              <a:t>The benefit of such a method is that the tumour receives nearly all of the dose whilst healthy tissue hardly receives any.</a:t>
            </a:r>
          </a:p>
        </p:txBody>
      </p:sp>
      <p:pic>
        <p:nvPicPr>
          <p:cNvPr id="16390" name="Picture 6">
            <a:extLst>
              <a:ext uri="{FF2B5EF4-FFF2-40B4-BE49-F238E27FC236}">
                <a16:creationId xmlns:a16="http://schemas.microsoft.com/office/drawing/2014/main" id="{A4F90D25-3EE4-712D-399A-EF4AD05CE8F3}"/>
              </a:ext>
            </a:extLst>
          </p:cNvPr>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76800" y="2743200"/>
            <a:ext cx="3810000" cy="254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anim calcmode="lin" valueType="num">
                                      <p:cBhvr>
                                        <p:cTn id="9" dur="1000" fill="hold"/>
                                        <p:tgtEl>
                                          <p:spTgt spid="1638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3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6390"/>
                                        </p:tgtEl>
                                        <p:attrNameLst>
                                          <p:attrName>style.visibility</p:attrName>
                                        </p:attrNameLst>
                                      </p:cBhvr>
                                      <p:to>
                                        <p:strVal val="visible"/>
                                      </p:to>
                                    </p:set>
                                    <p:animEffect transition="in" filter="dissolve">
                                      <p:cBhvr>
                                        <p:cTn id="15" dur="500"/>
                                        <p:tgtEl>
                                          <p:spTgt spid="1639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6387"/>
                                        </p:tgtEl>
                                        <p:attrNameLst>
                                          <p:attrName>style.visibility</p:attrName>
                                        </p:attrNameLst>
                                      </p:cBhvr>
                                      <p:to>
                                        <p:strVal val="visible"/>
                                      </p:to>
                                    </p:set>
                                    <p:animEffect transition="in" filter="dissolve">
                                      <p:cBhvr>
                                        <p:cTn id="20"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868FB17-B12F-CC1B-BACE-4BCDB17A917E}"/>
              </a:ext>
            </a:extLst>
          </p:cNvPr>
          <p:cNvSpPr>
            <a:spLocks noGrp="1" noChangeArrowheads="1"/>
          </p:cNvSpPr>
          <p:nvPr>
            <p:ph type="title"/>
          </p:nvPr>
        </p:nvSpPr>
        <p:spPr>
          <a:xfrm>
            <a:off x="685800" y="304800"/>
            <a:ext cx="7772400" cy="1524000"/>
          </a:xfrm>
        </p:spPr>
        <p:txBody>
          <a:bodyPr/>
          <a:lstStyle/>
          <a:p>
            <a:r>
              <a:rPr lang="en-US" altLang="en-US"/>
              <a:t>Radiation Therapy</a:t>
            </a:r>
            <a:br>
              <a:rPr lang="en-US" altLang="en-US" sz="1800"/>
            </a:br>
            <a:br>
              <a:rPr lang="en-US" altLang="en-US" sz="1800"/>
            </a:br>
            <a:r>
              <a:rPr lang="en-US" altLang="en-US" sz="3500"/>
              <a:t>Brachytherapy</a:t>
            </a:r>
          </a:p>
        </p:txBody>
      </p:sp>
      <p:sp>
        <p:nvSpPr>
          <p:cNvPr id="17411" name="Rectangle 3">
            <a:extLst>
              <a:ext uri="{FF2B5EF4-FFF2-40B4-BE49-F238E27FC236}">
                <a16:creationId xmlns:a16="http://schemas.microsoft.com/office/drawing/2014/main" id="{87885650-7BE8-5A6A-0891-EE50C8880746}"/>
              </a:ext>
            </a:extLst>
          </p:cNvPr>
          <p:cNvSpPr>
            <a:spLocks noGrp="1" noChangeArrowheads="1"/>
          </p:cNvSpPr>
          <p:nvPr>
            <p:ph type="body" idx="1"/>
          </p:nvPr>
        </p:nvSpPr>
        <p:spPr>
          <a:xfrm>
            <a:off x="685800" y="2743200"/>
            <a:ext cx="7772400" cy="3657600"/>
          </a:xfrm>
        </p:spPr>
        <p:txBody>
          <a:bodyPr/>
          <a:lstStyle/>
          <a:p>
            <a:r>
              <a:rPr lang="en-US" altLang="en-US" sz="2800"/>
              <a:t>Uterus</a:t>
            </a:r>
          </a:p>
          <a:p>
            <a:r>
              <a:rPr lang="en-US" altLang="en-US" sz="2800"/>
              <a:t>Cervix</a:t>
            </a:r>
          </a:p>
          <a:p>
            <a:r>
              <a:rPr lang="en-US" altLang="en-US" sz="2800"/>
              <a:t>Prostate</a:t>
            </a:r>
          </a:p>
          <a:p>
            <a:r>
              <a:rPr lang="en-US" altLang="en-US" sz="2800"/>
              <a:t>Intraocular</a:t>
            </a:r>
          </a:p>
          <a:p>
            <a:r>
              <a:rPr lang="en-US" altLang="en-US" sz="2800"/>
              <a:t>Skin</a:t>
            </a:r>
          </a:p>
          <a:p>
            <a:r>
              <a:rPr lang="en-US" altLang="en-US" sz="2800"/>
              <a:t>Thyroid</a:t>
            </a:r>
          </a:p>
          <a:p>
            <a:r>
              <a:rPr lang="en-US" altLang="en-US" sz="2800"/>
              <a:t>Bone</a:t>
            </a:r>
          </a:p>
        </p:txBody>
      </p:sp>
      <p:sp>
        <p:nvSpPr>
          <p:cNvPr id="17412" name="Text Box 4">
            <a:extLst>
              <a:ext uri="{FF2B5EF4-FFF2-40B4-BE49-F238E27FC236}">
                <a16:creationId xmlns:a16="http://schemas.microsoft.com/office/drawing/2014/main" id="{C9698E55-E209-3BD8-CA69-BD9423422B90}"/>
              </a:ext>
            </a:extLst>
          </p:cNvPr>
          <p:cNvSpPr txBox="1">
            <a:spLocks noChangeArrowheads="1"/>
          </p:cNvSpPr>
          <p:nvPr/>
        </p:nvSpPr>
        <p:spPr bwMode="auto">
          <a:xfrm>
            <a:off x="822325" y="2124075"/>
            <a:ext cx="7669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t>Brachytherapy is used to treat the following cancers:</a:t>
            </a:r>
          </a:p>
        </p:txBody>
      </p:sp>
      <p:pic>
        <p:nvPicPr>
          <p:cNvPr id="17413" name="Picture 5">
            <a:extLst>
              <a:ext uri="{FF2B5EF4-FFF2-40B4-BE49-F238E27FC236}">
                <a16:creationId xmlns:a16="http://schemas.microsoft.com/office/drawing/2014/main" id="{DB05386C-ABEA-7F02-9481-D82F89720B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124200"/>
            <a:ext cx="4724400" cy="314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fltVal val="0"/>
                                          </p:val>
                                        </p:tav>
                                        <p:tav tm="100000">
                                          <p:val>
                                            <p:strVal val="#ppt_w"/>
                                          </p:val>
                                        </p:tav>
                                      </p:tavLst>
                                    </p:anim>
                                    <p:anim calcmode="lin" valueType="num">
                                      <p:cBhvr>
                                        <p:cTn id="8" dur="1000" fill="hold"/>
                                        <p:tgtEl>
                                          <p:spTgt spid="17410"/>
                                        </p:tgtEl>
                                        <p:attrNameLst>
                                          <p:attrName>ppt_h</p:attrName>
                                        </p:attrNameLst>
                                      </p:cBhvr>
                                      <p:tavLst>
                                        <p:tav tm="0">
                                          <p:val>
                                            <p:fltVal val="0"/>
                                          </p:val>
                                        </p:tav>
                                        <p:tav tm="100000">
                                          <p:val>
                                            <p:strVal val="#ppt_h"/>
                                          </p:val>
                                        </p:tav>
                                      </p:tavLst>
                                    </p:anim>
                                    <p:anim calcmode="lin" valueType="num">
                                      <p:cBhvr>
                                        <p:cTn id="9" dur="1000" fill="hold"/>
                                        <p:tgtEl>
                                          <p:spTgt spid="174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7413"/>
                                        </p:tgtEl>
                                        <p:attrNameLst>
                                          <p:attrName>style.visibility</p:attrName>
                                        </p:attrNameLst>
                                      </p:cBhvr>
                                      <p:to>
                                        <p:strVal val="visible"/>
                                      </p:to>
                                    </p:set>
                                    <p:animEffect transition="in" filter="dissolve">
                                      <p:cBhvr>
                                        <p:cTn id="15" dur="500"/>
                                        <p:tgtEl>
                                          <p:spTgt spid="174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7412"/>
                                        </p:tgtEl>
                                        <p:attrNameLst>
                                          <p:attrName>style.visibility</p:attrName>
                                        </p:attrNameLst>
                                      </p:cBhvr>
                                      <p:to>
                                        <p:strVal val="visible"/>
                                      </p:to>
                                    </p:set>
                                    <p:animEffect transition="in" filter="dissolve">
                                      <p:cBhvr>
                                        <p:cTn id="20" dur="500"/>
                                        <p:tgtEl>
                                          <p:spTgt spid="174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7411"/>
                                        </p:tgtEl>
                                        <p:attrNameLst>
                                          <p:attrName>style.visibility</p:attrName>
                                        </p:attrNameLst>
                                      </p:cBhvr>
                                      <p:to>
                                        <p:strVal val="visible"/>
                                      </p:to>
                                    </p:set>
                                    <p:animEffect transition="in" filter="dissolve">
                                      <p:cBhvr>
                                        <p:cTn id="25"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050">
            <a:extLst>
              <a:ext uri="{FF2B5EF4-FFF2-40B4-BE49-F238E27FC236}">
                <a16:creationId xmlns:a16="http://schemas.microsoft.com/office/drawing/2014/main" id="{0C2BB7FF-04B1-91BF-789F-427E55637C0A}"/>
              </a:ext>
            </a:extLst>
          </p:cNvPr>
          <p:cNvSpPr>
            <a:spLocks noGrp="1" noChangeArrowheads="1"/>
          </p:cNvSpPr>
          <p:nvPr>
            <p:ph type="title"/>
          </p:nvPr>
        </p:nvSpPr>
        <p:spPr>
          <a:xfrm>
            <a:off x="685800" y="228600"/>
            <a:ext cx="7772400" cy="1143000"/>
          </a:xfrm>
        </p:spPr>
        <p:txBody>
          <a:bodyPr/>
          <a:lstStyle/>
          <a:p>
            <a:r>
              <a:rPr lang="en-GB" altLang="en-US"/>
              <a:t>Tracers</a:t>
            </a:r>
          </a:p>
        </p:txBody>
      </p:sp>
      <p:sp>
        <p:nvSpPr>
          <p:cNvPr id="70659" name="Text Box 2051">
            <a:extLst>
              <a:ext uri="{FF2B5EF4-FFF2-40B4-BE49-F238E27FC236}">
                <a16:creationId xmlns:a16="http://schemas.microsoft.com/office/drawing/2014/main" id="{0D8A2239-9F8C-012E-83DC-CA82615BED22}"/>
              </a:ext>
            </a:extLst>
          </p:cNvPr>
          <p:cNvSpPr txBox="1">
            <a:spLocks noChangeArrowheads="1"/>
          </p:cNvSpPr>
          <p:nvPr/>
        </p:nvSpPr>
        <p:spPr bwMode="auto">
          <a:xfrm>
            <a:off x="381000" y="1295400"/>
            <a:ext cx="8458200" cy="485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US" sz="2600"/>
              <a:t>There are many uses of ionising radiation based on the fact that it is easy to detect.  In such applications, the radioactive material is used in the form of a tracer.</a:t>
            </a:r>
          </a:p>
          <a:p>
            <a:pPr algn="just"/>
            <a:endParaRPr lang="en-GB" altLang="en-US" sz="2600"/>
          </a:p>
          <a:p>
            <a:pPr algn="just"/>
            <a:r>
              <a:rPr lang="en-GB" altLang="en-US" sz="2600"/>
              <a:t>In nuclear medicine, a tracer is a radioactive substance which is taken into the body either, as an injection, or as a drink.  Such a substance is normally a gamma emitter which is detected and monitored.  </a:t>
            </a:r>
          </a:p>
          <a:p>
            <a:pPr algn="just"/>
            <a:endParaRPr lang="en-GB" altLang="en-US" sz="2600"/>
          </a:p>
          <a:p>
            <a:pPr algn="just"/>
            <a:r>
              <a:rPr lang="en-GB" altLang="en-US" sz="2600"/>
              <a:t>This gives an indication of any problems that may be present in body organs or tissues by how much, or how little, of the substance has been absorbed.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1000" fill="hold"/>
                                        <p:tgtEl>
                                          <p:spTgt spid="70658"/>
                                        </p:tgtEl>
                                        <p:attrNameLst>
                                          <p:attrName>ppt_w</p:attrName>
                                        </p:attrNameLst>
                                      </p:cBhvr>
                                      <p:tavLst>
                                        <p:tav tm="0">
                                          <p:val>
                                            <p:fltVal val="0"/>
                                          </p:val>
                                        </p:tav>
                                        <p:tav tm="100000">
                                          <p:val>
                                            <p:strVal val="#ppt_w"/>
                                          </p:val>
                                        </p:tav>
                                      </p:tavLst>
                                    </p:anim>
                                    <p:anim calcmode="lin" valueType="num">
                                      <p:cBhvr>
                                        <p:cTn id="8" dur="1000" fill="hold"/>
                                        <p:tgtEl>
                                          <p:spTgt spid="70658"/>
                                        </p:tgtEl>
                                        <p:attrNameLst>
                                          <p:attrName>ppt_h</p:attrName>
                                        </p:attrNameLst>
                                      </p:cBhvr>
                                      <p:tavLst>
                                        <p:tav tm="0">
                                          <p:val>
                                            <p:fltVal val="0"/>
                                          </p:val>
                                        </p:tav>
                                        <p:tav tm="100000">
                                          <p:val>
                                            <p:strVal val="#ppt_h"/>
                                          </p:val>
                                        </p:tav>
                                      </p:tavLst>
                                    </p:anim>
                                    <p:anim calcmode="lin" valueType="num">
                                      <p:cBhvr>
                                        <p:cTn id="9" dur="1000" fill="hold"/>
                                        <p:tgtEl>
                                          <p:spTgt spid="706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06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70659"/>
                                        </p:tgtEl>
                                        <p:attrNameLst>
                                          <p:attrName>style.visibility</p:attrName>
                                        </p:attrNameLst>
                                      </p:cBhvr>
                                      <p:to>
                                        <p:strVal val="visible"/>
                                      </p:to>
                                    </p:set>
                                    <p:animEffect transition="in" filter="dissolve">
                                      <p:cBhvr>
                                        <p:cTn id="15" dur="500"/>
                                        <p:tgtEl>
                                          <p:spTgt spid="70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250920D-579B-C2E1-1857-7C25A6060571}"/>
              </a:ext>
            </a:extLst>
          </p:cNvPr>
          <p:cNvSpPr>
            <a:spLocks noGrp="1" noChangeArrowheads="1"/>
          </p:cNvSpPr>
          <p:nvPr>
            <p:ph type="title"/>
          </p:nvPr>
        </p:nvSpPr>
        <p:spPr/>
        <p:txBody>
          <a:bodyPr/>
          <a:lstStyle/>
          <a:p>
            <a:pPr algn="just"/>
            <a:r>
              <a:rPr lang="en-US" altLang="en-US" sz="3500"/>
              <a:t>By the end of this lesson, and </a:t>
            </a:r>
            <a:r>
              <a:rPr lang="en-US" altLang="en-US" sz="3500" b="1" u="sng"/>
              <a:t>for the exam</a:t>
            </a:r>
            <a:r>
              <a:rPr lang="en-US" altLang="en-US" sz="3500"/>
              <a:t>, you should be able to:</a:t>
            </a:r>
          </a:p>
        </p:txBody>
      </p:sp>
      <p:sp>
        <p:nvSpPr>
          <p:cNvPr id="3075" name="Rectangle 3">
            <a:extLst>
              <a:ext uri="{FF2B5EF4-FFF2-40B4-BE49-F238E27FC236}">
                <a16:creationId xmlns:a16="http://schemas.microsoft.com/office/drawing/2014/main" id="{FAB9D7EE-70EB-AFEF-FF9F-DC21081B7E06}"/>
              </a:ext>
            </a:extLst>
          </p:cNvPr>
          <p:cNvSpPr>
            <a:spLocks noGrp="1" noChangeArrowheads="1"/>
          </p:cNvSpPr>
          <p:nvPr>
            <p:ph type="body" idx="1"/>
          </p:nvPr>
        </p:nvSpPr>
        <p:spPr>
          <a:xfrm>
            <a:off x="685800" y="2819400"/>
            <a:ext cx="7772400" cy="3048000"/>
          </a:xfrm>
        </p:spPr>
        <p:txBody>
          <a:bodyPr/>
          <a:lstStyle/>
          <a:p>
            <a:pPr algn="just">
              <a:lnSpc>
                <a:spcPct val="90000"/>
              </a:lnSpc>
            </a:pPr>
            <a:r>
              <a:rPr lang="en-US" altLang="en-US" sz="2800"/>
              <a:t>Describe one medical use of radiation based on the fact that that it can destroy cells (instrument sterilisation, treatment of cancer) (</a:t>
            </a:r>
            <a:r>
              <a:rPr lang="en-US" altLang="en-US" sz="2800" b="1"/>
              <a:t>General level</a:t>
            </a:r>
            <a:r>
              <a:rPr lang="en-US" altLang="en-US" sz="2800"/>
              <a:t>).</a:t>
            </a:r>
          </a:p>
          <a:p>
            <a:pPr algn="just">
              <a:lnSpc>
                <a:spcPct val="90000"/>
              </a:lnSpc>
              <a:buFontTx/>
              <a:buNone/>
            </a:pPr>
            <a:endParaRPr lang="en-US" altLang="en-US" sz="2800"/>
          </a:p>
          <a:p>
            <a:pPr algn="just">
              <a:lnSpc>
                <a:spcPct val="90000"/>
              </a:lnSpc>
            </a:pPr>
            <a:r>
              <a:rPr lang="en-US" altLang="en-US" sz="2800"/>
              <a:t>Describe one medical use of radiation based on the fact that radiation is easy to detect (</a:t>
            </a:r>
            <a:r>
              <a:rPr lang="en-US" altLang="en-US" sz="2800" b="1"/>
              <a:t>General level</a:t>
            </a:r>
            <a:r>
              <a:rPr lang="en-US" altLang="en-US" sz="2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dissolve">
                                      <p:cBhvr>
                                        <p:cTn id="15"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25FDB44-FA46-49BA-E286-D07F1B05A7F9}"/>
              </a:ext>
            </a:extLst>
          </p:cNvPr>
          <p:cNvSpPr>
            <a:spLocks noGrp="1" noChangeArrowheads="1"/>
          </p:cNvSpPr>
          <p:nvPr>
            <p:ph type="title"/>
          </p:nvPr>
        </p:nvSpPr>
        <p:spPr>
          <a:xfrm>
            <a:off x="685800" y="304800"/>
            <a:ext cx="7772400" cy="1143000"/>
          </a:xfrm>
        </p:spPr>
        <p:txBody>
          <a:bodyPr/>
          <a:lstStyle/>
          <a:p>
            <a:r>
              <a:rPr lang="en-US" altLang="en-US"/>
              <a:t>Nuclear Medicine</a:t>
            </a:r>
            <a:br>
              <a:rPr lang="en-US" altLang="en-US" sz="3500"/>
            </a:br>
            <a:r>
              <a:rPr lang="en-US" altLang="en-US" sz="3500"/>
              <a:t>Tracers</a:t>
            </a:r>
          </a:p>
        </p:txBody>
      </p:sp>
      <p:sp>
        <p:nvSpPr>
          <p:cNvPr id="19459" name="Rectangle 3">
            <a:extLst>
              <a:ext uri="{FF2B5EF4-FFF2-40B4-BE49-F238E27FC236}">
                <a16:creationId xmlns:a16="http://schemas.microsoft.com/office/drawing/2014/main" id="{584CB552-E258-585E-A7B4-6A786FE34845}"/>
              </a:ext>
            </a:extLst>
          </p:cNvPr>
          <p:cNvSpPr>
            <a:spLocks noGrp="1" noChangeArrowheads="1"/>
          </p:cNvSpPr>
          <p:nvPr>
            <p:ph type="body" idx="1"/>
          </p:nvPr>
        </p:nvSpPr>
        <p:spPr>
          <a:xfrm>
            <a:off x="457200" y="4648200"/>
            <a:ext cx="8153400" cy="1676400"/>
          </a:xfrm>
        </p:spPr>
        <p:txBody>
          <a:bodyPr/>
          <a:lstStyle/>
          <a:p>
            <a:pPr algn="just"/>
            <a:r>
              <a:rPr lang="en-US" altLang="en-US" sz="2600"/>
              <a:t>A drug which is chosen for the particular organ that is being studied.</a:t>
            </a:r>
          </a:p>
          <a:p>
            <a:pPr algn="just"/>
            <a:r>
              <a:rPr lang="en-US" altLang="en-US" sz="2600"/>
              <a:t>A radioactive substance which is a gamma emitter.</a:t>
            </a:r>
          </a:p>
        </p:txBody>
      </p:sp>
      <p:sp>
        <p:nvSpPr>
          <p:cNvPr id="19460" name="Text Box 4">
            <a:extLst>
              <a:ext uri="{FF2B5EF4-FFF2-40B4-BE49-F238E27FC236}">
                <a16:creationId xmlns:a16="http://schemas.microsoft.com/office/drawing/2014/main" id="{F354E44B-90A9-6193-13AA-8CFDF0629733}"/>
              </a:ext>
            </a:extLst>
          </p:cNvPr>
          <p:cNvSpPr txBox="1">
            <a:spLocks noChangeArrowheads="1"/>
          </p:cNvSpPr>
          <p:nvPr/>
        </p:nvSpPr>
        <p:spPr bwMode="auto">
          <a:xfrm>
            <a:off x="304800" y="1600200"/>
            <a:ext cx="85344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600"/>
              <a:t>It is important to be able to study internal organs, or tissues, without the need for surgery.  In such cases, radioactive tracers can be injected into the body so such studies can take place.  The path of these tracers can be detected using a gamma camera because of their radioactivity.    </a:t>
            </a:r>
          </a:p>
        </p:txBody>
      </p:sp>
      <p:sp>
        <p:nvSpPr>
          <p:cNvPr id="19461" name="Text Box 5">
            <a:extLst>
              <a:ext uri="{FF2B5EF4-FFF2-40B4-BE49-F238E27FC236}">
                <a16:creationId xmlns:a16="http://schemas.microsoft.com/office/drawing/2014/main" id="{5A363035-8F84-29AF-ED6C-ABB1A4AF1443}"/>
              </a:ext>
            </a:extLst>
          </p:cNvPr>
          <p:cNvSpPr txBox="1">
            <a:spLocks noChangeArrowheads="1"/>
          </p:cNvSpPr>
          <p:nvPr/>
        </p:nvSpPr>
        <p:spPr bwMode="auto">
          <a:xfrm>
            <a:off x="381000" y="3886200"/>
            <a:ext cx="45561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a:t>Such tracers consist of two parts: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fltVal val="0"/>
                                          </p:val>
                                        </p:tav>
                                        <p:tav tm="100000">
                                          <p:val>
                                            <p:strVal val="#ppt_w"/>
                                          </p:val>
                                        </p:tav>
                                      </p:tavLst>
                                    </p:anim>
                                    <p:anim calcmode="lin" valueType="num">
                                      <p:cBhvr>
                                        <p:cTn id="8" dur="1000" fill="hold"/>
                                        <p:tgtEl>
                                          <p:spTgt spid="19458"/>
                                        </p:tgtEl>
                                        <p:attrNameLst>
                                          <p:attrName>ppt_h</p:attrName>
                                        </p:attrNameLst>
                                      </p:cBhvr>
                                      <p:tavLst>
                                        <p:tav tm="0">
                                          <p:val>
                                            <p:fltVal val="0"/>
                                          </p:val>
                                        </p:tav>
                                        <p:tav tm="100000">
                                          <p:val>
                                            <p:strVal val="#ppt_h"/>
                                          </p:val>
                                        </p:tav>
                                      </p:tavLst>
                                    </p:anim>
                                    <p:anim calcmode="lin" valueType="num">
                                      <p:cBhvr>
                                        <p:cTn id="9" dur="1000" fill="hold"/>
                                        <p:tgtEl>
                                          <p:spTgt spid="194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4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9460"/>
                                        </p:tgtEl>
                                        <p:attrNameLst>
                                          <p:attrName>style.visibility</p:attrName>
                                        </p:attrNameLst>
                                      </p:cBhvr>
                                      <p:to>
                                        <p:strVal val="visible"/>
                                      </p:to>
                                    </p:set>
                                    <p:animEffect transition="in" filter="dissolve">
                                      <p:cBhvr>
                                        <p:cTn id="15" dur="500"/>
                                        <p:tgtEl>
                                          <p:spTgt spid="1946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9461"/>
                                        </p:tgtEl>
                                        <p:attrNameLst>
                                          <p:attrName>style.visibility</p:attrName>
                                        </p:attrNameLst>
                                      </p:cBhvr>
                                      <p:to>
                                        <p:strVal val="visible"/>
                                      </p:to>
                                    </p:set>
                                    <p:animEffect transition="in" filter="dissolve">
                                      <p:cBhvr>
                                        <p:cTn id="20" dur="500"/>
                                        <p:tgtEl>
                                          <p:spTgt spid="1946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9459"/>
                                        </p:tgtEl>
                                        <p:attrNameLst>
                                          <p:attrName>style.visibility</p:attrName>
                                        </p:attrNameLst>
                                      </p:cBhvr>
                                      <p:to>
                                        <p:strVal val="visible"/>
                                      </p:to>
                                    </p:set>
                                    <p:animEffect transition="in" filter="dissolve">
                                      <p:cBhvr>
                                        <p:cTn id="25"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050">
            <a:extLst>
              <a:ext uri="{FF2B5EF4-FFF2-40B4-BE49-F238E27FC236}">
                <a16:creationId xmlns:a16="http://schemas.microsoft.com/office/drawing/2014/main" id="{66B3FEBD-602B-1520-88D1-7A9DCD74BB71}"/>
              </a:ext>
            </a:extLst>
          </p:cNvPr>
          <p:cNvSpPr>
            <a:spLocks noGrp="1" noChangeArrowheads="1"/>
          </p:cNvSpPr>
          <p:nvPr>
            <p:ph type="ctrTitle"/>
          </p:nvPr>
        </p:nvSpPr>
        <p:spPr>
          <a:xfrm>
            <a:off x="685800" y="304800"/>
            <a:ext cx="7772400" cy="1143000"/>
          </a:xfrm>
        </p:spPr>
        <p:txBody>
          <a:bodyPr anchor="ctr"/>
          <a:lstStyle/>
          <a:p>
            <a:r>
              <a:rPr lang="en-US" altLang="en-US" sz="4000"/>
              <a:t>Tracers Used in Nuclear Medicine</a:t>
            </a:r>
          </a:p>
        </p:txBody>
      </p:sp>
      <p:graphicFrame>
        <p:nvGraphicFramePr>
          <p:cNvPr id="28803" name="Group 2179">
            <a:extLst>
              <a:ext uri="{FF2B5EF4-FFF2-40B4-BE49-F238E27FC236}">
                <a16:creationId xmlns:a16="http://schemas.microsoft.com/office/drawing/2014/main" id="{8AB2DB7C-0B5D-5FE2-E4EB-62177EBA3777}"/>
              </a:ext>
            </a:extLst>
          </p:cNvPr>
          <p:cNvGraphicFramePr>
            <a:graphicFrameLocks noGrp="1"/>
          </p:cNvGraphicFramePr>
          <p:nvPr/>
        </p:nvGraphicFramePr>
        <p:xfrm>
          <a:off x="457200" y="1828800"/>
          <a:ext cx="8229600" cy="4478338"/>
        </p:xfrm>
        <a:graphic>
          <a:graphicData uri="http://schemas.openxmlformats.org/drawingml/2006/table">
            <a:tbl>
              <a:tblPr/>
              <a:tblGrid>
                <a:gridCol w="2895600">
                  <a:extLst>
                    <a:ext uri="{9D8B030D-6E8A-4147-A177-3AD203B41FA5}">
                      <a16:colId xmlns:a16="http://schemas.microsoft.com/office/drawing/2014/main" val="2270846550"/>
                    </a:ext>
                  </a:extLst>
                </a:gridCol>
                <a:gridCol w="1143000">
                  <a:extLst>
                    <a:ext uri="{9D8B030D-6E8A-4147-A177-3AD203B41FA5}">
                      <a16:colId xmlns:a16="http://schemas.microsoft.com/office/drawing/2014/main" val="4233747047"/>
                    </a:ext>
                  </a:extLst>
                </a:gridCol>
                <a:gridCol w="1447800">
                  <a:extLst>
                    <a:ext uri="{9D8B030D-6E8A-4147-A177-3AD203B41FA5}">
                      <a16:colId xmlns:a16="http://schemas.microsoft.com/office/drawing/2014/main" val="3479933605"/>
                    </a:ext>
                  </a:extLst>
                </a:gridCol>
                <a:gridCol w="2743200">
                  <a:extLst>
                    <a:ext uri="{9D8B030D-6E8A-4147-A177-3AD203B41FA5}">
                      <a16:colId xmlns:a16="http://schemas.microsoft.com/office/drawing/2014/main" val="2253758375"/>
                    </a:ext>
                  </a:extLst>
                </a:gridCol>
              </a:tblGrid>
              <a:tr h="6778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Times New Roman" panose="02020603050405020304" pitchFamily="18" charset="0"/>
                        </a:rPr>
                        <a:t>Pharmaceutical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Times New Roman" panose="02020603050405020304"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Times New Roman" panose="02020603050405020304" pitchFamily="18" charset="0"/>
                        </a:rPr>
                        <a:t>Activity (MBq)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Times New Roman" panose="02020603050405020304" pitchFamily="18" charset="0"/>
                        </a:rPr>
                        <a:t>Medical Use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7477374"/>
                  </a:ext>
                </a:extLst>
              </a:tr>
              <a:tr h="6762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Pertechnetate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30000">
                          <a:ln>
                            <a:noFill/>
                          </a:ln>
                          <a:solidFill>
                            <a:schemeClr val="tx1"/>
                          </a:solidFill>
                          <a:effectLst/>
                          <a:latin typeface="Times New Roman" panose="02020603050405020304" pitchFamily="18" charset="0"/>
                        </a:rPr>
                        <a:t>99m</a:t>
                      </a:r>
                      <a:r>
                        <a:rPr kumimoji="0" lang="en-US" altLang="en-US" sz="2000" b="0" i="0" u="none" strike="noStrike" cap="none" normalizeH="0" baseline="0">
                          <a:ln>
                            <a:noFill/>
                          </a:ln>
                          <a:solidFill>
                            <a:schemeClr val="tx1"/>
                          </a:solidFill>
                          <a:effectLst/>
                          <a:latin typeface="Times New Roman" panose="02020603050405020304" pitchFamily="18" charset="0"/>
                        </a:rPr>
                        <a:t>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550 - 1200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Brain Imaging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55736099"/>
                  </a:ext>
                </a:extLst>
              </a:tr>
              <a:tr h="6778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Pyrophosphate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30000">
                          <a:ln>
                            <a:noFill/>
                          </a:ln>
                          <a:solidFill>
                            <a:schemeClr val="tx1"/>
                          </a:solidFill>
                          <a:effectLst/>
                          <a:latin typeface="Times New Roman" panose="02020603050405020304" pitchFamily="18" charset="0"/>
                        </a:rPr>
                        <a:t>99m</a:t>
                      </a:r>
                      <a:r>
                        <a:rPr kumimoji="0" lang="en-US" altLang="en-US" sz="2000" b="0" i="0" u="none" strike="noStrike" cap="none" normalizeH="0" baseline="0">
                          <a:ln>
                            <a:noFill/>
                          </a:ln>
                          <a:solidFill>
                            <a:schemeClr val="tx1"/>
                          </a:solidFill>
                          <a:effectLst/>
                          <a:latin typeface="Times New Roman" panose="02020603050405020304" pitchFamily="18" charset="0"/>
                        </a:rPr>
                        <a:t>Tc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400 - 600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Acute Cardiac Infarct Imaging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9021537"/>
                  </a:ext>
                </a:extLst>
              </a:tr>
              <a:tr h="6778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Diethylene Triamine Pentaacetic Acid (DTPA)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30000">
                          <a:ln>
                            <a:noFill/>
                          </a:ln>
                          <a:solidFill>
                            <a:schemeClr val="tx1"/>
                          </a:solidFill>
                          <a:effectLst/>
                          <a:latin typeface="Times New Roman" panose="02020603050405020304" pitchFamily="18" charset="0"/>
                        </a:rPr>
                        <a:t>99m</a:t>
                      </a:r>
                      <a:r>
                        <a:rPr kumimoji="0" lang="en-US" altLang="en-US" sz="2000" b="0" i="0" u="none" strike="noStrike" cap="none" normalizeH="0" baseline="0">
                          <a:ln>
                            <a:noFill/>
                          </a:ln>
                          <a:solidFill>
                            <a:schemeClr val="tx1"/>
                          </a:solidFill>
                          <a:effectLst/>
                          <a:latin typeface="Times New Roman" panose="02020603050405020304" pitchFamily="18" charset="0"/>
                        </a:rPr>
                        <a:t>Tc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20 - 40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Lung Ventilation Imaging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9785824"/>
                  </a:ext>
                </a:extLst>
              </a:tr>
              <a:tr h="6762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Benzoylmercaptoacetyltriglycerine (MAG3)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30000">
                          <a:ln>
                            <a:noFill/>
                          </a:ln>
                          <a:solidFill>
                            <a:schemeClr val="tx1"/>
                          </a:solidFill>
                          <a:effectLst/>
                          <a:latin typeface="Times New Roman" panose="02020603050405020304" pitchFamily="18" charset="0"/>
                        </a:rPr>
                        <a:t>99m</a:t>
                      </a:r>
                      <a:r>
                        <a:rPr kumimoji="0" lang="en-US" altLang="en-US" sz="2000" b="0" i="0" u="none" strike="noStrike" cap="none" normalizeH="0" baseline="0">
                          <a:ln>
                            <a:noFill/>
                          </a:ln>
                          <a:solidFill>
                            <a:schemeClr val="tx1"/>
                          </a:solidFill>
                          <a:effectLst/>
                          <a:latin typeface="Times New Roman" panose="02020603050405020304" pitchFamily="18" charset="0"/>
                        </a:rPr>
                        <a:t>Tc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50 - 400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Renogram Imaging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2325252"/>
                  </a:ext>
                </a:extLst>
              </a:tr>
              <a:tr h="6778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Methylene Diphosphonate (MDP)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30000">
                          <a:ln>
                            <a:noFill/>
                          </a:ln>
                          <a:solidFill>
                            <a:schemeClr val="tx1"/>
                          </a:solidFill>
                          <a:effectLst/>
                          <a:latin typeface="Times New Roman" panose="02020603050405020304" pitchFamily="18" charset="0"/>
                        </a:rPr>
                        <a:t>99m</a:t>
                      </a:r>
                      <a:r>
                        <a:rPr kumimoji="0" lang="en-US" altLang="en-US" sz="2000" b="0" i="0" u="none" strike="noStrike" cap="none" normalizeH="0" baseline="0">
                          <a:ln>
                            <a:noFill/>
                          </a:ln>
                          <a:solidFill>
                            <a:schemeClr val="tx1"/>
                          </a:solidFill>
                          <a:effectLst/>
                          <a:latin typeface="Times New Roman" panose="02020603050405020304" pitchFamily="18" charset="0"/>
                        </a:rPr>
                        <a:t>Tc</a:t>
                      </a: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350 - 750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imes New Roman" panose="02020603050405020304" pitchFamily="18" charset="0"/>
                        </a:rPr>
                        <a:t>Bone Scans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681801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fltVal val="0"/>
                                          </p:val>
                                        </p:tav>
                                        <p:tav tm="100000">
                                          <p:val>
                                            <p:strVal val="#ppt_w"/>
                                          </p:val>
                                        </p:tav>
                                      </p:tavLst>
                                    </p:anim>
                                    <p:anim calcmode="lin" valueType="num">
                                      <p:cBhvr>
                                        <p:cTn id="8" dur="1000" fill="hold"/>
                                        <p:tgtEl>
                                          <p:spTgt spid="28674"/>
                                        </p:tgtEl>
                                        <p:attrNameLst>
                                          <p:attrName>ppt_h</p:attrName>
                                        </p:attrNameLst>
                                      </p:cBhvr>
                                      <p:tavLst>
                                        <p:tav tm="0">
                                          <p:val>
                                            <p:fltVal val="0"/>
                                          </p:val>
                                        </p:tav>
                                        <p:tav tm="100000">
                                          <p:val>
                                            <p:strVal val="#ppt_h"/>
                                          </p:val>
                                        </p:tav>
                                      </p:tavLst>
                                    </p:anim>
                                    <p:anim calcmode="lin" valueType="num">
                                      <p:cBhvr>
                                        <p:cTn id="9" dur="1000" fill="hold"/>
                                        <p:tgtEl>
                                          <p:spTgt spid="286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6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8803"/>
                                        </p:tgtEl>
                                        <p:attrNameLst>
                                          <p:attrName>style.visibility</p:attrName>
                                        </p:attrNameLst>
                                      </p:cBhvr>
                                      <p:to>
                                        <p:strVal val="visible"/>
                                      </p:to>
                                    </p:set>
                                    <p:animEffect transition="in" filter="dissolve">
                                      <p:cBhvr>
                                        <p:cTn id="15" dur="500"/>
                                        <p:tgtEl>
                                          <p:spTgt spid="28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DE4DEE1-BFA4-363F-2A7A-3D9CC84ADD8A}"/>
              </a:ext>
            </a:extLst>
          </p:cNvPr>
          <p:cNvSpPr>
            <a:spLocks noGrp="1" noChangeArrowheads="1"/>
          </p:cNvSpPr>
          <p:nvPr>
            <p:ph type="title"/>
          </p:nvPr>
        </p:nvSpPr>
        <p:spPr>
          <a:xfrm>
            <a:off x="609600" y="381000"/>
            <a:ext cx="7772400" cy="1295400"/>
          </a:xfrm>
        </p:spPr>
        <p:txBody>
          <a:bodyPr/>
          <a:lstStyle/>
          <a:p>
            <a:r>
              <a:rPr lang="en-US" altLang="en-US"/>
              <a:t>Factors Which Affect the Choice of Tracer</a:t>
            </a:r>
            <a:endParaRPr lang="en-US" altLang="en-US" sz="3500"/>
          </a:p>
        </p:txBody>
      </p:sp>
      <p:sp>
        <p:nvSpPr>
          <p:cNvPr id="20483" name="Rectangle 3">
            <a:extLst>
              <a:ext uri="{FF2B5EF4-FFF2-40B4-BE49-F238E27FC236}">
                <a16:creationId xmlns:a16="http://schemas.microsoft.com/office/drawing/2014/main" id="{3A622B33-B0B2-A9B1-B171-D5F6B137805B}"/>
              </a:ext>
            </a:extLst>
          </p:cNvPr>
          <p:cNvSpPr>
            <a:spLocks noGrp="1" noChangeArrowheads="1"/>
          </p:cNvSpPr>
          <p:nvPr>
            <p:ph type="body" idx="1"/>
          </p:nvPr>
        </p:nvSpPr>
        <p:spPr>
          <a:xfrm>
            <a:off x="685800" y="3352800"/>
            <a:ext cx="7772400" cy="2819400"/>
          </a:xfrm>
        </p:spPr>
        <p:txBody>
          <a:bodyPr/>
          <a:lstStyle/>
          <a:p>
            <a:pPr algn="just"/>
            <a:r>
              <a:rPr lang="en-US" altLang="en-US"/>
              <a:t>They will concentrate in the organ, or tissue, which is to be examined.</a:t>
            </a:r>
          </a:p>
          <a:p>
            <a:pPr algn="just"/>
            <a:r>
              <a:rPr lang="en-US" altLang="en-US"/>
              <a:t>They will lose their radioactivity (short t).</a:t>
            </a:r>
          </a:p>
          <a:p>
            <a:pPr algn="just"/>
            <a:r>
              <a:rPr lang="en-US" altLang="en-US"/>
              <a:t>They emit gamma rays which will be detected outside the body.</a:t>
            </a:r>
          </a:p>
        </p:txBody>
      </p:sp>
      <p:sp>
        <p:nvSpPr>
          <p:cNvPr id="20485" name="Text Box 5">
            <a:extLst>
              <a:ext uri="{FF2B5EF4-FFF2-40B4-BE49-F238E27FC236}">
                <a16:creationId xmlns:a16="http://schemas.microsoft.com/office/drawing/2014/main" id="{C987AE68-DC53-F846-AD32-3D3F05774C92}"/>
              </a:ext>
            </a:extLst>
          </p:cNvPr>
          <p:cNvSpPr txBox="1">
            <a:spLocks noChangeArrowheads="1"/>
          </p:cNvSpPr>
          <p:nvPr/>
        </p:nvSpPr>
        <p:spPr bwMode="auto">
          <a:xfrm>
            <a:off x="762000" y="2209800"/>
            <a:ext cx="5300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Such tracers are chosen so that: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fltVal val="0"/>
                                          </p:val>
                                        </p:tav>
                                        <p:tav tm="100000">
                                          <p:val>
                                            <p:strVal val="#ppt_w"/>
                                          </p:val>
                                        </p:tav>
                                      </p:tavLst>
                                    </p:anim>
                                    <p:anim calcmode="lin" valueType="num">
                                      <p:cBhvr>
                                        <p:cTn id="8" dur="1000" fill="hold"/>
                                        <p:tgtEl>
                                          <p:spTgt spid="20482"/>
                                        </p:tgtEl>
                                        <p:attrNameLst>
                                          <p:attrName>ppt_h</p:attrName>
                                        </p:attrNameLst>
                                      </p:cBhvr>
                                      <p:tavLst>
                                        <p:tav tm="0">
                                          <p:val>
                                            <p:fltVal val="0"/>
                                          </p:val>
                                        </p:tav>
                                        <p:tav tm="100000">
                                          <p:val>
                                            <p:strVal val="#ppt_h"/>
                                          </p:val>
                                        </p:tav>
                                      </p:tavLst>
                                    </p:anim>
                                    <p:anim calcmode="lin" valueType="num">
                                      <p:cBhvr>
                                        <p:cTn id="9" dur="1000" fill="hold"/>
                                        <p:tgtEl>
                                          <p:spTgt spid="2048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48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0485"/>
                                        </p:tgtEl>
                                        <p:attrNameLst>
                                          <p:attrName>style.visibility</p:attrName>
                                        </p:attrNameLst>
                                      </p:cBhvr>
                                      <p:to>
                                        <p:strVal val="visible"/>
                                      </p:to>
                                    </p:set>
                                    <p:animEffect transition="in" filter="dissolve">
                                      <p:cBhvr>
                                        <p:cTn id="15" dur="500"/>
                                        <p:tgtEl>
                                          <p:spTgt spid="2048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0483"/>
                                        </p:tgtEl>
                                        <p:attrNameLst>
                                          <p:attrName>style.visibility</p:attrName>
                                        </p:attrNameLst>
                                      </p:cBhvr>
                                      <p:to>
                                        <p:strVal val="visible"/>
                                      </p:to>
                                    </p:set>
                                    <p:animEffect transition="in" filter="dissolve">
                                      <p:cBhvr>
                                        <p:cTn id="20"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4F0C2F-6B61-C84B-E63B-765599C7C942}"/>
              </a:ext>
            </a:extLst>
          </p:cNvPr>
          <p:cNvSpPr>
            <a:spLocks noGrp="1" noChangeArrowheads="1"/>
          </p:cNvSpPr>
          <p:nvPr>
            <p:ph type="title"/>
          </p:nvPr>
        </p:nvSpPr>
        <p:spPr>
          <a:xfrm>
            <a:off x="685800" y="609600"/>
            <a:ext cx="7772400" cy="1371600"/>
          </a:xfrm>
        </p:spPr>
        <p:txBody>
          <a:bodyPr/>
          <a:lstStyle/>
          <a:p>
            <a:r>
              <a:rPr lang="en-US" altLang="en-US"/>
              <a:t>Factors Which Affect the Choice of Tracer</a:t>
            </a:r>
          </a:p>
        </p:txBody>
      </p:sp>
      <p:sp>
        <p:nvSpPr>
          <p:cNvPr id="21507" name="Rectangle 3">
            <a:extLst>
              <a:ext uri="{FF2B5EF4-FFF2-40B4-BE49-F238E27FC236}">
                <a16:creationId xmlns:a16="http://schemas.microsoft.com/office/drawing/2014/main" id="{1A497C03-E464-628F-6432-AEE2AC97487B}"/>
              </a:ext>
            </a:extLst>
          </p:cNvPr>
          <p:cNvSpPr>
            <a:spLocks noGrp="1" noChangeArrowheads="1"/>
          </p:cNvSpPr>
          <p:nvPr>
            <p:ph type="body" idx="1"/>
          </p:nvPr>
        </p:nvSpPr>
        <p:spPr>
          <a:xfrm>
            <a:off x="685800" y="2286000"/>
            <a:ext cx="7772400" cy="3810000"/>
          </a:xfrm>
        </p:spPr>
        <p:txBody>
          <a:bodyPr/>
          <a:lstStyle/>
          <a:p>
            <a:pPr algn="just"/>
            <a:r>
              <a:rPr lang="en-US" altLang="en-US"/>
              <a:t>Gamma rays are chosen since alpha and beta particles would be absorbed by tissues and not be detected outside the body.</a:t>
            </a:r>
          </a:p>
          <a:p>
            <a:pPr algn="just">
              <a:buFontTx/>
              <a:buNone/>
            </a:pPr>
            <a:endParaRPr lang="en-US" altLang="en-US"/>
          </a:p>
          <a:p>
            <a:pPr algn="just"/>
            <a:r>
              <a:rPr lang="en-US" altLang="en-US"/>
              <a:t>Technitium-99m is most widely used because it has a half-life of 6 hours.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anim calcmode="lin" valueType="num">
                                      <p:cBhvr>
                                        <p:cTn id="9" dur="1000" fill="hold"/>
                                        <p:tgtEl>
                                          <p:spTgt spid="2150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1507"/>
                                        </p:tgtEl>
                                        <p:attrNameLst>
                                          <p:attrName>style.visibility</p:attrName>
                                        </p:attrNameLst>
                                      </p:cBhvr>
                                      <p:to>
                                        <p:strVal val="visible"/>
                                      </p:to>
                                    </p:set>
                                    <p:animEffect transition="in" filter="dissolve">
                                      <p:cBhvr>
                                        <p:cTn id="15"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03A5450-2AC5-7F0B-17E0-CF29EEFC1E5F}"/>
              </a:ext>
            </a:extLst>
          </p:cNvPr>
          <p:cNvSpPr>
            <a:spLocks noGrp="1" noChangeArrowheads="1"/>
          </p:cNvSpPr>
          <p:nvPr>
            <p:ph type="title"/>
          </p:nvPr>
        </p:nvSpPr>
        <p:spPr>
          <a:xfrm>
            <a:off x="685800" y="381000"/>
            <a:ext cx="7772400" cy="1524000"/>
          </a:xfrm>
        </p:spPr>
        <p:txBody>
          <a:bodyPr/>
          <a:lstStyle/>
          <a:p>
            <a:r>
              <a:rPr lang="en-US" altLang="en-US"/>
              <a:t>Why is a half-life of 6 hours important?</a:t>
            </a:r>
            <a:endParaRPr lang="en-US" altLang="en-US" sz="3500"/>
          </a:p>
        </p:txBody>
      </p:sp>
      <p:sp>
        <p:nvSpPr>
          <p:cNvPr id="22531" name="Rectangle 3">
            <a:extLst>
              <a:ext uri="{FF2B5EF4-FFF2-40B4-BE49-F238E27FC236}">
                <a16:creationId xmlns:a16="http://schemas.microsoft.com/office/drawing/2014/main" id="{CEEB0616-0DAC-2581-CD65-8885152B8172}"/>
              </a:ext>
            </a:extLst>
          </p:cNvPr>
          <p:cNvSpPr>
            <a:spLocks noGrp="1" noChangeArrowheads="1"/>
          </p:cNvSpPr>
          <p:nvPr>
            <p:ph type="body" idx="1"/>
          </p:nvPr>
        </p:nvSpPr>
        <p:spPr>
          <a:xfrm>
            <a:off x="685800" y="3200400"/>
            <a:ext cx="7772400" cy="2667000"/>
          </a:xfrm>
        </p:spPr>
        <p:txBody>
          <a:bodyPr/>
          <a:lstStyle/>
          <a:p>
            <a:pPr algn="just"/>
            <a:r>
              <a:rPr lang="en-US" altLang="en-US" sz="2800"/>
              <a:t>A shorter half-life would not allow sufficient measurements or images to be obtained.</a:t>
            </a:r>
          </a:p>
          <a:p>
            <a:pPr algn="just">
              <a:buFontTx/>
              <a:buNone/>
            </a:pPr>
            <a:endParaRPr lang="en-US" altLang="en-US" sz="2800"/>
          </a:p>
          <a:p>
            <a:pPr algn="just"/>
            <a:r>
              <a:rPr lang="en-US" altLang="en-US" sz="2800"/>
              <a:t>A longer half-life would increase the amount of radiation the body organs or tissues receive.</a:t>
            </a:r>
          </a:p>
        </p:txBody>
      </p:sp>
      <p:sp>
        <p:nvSpPr>
          <p:cNvPr id="22532" name="Text Box 4">
            <a:extLst>
              <a:ext uri="{FF2B5EF4-FFF2-40B4-BE49-F238E27FC236}">
                <a16:creationId xmlns:a16="http://schemas.microsoft.com/office/drawing/2014/main" id="{4F593C7B-0EB9-B171-512A-745FDD9295D1}"/>
              </a:ext>
            </a:extLst>
          </p:cNvPr>
          <p:cNvSpPr txBox="1">
            <a:spLocks noChangeArrowheads="1"/>
          </p:cNvSpPr>
          <p:nvPr/>
        </p:nvSpPr>
        <p:spPr bwMode="auto">
          <a:xfrm>
            <a:off x="685800" y="2209800"/>
            <a:ext cx="6311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t>A half-life of 6 hours is important because: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fltVal val="0"/>
                                          </p:val>
                                        </p:tav>
                                        <p:tav tm="100000">
                                          <p:val>
                                            <p:strVal val="#ppt_w"/>
                                          </p:val>
                                        </p:tav>
                                      </p:tavLst>
                                    </p:anim>
                                    <p:anim calcmode="lin" valueType="num">
                                      <p:cBhvr>
                                        <p:cTn id="8" dur="1000" fill="hold"/>
                                        <p:tgtEl>
                                          <p:spTgt spid="22530"/>
                                        </p:tgtEl>
                                        <p:attrNameLst>
                                          <p:attrName>ppt_h</p:attrName>
                                        </p:attrNameLst>
                                      </p:cBhvr>
                                      <p:tavLst>
                                        <p:tav tm="0">
                                          <p:val>
                                            <p:fltVal val="0"/>
                                          </p:val>
                                        </p:tav>
                                        <p:tav tm="100000">
                                          <p:val>
                                            <p:strVal val="#ppt_h"/>
                                          </p:val>
                                        </p:tav>
                                      </p:tavLst>
                                    </p:anim>
                                    <p:anim calcmode="lin" valueType="num">
                                      <p:cBhvr>
                                        <p:cTn id="9" dur="1000" fill="hold"/>
                                        <p:tgtEl>
                                          <p:spTgt spid="225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2532"/>
                                        </p:tgtEl>
                                        <p:attrNameLst>
                                          <p:attrName>style.visibility</p:attrName>
                                        </p:attrNameLst>
                                      </p:cBhvr>
                                      <p:to>
                                        <p:strVal val="visible"/>
                                      </p:to>
                                    </p:set>
                                    <p:animEffect transition="in" filter="dissolve">
                                      <p:cBhvr>
                                        <p:cTn id="15" dur="500"/>
                                        <p:tgtEl>
                                          <p:spTgt spid="2253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2531"/>
                                        </p:tgtEl>
                                        <p:attrNameLst>
                                          <p:attrName>style.visibility</p:attrName>
                                        </p:attrNameLst>
                                      </p:cBhvr>
                                      <p:to>
                                        <p:strVal val="visible"/>
                                      </p:to>
                                    </p:set>
                                    <p:animEffect transition="in" filter="dissolve">
                                      <p:cBhvr>
                                        <p:cTn id="20"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05DB9D5-FEB3-7F7C-8D84-4C70CE6CC341}"/>
              </a:ext>
            </a:extLst>
          </p:cNvPr>
          <p:cNvSpPr>
            <a:spLocks noGrp="1" noChangeArrowheads="1"/>
          </p:cNvSpPr>
          <p:nvPr>
            <p:ph type="title"/>
          </p:nvPr>
        </p:nvSpPr>
        <p:spPr>
          <a:xfrm>
            <a:off x="762000" y="381000"/>
            <a:ext cx="7696200" cy="1371600"/>
          </a:xfrm>
        </p:spPr>
        <p:txBody>
          <a:bodyPr/>
          <a:lstStyle/>
          <a:p>
            <a:r>
              <a:rPr lang="en-US" altLang="en-US"/>
              <a:t>The Gamma Camera</a:t>
            </a:r>
          </a:p>
        </p:txBody>
      </p:sp>
      <p:sp>
        <p:nvSpPr>
          <p:cNvPr id="23556" name="Text Box 4">
            <a:extLst>
              <a:ext uri="{FF2B5EF4-FFF2-40B4-BE49-F238E27FC236}">
                <a16:creationId xmlns:a16="http://schemas.microsoft.com/office/drawing/2014/main" id="{B517B305-00CC-17C4-E934-35EE509F8330}"/>
              </a:ext>
            </a:extLst>
          </p:cNvPr>
          <p:cNvSpPr txBox="1">
            <a:spLocks noChangeArrowheads="1"/>
          </p:cNvSpPr>
          <p:nvPr/>
        </p:nvSpPr>
        <p:spPr bwMode="auto">
          <a:xfrm>
            <a:off x="457200" y="2286000"/>
            <a:ext cx="8245475"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The tracer is injected into the patient.  The radiation emitted from the patient is detected using a gamma camera.</a:t>
            </a:r>
          </a:p>
          <a:p>
            <a:pPr algn="just"/>
            <a:endParaRPr lang="en-US" altLang="en-US" sz="2800"/>
          </a:p>
          <a:p>
            <a:pPr algn="just"/>
            <a:r>
              <a:rPr lang="en-US" altLang="en-US" sz="2800"/>
              <a:t>A typical gamma camera is 40 cm in diameter – large enough to examine body tissues or specific organs.  The gamma rays are given off in all directions but only the ones which travel towards the gamma camera will be detected.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ppt_w</p:attrName>
                                        </p:attrNameLst>
                                      </p:cBhvr>
                                      <p:tavLst>
                                        <p:tav tm="0">
                                          <p:val>
                                            <p:fltVal val="0"/>
                                          </p:val>
                                        </p:tav>
                                        <p:tav tm="100000">
                                          <p:val>
                                            <p:strVal val="#ppt_w"/>
                                          </p:val>
                                        </p:tav>
                                      </p:tavLst>
                                    </p:anim>
                                    <p:anim calcmode="lin" valueType="num">
                                      <p:cBhvr>
                                        <p:cTn id="8" dur="1000" fill="hold"/>
                                        <p:tgtEl>
                                          <p:spTgt spid="23554"/>
                                        </p:tgtEl>
                                        <p:attrNameLst>
                                          <p:attrName>ppt_h</p:attrName>
                                        </p:attrNameLst>
                                      </p:cBhvr>
                                      <p:tavLst>
                                        <p:tav tm="0">
                                          <p:val>
                                            <p:fltVal val="0"/>
                                          </p:val>
                                        </p:tav>
                                        <p:tav tm="100000">
                                          <p:val>
                                            <p:strVal val="#ppt_h"/>
                                          </p:val>
                                        </p:tav>
                                      </p:tavLst>
                                    </p:anim>
                                    <p:anim calcmode="lin" valueType="num">
                                      <p:cBhvr>
                                        <p:cTn id="9" dur="1000" fill="hold"/>
                                        <p:tgtEl>
                                          <p:spTgt spid="235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5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3556"/>
                                        </p:tgtEl>
                                        <p:attrNameLst>
                                          <p:attrName>style.visibility</p:attrName>
                                        </p:attrNameLst>
                                      </p:cBhvr>
                                      <p:to>
                                        <p:strVal val="visible"/>
                                      </p:to>
                                    </p:set>
                                    <p:animEffect transition="in" filter="dissolve">
                                      <p:cBhvr>
                                        <p:cTn id="15"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A72897D-7A9E-0C4B-4A0A-26912954CD44}"/>
              </a:ext>
            </a:extLst>
          </p:cNvPr>
          <p:cNvSpPr>
            <a:spLocks noGrp="1" noChangeArrowheads="1"/>
          </p:cNvSpPr>
          <p:nvPr>
            <p:ph type="title"/>
          </p:nvPr>
        </p:nvSpPr>
        <p:spPr>
          <a:xfrm>
            <a:off x="685800" y="762000"/>
            <a:ext cx="7772400" cy="914400"/>
          </a:xfrm>
        </p:spPr>
        <p:txBody>
          <a:bodyPr/>
          <a:lstStyle/>
          <a:p>
            <a:r>
              <a:rPr lang="en-US" altLang="en-US"/>
              <a:t>The Gamma Camera</a:t>
            </a:r>
          </a:p>
        </p:txBody>
      </p:sp>
      <p:sp>
        <p:nvSpPr>
          <p:cNvPr id="31747" name="Rectangle 3">
            <a:extLst>
              <a:ext uri="{FF2B5EF4-FFF2-40B4-BE49-F238E27FC236}">
                <a16:creationId xmlns:a16="http://schemas.microsoft.com/office/drawing/2014/main" id="{CFA04FBE-75DF-19F3-A48B-BE10F5A3CE73}"/>
              </a:ext>
            </a:extLst>
          </p:cNvPr>
          <p:cNvSpPr>
            <a:spLocks noGrp="1" noChangeArrowheads="1"/>
          </p:cNvSpPr>
          <p:nvPr>
            <p:ph type="body" sz="half" idx="1"/>
          </p:nvPr>
        </p:nvSpPr>
        <p:spPr>
          <a:xfrm>
            <a:off x="685800" y="2438400"/>
            <a:ext cx="3810000" cy="1600200"/>
          </a:xfrm>
        </p:spPr>
        <p:txBody>
          <a:bodyPr/>
          <a:lstStyle/>
          <a:p>
            <a:r>
              <a:rPr lang="en-US" altLang="en-US" sz="2400"/>
              <a:t>A collimator.</a:t>
            </a:r>
          </a:p>
          <a:p>
            <a:r>
              <a:rPr lang="en-US" altLang="en-US" sz="2400"/>
              <a:t>A detector.</a:t>
            </a:r>
          </a:p>
          <a:p>
            <a:r>
              <a:rPr lang="en-US" altLang="en-US" sz="2400"/>
              <a:t>Electronic systems.</a:t>
            </a:r>
          </a:p>
        </p:txBody>
      </p:sp>
      <p:sp>
        <p:nvSpPr>
          <p:cNvPr id="31749" name="Text Box 5">
            <a:extLst>
              <a:ext uri="{FF2B5EF4-FFF2-40B4-BE49-F238E27FC236}">
                <a16:creationId xmlns:a16="http://schemas.microsoft.com/office/drawing/2014/main" id="{626E6C50-087A-E6DD-0F10-1D1AC4EC75CD}"/>
              </a:ext>
            </a:extLst>
          </p:cNvPr>
          <p:cNvSpPr txBox="1">
            <a:spLocks noChangeArrowheads="1"/>
          </p:cNvSpPr>
          <p:nvPr/>
        </p:nvSpPr>
        <p:spPr bwMode="auto">
          <a:xfrm>
            <a:off x="746125" y="1743075"/>
            <a:ext cx="6761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t>A gamma camera consists of three main parts:</a:t>
            </a:r>
          </a:p>
        </p:txBody>
      </p:sp>
      <p:grpSp>
        <p:nvGrpSpPr>
          <p:cNvPr id="31750" name="Group 6">
            <a:extLst>
              <a:ext uri="{FF2B5EF4-FFF2-40B4-BE49-F238E27FC236}">
                <a16:creationId xmlns:a16="http://schemas.microsoft.com/office/drawing/2014/main" id="{62EBAEF5-8154-FB14-2CC5-E4A60CC40D7B}"/>
              </a:ext>
            </a:extLst>
          </p:cNvPr>
          <p:cNvGrpSpPr>
            <a:grpSpLocks/>
          </p:cNvGrpSpPr>
          <p:nvPr/>
        </p:nvGrpSpPr>
        <p:grpSpPr bwMode="auto">
          <a:xfrm>
            <a:off x="3657600" y="4191000"/>
            <a:ext cx="5105400" cy="1828800"/>
            <a:chOff x="624" y="624"/>
            <a:chExt cx="3984" cy="1296"/>
          </a:xfrm>
        </p:grpSpPr>
        <p:sp>
          <p:nvSpPr>
            <p:cNvPr id="31751" name="Rectangle 7">
              <a:extLst>
                <a:ext uri="{FF2B5EF4-FFF2-40B4-BE49-F238E27FC236}">
                  <a16:creationId xmlns:a16="http://schemas.microsoft.com/office/drawing/2014/main" id="{0368ED5F-6549-6F99-0724-49544FD2B9B5}"/>
                </a:ext>
              </a:extLst>
            </p:cNvPr>
            <p:cNvSpPr>
              <a:spLocks noChangeArrowheads="1"/>
            </p:cNvSpPr>
            <p:nvPr/>
          </p:nvSpPr>
          <p:spPr bwMode="auto">
            <a:xfrm>
              <a:off x="100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2" name="Rectangle 8">
              <a:extLst>
                <a:ext uri="{FF2B5EF4-FFF2-40B4-BE49-F238E27FC236}">
                  <a16:creationId xmlns:a16="http://schemas.microsoft.com/office/drawing/2014/main" id="{169778D3-8402-5642-BD63-F1B60CB4E480}"/>
                </a:ext>
              </a:extLst>
            </p:cNvPr>
            <p:cNvSpPr>
              <a:spLocks noChangeArrowheads="1"/>
            </p:cNvSpPr>
            <p:nvPr/>
          </p:nvSpPr>
          <p:spPr bwMode="auto">
            <a:xfrm>
              <a:off x="62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3" name="Rectangle 9">
              <a:extLst>
                <a:ext uri="{FF2B5EF4-FFF2-40B4-BE49-F238E27FC236}">
                  <a16:creationId xmlns:a16="http://schemas.microsoft.com/office/drawing/2014/main" id="{833AA61D-9445-B9CD-64BA-019B3C7F67EB}"/>
                </a:ext>
              </a:extLst>
            </p:cNvPr>
            <p:cNvSpPr>
              <a:spLocks noChangeArrowheads="1"/>
            </p:cNvSpPr>
            <p:nvPr/>
          </p:nvSpPr>
          <p:spPr bwMode="auto">
            <a:xfrm>
              <a:off x="2544"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4" name="Rectangle 10">
              <a:extLst>
                <a:ext uri="{FF2B5EF4-FFF2-40B4-BE49-F238E27FC236}">
                  <a16:creationId xmlns:a16="http://schemas.microsoft.com/office/drawing/2014/main" id="{99D680D8-D0CD-DE69-A04D-3D7D811262E5}"/>
                </a:ext>
              </a:extLst>
            </p:cNvPr>
            <p:cNvSpPr>
              <a:spLocks noChangeArrowheads="1"/>
            </p:cNvSpPr>
            <p:nvPr/>
          </p:nvSpPr>
          <p:spPr bwMode="auto">
            <a:xfrm>
              <a:off x="408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5" name="Rectangle 11">
              <a:extLst>
                <a:ext uri="{FF2B5EF4-FFF2-40B4-BE49-F238E27FC236}">
                  <a16:creationId xmlns:a16="http://schemas.microsoft.com/office/drawing/2014/main" id="{C7E454FD-AF91-8974-BC68-D343ACB035CA}"/>
                </a:ext>
              </a:extLst>
            </p:cNvPr>
            <p:cNvSpPr>
              <a:spLocks noChangeArrowheads="1"/>
            </p:cNvSpPr>
            <p:nvPr/>
          </p:nvSpPr>
          <p:spPr bwMode="auto">
            <a:xfrm>
              <a:off x="446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6" name="Rectangle 12">
              <a:extLst>
                <a:ext uri="{FF2B5EF4-FFF2-40B4-BE49-F238E27FC236}">
                  <a16:creationId xmlns:a16="http://schemas.microsoft.com/office/drawing/2014/main" id="{697B75E3-91EB-94C1-713C-52B4F6DE48CE}"/>
                </a:ext>
              </a:extLst>
            </p:cNvPr>
            <p:cNvSpPr>
              <a:spLocks noChangeArrowheads="1"/>
            </p:cNvSpPr>
            <p:nvPr/>
          </p:nvSpPr>
          <p:spPr bwMode="auto">
            <a:xfrm>
              <a:off x="139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7" name="Rectangle 13">
              <a:extLst>
                <a:ext uri="{FF2B5EF4-FFF2-40B4-BE49-F238E27FC236}">
                  <a16:creationId xmlns:a16="http://schemas.microsoft.com/office/drawing/2014/main" id="{01EEB3E3-E4A8-12AE-987E-B31E9425C49A}"/>
                </a:ext>
              </a:extLst>
            </p:cNvPr>
            <p:cNvSpPr>
              <a:spLocks noChangeArrowheads="1"/>
            </p:cNvSpPr>
            <p:nvPr/>
          </p:nvSpPr>
          <p:spPr bwMode="auto">
            <a:xfrm>
              <a:off x="177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8" name="Rectangle 14">
              <a:extLst>
                <a:ext uri="{FF2B5EF4-FFF2-40B4-BE49-F238E27FC236}">
                  <a16:creationId xmlns:a16="http://schemas.microsoft.com/office/drawing/2014/main" id="{42E21216-71C6-890C-2995-2A9F097FEF1E}"/>
                </a:ext>
              </a:extLst>
            </p:cNvPr>
            <p:cNvSpPr>
              <a:spLocks noChangeArrowheads="1"/>
            </p:cNvSpPr>
            <p:nvPr/>
          </p:nvSpPr>
          <p:spPr bwMode="auto">
            <a:xfrm>
              <a:off x="369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9" name="Rectangle 15">
              <a:extLst>
                <a:ext uri="{FF2B5EF4-FFF2-40B4-BE49-F238E27FC236}">
                  <a16:creationId xmlns:a16="http://schemas.microsoft.com/office/drawing/2014/main" id="{C1CE6DE4-7AB4-9042-1AB1-6C8BECBA42EE}"/>
                </a:ext>
              </a:extLst>
            </p:cNvPr>
            <p:cNvSpPr>
              <a:spLocks noChangeArrowheads="1"/>
            </p:cNvSpPr>
            <p:nvPr/>
          </p:nvSpPr>
          <p:spPr bwMode="auto">
            <a:xfrm>
              <a:off x="216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0" name="Rectangle 16">
              <a:extLst>
                <a:ext uri="{FF2B5EF4-FFF2-40B4-BE49-F238E27FC236}">
                  <a16:creationId xmlns:a16="http://schemas.microsoft.com/office/drawing/2014/main" id="{15C88553-3525-96D2-423D-8B52B171C7CC}"/>
                </a:ext>
              </a:extLst>
            </p:cNvPr>
            <p:cNvSpPr>
              <a:spLocks noChangeArrowheads="1"/>
            </p:cNvSpPr>
            <p:nvPr/>
          </p:nvSpPr>
          <p:spPr bwMode="auto">
            <a:xfrm>
              <a:off x="292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1" name="Rectangle 17">
              <a:extLst>
                <a:ext uri="{FF2B5EF4-FFF2-40B4-BE49-F238E27FC236}">
                  <a16:creationId xmlns:a16="http://schemas.microsoft.com/office/drawing/2014/main" id="{C27F80CC-2591-6430-8D8B-586376B3C7A2}"/>
                </a:ext>
              </a:extLst>
            </p:cNvPr>
            <p:cNvSpPr>
              <a:spLocks noChangeArrowheads="1"/>
            </p:cNvSpPr>
            <p:nvPr/>
          </p:nvSpPr>
          <p:spPr bwMode="auto">
            <a:xfrm>
              <a:off x="331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2" name="Rectangle 18">
              <a:extLst>
                <a:ext uri="{FF2B5EF4-FFF2-40B4-BE49-F238E27FC236}">
                  <a16:creationId xmlns:a16="http://schemas.microsoft.com/office/drawing/2014/main" id="{2DEA3440-166B-4084-20A1-4A9E441F6191}"/>
                </a:ext>
              </a:extLst>
            </p:cNvPr>
            <p:cNvSpPr>
              <a:spLocks noChangeArrowheads="1"/>
            </p:cNvSpPr>
            <p:nvPr/>
          </p:nvSpPr>
          <p:spPr bwMode="auto">
            <a:xfrm>
              <a:off x="768" y="1056"/>
              <a:ext cx="3696" cy="432"/>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763" name="Group 19">
              <a:extLst>
                <a:ext uri="{FF2B5EF4-FFF2-40B4-BE49-F238E27FC236}">
                  <a16:creationId xmlns:a16="http://schemas.microsoft.com/office/drawing/2014/main" id="{7D12464F-58B9-822D-45A8-648D8B3AFEEB}"/>
                </a:ext>
              </a:extLst>
            </p:cNvPr>
            <p:cNvGrpSpPr>
              <a:grpSpLocks/>
            </p:cNvGrpSpPr>
            <p:nvPr/>
          </p:nvGrpSpPr>
          <p:grpSpPr bwMode="auto">
            <a:xfrm>
              <a:off x="768" y="624"/>
              <a:ext cx="3696" cy="432"/>
              <a:chOff x="864" y="624"/>
              <a:chExt cx="3600" cy="432"/>
            </a:xfrm>
          </p:grpSpPr>
          <p:sp>
            <p:nvSpPr>
              <p:cNvPr id="31764" name="Rectangle 20">
                <a:extLst>
                  <a:ext uri="{FF2B5EF4-FFF2-40B4-BE49-F238E27FC236}">
                    <a16:creationId xmlns:a16="http://schemas.microsoft.com/office/drawing/2014/main" id="{CDAD0B1B-6246-9A34-AC49-AC9088ABB929}"/>
                  </a:ext>
                </a:extLst>
              </p:cNvPr>
              <p:cNvSpPr>
                <a:spLocks noChangeArrowheads="1"/>
              </p:cNvSpPr>
              <p:nvPr/>
            </p:nvSpPr>
            <p:spPr bwMode="auto">
              <a:xfrm>
                <a:off x="32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5" name="Rectangle 21">
                <a:extLst>
                  <a:ext uri="{FF2B5EF4-FFF2-40B4-BE49-F238E27FC236}">
                    <a16:creationId xmlns:a16="http://schemas.microsoft.com/office/drawing/2014/main" id="{64DDA013-EFD5-0A3F-7807-614B6CFF1AC0}"/>
                  </a:ext>
                </a:extLst>
              </p:cNvPr>
              <p:cNvSpPr>
                <a:spLocks noChangeArrowheads="1"/>
              </p:cNvSpPr>
              <p:nvPr/>
            </p:nvSpPr>
            <p:spPr bwMode="auto">
              <a:xfrm>
                <a:off x="35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6" name="Rectangle 22">
                <a:extLst>
                  <a:ext uri="{FF2B5EF4-FFF2-40B4-BE49-F238E27FC236}">
                    <a16:creationId xmlns:a16="http://schemas.microsoft.com/office/drawing/2014/main" id="{A2D6654E-10E0-E13F-B617-4129A8C78C32}"/>
                  </a:ext>
                </a:extLst>
              </p:cNvPr>
              <p:cNvSpPr>
                <a:spLocks noChangeArrowheads="1"/>
              </p:cNvSpPr>
              <p:nvPr/>
            </p:nvSpPr>
            <p:spPr bwMode="auto">
              <a:xfrm>
                <a:off x="37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7" name="Rectangle 23">
                <a:extLst>
                  <a:ext uri="{FF2B5EF4-FFF2-40B4-BE49-F238E27FC236}">
                    <a16:creationId xmlns:a16="http://schemas.microsoft.com/office/drawing/2014/main" id="{4418B8DA-3324-F215-FD45-BF72F60C61DF}"/>
                  </a:ext>
                </a:extLst>
              </p:cNvPr>
              <p:cNvSpPr>
                <a:spLocks noChangeArrowheads="1"/>
              </p:cNvSpPr>
              <p:nvPr/>
            </p:nvSpPr>
            <p:spPr bwMode="auto">
              <a:xfrm>
                <a:off x="39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8" name="Rectangle 24">
                <a:extLst>
                  <a:ext uri="{FF2B5EF4-FFF2-40B4-BE49-F238E27FC236}">
                    <a16:creationId xmlns:a16="http://schemas.microsoft.com/office/drawing/2014/main" id="{82FB2EAA-EE5E-5A9B-CA34-27150EBB729B}"/>
                  </a:ext>
                </a:extLst>
              </p:cNvPr>
              <p:cNvSpPr>
                <a:spLocks noChangeArrowheads="1"/>
              </p:cNvSpPr>
              <p:nvPr/>
            </p:nvSpPr>
            <p:spPr bwMode="auto">
              <a:xfrm>
                <a:off x="42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69" name="Rectangle 25">
                <a:extLst>
                  <a:ext uri="{FF2B5EF4-FFF2-40B4-BE49-F238E27FC236}">
                    <a16:creationId xmlns:a16="http://schemas.microsoft.com/office/drawing/2014/main" id="{85AF1CD4-235E-653F-76E0-8F31B935D78C}"/>
                  </a:ext>
                </a:extLst>
              </p:cNvPr>
              <p:cNvSpPr>
                <a:spLocks noChangeArrowheads="1"/>
              </p:cNvSpPr>
              <p:nvPr/>
            </p:nvSpPr>
            <p:spPr bwMode="auto">
              <a:xfrm>
                <a:off x="20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0" name="Rectangle 26">
                <a:extLst>
                  <a:ext uri="{FF2B5EF4-FFF2-40B4-BE49-F238E27FC236}">
                    <a16:creationId xmlns:a16="http://schemas.microsoft.com/office/drawing/2014/main" id="{3E8FDEC1-F009-2708-0E15-36A556407ADD}"/>
                  </a:ext>
                </a:extLst>
              </p:cNvPr>
              <p:cNvSpPr>
                <a:spLocks noChangeArrowheads="1"/>
              </p:cNvSpPr>
              <p:nvPr/>
            </p:nvSpPr>
            <p:spPr bwMode="auto">
              <a:xfrm>
                <a:off x="23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1" name="Rectangle 27">
                <a:extLst>
                  <a:ext uri="{FF2B5EF4-FFF2-40B4-BE49-F238E27FC236}">
                    <a16:creationId xmlns:a16="http://schemas.microsoft.com/office/drawing/2014/main" id="{BC727148-9903-E71F-E1D3-A9B18C6A0363}"/>
                  </a:ext>
                </a:extLst>
              </p:cNvPr>
              <p:cNvSpPr>
                <a:spLocks noChangeArrowheads="1"/>
              </p:cNvSpPr>
              <p:nvPr/>
            </p:nvSpPr>
            <p:spPr bwMode="auto">
              <a:xfrm>
                <a:off x="25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2" name="Rectangle 28">
                <a:extLst>
                  <a:ext uri="{FF2B5EF4-FFF2-40B4-BE49-F238E27FC236}">
                    <a16:creationId xmlns:a16="http://schemas.microsoft.com/office/drawing/2014/main" id="{79143032-03B5-8E4E-DC8D-46A7F54C01D8}"/>
                  </a:ext>
                </a:extLst>
              </p:cNvPr>
              <p:cNvSpPr>
                <a:spLocks noChangeArrowheads="1"/>
              </p:cNvSpPr>
              <p:nvPr/>
            </p:nvSpPr>
            <p:spPr bwMode="auto">
              <a:xfrm>
                <a:off x="27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3" name="Rectangle 29">
                <a:extLst>
                  <a:ext uri="{FF2B5EF4-FFF2-40B4-BE49-F238E27FC236}">
                    <a16:creationId xmlns:a16="http://schemas.microsoft.com/office/drawing/2014/main" id="{BE0352B2-2169-E045-6CF0-CC7F4224606F}"/>
                  </a:ext>
                </a:extLst>
              </p:cNvPr>
              <p:cNvSpPr>
                <a:spLocks noChangeArrowheads="1"/>
              </p:cNvSpPr>
              <p:nvPr/>
            </p:nvSpPr>
            <p:spPr bwMode="auto">
              <a:xfrm>
                <a:off x="30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4" name="Rectangle 30">
                <a:extLst>
                  <a:ext uri="{FF2B5EF4-FFF2-40B4-BE49-F238E27FC236}">
                    <a16:creationId xmlns:a16="http://schemas.microsoft.com/office/drawing/2014/main" id="{D53D1E46-9BAD-8633-AD64-D7E9078CFC60}"/>
                  </a:ext>
                </a:extLst>
              </p:cNvPr>
              <p:cNvSpPr>
                <a:spLocks noChangeArrowheads="1"/>
              </p:cNvSpPr>
              <p:nvPr/>
            </p:nvSpPr>
            <p:spPr bwMode="auto">
              <a:xfrm>
                <a:off x="11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5" name="Rectangle 31">
                <a:extLst>
                  <a:ext uri="{FF2B5EF4-FFF2-40B4-BE49-F238E27FC236}">
                    <a16:creationId xmlns:a16="http://schemas.microsoft.com/office/drawing/2014/main" id="{092BC884-C30D-D4E5-217C-C586D54F6DBF}"/>
                  </a:ext>
                </a:extLst>
              </p:cNvPr>
              <p:cNvSpPr>
                <a:spLocks noChangeArrowheads="1"/>
              </p:cNvSpPr>
              <p:nvPr/>
            </p:nvSpPr>
            <p:spPr bwMode="auto">
              <a:xfrm>
                <a:off x="13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6" name="Rectangle 32">
                <a:extLst>
                  <a:ext uri="{FF2B5EF4-FFF2-40B4-BE49-F238E27FC236}">
                    <a16:creationId xmlns:a16="http://schemas.microsoft.com/office/drawing/2014/main" id="{EFDF5603-91E0-9E5F-2E83-4B100AC4D9EA}"/>
                  </a:ext>
                </a:extLst>
              </p:cNvPr>
              <p:cNvSpPr>
                <a:spLocks noChangeArrowheads="1"/>
              </p:cNvSpPr>
              <p:nvPr/>
            </p:nvSpPr>
            <p:spPr bwMode="auto">
              <a:xfrm>
                <a:off x="15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7" name="Rectangle 33">
                <a:extLst>
                  <a:ext uri="{FF2B5EF4-FFF2-40B4-BE49-F238E27FC236}">
                    <a16:creationId xmlns:a16="http://schemas.microsoft.com/office/drawing/2014/main" id="{35FF1996-A424-0F55-1905-2FA371533F9D}"/>
                  </a:ext>
                </a:extLst>
              </p:cNvPr>
              <p:cNvSpPr>
                <a:spLocks noChangeArrowheads="1"/>
              </p:cNvSpPr>
              <p:nvPr/>
            </p:nvSpPr>
            <p:spPr bwMode="auto">
              <a:xfrm>
                <a:off x="18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78" name="Rectangle 34">
                <a:extLst>
                  <a:ext uri="{FF2B5EF4-FFF2-40B4-BE49-F238E27FC236}">
                    <a16:creationId xmlns:a16="http://schemas.microsoft.com/office/drawing/2014/main" id="{A1FCEE21-BE43-0B03-D126-A0C03EAACF66}"/>
                  </a:ext>
                </a:extLst>
              </p:cNvPr>
              <p:cNvSpPr>
                <a:spLocks noChangeArrowheads="1"/>
              </p:cNvSpPr>
              <p:nvPr/>
            </p:nvSpPr>
            <p:spPr bwMode="auto">
              <a:xfrm>
                <a:off x="8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1783" name="Line 39">
            <a:extLst>
              <a:ext uri="{FF2B5EF4-FFF2-40B4-BE49-F238E27FC236}">
                <a16:creationId xmlns:a16="http://schemas.microsoft.com/office/drawing/2014/main" id="{F8B7BEDF-0978-FBF6-5C95-48F9269F7562}"/>
              </a:ext>
            </a:extLst>
          </p:cNvPr>
          <p:cNvSpPr>
            <a:spLocks noChangeShapeType="1"/>
          </p:cNvSpPr>
          <p:nvPr/>
        </p:nvSpPr>
        <p:spPr bwMode="auto">
          <a:xfrm>
            <a:off x="3048000" y="44196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84" name="Text Box 40">
            <a:extLst>
              <a:ext uri="{FF2B5EF4-FFF2-40B4-BE49-F238E27FC236}">
                <a16:creationId xmlns:a16="http://schemas.microsoft.com/office/drawing/2014/main" id="{EABDCDE7-5A94-02FC-6AD1-2B42094BDA2E}"/>
              </a:ext>
            </a:extLst>
          </p:cNvPr>
          <p:cNvSpPr txBox="1">
            <a:spLocks noChangeArrowheads="1"/>
          </p:cNvSpPr>
          <p:nvPr/>
        </p:nvSpPr>
        <p:spPr bwMode="auto">
          <a:xfrm>
            <a:off x="609600" y="4191000"/>
            <a:ext cx="2424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electronic systems</a:t>
            </a:r>
          </a:p>
        </p:txBody>
      </p:sp>
      <p:sp>
        <p:nvSpPr>
          <p:cNvPr id="31785" name="Text Box 41">
            <a:extLst>
              <a:ext uri="{FF2B5EF4-FFF2-40B4-BE49-F238E27FC236}">
                <a16:creationId xmlns:a16="http://schemas.microsoft.com/office/drawing/2014/main" id="{4C7733D7-A41F-B760-9272-2C371BC7010F}"/>
              </a:ext>
            </a:extLst>
          </p:cNvPr>
          <p:cNvSpPr txBox="1">
            <a:spLocks noChangeArrowheads="1"/>
          </p:cNvSpPr>
          <p:nvPr/>
        </p:nvSpPr>
        <p:spPr bwMode="auto">
          <a:xfrm>
            <a:off x="609600" y="4876800"/>
            <a:ext cx="1163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detector</a:t>
            </a:r>
          </a:p>
        </p:txBody>
      </p:sp>
      <p:sp>
        <p:nvSpPr>
          <p:cNvPr id="31786" name="Text Box 42">
            <a:extLst>
              <a:ext uri="{FF2B5EF4-FFF2-40B4-BE49-F238E27FC236}">
                <a16:creationId xmlns:a16="http://schemas.microsoft.com/office/drawing/2014/main" id="{045EB071-BED3-9DF8-C6C4-ECC5CACB35C7}"/>
              </a:ext>
            </a:extLst>
          </p:cNvPr>
          <p:cNvSpPr txBox="1">
            <a:spLocks noChangeArrowheads="1"/>
          </p:cNvSpPr>
          <p:nvPr/>
        </p:nvSpPr>
        <p:spPr bwMode="auto">
          <a:xfrm>
            <a:off x="609600" y="5562600"/>
            <a:ext cx="1433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collimator</a:t>
            </a:r>
          </a:p>
        </p:txBody>
      </p:sp>
      <p:sp>
        <p:nvSpPr>
          <p:cNvPr id="31787" name="Line 43">
            <a:extLst>
              <a:ext uri="{FF2B5EF4-FFF2-40B4-BE49-F238E27FC236}">
                <a16:creationId xmlns:a16="http://schemas.microsoft.com/office/drawing/2014/main" id="{7F48DB88-F2E2-B596-C1B5-1123A31277B4}"/>
              </a:ext>
            </a:extLst>
          </p:cNvPr>
          <p:cNvSpPr>
            <a:spLocks noChangeShapeType="1"/>
          </p:cNvSpPr>
          <p:nvPr/>
        </p:nvSpPr>
        <p:spPr bwMode="auto">
          <a:xfrm>
            <a:off x="1828800" y="5105400"/>
            <a:ext cx="2286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88" name="Line 44">
            <a:extLst>
              <a:ext uri="{FF2B5EF4-FFF2-40B4-BE49-F238E27FC236}">
                <a16:creationId xmlns:a16="http://schemas.microsoft.com/office/drawing/2014/main" id="{22331593-0184-B7F3-99CC-52D93A07BCDF}"/>
              </a:ext>
            </a:extLst>
          </p:cNvPr>
          <p:cNvSpPr>
            <a:spLocks noChangeShapeType="1"/>
          </p:cNvSpPr>
          <p:nvPr/>
        </p:nvSpPr>
        <p:spPr bwMode="auto">
          <a:xfrm>
            <a:off x="2133600" y="5791200"/>
            <a:ext cx="213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ppt_w</p:attrName>
                                        </p:attrNameLst>
                                      </p:cBhvr>
                                      <p:tavLst>
                                        <p:tav tm="0">
                                          <p:val>
                                            <p:fltVal val="0"/>
                                          </p:val>
                                        </p:tav>
                                        <p:tav tm="100000">
                                          <p:val>
                                            <p:strVal val="#ppt_w"/>
                                          </p:val>
                                        </p:tav>
                                      </p:tavLst>
                                    </p:anim>
                                    <p:anim calcmode="lin" valueType="num">
                                      <p:cBhvr>
                                        <p:cTn id="8" dur="1000" fill="hold"/>
                                        <p:tgtEl>
                                          <p:spTgt spid="31746"/>
                                        </p:tgtEl>
                                        <p:attrNameLst>
                                          <p:attrName>ppt_h</p:attrName>
                                        </p:attrNameLst>
                                      </p:cBhvr>
                                      <p:tavLst>
                                        <p:tav tm="0">
                                          <p:val>
                                            <p:fltVal val="0"/>
                                          </p:val>
                                        </p:tav>
                                        <p:tav tm="100000">
                                          <p:val>
                                            <p:strVal val="#ppt_h"/>
                                          </p:val>
                                        </p:tav>
                                      </p:tavLst>
                                    </p:anim>
                                    <p:anim calcmode="lin" valueType="num">
                                      <p:cBhvr>
                                        <p:cTn id="9" dur="1000" fill="hold"/>
                                        <p:tgtEl>
                                          <p:spTgt spid="317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7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1749"/>
                                        </p:tgtEl>
                                        <p:attrNameLst>
                                          <p:attrName>style.visibility</p:attrName>
                                        </p:attrNameLst>
                                      </p:cBhvr>
                                      <p:to>
                                        <p:strVal val="visible"/>
                                      </p:to>
                                    </p:set>
                                    <p:animEffect transition="in" filter="dissolve">
                                      <p:cBhvr>
                                        <p:cTn id="15" dur="500"/>
                                        <p:tgtEl>
                                          <p:spTgt spid="317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1747"/>
                                        </p:tgtEl>
                                        <p:attrNameLst>
                                          <p:attrName>style.visibility</p:attrName>
                                        </p:attrNameLst>
                                      </p:cBhvr>
                                      <p:to>
                                        <p:strVal val="visible"/>
                                      </p:to>
                                    </p:set>
                                    <p:animEffect transition="in" filter="dissolve">
                                      <p:cBhvr>
                                        <p:cTn id="20" dur="500"/>
                                        <p:tgtEl>
                                          <p:spTgt spid="3174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1750"/>
                                        </p:tgtEl>
                                        <p:attrNameLst>
                                          <p:attrName>style.visibility</p:attrName>
                                        </p:attrNameLst>
                                      </p:cBhvr>
                                      <p:to>
                                        <p:strVal val="visible"/>
                                      </p:to>
                                    </p:set>
                                    <p:anim calcmode="lin" valueType="num">
                                      <p:cBhvr additive="base">
                                        <p:cTn id="25" dur="500" fill="hold"/>
                                        <p:tgtEl>
                                          <p:spTgt spid="31750"/>
                                        </p:tgtEl>
                                        <p:attrNameLst>
                                          <p:attrName>ppt_x</p:attrName>
                                        </p:attrNameLst>
                                      </p:cBhvr>
                                      <p:tavLst>
                                        <p:tav tm="0">
                                          <p:val>
                                            <p:strVal val="1+#ppt_w/2"/>
                                          </p:val>
                                        </p:tav>
                                        <p:tav tm="100000">
                                          <p:val>
                                            <p:strVal val="#ppt_x"/>
                                          </p:val>
                                        </p:tav>
                                      </p:tavLst>
                                    </p:anim>
                                    <p:anim calcmode="lin" valueType="num">
                                      <p:cBhvr additive="base">
                                        <p:cTn id="26"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1784"/>
                                        </p:tgtEl>
                                        <p:attrNameLst>
                                          <p:attrName>style.visibility</p:attrName>
                                        </p:attrNameLst>
                                      </p:cBhvr>
                                      <p:to>
                                        <p:strVal val="visible"/>
                                      </p:to>
                                    </p:set>
                                    <p:anim calcmode="lin" valueType="num">
                                      <p:cBhvr additive="base">
                                        <p:cTn id="31" dur="500" fill="hold"/>
                                        <p:tgtEl>
                                          <p:spTgt spid="31784"/>
                                        </p:tgtEl>
                                        <p:attrNameLst>
                                          <p:attrName>ppt_x</p:attrName>
                                        </p:attrNameLst>
                                      </p:cBhvr>
                                      <p:tavLst>
                                        <p:tav tm="0">
                                          <p:val>
                                            <p:strVal val="0-#ppt_w/2"/>
                                          </p:val>
                                        </p:tav>
                                        <p:tav tm="100000">
                                          <p:val>
                                            <p:strVal val="#ppt_x"/>
                                          </p:val>
                                        </p:tav>
                                      </p:tavLst>
                                    </p:anim>
                                    <p:anim calcmode="lin" valueType="num">
                                      <p:cBhvr additive="base">
                                        <p:cTn id="32" dur="500" fill="hold"/>
                                        <p:tgtEl>
                                          <p:spTgt spid="3178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1783"/>
                                        </p:tgtEl>
                                        <p:attrNameLst>
                                          <p:attrName>style.visibility</p:attrName>
                                        </p:attrNameLst>
                                      </p:cBhvr>
                                      <p:to>
                                        <p:strVal val="visible"/>
                                      </p:to>
                                    </p:set>
                                    <p:animEffect transition="in" filter="dissolve">
                                      <p:cBhvr>
                                        <p:cTn id="37" dur="500"/>
                                        <p:tgtEl>
                                          <p:spTgt spid="3178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p:cTn id="41" dur="1" fill="hold">
                                          <p:stCondLst>
                                            <p:cond delay="0"/>
                                          </p:stCondLst>
                                        </p:cTn>
                                        <p:tgtEl>
                                          <p:spTgt spid="31785"/>
                                        </p:tgtEl>
                                        <p:attrNameLst>
                                          <p:attrName>style.visibility</p:attrName>
                                        </p:attrNameLst>
                                      </p:cBhvr>
                                      <p:to>
                                        <p:strVal val="visible"/>
                                      </p:to>
                                    </p:set>
                                    <p:anim calcmode="lin" valueType="num">
                                      <p:cBhvr additive="base">
                                        <p:cTn id="42" dur="500" fill="hold"/>
                                        <p:tgtEl>
                                          <p:spTgt spid="31785"/>
                                        </p:tgtEl>
                                        <p:attrNameLst>
                                          <p:attrName>ppt_x</p:attrName>
                                        </p:attrNameLst>
                                      </p:cBhvr>
                                      <p:tavLst>
                                        <p:tav tm="0">
                                          <p:val>
                                            <p:strVal val="0-#ppt_w/2"/>
                                          </p:val>
                                        </p:tav>
                                        <p:tav tm="100000">
                                          <p:val>
                                            <p:strVal val="#ppt_x"/>
                                          </p:val>
                                        </p:tav>
                                      </p:tavLst>
                                    </p:anim>
                                    <p:anim calcmode="lin" valueType="num">
                                      <p:cBhvr additive="base">
                                        <p:cTn id="43" dur="500" fill="hold"/>
                                        <p:tgtEl>
                                          <p:spTgt spid="31785"/>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nodeType="clickEffect">
                                  <p:stCondLst>
                                    <p:cond delay="0"/>
                                  </p:stCondLst>
                                  <p:childTnLst>
                                    <p:set>
                                      <p:cBhvr>
                                        <p:cTn id="47" dur="1" fill="hold">
                                          <p:stCondLst>
                                            <p:cond delay="0"/>
                                          </p:stCondLst>
                                        </p:cTn>
                                        <p:tgtEl>
                                          <p:spTgt spid="31787"/>
                                        </p:tgtEl>
                                        <p:attrNameLst>
                                          <p:attrName>style.visibility</p:attrName>
                                        </p:attrNameLst>
                                      </p:cBhvr>
                                      <p:to>
                                        <p:strVal val="visible"/>
                                      </p:to>
                                    </p:set>
                                    <p:animEffect transition="in" filter="dissolve">
                                      <p:cBhvr>
                                        <p:cTn id="48" dur="500"/>
                                        <p:tgtEl>
                                          <p:spTgt spid="3178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nodeType="clickEffect">
                                  <p:stCondLst>
                                    <p:cond delay="0"/>
                                  </p:stCondLst>
                                  <p:childTnLst>
                                    <p:set>
                                      <p:cBhvr>
                                        <p:cTn id="52" dur="1" fill="hold">
                                          <p:stCondLst>
                                            <p:cond delay="0"/>
                                          </p:stCondLst>
                                        </p:cTn>
                                        <p:tgtEl>
                                          <p:spTgt spid="31786"/>
                                        </p:tgtEl>
                                        <p:attrNameLst>
                                          <p:attrName>style.visibility</p:attrName>
                                        </p:attrNameLst>
                                      </p:cBhvr>
                                      <p:to>
                                        <p:strVal val="visible"/>
                                      </p:to>
                                    </p:set>
                                    <p:anim calcmode="lin" valueType="num">
                                      <p:cBhvr additive="base">
                                        <p:cTn id="53" dur="500" fill="hold"/>
                                        <p:tgtEl>
                                          <p:spTgt spid="31786"/>
                                        </p:tgtEl>
                                        <p:attrNameLst>
                                          <p:attrName>ppt_x</p:attrName>
                                        </p:attrNameLst>
                                      </p:cBhvr>
                                      <p:tavLst>
                                        <p:tav tm="0">
                                          <p:val>
                                            <p:strVal val="0-#ppt_w/2"/>
                                          </p:val>
                                        </p:tav>
                                        <p:tav tm="100000">
                                          <p:val>
                                            <p:strVal val="#ppt_x"/>
                                          </p:val>
                                        </p:tav>
                                      </p:tavLst>
                                    </p:anim>
                                    <p:anim calcmode="lin" valueType="num">
                                      <p:cBhvr additive="base">
                                        <p:cTn id="54" dur="500" fill="hold"/>
                                        <p:tgtEl>
                                          <p:spTgt spid="31786"/>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31788"/>
                                        </p:tgtEl>
                                        <p:attrNameLst>
                                          <p:attrName>style.visibility</p:attrName>
                                        </p:attrNameLst>
                                      </p:cBhvr>
                                      <p:to>
                                        <p:strVal val="visible"/>
                                      </p:to>
                                    </p:set>
                                    <p:animEffect transition="in" filter="dissolve">
                                      <p:cBhvr>
                                        <p:cTn id="59" dur="500"/>
                                        <p:tgtEl>
                                          <p:spTgt spid="31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9380AAB4-B393-7DB5-BC56-CB642DBB8C51}"/>
              </a:ext>
            </a:extLst>
          </p:cNvPr>
          <p:cNvSpPr>
            <a:spLocks noGrp="1" noChangeArrowheads="1"/>
          </p:cNvSpPr>
          <p:nvPr>
            <p:ph type="title"/>
          </p:nvPr>
        </p:nvSpPr>
        <p:spPr/>
        <p:txBody>
          <a:bodyPr/>
          <a:lstStyle/>
          <a:p>
            <a:r>
              <a:rPr lang="en-US" altLang="en-US"/>
              <a:t>The Gamma Camera</a:t>
            </a:r>
          </a:p>
        </p:txBody>
      </p:sp>
      <p:sp>
        <p:nvSpPr>
          <p:cNvPr id="75779" name="Rectangle 3">
            <a:extLst>
              <a:ext uri="{FF2B5EF4-FFF2-40B4-BE49-F238E27FC236}">
                <a16:creationId xmlns:a16="http://schemas.microsoft.com/office/drawing/2014/main" id="{88B615DE-A7BA-E48C-15B1-1D9777E49F34}"/>
              </a:ext>
            </a:extLst>
          </p:cNvPr>
          <p:cNvSpPr>
            <a:spLocks noGrp="1" noChangeArrowheads="1"/>
          </p:cNvSpPr>
          <p:nvPr>
            <p:ph type="body" sz="half" idx="1"/>
          </p:nvPr>
        </p:nvSpPr>
        <p:spPr>
          <a:xfrm>
            <a:off x="685800" y="3657600"/>
            <a:ext cx="7696200" cy="2362200"/>
          </a:xfrm>
        </p:spPr>
        <p:txBody>
          <a:bodyPr/>
          <a:lstStyle/>
          <a:p>
            <a:r>
              <a:rPr lang="en-US" altLang="en-US" sz="2800"/>
              <a:t>The collimator is usually made of lead and it contains thousands of tiny holes.</a:t>
            </a:r>
          </a:p>
          <a:p>
            <a:r>
              <a:rPr lang="en-US" altLang="en-US" sz="2800"/>
              <a:t>Only gamma rays which travel through the holes in the collimator will be detected.</a:t>
            </a:r>
          </a:p>
        </p:txBody>
      </p:sp>
      <p:sp>
        <p:nvSpPr>
          <p:cNvPr id="75781" name="Text Box 5">
            <a:extLst>
              <a:ext uri="{FF2B5EF4-FFF2-40B4-BE49-F238E27FC236}">
                <a16:creationId xmlns:a16="http://schemas.microsoft.com/office/drawing/2014/main" id="{4BED552C-4D72-049A-A634-2D39A31F44D2}"/>
              </a:ext>
            </a:extLst>
          </p:cNvPr>
          <p:cNvSpPr txBox="1">
            <a:spLocks noChangeArrowheads="1"/>
          </p:cNvSpPr>
          <p:nvPr/>
        </p:nvSpPr>
        <p:spPr bwMode="auto">
          <a:xfrm>
            <a:off x="381000" y="2057400"/>
            <a:ext cx="2363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u="sng"/>
              <a:t>The Collimator</a:t>
            </a:r>
          </a:p>
        </p:txBody>
      </p:sp>
      <p:grpSp>
        <p:nvGrpSpPr>
          <p:cNvPr id="75782" name="Group 6">
            <a:extLst>
              <a:ext uri="{FF2B5EF4-FFF2-40B4-BE49-F238E27FC236}">
                <a16:creationId xmlns:a16="http://schemas.microsoft.com/office/drawing/2014/main" id="{B1B1C748-E893-A62F-4AC0-36B1CFE69839}"/>
              </a:ext>
            </a:extLst>
          </p:cNvPr>
          <p:cNvGrpSpPr>
            <a:grpSpLocks/>
          </p:cNvGrpSpPr>
          <p:nvPr/>
        </p:nvGrpSpPr>
        <p:grpSpPr bwMode="auto">
          <a:xfrm>
            <a:off x="4724400" y="2057400"/>
            <a:ext cx="4114800" cy="1219200"/>
            <a:chOff x="624" y="624"/>
            <a:chExt cx="3984" cy="1296"/>
          </a:xfrm>
        </p:grpSpPr>
        <p:sp>
          <p:nvSpPr>
            <p:cNvPr id="75783" name="Rectangle 7">
              <a:extLst>
                <a:ext uri="{FF2B5EF4-FFF2-40B4-BE49-F238E27FC236}">
                  <a16:creationId xmlns:a16="http://schemas.microsoft.com/office/drawing/2014/main" id="{6FA3B5A1-409C-3589-F1C1-B44F95537DB6}"/>
                </a:ext>
              </a:extLst>
            </p:cNvPr>
            <p:cNvSpPr>
              <a:spLocks noChangeArrowheads="1"/>
            </p:cNvSpPr>
            <p:nvPr/>
          </p:nvSpPr>
          <p:spPr bwMode="auto">
            <a:xfrm>
              <a:off x="100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4" name="Rectangle 8">
              <a:extLst>
                <a:ext uri="{FF2B5EF4-FFF2-40B4-BE49-F238E27FC236}">
                  <a16:creationId xmlns:a16="http://schemas.microsoft.com/office/drawing/2014/main" id="{787C6DC8-C474-11FB-45E3-8626394E3D74}"/>
                </a:ext>
              </a:extLst>
            </p:cNvPr>
            <p:cNvSpPr>
              <a:spLocks noChangeArrowheads="1"/>
            </p:cNvSpPr>
            <p:nvPr/>
          </p:nvSpPr>
          <p:spPr bwMode="auto">
            <a:xfrm>
              <a:off x="62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5" name="Rectangle 9">
              <a:extLst>
                <a:ext uri="{FF2B5EF4-FFF2-40B4-BE49-F238E27FC236}">
                  <a16:creationId xmlns:a16="http://schemas.microsoft.com/office/drawing/2014/main" id="{6317952C-CA0F-5281-FE48-6AF4799C64CC}"/>
                </a:ext>
              </a:extLst>
            </p:cNvPr>
            <p:cNvSpPr>
              <a:spLocks noChangeArrowheads="1"/>
            </p:cNvSpPr>
            <p:nvPr/>
          </p:nvSpPr>
          <p:spPr bwMode="auto">
            <a:xfrm>
              <a:off x="2544"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6" name="Rectangle 10">
              <a:extLst>
                <a:ext uri="{FF2B5EF4-FFF2-40B4-BE49-F238E27FC236}">
                  <a16:creationId xmlns:a16="http://schemas.microsoft.com/office/drawing/2014/main" id="{D1F7A32B-8931-DB9B-142A-3FC863EE4385}"/>
                </a:ext>
              </a:extLst>
            </p:cNvPr>
            <p:cNvSpPr>
              <a:spLocks noChangeArrowheads="1"/>
            </p:cNvSpPr>
            <p:nvPr/>
          </p:nvSpPr>
          <p:spPr bwMode="auto">
            <a:xfrm>
              <a:off x="408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7" name="Rectangle 11">
              <a:extLst>
                <a:ext uri="{FF2B5EF4-FFF2-40B4-BE49-F238E27FC236}">
                  <a16:creationId xmlns:a16="http://schemas.microsoft.com/office/drawing/2014/main" id="{1EC18233-2B16-AEB3-8B0E-4026EA4935E3}"/>
                </a:ext>
              </a:extLst>
            </p:cNvPr>
            <p:cNvSpPr>
              <a:spLocks noChangeArrowheads="1"/>
            </p:cNvSpPr>
            <p:nvPr/>
          </p:nvSpPr>
          <p:spPr bwMode="auto">
            <a:xfrm>
              <a:off x="446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8" name="Rectangle 12">
              <a:extLst>
                <a:ext uri="{FF2B5EF4-FFF2-40B4-BE49-F238E27FC236}">
                  <a16:creationId xmlns:a16="http://schemas.microsoft.com/office/drawing/2014/main" id="{21F16240-7C3B-0AE8-C582-A8E39D2615B2}"/>
                </a:ext>
              </a:extLst>
            </p:cNvPr>
            <p:cNvSpPr>
              <a:spLocks noChangeArrowheads="1"/>
            </p:cNvSpPr>
            <p:nvPr/>
          </p:nvSpPr>
          <p:spPr bwMode="auto">
            <a:xfrm>
              <a:off x="139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9" name="Rectangle 13">
              <a:extLst>
                <a:ext uri="{FF2B5EF4-FFF2-40B4-BE49-F238E27FC236}">
                  <a16:creationId xmlns:a16="http://schemas.microsoft.com/office/drawing/2014/main" id="{A1CB81E2-C845-F023-877C-3FDBFF815DF6}"/>
                </a:ext>
              </a:extLst>
            </p:cNvPr>
            <p:cNvSpPr>
              <a:spLocks noChangeArrowheads="1"/>
            </p:cNvSpPr>
            <p:nvPr/>
          </p:nvSpPr>
          <p:spPr bwMode="auto">
            <a:xfrm>
              <a:off x="177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0" name="Rectangle 14">
              <a:extLst>
                <a:ext uri="{FF2B5EF4-FFF2-40B4-BE49-F238E27FC236}">
                  <a16:creationId xmlns:a16="http://schemas.microsoft.com/office/drawing/2014/main" id="{BF7C1B4A-47C4-FA50-D7A1-FD5E367AB298}"/>
                </a:ext>
              </a:extLst>
            </p:cNvPr>
            <p:cNvSpPr>
              <a:spLocks noChangeArrowheads="1"/>
            </p:cNvSpPr>
            <p:nvPr/>
          </p:nvSpPr>
          <p:spPr bwMode="auto">
            <a:xfrm>
              <a:off x="369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1" name="Rectangle 15">
              <a:extLst>
                <a:ext uri="{FF2B5EF4-FFF2-40B4-BE49-F238E27FC236}">
                  <a16:creationId xmlns:a16="http://schemas.microsoft.com/office/drawing/2014/main" id="{07C7DDAE-653A-9C5F-E98D-90E363DA391B}"/>
                </a:ext>
              </a:extLst>
            </p:cNvPr>
            <p:cNvSpPr>
              <a:spLocks noChangeArrowheads="1"/>
            </p:cNvSpPr>
            <p:nvPr/>
          </p:nvSpPr>
          <p:spPr bwMode="auto">
            <a:xfrm>
              <a:off x="216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2" name="Rectangle 16">
              <a:extLst>
                <a:ext uri="{FF2B5EF4-FFF2-40B4-BE49-F238E27FC236}">
                  <a16:creationId xmlns:a16="http://schemas.microsoft.com/office/drawing/2014/main" id="{AC7EFB74-8FEF-CD11-38E3-5671874E2ADE}"/>
                </a:ext>
              </a:extLst>
            </p:cNvPr>
            <p:cNvSpPr>
              <a:spLocks noChangeArrowheads="1"/>
            </p:cNvSpPr>
            <p:nvPr/>
          </p:nvSpPr>
          <p:spPr bwMode="auto">
            <a:xfrm>
              <a:off x="292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3" name="Rectangle 17">
              <a:extLst>
                <a:ext uri="{FF2B5EF4-FFF2-40B4-BE49-F238E27FC236}">
                  <a16:creationId xmlns:a16="http://schemas.microsoft.com/office/drawing/2014/main" id="{AADD5B3D-97D7-76D7-688D-E57B5815BEDE}"/>
                </a:ext>
              </a:extLst>
            </p:cNvPr>
            <p:cNvSpPr>
              <a:spLocks noChangeArrowheads="1"/>
            </p:cNvSpPr>
            <p:nvPr/>
          </p:nvSpPr>
          <p:spPr bwMode="auto">
            <a:xfrm>
              <a:off x="331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4" name="Rectangle 18">
              <a:extLst>
                <a:ext uri="{FF2B5EF4-FFF2-40B4-BE49-F238E27FC236}">
                  <a16:creationId xmlns:a16="http://schemas.microsoft.com/office/drawing/2014/main" id="{42A0C5D1-B1D9-C0F4-40D3-13FC327D8BA7}"/>
                </a:ext>
              </a:extLst>
            </p:cNvPr>
            <p:cNvSpPr>
              <a:spLocks noChangeArrowheads="1"/>
            </p:cNvSpPr>
            <p:nvPr/>
          </p:nvSpPr>
          <p:spPr bwMode="auto">
            <a:xfrm>
              <a:off x="768" y="1056"/>
              <a:ext cx="3696" cy="432"/>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75795" name="Group 19">
              <a:extLst>
                <a:ext uri="{FF2B5EF4-FFF2-40B4-BE49-F238E27FC236}">
                  <a16:creationId xmlns:a16="http://schemas.microsoft.com/office/drawing/2014/main" id="{EA6ED94F-9D66-638B-C38E-F30262E0EBFC}"/>
                </a:ext>
              </a:extLst>
            </p:cNvPr>
            <p:cNvGrpSpPr>
              <a:grpSpLocks/>
            </p:cNvGrpSpPr>
            <p:nvPr/>
          </p:nvGrpSpPr>
          <p:grpSpPr bwMode="auto">
            <a:xfrm>
              <a:off x="768" y="624"/>
              <a:ext cx="3696" cy="432"/>
              <a:chOff x="864" y="624"/>
              <a:chExt cx="3600" cy="432"/>
            </a:xfrm>
          </p:grpSpPr>
          <p:sp>
            <p:nvSpPr>
              <p:cNvPr id="75796" name="Rectangle 20">
                <a:extLst>
                  <a:ext uri="{FF2B5EF4-FFF2-40B4-BE49-F238E27FC236}">
                    <a16:creationId xmlns:a16="http://schemas.microsoft.com/office/drawing/2014/main" id="{805BF37E-B6AB-0C18-798F-144B39F61A9C}"/>
                  </a:ext>
                </a:extLst>
              </p:cNvPr>
              <p:cNvSpPr>
                <a:spLocks noChangeArrowheads="1"/>
              </p:cNvSpPr>
              <p:nvPr/>
            </p:nvSpPr>
            <p:spPr bwMode="auto">
              <a:xfrm>
                <a:off x="32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7" name="Rectangle 21">
                <a:extLst>
                  <a:ext uri="{FF2B5EF4-FFF2-40B4-BE49-F238E27FC236}">
                    <a16:creationId xmlns:a16="http://schemas.microsoft.com/office/drawing/2014/main" id="{971FF651-9A33-4178-F174-EA3A9544049D}"/>
                  </a:ext>
                </a:extLst>
              </p:cNvPr>
              <p:cNvSpPr>
                <a:spLocks noChangeArrowheads="1"/>
              </p:cNvSpPr>
              <p:nvPr/>
            </p:nvSpPr>
            <p:spPr bwMode="auto">
              <a:xfrm>
                <a:off x="35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8" name="Rectangle 22">
                <a:extLst>
                  <a:ext uri="{FF2B5EF4-FFF2-40B4-BE49-F238E27FC236}">
                    <a16:creationId xmlns:a16="http://schemas.microsoft.com/office/drawing/2014/main" id="{64109A0C-A691-3132-B079-F08853CB8558}"/>
                  </a:ext>
                </a:extLst>
              </p:cNvPr>
              <p:cNvSpPr>
                <a:spLocks noChangeArrowheads="1"/>
              </p:cNvSpPr>
              <p:nvPr/>
            </p:nvSpPr>
            <p:spPr bwMode="auto">
              <a:xfrm>
                <a:off x="37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99" name="Rectangle 23">
                <a:extLst>
                  <a:ext uri="{FF2B5EF4-FFF2-40B4-BE49-F238E27FC236}">
                    <a16:creationId xmlns:a16="http://schemas.microsoft.com/office/drawing/2014/main" id="{DEFD620E-D41E-C9BC-D3B8-AE3E50ED85EA}"/>
                  </a:ext>
                </a:extLst>
              </p:cNvPr>
              <p:cNvSpPr>
                <a:spLocks noChangeArrowheads="1"/>
              </p:cNvSpPr>
              <p:nvPr/>
            </p:nvSpPr>
            <p:spPr bwMode="auto">
              <a:xfrm>
                <a:off x="39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0" name="Rectangle 24">
                <a:extLst>
                  <a:ext uri="{FF2B5EF4-FFF2-40B4-BE49-F238E27FC236}">
                    <a16:creationId xmlns:a16="http://schemas.microsoft.com/office/drawing/2014/main" id="{FE795852-C533-DC90-E397-8825085DE828}"/>
                  </a:ext>
                </a:extLst>
              </p:cNvPr>
              <p:cNvSpPr>
                <a:spLocks noChangeArrowheads="1"/>
              </p:cNvSpPr>
              <p:nvPr/>
            </p:nvSpPr>
            <p:spPr bwMode="auto">
              <a:xfrm>
                <a:off x="42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1" name="Rectangle 25">
                <a:extLst>
                  <a:ext uri="{FF2B5EF4-FFF2-40B4-BE49-F238E27FC236}">
                    <a16:creationId xmlns:a16="http://schemas.microsoft.com/office/drawing/2014/main" id="{1C9AA789-941B-00E6-A7FF-53037BC58375}"/>
                  </a:ext>
                </a:extLst>
              </p:cNvPr>
              <p:cNvSpPr>
                <a:spLocks noChangeArrowheads="1"/>
              </p:cNvSpPr>
              <p:nvPr/>
            </p:nvSpPr>
            <p:spPr bwMode="auto">
              <a:xfrm>
                <a:off x="20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2" name="Rectangle 26">
                <a:extLst>
                  <a:ext uri="{FF2B5EF4-FFF2-40B4-BE49-F238E27FC236}">
                    <a16:creationId xmlns:a16="http://schemas.microsoft.com/office/drawing/2014/main" id="{AE469CDB-97A8-A15A-E040-2EFFAE268AB8}"/>
                  </a:ext>
                </a:extLst>
              </p:cNvPr>
              <p:cNvSpPr>
                <a:spLocks noChangeArrowheads="1"/>
              </p:cNvSpPr>
              <p:nvPr/>
            </p:nvSpPr>
            <p:spPr bwMode="auto">
              <a:xfrm>
                <a:off x="23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3" name="Rectangle 27">
                <a:extLst>
                  <a:ext uri="{FF2B5EF4-FFF2-40B4-BE49-F238E27FC236}">
                    <a16:creationId xmlns:a16="http://schemas.microsoft.com/office/drawing/2014/main" id="{19720BF6-312E-125E-B81A-5BDA8A742666}"/>
                  </a:ext>
                </a:extLst>
              </p:cNvPr>
              <p:cNvSpPr>
                <a:spLocks noChangeArrowheads="1"/>
              </p:cNvSpPr>
              <p:nvPr/>
            </p:nvSpPr>
            <p:spPr bwMode="auto">
              <a:xfrm>
                <a:off x="25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4" name="Rectangle 28">
                <a:extLst>
                  <a:ext uri="{FF2B5EF4-FFF2-40B4-BE49-F238E27FC236}">
                    <a16:creationId xmlns:a16="http://schemas.microsoft.com/office/drawing/2014/main" id="{B80BBDC1-DD7A-06EC-4E60-6EA439CE1770}"/>
                  </a:ext>
                </a:extLst>
              </p:cNvPr>
              <p:cNvSpPr>
                <a:spLocks noChangeArrowheads="1"/>
              </p:cNvSpPr>
              <p:nvPr/>
            </p:nvSpPr>
            <p:spPr bwMode="auto">
              <a:xfrm>
                <a:off x="27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5" name="Rectangle 29">
                <a:extLst>
                  <a:ext uri="{FF2B5EF4-FFF2-40B4-BE49-F238E27FC236}">
                    <a16:creationId xmlns:a16="http://schemas.microsoft.com/office/drawing/2014/main" id="{C1B13C9F-0900-65A3-F36E-3AEB45B57630}"/>
                  </a:ext>
                </a:extLst>
              </p:cNvPr>
              <p:cNvSpPr>
                <a:spLocks noChangeArrowheads="1"/>
              </p:cNvSpPr>
              <p:nvPr/>
            </p:nvSpPr>
            <p:spPr bwMode="auto">
              <a:xfrm>
                <a:off x="30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6" name="Rectangle 30">
                <a:extLst>
                  <a:ext uri="{FF2B5EF4-FFF2-40B4-BE49-F238E27FC236}">
                    <a16:creationId xmlns:a16="http://schemas.microsoft.com/office/drawing/2014/main" id="{12FA7D7D-BCBB-9BCD-7F0B-8AF1BB1DFDB4}"/>
                  </a:ext>
                </a:extLst>
              </p:cNvPr>
              <p:cNvSpPr>
                <a:spLocks noChangeArrowheads="1"/>
              </p:cNvSpPr>
              <p:nvPr/>
            </p:nvSpPr>
            <p:spPr bwMode="auto">
              <a:xfrm>
                <a:off x="11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7" name="Rectangle 31">
                <a:extLst>
                  <a:ext uri="{FF2B5EF4-FFF2-40B4-BE49-F238E27FC236}">
                    <a16:creationId xmlns:a16="http://schemas.microsoft.com/office/drawing/2014/main" id="{5B5AB45B-767B-1FBA-8AD3-ED5D31B72CB8}"/>
                  </a:ext>
                </a:extLst>
              </p:cNvPr>
              <p:cNvSpPr>
                <a:spLocks noChangeArrowheads="1"/>
              </p:cNvSpPr>
              <p:nvPr/>
            </p:nvSpPr>
            <p:spPr bwMode="auto">
              <a:xfrm>
                <a:off x="13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8" name="Rectangle 32">
                <a:extLst>
                  <a:ext uri="{FF2B5EF4-FFF2-40B4-BE49-F238E27FC236}">
                    <a16:creationId xmlns:a16="http://schemas.microsoft.com/office/drawing/2014/main" id="{E74A4253-81EE-5C10-05F1-07097284456A}"/>
                  </a:ext>
                </a:extLst>
              </p:cNvPr>
              <p:cNvSpPr>
                <a:spLocks noChangeArrowheads="1"/>
              </p:cNvSpPr>
              <p:nvPr/>
            </p:nvSpPr>
            <p:spPr bwMode="auto">
              <a:xfrm>
                <a:off x="15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09" name="Rectangle 33">
                <a:extLst>
                  <a:ext uri="{FF2B5EF4-FFF2-40B4-BE49-F238E27FC236}">
                    <a16:creationId xmlns:a16="http://schemas.microsoft.com/office/drawing/2014/main" id="{93A7237E-AFBA-2AA5-D922-D9DA4FA15A93}"/>
                  </a:ext>
                </a:extLst>
              </p:cNvPr>
              <p:cNvSpPr>
                <a:spLocks noChangeArrowheads="1"/>
              </p:cNvSpPr>
              <p:nvPr/>
            </p:nvSpPr>
            <p:spPr bwMode="auto">
              <a:xfrm>
                <a:off x="18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10" name="Rectangle 34">
                <a:extLst>
                  <a:ext uri="{FF2B5EF4-FFF2-40B4-BE49-F238E27FC236}">
                    <a16:creationId xmlns:a16="http://schemas.microsoft.com/office/drawing/2014/main" id="{EEBB6711-B3A8-8BC5-589B-021C690A8AA6}"/>
                  </a:ext>
                </a:extLst>
              </p:cNvPr>
              <p:cNvSpPr>
                <a:spLocks noChangeArrowheads="1"/>
              </p:cNvSpPr>
              <p:nvPr/>
            </p:nvSpPr>
            <p:spPr bwMode="auto">
              <a:xfrm>
                <a:off x="8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75811" name="Line 35">
            <a:extLst>
              <a:ext uri="{FF2B5EF4-FFF2-40B4-BE49-F238E27FC236}">
                <a16:creationId xmlns:a16="http://schemas.microsoft.com/office/drawing/2014/main" id="{049891A8-F6AE-47BF-0555-2F2E4C094FE1}"/>
              </a:ext>
            </a:extLst>
          </p:cNvPr>
          <p:cNvSpPr>
            <a:spLocks noChangeShapeType="1"/>
          </p:cNvSpPr>
          <p:nvPr/>
        </p:nvSpPr>
        <p:spPr bwMode="auto">
          <a:xfrm>
            <a:off x="2895600" y="2362200"/>
            <a:ext cx="2286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ppt_w</p:attrName>
                                        </p:attrNameLst>
                                      </p:cBhvr>
                                      <p:tavLst>
                                        <p:tav tm="0">
                                          <p:val>
                                            <p:fltVal val="0"/>
                                          </p:val>
                                        </p:tav>
                                        <p:tav tm="100000">
                                          <p:val>
                                            <p:strVal val="#ppt_w"/>
                                          </p:val>
                                        </p:tav>
                                      </p:tavLst>
                                    </p:anim>
                                    <p:anim calcmode="lin" valueType="num">
                                      <p:cBhvr>
                                        <p:cTn id="8" dur="1000" fill="hold"/>
                                        <p:tgtEl>
                                          <p:spTgt spid="75778"/>
                                        </p:tgtEl>
                                        <p:attrNameLst>
                                          <p:attrName>ppt_h</p:attrName>
                                        </p:attrNameLst>
                                      </p:cBhvr>
                                      <p:tavLst>
                                        <p:tav tm="0">
                                          <p:val>
                                            <p:fltVal val="0"/>
                                          </p:val>
                                        </p:tav>
                                        <p:tav tm="100000">
                                          <p:val>
                                            <p:strVal val="#ppt_h"/>
                                          </p:val>
                                        </p:tav>
                                      </p:tavLst>
                                    </p:anim>
                                    <p:anim calcmode="lin" valueType="num">
                                      <p:cBhvr>
                                        <p:cTn id="9" dur="1000" fill="hold"/>
                                        <p:tgtEl>
                                          <p:spTgt spid="757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57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childTnLst>
                                    <p:set>
                                      <p:cBhvr>
                                        <p:cTn id="14" dur="1" fill="hold">
                                          <p:stCondLst>
                                            <p:cond delay="0"/>
                                          </p:stCondLst>
                                        </p:cTn>
                                        <p:tgtEl>
                                          <p:spTgt spid="75782"/>
                                        </p:tgtEl>
                                        <p:attrNameLst>
                                          <p:attrName>style.visibility</p:attrName>
                                        </p:attrNameLst>
                                      </p:cBhvr>
                                      <p:to>
                                        <p:strVal val="visible"/>
                                      </p:to>
                                    </p:set>
                                    <p:anim calcmode="lin" valueType="num">
                                      <p:cBhvr additive="base">
                                        <p:cTn id="15" dur="500" fill="hold"/>
                                        <p:tgtEl>
                                          <p:spTgt spid="75782"/>
                                        </p:tgtEl>
                                        <p:attrNameLst>
                                          <p:attrName>ppt_x</p:attrName>
                                        </p:attrNameLst>
                                      </p:cBhvr>
                                      <p:tavLst>
                                        <p:tav tm="0">
                                          <p:val>
                                            <p:strVal val="1+#ppt_w/2"/>
                                          </p:val>
                                        </p:tav>
                                        <p:tav tm="100000">
                                          <p:val>
                                            <p:strVal val="#ppt_x"/>
                                          </p:val>
                                        </p:tav>
                                      </p:tavLst>
                                    </p:anim>
                                    <p:anim calcmode="lin" valueType="num">
                                      <p:cBhvr additive="base">
                                        <p:cTn id="16" dur="500" fill="hold"/>
                                        <p:tgtEl>
                                          <p:spTgt spid="7578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75781"/>
                                        </p:tgtEl>
                                        <p:attrNameLst>
                                          <p:attrName>style.visibility</p:attrName>
                                        </p:attrNameLst>
                                      </p:cBhvr>
                                      <p:to>
                                        <p:strVal val="visible"/>
                                      </p:to>
                                    </p:set>
                                    <p:anim calcmode="lin" valueType="num">
                                      <p:cBhvr additive="base">
                                        <p:cTn id="21" dur="500" fill="hold"/>
                                        <p:tgtEl>
                                          <p:spTgt spid="75781"/>
                                        </p:tgtEl>
                                        <p:attrNameLst>
                                          <p:attrName>ppt_x</p:attrName>
                                        </p:attrNameLst>
                                      </p:cBhvr>
                                      <p:tavLst>
                                        <p:tav tm="0">
                                          <p:val>
                                            <p:strVal val="0-#ppt_w/2"/>
                                          </p:val>
                                        </p:tav>
                                        <p:tav tm="100000">
                                          <p:val>
                                            <p:strVal val="#ppt_x"/>
                                          </p:val>
                                        </p:tav>
                                      </p:tavLst>
                                    </p:anim>
                                    <p:anim calcmode="lin" valueType="num">
                                      <p:cBhvr additive="base">
                                        <p:cTn id="22" dur="500" fill="hold"/>
                                        <p:tgtEl>
                                          <p:spTgt spid="75781"/>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5811"/>
                                        </p:tgtEl>
                                        <p:attrNameLst>
                                          <p:attrName>style.visibility</p:attrName>
                                        </p:attrNameLst>
                                      </p:cBhvr>
                                      <p:to>
                                        <p:strVal val="visible"/>
                                      </p:to>
                                    </p:set>
                                    <p:animEffect transition="in" filter="dissolve">
                                      <p:cBhvr>
                                        <p:cTn id="27" dur="500"/>
                                        <p:tgtEl>
                                          <p:spTgt spid="758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5779"/>
                                        </p:tgtEl>
                                        <p:attrNameLst>
                                          <p:attrName>style.visibility</p:attrName>
                                        </p:attrNameLst>
                                      </p:cBhvr>
                                      <p:to>
                                        <p:strVal val="visible"/>
                                      </p:to>
                                    </p:set>
                                    <p:animEffect transition="in" filter="dissolve">
                                      <p:cBhvr>
                                        <p:cTn id="32" dur="5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2046A285-C3F7-AB31-B38E-933F43B6C7E8}"/>
              </a:ext>
            </a:extLst>
          </p:cNvPr>
          <p:cNvSpPr>
            <a:spLocks noGrp="1" noChangeArrowheads="1"/>
          </p:cNvSpPr>
          <p:nvPr>
            <p:ph type="title"/>
          </p:nvPr>
        </p:nvSpPr>
        <p:spPr>
          <a:xfrm>
            <a:off x="685800" y="381000"/>
            <a:ext cx="7772400" cy="1143000"/>
          </a:xfrm>
        </p:spPr>
        <p:txBody>
          <a:bodyPr/>
          <a:lstStyle/>
          <a:p>
            <a:r>
              <a:rPr lang="en-US" altLang="en-US"/>
              <a:t>The Gamma Camera</a:t>
            </a:r>
          </a:p>
        </p:txBody>
      </p:sp>
      <p:sp>
        <p:nvSpPr>
          <p:cNvPr id="76803" name="Rectangle 3">
            <a:extLst>
              <a:ext uri="{FF2B5EF4-FFF2-40B4-BE49-F238E27FC236}">
                <a16:creationId xmlns:a16="http://schemas.microsoft.com/office/drawing/2014/main" id="{94B76A6B-3963-3788-9A82-85B52D553ADF}"/>
              </a:ext>
            </a:extLst>
          </p:cNvPr>
          <p:cNvSpPr>
            <a:spLocks noGrp="1" noChangeArrowheads="1"/>
          </p:cNvSpPr>
          <p:nvPr>
            <p:ph type="body" sz="half" idx="1"/>
          </p:nvPr>
        </p:nvSpPr>
        <p:spPr>
          <a:xfrm>
            <a:off x="685800" y="3581400"/>
            <a:ext cx="8001000" cy="2667000"/>
          </a:xfrm>
        </p:spPr>
        <p:txBody>
          <a:bodyPr/>
          <a:lstStyle/>
          <a:p>
            <a:r>
              <a:rPr lang="en-US" altLang="en-US" sz="2800"/>
              <a:t>The detector is a scintillation crystal and is usually made of Sodium Iodide with traces of Thallium added.</a:t>
            </a:r>
          </a:p>
          <a:p>
            <a:r>
              <a:rPr lang="en-US" altLang="en-US" sz="2800"/>
              <a:t>The detector is a scintillation crystal and it converts the gamma rays that reach it into light energy. </a:t>
            </a:r>
          </a:p>
        </p:txBody>
      </p:sp>
      <p:sp>
        <p:nvSpPr>
          <p:cNvPr id="76805" name="Text Box 5">
            <a:extLst>
              <a:ext uri="{FF2B5EF4-FFF2-40B4-BE49-F238E27FC236}">
                <a16:creationId xmlns:a16="http://schemas.microsoft.com/office/drawing/2014/main" id="{57AF1E2F-C9EF-BA28-31A5-1ECF92FA16D4}"/>
              </a:ext>
            </a:extLst>
          </p:cNvPr>
          <p:cNvSpPr txBox="1">
            <a:spLocks noChangeArrowheads="1"/>
          </p:cNvSpPr>
          <p:nvPr/>
        </p:nvSpPr>
        <p:spPr bwMode="auto">
          <a:xfrm>
            <a:off x="381000" y="1752600"/>
            <a:ext cx="2047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u="sng"/>
              <a:t>The Detector</a:t>
            </a:r>
          </a:p>
        </p:txBody>
      </p:sp>
      <p:grpSp>
        <p:nvGrpSpPr>
          <p:cNvPr id="76806" name="Group 6">
            <a:extLst>
              <a:ext uri="{FF2B5EF4-FFF2-40B4-BE49-F238E27FC236}">
                <a16:creationId xmlns:a16="http://schemas.microsoft.com/office/drawing/2014/main" id="{F365999D-1A5C-F469-82DD-5E19812F84B0}"/>
              </a:ext>
            </a:extLst>
          </p:cNvPr>
          <p:cNvGrpSpPr>
            <a:grpSpLocks/>
          </p:cNvGrpSpPr>
          <p:nvPr/>
        </p:nvGrpSpPr>
        <p:grpSpPr bwMode="auto">
          <a:xfrm>
            <a:off x="4724400" y="1676400"/>
            <a:ext cx="4114800" cy="1219200"/>
            <a:chOff x="624" y="624"/>
            <a:chExt cx="3984" cy="1296"/>
          </a:xfrm>
        </p:grpSpPr>
        <p:sp>
          <p:nvSpPr>
            <p:cNvPr id="76807" name="Rectangle 7">
              <a:extLst>
                <a:ext uri="{FF2B5EF4-FFF2-40B4-BE49-F238E27FC236}">
                  <a16:creationId xmlns:a16="http://schemas.microsoft.com/office/drawing/2014/main" id="{F324A9E2-35E7-4374-1FCE-98AD4F698195}"/>
                </a:ext>
              </a:extLst>
            </p:cNvPr>
            <p:cNvSpPr>
              <a:spLocks noChangeArrowheads="1"/>
            </p:cNvSpPr>
            <p:nvPr/>
          </p:nvSpPr>
          <p:spPr bwMode="auto">
            <a:xfrm>
              <a:off x="100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08" name="Rectangle 8">
              <a:extLst>
                <a:ext uri="{FF2B5EF4-FFF2-40B4-BE49-F238E27FC236}">
                  <a16:creationId xmlns:a16="http://schemas.microsoft.com/office/drawing/2014/main" id="{20E20AE8-0829-C71C-915E-063E4CDD09CA}"/>
                </a:ext>
              </a:extLst>
            </p:cNvPr>
            <p:cNvSpPr>
              <a:spLocks noChangeArrowheads="1"/>
            </p:cNvSpPr>
            <p:nvPr/>
          </p:nvSpPr>
          <p:spPr bwMode="auto">
            <a:xfrm>
              <a:off x="62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09" name="Rectangle 9">
              <a:extLst>
                <a:ext uri="{FF2B5EF4-FFF2-40B4-BE49-F238E27FC236}">
                  <a16:creationId xmlns:a16="http://schemas.microsoft.com/office/drawing/2014/main" id="{486271E6-9595-0BA5-C31E-E87B57E0BA57}"/>
                </a:ext>
              </a:extLst>
            </p:cNvPr>
            <p:cNvSpPr>
              <a:spLocks noChangeArrowheads="1"/>
            </p:cNvSpPr>
            <p:nvPr/>
          </p:nvSpPr>
          <p:spPr bwMode="auto">
            <a:xfrm>
              <a:off x="2544"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0" name="Rectangle 10">
              <a:extLst>
                <a:ext uri="{FF2B5EF4-FFF2-40B4-BE49-F238E27FC236}">
                  <a16:creationId xmlns:a16="http://schemas.microsoft.com/office/drawing/2014/main" id="{3C21399F-C627-8CCE-946A-F636D8D3F7BF}"/>
                </a:ext>
              </a:extLst>
            </p:cNvPr>
            <p:cNvSpPr>
              <a:spLocks noChangeArrowheads="1"/>
            </p:cNvSpPr>
            <p:nvPr/>
          </p:nvSpPr>
          <p:spPr bwMode="auto">
            <a:xfrm>
              <a:off x="408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1" name="Rectangle 11">
              <a:extLst>
                <a:ext uri="{FF2B5EF4-FFF2-40B4-BE49-F238E27FC236}">
                  <a16:creationId xmlns:a16="http://schemas.microsoft.com/office/drawing/2014/main" id="{D2B91A15-931C-4FC8-8DDF-530CBFAB4EF5}"/>
                </a:ext>
              </a:extLst>
            </p:cNvPr>
            <p:cNvSpPr>
              <a:spLocks noChangeArrowheads="1"/>
            </p:cNvSpPr>
            <p:nvPr/>
          </p:nvSpPr>
          <p:spPr bwMode="auto">
            <a:xfrm>
              <a:off x="446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2" name="Rectangle 12">
              <a:extLst>
                <a:ext uri="{FF2B5EF4-FFF2-40B4-BE49-F238E27FC236}">
                  <a16:creationId xmlns:a16="http://schemas.microsoft.com/office/drawing/2014/main" id="{1F316297-77F7-15E2-BDED-7E8A32104A72}"/>
                </a:ext>
              </a:extLst>
            </p:cNvPr>
            <p:cNvSpPr>
              <a:spLocks noChangeArrowheads="1"/>
            </p:cNvSpPr>
            <p:nvPr/>
          </p:nvSpPr>
          <p:spPr bwMode="auto">
            <a:xfrm>
              <a:off x="139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3" name="Rectangle 13">
              <a:extLst>
                <a:ext uri="{FF2B5EF4-FFF2-40B4-BE49-F238E27FC236}">
                  <a16:creationId xmlns:a16="http://schemas.microsoft.com/office/drawing/2014/main" id="{E1AEE2CB-B758-C372-40C2-F6369FCE0AD4}"/>
                </a:ext>
              </a:extLst>
            </p:cNvPr>
            <p:cNvSpPr>
              <a:spLocks noChangeArrowheads="1"/>
            </p:cNvSpPr>
            <p:nvPr/>
          </p:nvSpPr>
          <p:spPr bwMode="auto">
            <a:xfrm>
              <a:off x="177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4" name="Rectangle 14">
              <a:extLst>
                <a:ext uri="{FF2B5EF4-FFF2-40B4-BE49-F238E27FC236}">
                  <a16:creationId xmlns:a16="http://schemas.microsoft.com/office/drawing/2014/main" id="{60382C93-488C-F19D-55DA-008688C31AB2}"/>
                </a:ext>
              </a:extLst>
            </p:cNvPr>
            <p:cNvSpPr>
              <a:spLocks noChangeArrowheads="1"/>
            </p:cNvSpPr>
            <p:nvPr/>
          </p:nvSpPr>
          <p:spPr bwMode="auto">
            <a:xfrm>
              <a:off x="369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5" name="Rectangle 15">
              <a:extLst>
                <a:ext uri="{FF2B5EF4-FFF2-40B4-BE49-F238E27FC236}">
                  <a16:creationId xmlns:a16="http://schemas.microsoft.com/office/drawing/2014/main" id="{82E817EA-27E5-C979-C230-D8144CAA97B0}"/>
                </a:ext>
              </a:extLst>
            </p:cNvPr>
            <p:cNvSpPr>
              <a:spLocks noChangeArrowheads="1"/>
            </p:cNvSpPr>
            <p:nvPr/>
          </p:nvSpPr>
          <p:spPr bwMode="auto">
            <a:xfrm>
              <a:off x="216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6" name="Rectangle 16">
              <a:extLst>
                <a:ext uri="{FF2B5EF4-FFF2-40B4-BE49-F238E27FC236}">
                  <a16:creationId xmlns:a16="http://schemas.microsoft.com/office/drawing/2014/main" id="{0ED0F145-C97F-893C-4BD9-D3D57B3C4652}"/>
                </a:ext>
              </a:extLst>
            </p:cNvPr>
            <p:cNvSpPr>
              <a:spLocks noChangeArrowheads="1"/>
            </p:cNvSpPr>
            <p:nvPr/>
          </p:nvSpPr>
          <p:spPr bwMode="auto">
            <a:xfrm>
              <a:off x="292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7" name="Rectangle 17">
              <a:extLst>
                <a:ext uri="{FF2B5EF4-FFF2-40B4-BE49-F238E27FC236}">
                  <a16:creationId xmlns:a16="http://schemas.microsoft.com/office/drawing/2014/main" id="{36CBBA22-A665-CA53-93D2-85D79DEDA29B}"/>
                </a:ext>
              </a:extLst>
            </p:cNvPr>
            <p:cNvSpPr>
              <a:spLocks noChangeArrowheads="1"/>
            </p:cNvSpPr>
            <p:nvPr/>
          </p:nvSpPr>
          <p:spPr bwMode="auto">
            <a:xfrm>
              <a:off x="331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8" name="Rectangle 18">
              <a:extLst>
                <a:ext uri="{FF2B5EF4-FFF2-40B4-BE49-F238E27FC236}">
                  <a16:creationId xmlns:a16="http://schemas.microsoft.com/office/drawing/2014/main" id="{6DCD31A7-E740-B19B-F682-E5FE186538A6}"/>
                </a:ext>
              </a:extLst>
            </p:cNvPr>
            <p:cNvSpPr>
              <a:spLocks noChangeArrowheads="1"/>
            </p:cNvSpPr>
            <p:nvPr/>
          </p:nvSpPr>
          <p:spPr bwMode="auto">
            <a:xfrm>
              <a:off x="768" y="1056"/>
              <a:ext cx="3696" cy="432"/>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76819" name="Group 19">
              <a:extLst>
                <a:ext uri="{FF2B5EF4-FFF2-40B4-BE49-F238E27FC236}">
                  <a16:creationId xmlns:a16="http://schemas.microsoft.com/office/drawing/2014/main" id="{1594BCCC-C6E2-26CD-C6CF-C1C2BA75502E}"/>
                </a:ext>
              </a:extLst>
            </p:cNvPr>
            <p:cNvGrpSpPr>
              <a:grpSpLocks/>
            </p:cNvGrpSpPr>
            <p:nvPr/>
          </p:nvGrpSpPr>
          <p:grpSpPr bwMode="auto">
            <a:xfrm>
              <a:off x="768" y="624"/>
              <a:ext cx="3696" cy="432"/>
              <a:chOff x="864" y="624"/>
              <a:chExt cx="3600" cy="432"/>
            </a:xfrm>
          </p:grpSpPr>
          <p:sp>
            <p:nvSpPr>
              <p:cNvPr id="76820" name="Rectangle 20">
                <a:extLst>
                  <a:ext uri="{FF2B5EF4-FFF2-40B4-BE49-F238E27FC236}">
                    <a16:creationId xmlns:a16="http://schemas.microsoft.com/office/drawing/2014/main" id="{AECA9628-4E9A-0A4A-DEED-28400C81F65D}"/>
                  </a:ext>
                </a:extLst>
              </p:cNvPr>
              <p:cNvSpPr>
                <a:spLocks noChangeArrowheads="1"/>
              </p:cNvSpPr>
              <p:nvPr/>
            </p:nvSpPr>
            <p:spPr bwMode="auto">
              <a:xfrm>
                <a:off x="32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1" name="Rectangle 21">
                <a:extLst>
                  <a:ext uri="{FF2B5EF4-FFF2-40B4-BE49-F238E27FC236}">
                    <a16:creationId xmlns:a16="http://schemas.microsoft.com/office/drawing/2014/main" id="{1E74DC11-3930-708F-96BA-EA280E4C9B38}"/>
                  </a:ext>
                </a:extLst>
              </p:cNvPr>
              <p:cNvSpPr>
                <a:spLocks noChangeArrowheads="1"/>
              </p:cNvSpPr>
              <p:nvPr/>
            </p:nvSpPr>
            <p:spPr bwMode="auto">
              <a:xfrm>
                <a:off x="35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2" name="Rectangle 22">
                <a:extLst>
                  <a:ext uri="{FF2B5EF4-FFF2-40B4-BE49-F238E27FC236}">
                    <a16:creationId xmlns:a16="http://schemas.microsoft.com/office/drawing/2014/main" id="{920522AB-2E44-B568-959C-0D7577226BAB}"/>
                  </a:ext>
                </a:extLst>
              </p:cNvPr>
              <p:cNvSpPr>
                <a:spLocks noChangeArrowheads="1"/>
              </p:cNvSpPr>
              <p:nvPr/>
            </p:nvSpPr>
            <p:spPr bwMode="auto">
              <a:xfrm>
                <a:off x="37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3" name="Rectangle 23">
                <a:extLst>
                  <a:ext uri="{FF2B5EF4-FFF2-40B4-BE49-F238E27FC236}">
                    <a16:creationId xmlns:a16="http://schemas.microsoft.com/office/drawing/2014/main" id="{D75340BC-B4BF-39B9-B1F2-C0A4492C5BF7}"/>
                  </a:ext>
                </a:extLst>
              </p:cNvPr>
              <p:cNvSpPr>
                <a:spLocks noChangeArrowheads="1"/>
              </p:cNvSpPr>
              <p:nvPr/>
            </p:nvSpPr>
            <p:spPr bwMode="auto">
              <a:xfrm>
                <a:off x="39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4" name="Rectangle 24">
                <a:extLst>
                  <a:ext uri="{FF2B5EF4-FFF2-40B4-BE49-F238E27FC236}">
                    <a16:creationId xmlns:a16="http://schemas.microsoft.com/office/drawing/2014/main" id="{87FBBF44-2C98-B212-9C02-8DBD9B8D652C}"/>
                  </a:ext>
                </a:extLst>
              </p:cNvPr>
              <p:cNvSpPr>
                <a:spLocks noChangeArrowheads="1"/>
              </p:cNvSpPr>
              <p:nvPr/>
            </p:nvSpPr>
            <p:spPr bwMode="auto">
              <a:xfrm>
                <a:off x="42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5" name="Rectangle 25">
                <a:extLst>
                  <a:ext uri="{FF2B5EF4-FFF2-40B4-BE49-F238E27FC236}">
                    <a16:creationId xmlns:a16="http://schemas.microsoft.com/office/drawing/2014/main" id="{A0E3A874-C249-A68E-3A4A-92FF15956561}"/>
                  </a:ext>
                </a:extLst>
              </p:cNvPr>
              <p:cNvSpPr>
                <a:spLocks noChangeArrowheads="1"/>
              </p:cNvSpPr>
              <p:nvPr/>
            </p:nvSpPr>
            <p:spPr bwMode="auto">
              <a:xfrm>
                <a:off x="20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6" name="Rectangle 26">
                <a:extLst>
                  <a:ext uri="{FF2B5EF4-FFF2-40B4-BE49-F238E27FC236}">
                    <a16:creationId xmlns:a16="http://schemas.microsoft.com/office/drawing/2014/main" id="{AB29EB4D-616C-9E69-E488-39E1404AB6D1}"/>
                  </a:ext>
                </a:extLst>
              </p:cNvPr>
              <p:cNvSpPr>
                <a:spLocks noChangeArrowheads="1"/>
              </p:cNvSpPr>
              <p:nvPr/>
            </p:nvSpPr>
            <p:spPr bwMode="auto">
              <a:xfrm>
                <a:off x="23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7" name="Rectangle 27">
                <a:extLst>
                  <a:ext uri="{FF2B5EF4-FFF2-40B4-BE49-F238E27FC236}">
                    <a16:creationId xmlns:a16="http://schemas.microsoft.com/office/drawing/2014/main" id="{A44A6910-3AB9-4493-7491-879C73E6BC42}"/>
                  </a:ext>
                </a:extLst>
              </p:cNvPr>
              <p:cNvSpPr>
                <a:spLocks noChangeArrowheads="1"/>
              </p:cNvSpPr>
              <p:nvPr/>
            </p:nvSpPr>
            <p:spPr bwMode="auto">
              <a:xfrm>
                <a:off x="25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8" name="Rectangle 28">
                <a:extLst>
                  <a:ext uri="{FF2B5EF4-FFF2-40B4-BE49-F238E27FC236}">
                    <a16:creationId xmlns:a16="http://schemas.microsoft.com/office/drawing/2014/main" id="{E188FBFC-DEDF-71B8-607E-C315811F2BBC}"/>
                  </a:ext>
                </a:extLst>
              </p:cNvPr>
              <p:cNvSpPr>
                <a:spLocks noChangeArrowheads="1"/>
              </p:cNvSpPr>
              <p:nvPr/>
            </p:nvSpPr>
            <p:spPr bwMode="auto">
              <a:xfrm>
                <a:off x="27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9" name="Rectangle 29">
                <a:extLst>
                  <a:ext uri="{FF2B5EF4-FFF2-40B4-BE49-F238E27FC236}">
                    <a16:creationId xmlns:a16="http://schemas.microsoft.com/office/drawing/2014/main" id="{FCCDF6FE-9E2F-03DF-6B9A-F712833BD9F1}"/>
                  </a:ext>
                </a:extLst>
              </p:cNvPr>
              <p:cNvSpPr>
                <a:spLocks noChangeArrowheads="1"/>
              </p:cNvSpPr>
              <p:nvPr/>
            </p:nvSpPr>
            <p:spPr bwMode="auto">
              <a:xfrm>
                <a:off x="30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0" name="Rectangle 30">
                <a:extLst>
                  <a:ext uri="{FF2B5EF4-FFF2-40B4-BE49-F238E27FC236}">
                    <a16:creationId xmlns:a16="http://schemas.microsoft.com/office/drawing/2014/main" id="{C42EDF3B-3521-4F0C-1177-B0F479FB88C5}"/>
                  </a:ext>
                </a:extLst>
              </p:cNvPr>
              <p:cNvSpPr>
                <a:spLocks noChangeArrowheads="1"/>
              </p:cNvSpPr>
              <p:nvPr/>
            </p:nvSpPr>
            <p:spPr bwMode="auto">
              <a:xfrm>
                <a:off x="11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1" name="Rectangle 31">
                <a:extLst>
                  <a:ext uri="{FF2B5EF4-FFF2-40B4-BE49-F238E27FC236}">
                    <a16:creationId xmlns:a16="http://schemas.microsoft.com/office/drawing/2014/main" id="{147AE746-20A0-FCE7-0E18-DCB6F9A1140F}"/>
                  </a:ext>
                </a:extLst>
              </p:cNvPr>
              <p:cNvSpPr>
                <a:spLocks noChangeArrowheads="1"/>
              </p:cNvSpPr>
              <p:nvPr/>
            </p:nvSpPr>
            <p:spPr bwMode="auto">
              <a:xfrm>
                <a:off x="13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2" name="Rectangle 32">
                <a:extLst>
                  <a:ext uri="{FF2B5EF4-FFF2-40B4-BE49-F238E27FC236}">
                    <a16:creationId xmlns:a16="http://schemas.microsoft.com/office/drawing/2014/main" id="{B1E1F1F6-3A94-AC0E-5D60-2EE63A3C5D92}"/>
                  </a:ext>
                </a:extLst>
              </p:cNvPr>
              <p:cNvSpPr>
                <a:spLocks noChangeArrowheads="1"/>
              </p:cNvSpPr>
              <p:nvPr/>
            </p:nvSpPr>
            <p:spPr bwMode="auto">
              <a:xfrm>
                <a:off x="15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3" name="Rectangle 33">
                <a:extLst>
                  <a:ext uri="{FF2B5EF4-FFF2-40B4-BE49-F238E27FC236}">
                    <a16:creationId xmlns:a16="http://schemas.microsoft.com/office/drawing/2014/main" id="{23D38F7A-1DCA-9861-3E60-C36E0B575C4E}"/>
                  </a:ext>
                </a:extLst>
              </p:cNvPr>
              <p:cNvSpPr>
                <a:spLocks noChangeArrowheads="1"/>
              </p:cNvSpPr>
              <p:nvPr/>
            </p:nvSpPr>
            <p:spPr bwMode="auto">
              <a:xfrm>
                <a:off x="18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4" name="Rectangle 34">
                <a:extLst>
                  <a:ext uri="{FF2B5EF4-FFF2-40B4-BE49-F238E27FC236}">
                    <a16:creationId xmlns:a16="http://schemas.microsoft.com/office/drawing/2014/main" id="{C9AE9C45-194A-FEA9-BA3E-BC84FD15320B}"/>
                  </a:ext>
                </a:extLst>
              </p:cNvPr>
              <p:cNvSpPr>
                <a:spLocks noChangeArrowheads="1"/>
              </p:cNvSpPr>
              <p:nvPr/>
            </p:nvSpPr>
            <p:spPr bwMode="auto">
              <a:xfrm>
                <a:off x="8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76835" name="Line 35">
            <a:extLst>
              <a:ext uri="{FF2B5EF4-FFF2-40B4-BE49-F238E27FC236}">
                <a16:creationId xmlns:a16="http://schemas.microsoft.com/office/drawing/2014/main" id="{24F14B7C-1D94-B968-F996-4060780FE58F}"/>
              </a:ext>
            </a:extLst>
          </p:cNvPr>
          <p:cNvSpPr>
            <a:spLocks noChangeShapeType="1"/>
          </p:cNvSpPr>
          <p:nvPr/>
        </p:nvSpPr>
        <p:spPr bwMode="auto">
          <a:xfrm>
            <a:off x="2590800" y="2057400"/>
            <a:ext cx="2590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tgtEl>
                                          <p:spTgt spid="76802"/>
                                        </p:tgtEl>
                                        <p:attrNameLst>
                                          <p:attrName>ppt_w</p:attrName>
                                        </p:attrNameLst>
                                      </p:cBhvr>
                                      <p:tavLst>
                                        <p:tav tm="0">
                                          <p:val>
                                            <p:fltVal val="0"/>
                                          </p:val>
                                        </p:tav>
                                        <p:tav tm="100000">
                                          <p:val>
                                            <p:strVal val="#ppt_w"/>
                                          </p:val>
                                        </p:tav>
                                      </p:tavLst>
                                    </p:anim>
                                    <p:anim calcmode="lin" valueType="num">
                                      <p:cBhvr>
                                        <p:cTn id="8" dur="1000" fill="hold"/>
                                        <p:tgtEl>
                                          <p:spTgt spid="76802"/>
                                        </p:tgtEl>
                                        <p:attrNameLst>
                                          <p:attrName>ppt_h</p:attrName>
                                        </p:attrNameLst>
                                      </p:cBhvr>
                                      <p:tavLst>
                                        <p:tav tm="0">
                                          <p:val>
                                            <p:fltVal val="0"/>
                                          </p:val>
                                        </p:tav>
                                        <p:tav tm="100000">
                                          <p:val>
                                            <p:strVal val="#ppt_h"/>
                                          </p:val>
                                        </p:tav>
                                      </p:tavLst>
                                    </p:anim>
                                    <p:anim calcmode="lin" valueType="num">
                                      <p:cBhvr>
                                        <p:cTn id="9" dur="1000" fill="hold"/>
                                        <p:tgtEl>
                                          <p:spTgt spid="7680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680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childTnLst>
                                    <p:set>
                                      <p:cBhvr>
                                        <p:cTn id="14" dur="1" fill="hold">
                                          <p:stCondLst>
                                            <p:cond delay="0"/>
                                          </p:stCondLst>
                                        </p:cTn>
                                        <p:tgtEl>
                                          <p:spTgt spid="76806"/>
                                        </p:tgtEl>
                                        <p:attrNameLst>
                                          <p:attrName>style.visibility</p:attrName>
                                        </p:attrNameLst>
                                      </p:cBhvr>
                                      <p:to>
                                        <p:strVal val="visible"/>
                                      </p:to>
                                    </p:set>
                                    <p:anim calcmode="lin" valueType="num">
                                      <p:cBhvr additive="base">
                                        <p:cTn id="15" dur="500" fill="hold"/>
                                        <p:tgtEl>
                                          <p:spTgt spid="76806"/>
                                        </p:tgtEl>
                                        <p:attrNameLst>
                                          <p:attrName>ppt_x</p:attrName>
                                        </p:attrNameLst>
                                      </p:cBhvr>
                                      <p:tavLst>
                                        <p:tav tm="0">
                                          <p:val>
                                            <p:strVal val="1+#ppt_w/2"/>
                                          </p:val>
                                        </p:tav>
                                        <p:tav tm="100000">
                                          <p:val>
                                            <p:strVal val="#ppt_x"/>
                                          </p:val>
                                        </p:tav>
                                      </p:tavLst>
                                    </p:anim>
                                    <p:anim calcmode="lin" valueType="num">
                                      <p:cBhvr additive="base">
                                        <p:cTn id="16" dur="500" fill="hold"/>
                                        <p:tgtEl>
                                          <p:spTgt spid="7680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76805"/>
                                        </p:tgtEl>
                                        <p:attrNameLst>
                                          <p:attrName>style.visibility</p:attrName>
                                        </p:attrNameLst>
                                      </p:cBhvr>
                                      <p:to>
                                        <p:strVal val="visible"/>
                                      </p:to>
                                    </p:set>
                                    <p:anim calcmode="lin" valueType="num">
                                      <p:cBhvr additive="base">
                                        <p:cTn id="21" dur="500" fill="hold"/>
                                        <p:tgtEl>
                                          <p:spTgt spid="76805"/>
                                        </p:tgtEl>
                                        <p:attrNameLst>
                                          <p:attrName>ppt_x</p:attrName>
                                        </p:attrNameLst>
                                      </p:cBhvr>
                                      <p:tavLst>
                                        <p:tav tm="0">
                                          <p:val>
                                            <p:strVal val="0-#ppt_w/2"/>
                                          </p:val>
                                        </p:tav>
                                        <p:tav tm="100000">
                                          <p:val>
                                            <p:strVal val="#ppt_x"/>
                                          </p:val>
                                        </p:tav>
                                      </p:tavLst>
                                    </p:anim>
                                    <p:anim calcmode="lin" valueType="num">
                                      <p:cBhvr additive="base">
                                        <p:cTn id="22" dur="500" fill="hold"/>
                                        <p:tgtEl>
                                          <p:spTgt spid="76805"/>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6835"/>
                                        </p:tgtEl>
                                        <p:attrNameLst>
                                          <p:attrName>style.visibility</p:attrName>
                                        </p:attrNameLst>
                                      </p:cBhvr>
                                      <p:to>
                                        <p:strVal val="visible"/>
                                      </p:to>
                                    </p:set>
                                    <p:animEffect transition="in" filter="dissolve">
                                      <p:cBhvr>
                                        <p:cTn id="27" dur="500"/>
                                        <p:tgtEl>
                                          <p:spTgt spid="768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6803"/>
                                        </p:tgtEl>
                                        <p:attrNameLst>
                                          <p:attrName>style.visibility</p:attrName>
                                        </p:attrNameLst>
                                      </p:cBhvr>
                                      <p:to>
                                        <p:strVal val="visible"/>
                                      </p:to>
                                    </p:set>
                                    <p:animEffect transition="in" filter="dissolve">
                                      <p:cBhvr>
                                        <p:cTn id="32" dur="500"/>
                                        <p:tgtEl>
                                          <p:spTgt spid="76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A9F1DB49-63C9-3341-0348-EB66AE86D108}"/>
              </a:ext>
            </a:extLst>
          </p:cNvPr>
          <p:cNvSpPr>
            <a:spLocks noGrp="1" noChangeArrowheads="1"/>
          </p:cNvSpPr>
          <p:nvPr>
            <p:ph type="title"/>
          </p:nvPr>
        </p:nvSpPr>
        <p:spPr>
          <a:xfrm>
            <a:off x="685800" y="381000"/>
            <a:ext cx="7772400" cy="1143000"/>
          </a:xfrm>
        </p:spPr>
        <p:txBody>
          <a:bodyPr/>
          <a:lstStyle/>
          <a:p>
            <a:r>
              <a:rPr lang="en-US" altLang="en-US"/>
              <a:t>The Gamma Camera</a:t>
            </a:r>
          </a:p>
        </p:txBody>
      </p:sp>
      <p:sp>
        <p:nvSpPr>
          <p:cNvPr id="77827" name="Rectangle 3">
            <a:extLst>
              <a:ext uri="{FF2B5EF4-FFF2-40B4-BE49-F238E27FC236}">
                <a16:creationId xmlns:a16="http://schemas.microsoft.com/office/drawing/2014/main" id="{E83184E0-2CF3-14DB-0BB4-9F34C2EA8E1F}"/>
              </a:ext>
            </a:extLst>
          </p:cNvPr>
          <p:cNvSpPr>
            <a:spLocks noGrp="1" noChangeArrowheads="1"/>
          </p:cNvSpPr>
          <p:nvPr>
            <p:ph type="body" sz="half" idx="1"/>
          </p:nvPr>
        </p:nvSpPr>
        <p:spPr>
          <a:xfrm>
            <a:off x="685800" y="3657600"/>
            <a:ext cx="8001000" cy="1143000"/>
          </a:xfrm>
        </p:spPr>
        <p:txBody>
          <a:bodyPr/>
          <a:lstStyle/>
          <a:p>
            <a:pPr algn="just">
              <a:lnSpc>
                <a:spcPct val="90000"/>
              </a:lnSpc>
            </a:pPr>
            <a:r>
              <a:rPr lang="en-US" altLang="en-US" sz="2800"/>
              <a:t>The electronic systems detect the light energy received from the detector and converts it into electrical signals.</a:t>
            </a:r>
          </a:p>
        </p:txBody>
      </p:sp>
      <p:sp>
        <p:nvSpPr>
          <p:cNvPr id="77829" name="Text Box 5">
            <a:extLst>
              <a:ext uri="{FF2B5EF4-FFF2-40B4-BE49-F238E27FC236}">
                <a16:creationId xmlns:a16="http://schemas.microsoft.com/office/drawing/2014/main" id="{AF7D8582-AF48-A8B1-F13F-A158F9156578}"/>
              </a:ext>
            </a:extLst>
          </p:cNvPr>
          <p:cNvSpPr txBox="1">
            <a:spLocks noChangeArrowheads="1"/>
          </p:cNvSpPr>
          <p:nvPr/>
        </p:nvSpPr>
        <p:spPr bwMode="auto">
          <a:xfrm>
            <a:off x="381000" y="1752600"/>
            <a:ext cx="3557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u="sng"/>
              <a:t>The Electronic Systems</a:t>
            </a:r>
          </a:p>
        </p:txBody>
      </p:sp>
      <p:grpSp>
        <p:nvGrpSpPr>
          <p:cNvPr id="77830" name="Group 6">
            <a:extLst>
              <a:ext uri="{FF2B5EF4-FFF2-40B4-BE49-F238E27FC236}">
                <a16:creationId xmlns:a16="http://schemas.microsoft.com/office/drawing/2014/main" id="{61D54916-6B28-CC9F-FA73-B6C8E9847B8A}"/>
              </a:ext>
            </a:extLst>
          </p:cNvPr>
          <p:cNvGrpSpPr>
            <a:grpSpLocks/>
          </p:cNvGrpSpPr>
          <p:nvPr/>
        </p:nvGrpSpPr>
        <p:grpSpPr bwMode="auto">
          <a:xfrm>
            <a:off x="4724400" y="1676400"/>
            <a:ext cx="4114800" cy="1219200"/>
            <a:chOff x="624" y="624"/>
            <a:chExt cx="3984" cy="1296"/>
          </a:xfrm>
        </p:grpSpPr>
        <p:sp>
          <p:nvSpPr>
            <p:cNvPr id="77831" name="Rectangle 7">
              <a:extLst>
                <a:ext uri="{FF2B5EF4-FFF2-40B4-BE49-F238E27FC236}">
                  <a16:creationId xmlns:a16="http://schemas.microsoft.com/office/drawing/2014/main" id="{5F12973D-0C86-71D4-6BC2-29F2AA02DA91}"/>
                </a:ext>
              </a:extLst>
            </p:cNvPr>
            <p:cNvSpPr>
              <a:spLocks noChangeArrowheads="1"/>
            </p:cNvSpPr>
            <p:nvPr/>
          </p:nvSpPr>
          <p:spPr bwMode="auto">
            <a:xfrm>
              <a:off x="100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2" name="Rectangle 8">
              <a:extLst>
                <a:ext uri="{FF2B5EF4-FFF2-40B4-BE49-F238E27FC236}">
                  <a16:creationId xmlns:a16="http://schemas.microsoft.com/office/drawing/2014/main" id="{7E5659F5-C89E-2A5B-3554-1FAD20CB388D}"/>
                </a:ext>
              </a:extLst>
            </p:cNvPr>
            <p:cNvSpPr>
              <a:spLocks noChangeArrowheads="1"/>
            </p:cNvSpPr>
            <p:nvPr/>
          </p:nvSpPr>
          <p:spPr bwMode="auto">
            <a:xfrm>
              <a:off x="62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3" name="Rectangle 9">
              <a:extLst>
                <a:ext uri="{FF2B5EF4-FFF2-40B4-BE49-F238E27FC236}">
                  <a16:creationId xmlns:a16="http://schemas.microsoft.com/office/drawing/2014/main" id="{768CD9AC-3D82-9F00-4370-DD3F40A3EF97}"/>
                </a:ext>
              </a:extLst>
            </p:cNvPr>
            <p:cNvSpPr>
              <a:spLocks noChangeArrowheads="1"/>
            </p:cNvSpPr>
            <p:nvPr/>
          </p:nvSpPr>
          <p:spPr bwMode="auto">
            <a:xfrm>
              <a:off x="2544"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4" name="Rectangle 10">
              <a:extLst>
                <a:ext uri="{FF2B5EF4-FFF2-40B4-BE49-F238E27FC236}">
                  <a16:creationId xmlns:a16="http://schemas.microsoft.com/office/drawing/2014/main" id="{6558EBFB-26DC-9722-1BE8-E95D9324AAEC}"/>
                </a:ext>
              </a:extLst>
            </p:cNvPr>
            <p:cNvSpPr>
              <a:spLocks noChangeArrowheads="1"/>
            </p:cNvSpPr>
            <p:nvPr/>
          </p:nvSpPr>
          <p:spPr bwMode="auto">
            <a:xfrm>
              <a:off x="408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5" name="Rectangle 11">
              <a:extLst>
                <a:ext uri="{FF2B5EF4-FFF2-40B4-BE49-F238E27FC236}">
                  <a16:creationId xmlns:a16="http://schemas.microsoft.com/office/drawing/2014/main" id="{9D2212F3-6E01-0172-7EF5-065D97CC438C}"/>
                </a:ext>
              </a:extLst>
            </p:cNvPr>
            <p:cNvSpPr>
              <a:spLocks noChangeArrowheads="1"/>
            </p:cNvSpPr>
            <p:nvPr/>
          </p:nvSpPr>
          <p:spPr bwMode="auto">
            <a:xfrm>
              <a:off x="4464" y="624"/>
              <a:ext cx="144" cy="129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6" name="Rectangle 12">
              <a:extLst>
                <a:ext uri="{FF2B5EF4-FFF2-40B4-BE49-F238E27FC236}">
                  <a16:creationId xmlns:a16="http://schemas.microsoft.com/office/drawing/2014/main" id="{5F219DE9-BB1E-4C59-D6EB-0D601F9D6429}"/>
                </a:ext>
              </a:extLst>
            </p:cNvPr>
            <p:cNvSpPr>
              <a:spLocks noChangeArrowheads="1"/>
            </p:cNvSpPr>
            <p:nvPr/>
          </p:nvSpPr>
          <p:spPr bwMode="auto">
            <a:xfrm>
              <a:off x="139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7" name="Rectangle 13">
              <a:extLst>
                <a:ext uri="{FF2B5EF4-FFF2-40B4-BE49-F238E27FC236}">
                  <a16:creationId xmlns:a16="http://schemas.microsoft.com/office/drawing/2014/main" id="{00A53B8F-BD81-384B-54B6-7FC2E11DE5BA}"/>
                </a:ext>
              </a:extLst>
            </p:cNvPr>
            <p:cNvSpPr>
              <a:spLocks noChangeArrowheads="1"/>
            </p:cNvSpPr>
            <p:nvPr/>
          </p:nvSpPr>
          <p:spPr bwMode="auto">
            <a:xfrm>
              <a:off x="177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8" name="Rectangle 14">
              <a:extLst>
                <a:ext uri="{FF2B5EF4-FFF2-40B4-BE49-F238E27FC236}">
                  <a16:creationId xmlns:a16="http://schemas.microsoft.com/office/drawing/2014/main" id="{7E78D6B6-89BB-7C94-8589-285C863688EA}"/>
                </a:ext>
              </a:extLst>
            </p:cNvPr>
            <p:cNvSpPr>
              <a:spLocks noChangeArrowheads="1"/>
            </p:cNvSpPr>
            <p:nvPr/>
          </p:nvSpPr>
          <p:spPr bwMode="auto">
            <a:xfrm>
              <a:off x="3696"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9" name="Rectangle 15">
              <a:extLst>
                <a:ext uri="{FF2B5EF4-FFF2-40B4-BE49-F238E27FC236}">
                  <a16:creationId xmlns:a16="http://schemas.microsoft.com/office/drawing/2014/main" id="{BDD3D558-8FAB-D086-A3D1-85BDA7F3225D}"/>
                </a:ext>
              </a:extLst>
            </p:cNvPr>
            <p:cNvSpPr>
              <a:spLocks noChangeArrowheads="1"/>
            </p:cNvSpPr>
            <p:nvPr/>
          </p:nvSpPr>
          <p:spPr bwMode="auto">
            <a:xfrm>
              <a:off x="2160"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0" name="Rectangle 16">
              <a:extLst>
                <a:ext uri="{FF2B5EF4-FFF2-40B4-BE49-F238E27FC236}">
                  <a16:creationId xmlns:a16="http://schemas.microsoft.com/office/drawing/2014/main" id="{F13FE1A3-6900-15C3-AB5F-B1A7A44DA55B}"/>
                </a:ext>
              </a:extLst>
            </p:cNvPr>
            <p:cNvSpPr>
              <a:spLocks noChangeArrowheads="1"/>
            </p:cNvSpPr>
            <p:nvPr/>
          </p:nvSpPr>
          <p:spPr bwMode="auto">
            <a:xfrm>
              <a:off x="2928"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1" name="Rectangle 17">
              <a:extLst>
                <a:ext uri="{FF2B5EF4-FFF2-40B4-BE49-F238E27FC236}">
                  <a16:creationId xmlns:a16="http://schemas.microsoft.com/office/drawing/2014/main" id="{06DDDF2A-1F78-6659-93DA-C5A1C5DF59B3}"/>
                </a:ext>
              </a:extLst>
            </p:cNvPr>
            <p:cNvSpPr>
              <a:spLocks noChangeArrowheads="1"/>
            </p:cNvSpPr>
            <p:nvPr/>
          </p:nvSpPr>
          <p:spPr bwMode="auto">
            <a:xfrm>
              <a:off x="3312" y="1488"/>
              <a:ext cx="144" cy="43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2" name="Rectangle 18">
              <a:extLst>
                <a:ext uri="{FF2B5EF4-FFF2-40B4-BE49-F238E27FC236}">
                  <a16:creationId xmlns:a16="http://schemas.microsoft.com/office/drawing/2014/main" id="{5FBCF1A0-A799-9FFE-E2D6-C489CBB15324}"/>
                </a:ext>
              </a:extLst>
            </p:cNvPr>
            <p:cNvSpPr>
              <a:spLocks noChangeArrowheads="1"/>
            </p:cNvSpPr>
            <p:nvPr/>
          </p:nvSpPr>
          <p:spPr bwMode="auto">
            <a:xfrm>
              <a:off x="768" y="1056"/>
              <a:ext cx="3696" cy="432"/>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77843" name="Group 19">
              <a:extLst>
                <a:ext uri="{FF2B5EF4-FFF2-40B4-BE49-F238E27FC236}">
                  <a16:creationId xmlns:a16="http://schemas.microsoft.com/office/drawing/2014/main" id="{A5D9350B-E55D-CBC9-C90F-27B6B7013BD4}"/>
                </a:ext>
              </a:extLst>
            </p:cNvPr>
            <p:cNvGrpSpPr>
              <a:grpSpLocks/>
            </p:cNvGrpSpPr>
            <p:nvPr/>
          </p:nvGrpSpPr>
          <p:grpSpPr bwMode="auto">
            <a:xfrm>
              <a:off x="768" y="624"/>
              <a:ext cx="3696" cy="432"/>
              <a:chOff x="864" y="624"/>
              <a:chExt cx="3600" cy="432"/>
            </a:xfrm>
          </p:grpSpPr>
          <p:sp>
            <p:nvSpPr>
              <p:cNvPr id="77844" name="Rectangle 20">
                <a:extLst>
                  <a:ext uri="{FF2B5EF4-FFF2-40B4-BE49-F238E27FC236}">
                    <a16:creationId xmlns:a16="http://schemas.microsoft.com/office/drawing/2014/main" id="{AC048562-2E04-5459-02D7-658ACA6AA00C}"/>
                  </a:ext>
                </a:extLst>
              </p:cNvPr>
              <p:cNvSpPr>
                <a:spLocks noChangeArrowheads="1"/>
              </p:cNvSpPr>
              <p:nvPr/>
            </p:nvSpPr>
            <p:spPr bwMode="auto">
              <a:xfrm>
                <a:off x="32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5" name="Rectangle 21">
                <a:extLst>
                  <a:ext uri="{FF2B5EF4-FFF2-40B4-BE49-F238E27FC236}">
                    <a16:creationId xmlns:a16="http://schemas.microsoft.com/office/drawing/2014/main" id="{56527386-4ACC-7C48-C73F-3F3EA8117303}"/>
                  </a:ext>
                </a:extLst>
              </p:cNvPr>
              <p:cNvSpPr>
                <a:spLocks noChangeArrowheads="1"/>
              </p:cNvSpPr>
              <p:nvPr/>
            </p:nvSpPr>
            <p:spPr bwMode="auto">
              <a:xfrm>
                <a:off x="35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6" name="Rectangle 22">
                <a:extLst>
                  <a:ext uri="{FF2B5EF4-FFF2-40B4-BE49-F238E27FC236}">
                    <a16:creationId xmlns:a16="http://schemas.microsoft.com/office/drawing/2014/main" id="{2E63FB7E-F31E-D73E-1E14-4FED3C7E1F81}"/>
                  </a:ext>
                </a:extLst>
              </p:cNvPr>
              <p:cNvSpPr>
                <a:spLocks noChangeArrowheads="1"/>
              </p:cNvSpPr>
              <p:nvPr/>
            </p:nvSpPr>
            <p:spPr bwMode="auto">
              <a:xfrm>
                <a:off x="37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7" name="Rectangle 23">
                <a:extLst>
                  <a:ext uri="{FF2B5EF4-FFF2-40B4-BE49-F238E27FC236}">
                    <a16:creationId xmlns:a16="http://schemas.microsoft.com/office/drawing/2014/main" id="{E69AA6CC-CB9A-E48E-EE7B-B9DB98A5E95C}"/>
                  </a:ext>
                </a:extLst>
              </p:cNvPr>
              <p:cNvSpPr>
                <a:spLocks noChangeArrowheads="1"/>
              </p:cNvSpPr>
              <p:nvPr/>
            </p:nvSpPr>
            <p:spPr bwMode="auto">
              <a:xfrm>
                <a:off x="39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8" name="Rectangle 24">
                <a:extLst>
                  <a:ext uri="{FF2B5EF4-FFF2-40B4-BE49-F238E27FC236}">
                    <a16:creationId xmlns:a16="http://schemas.microsoft.com/office/drawing/2014/main" id="{2849553B-4F8E-D7F1-A69B-68DCD0C6DE93}"/>
                  </a:ext>
                </a:extLst>
              </p:cNvPr>
              <p:cNvSpPr>
                <a:spLocks noChangeArrowheads="1"/>
              </p:cNvSpPr>
              <p:nvPr/>
            </p:nvSpPr>
            <p:spPr bwMode="auto">
              <a:xfrm>
                <a:off x="42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49" name="Rectangle 25">
                <a:extLst>
                  <a:ext uri="{FF2B5EF4-FFF2-40B4-BE49-F238E27FC236}">
                    <a16:creationId xmlns:a16="http://schemas.microsoft.com/office/drawing/2014/main" id="{BCEA6450-81CE-7532-D5B4-C1B5FAEF4A86}"/>
                  </a:ext>
                </a:extLst>
              </p:cNvPr>
              <p:cNvSpPr>
                <a:spLocks noChangeArrowheads="1"/>
              </p:cNvSpPr>
              <p:nvPr/>
            </p:nvSpPr>
            <p:spPr bwMode="auto">
              <a:xfrm>
                <a:off x="20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0" name="Rectangle 26">
                <a:extLst>
                  <a:ext uri="{FF2B5EF4-FFF2-40B4-BE49-F238E27FC236}">
                    <a16:creationId xmlns:a16="http://schemas.microsoft.com/office/drawing/2014/main" id="{CF32A51B-ADE8-599E-64B3-364B649B8039}"/>
                  </a:ext>
                </a:extLst>
              </p:cNvPr>
              <p:cNvSpPr>
                <a:spLocks noChangeArrowheads="1"/>
              </p:cNvSpPr>
              <p:nvPr/>
            </p:nvSpPr>
            <p:spPr bwMode="auto">
              <a:xfrm>
                <a:off x="23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1" name="Rectangle 27">
                <a:extLst>
                  <a:ext uri="{FF2B5EF4-FFF2-40B4-BE49-F238E27FC236}">
                    <a16:creationId xmlns:a16="http://schemas.microsoft.com/office/drawing/2014/main" id="{CA85C3D5-95CC-51B8-59DE-29E12461D26D}"/>
                  </a:ext>
                </a:extLst>
              </p:cNvPr>
              <p:cNvSpPr>
                <a:spLocks noChangeArrowheads="1"/>
              </p:cNvSpPr>
              <p:nvPr/>
            </p:nvSpPr>
            <p:spPr bwMode="auto">
              <a:xfrm>
                <a:off x="25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2" name="Rectangle 28">
                <a:extLst>
                  <a:ext uri="{FF2B5EF4-FFF2-40B4-BE49-F238E27FC236}">
                    <a16:creationId xmlns:a16="http://schemas.microsoft.com/office/drawing/2014/main" id="{34E78DFC-30F4-8C14-1211-2533569436E9}"/>
                  </a:ext>
                </a:extLst>
              </p:cNvPr>
              <p:cNvSpPr>
                <a:spLocks noChangeArrowheads="1"/>
              </p:cNvSpPr>
              <p:nvPr/>
            </p:nvSpPr>
            <p:spPr bwMode="auto">
              <a:xfrm>
                <a:off x="27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3" name="Rectangle 29">
                <a:extLst>
                  <a:ext uri="{FF2B5EF4-FFF2-40B4-BE49-F238E27FC236}">
                    <a16:creationId xmlns:a16="http://schemas.microsoft.com/office/drawing/2014/main" id="{440ADCE6-E8EC-FF9B-FEA7-E1999510E3E7}"/>
                  </a:ext>
                </a:extLst>
              </p:cNvPr>
              <p:cNvSpPr>
                <a:spLocks noChangeArrowheads="1"/>
              </p:cNvSpPr>
              <p:nvPr/>
            </p:nvSpPr>
            <p:spPr bwMode="auto">
              <a:xfrm>
                <a:off x="30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4" name="Rectangle 30">
                <a:extLst>
                  <a:ext uri="{FF2B5EF4-FFF2-40B4-BE49-F238E27FC236}">
                    <a16:creationId xmlns:a16="http://schemas.microsoft.com/office/drawing/2014/main" id="{927D1522-485F-AA40-1602-851D0D9B5096}"/>
                  </a:ext>
                </a:extLst>
              </p:cNvPr>
              <p:cNvSpPr>
                <a:spLocks noChangeArrowheads="1"/>
              </p:cNvSpPr>
              <p:nvPr/>
            </p:nvSpPr>
            <p:spPr bwMode="auto">
              <a:xfrm>
                <a:off x="110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5" name="Rectangle 31">
                <a:extLst>
                  <a:ext uri="{FF2B5EF4-FFF2-40B4-BE49-F238E27FC236}">
                    <a16:creationId xmlns:a16="http://schemas.microsoft.com/office/drawing/2014/main" id="{A5134298-359F-C408-BD95-023AAB371369}"/>
                  </a:ext>
                </a:extLst>
              </p:cNvPr>
              <p:cNvSpPr>
                <a:spLocks noChangeArrowheads="1"/>
              </p:cNvSpPr>
              <p:nvPr/>
            </p:nvSpPr>
            <p:spPr bwMode="auto">
              <a:xfrm>
                <a:off x="134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6" name="Rectangle 32">
                <a:extLst>
                  <a:ext uri="{FF2B5EF4-FFF2-40B4-BE49-F238E27FC236}">
                    <a16:creationId xmlns:a16="http://schemas.microsoft.com/office/drawing/2014/main" id="{7BBE8BEC-8ABE-03F8-5935-4E020AB4DD39}"/>
                  </a:ext>
                </a:extLst>
              </p:cNvPr>
              <p:cNvSpPr>
                <a:spLocks noChangeArrowheads="1"/>
              </p:cNvSpPr>
              <p:nvPr/>
            </p:nvSpPr>
            <p:spPr bwMode="auto">
              <a:xfrm>
                <a:off x="158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7" name="Rectangle 33">
                <a:extLst>
                  <a:ext uri="{FF2B5EF4-FFF2-40B4-BE49-F238E27FC236}">
                    <a16:creationId xmlns:a16="http://schemas.microsoft.com/office/drawing/2014/main" id="{CA084335-19B7-2771-1C4C-D89207EFB3CD}"/>
                  </a:ext>
                </a:extLst>
              </p:cNvPr>
              <p:cNvSpPr>
                <a:spLocks noChangeArrowheads="1"/>
              </p:cNvSpPr>
              <p:nvPr/>
            </p:nvSpPr>
            <p:spPr bwMode="auto">
              <a:xfrm>
                <a:off x="182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58" name="Rectangle 34">
                <a:extLst>
                  <a:ext uri="{FF2B5EF4-FFF2-40B4-BE49-F238E27FC236}">
                    <a16:creationId xmlns:a16="http://schemas.microsoft.com/office/drawing/2014/main" id="{F9FB5862-573A-4433-7D34-6FDA58FF1D86}"/>
                  </a:ext>
                </a:extLst>
              </p:cNvPr>
              <p:cNvSpPr>
                <a:spLocks noChangeArrowheads="1"/>
              </p:cNvSpPr>
              <p:nvPr/>
            </p:nvSpPr>
            <p:spPr bwMode="auto">
              <a:xfrm>
                <a:off x="864" y="624"/>
                <a:ext cx="240" cy="432"/>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77859" name="Line 35">
            <a:extLst>
              <a:ext uri="{FF2B5EF4-FFF2-40B4-BE49-F238E27FC236}">
                <a16:creationId xmlns:a16="http://schemas.microsoft.com/office/drawing/2014/main" id="{6459C621-2134-35CF-3A82-43862FEE57A3}"/>
              </a:ext>
            </a:extLst>
          </p:cNvPr>
          <p:cNvSpPr>
            <a:spLocks noChangeShapeType="1"/>
          </p:cNvSpPr>
          <p:nvPr/>
        </p:nvSpPr>
        <p:spPr bwMode="auto">
          <a:xfrm flipV="1">
            <a:off x="3886200" y="1905000"/>
            <a:ext cx="1371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1000" fill="hold"/>
                                        <p:tgtEl>
                                          <p:spTgt spid="77826"/>
                                        </p:tgtEl>
                                        <p:attrNameLst>
                                          <p:attrName>ppt_w</p:attrName>
                                        </p:attrNameLst>
                                      </p:cBhvr>
                                      <p:tavLst>
                                        <p:tav tm="0">
                                          <p:val>
                                            <p:fltVal val="0"/>
                                          </p:val>
                                        </p:tav>
                                        <p:tav tm="100000">
                                          <p:val>
                                            <p:strVal val="#ppt_w"/>
                                          </p:val>
                                        </p:tav>
                                      </p:tavLst>
                                    </p:anim>
                                    <p:anim calcmode="lin" valueType="num">
                                      <p:cBhvr>
                                        <p:cTn id="8" dur="1000" fill="hold"/>
                                        <p:tgtEl>
                                          <p:spTgt spid="77826"/>
                                        </p:tgtEl>
                                        <p:attrNameLst>
                                          <p:attrName>ppt_h</p:attrName>
                                        </p:attrNameLst>
                                      </p:cBhvr>
                                      <p:tavLst>
                                        <p:tav tm="0">
                                          <p:val>
                                            <p:fltVal val="0"/>
                                          </p:val>
                                        </p:tav>
                                        <p:tav tm="100000">
                                          <p:val>
                                            <p:strVal val="#ppt_h"/>
                                          </p:val>
                                        </p:tav>
                                      </p:tavLst>
                                    </p:anim>
                                    <p:anim calcmode="lin" valueType="num">
                                      <p:cBhvr>
                                        <p:cTn id="9" dur="1000" fill="hold"/>
                                        <p:tgtEl>
                                          <p:spTgt spid="778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78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childTnLst>
                                    <p:set>
                                      <p:cBhvr>
                                        <p:cTn id="14" dur="1" fill="hold">
                                          <p:stCondLst>
                                            <p:cond delay="0"/>
                                          </p:stCondLst>
                                        </p:cTn>
                                        <p:tgtEl>
                                          <p:spTgt spid="77830"/>
                                        </p:tgtEl>
                                        <p:attrNameLst>
                                          <p:attrName>style.visibility</p:attrName>
                                        </p:attrNameLst>
                                      </p:cBhvr>
                                      <p:to>
                                        <p:strVal val="visible"/>
                                      </p:to>
                                    </p:set>
                                    <p:anim calcmode="lin" valueType="num">
                                      <p:cBhvr additive="base">
                                        <p:cTn id="15" dur="500" fill="hold"/>
                                        <p:tgtEl>
                                          <p:spTgt spid="77830"/>
                                        </p:tgtEl>
                                        <p:attrNameLst>
                                          <p:attrName>ppt_x</p:attrName>
                                        </p:attrNameLst>
                                      </p:cBhvr>
                                      <p:tavLst>
                                        <p:tav tm="0">
                                          <p:val>
                                            <p:strVal val="1+#ppt_w/2"/>
                                          </p:val>
                                        </p:tav>
                                        <p:tav tm="100000">
                                          <p:val>
                                            <p:strVal val="#ppt_x"/>
                                          </p:val>
                                        </p:tav>
                                      </p:tavLst>
                                    </p:anim>
                                    <p:anim calcmode="lin" valueType="num">
                                      <p:cBhvr additive="base">
                                        <p:cTn id="16" dur="500" fill="hold"/>
                                        <p:tgtEl>
                                          <p:spTgt spid="77830"/>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77829"/>
                                        </p:tgtEl>
                                        <p:attrNameLst>
                                          <p:attrName>style.visibility</p:attrName>
                                        </p:attrNameLst>
                                      </p:cBhvr>
                                      <p:to>
                                        <p:strVal val="visible"/>
                                      </p:to>
                                    </p:set>
                                    <p:anim calcmode="lin" valueType="num">
                                      <p:cBhvr additive="base">
                                        <p:cTn id="21" dur="500" fill="hold"/>
                                        <p:tgtEl>
                                          <p:spTgt spid="77829"/>
                                        </p:tgtEl>
                                        <p:attrNameLst>
                                          <p:attrName>ppt_x</p:attrName>
                                        </p:attrNameLst>
                                      </p:cBhvr>
                                      <p:tavLst>
                                        <p:tav tm="0">
                                          <p:val>
                                            <p:strVal val="0-#ppt_w/2"/>
                                          </p:val>
                                        </p:tav>
                                        <p:tav tm="100000">
                                          <p:val>
                                            <p:strVal val="#ppt_x"/>
                                          </p:val>
                                        </p:tav>
                                      </p:tavLst>
                                    </p:anim>
                                    <p:anim calcmode="lin" valueType="num">
                                      <p:cBhvr additive="base">
                                        <p:cTn id="22" dur="500" fill="hold"/>
                                        <p:tgtEl>
                                          <p:spTgt spid="77829"/>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7859"/>
                                        </p:tgtEl>
                                        <p:attrNameLst>
                                          <p:attrName>style.visibility</p:attrName>
                                        </p:attrNameLst>
                                      </p:cBhvr>
                                      <p:to>
                                        <p:strVal val="visible"/>
                                      </p:to>
                                    </p:set>
                                    <p:animEffect transition="in" filter="dissolve">
                                      <p:cBhvr>
                                        <p:cTn id="27" dur="500"/>
                                        <p:tgtEl>
                                          <p:spTgt spid="778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7827"/>
                                        </p:tgtEl>
                                        <p:attrNameLst>
                                          <p:attrName>style.visibility</p:attrName>
                                        </p:attrNameLst>
                                      </p:cBhvr>
                                      <p:to>
                                        <p:strVal val="visible"/>
                                      </p:to>
                                    </p:set>
                                    <p:animEffect transition="in" filter="dissolve">
                                      <p:cBhvr>
                                        <p:cTn id="32"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3798220-8D6A-AE38-41C7-A218FD367DA1}"/>
              </a:ext>
            </a:extLst>
          </p:cNvPr>
          <p:cNvSpPr>
            <a:spLocks noGrp="1" noChangeArrowheads="1"/>
          </p:cNvSpPr>
          <p:nvPr>
            <p:ph type="title"/>
          </p:nvPr>
        </p:nvSpPr>
        <p:spPr/>
        <p:txBody>
          <a:bodyPr/>
          <a:lstStyle/>
          <a:p>
            <a:pPr algn="just"/>
            <a:r>
              <a:rPr lang="en-US" altLang="en-US" sz="3500"/>
              <a:t>There are 3 main uses of </a:t>
            </a:r>
            <a:r>
              <a:rPr lang="en-US" altLang="en-US" sz="3500" b="1" u="sng"/>
              <a:t>ionising radiation</a:t>
            </a:r>
            <a:r>
              <a:rPr lang="en-US" altLang="en-US" sz="3500"/>
              <a:t> in medicine:</a:t>
            </a:r>
          </a:p>
        </p:txBody>
      </p:sp>
      <p:sp>
        <p:nvSpPr>
          <p:cNvPr id="4099" name="Rectangle 3">
            <a:extLst>
              <a:ext uri="{FF2B5EF4-FFF2-40B4-BE49-F238E27FC236}">
                <a16:creationId xmlns:a16="http://schemas.microsoft.com/office/drawing/2014/main" id="{92C5D2FE-9BA6-BE9A-E3C7-E7F2D289ADB8}"/>
              </a:ext>
            </a:extLst>
          </p:cNvPr>
          <p:cNvSpPr>
            <a:spLocks noGrp="1" noChangeArrowheads="1"/>
          </p:cNvSpPr>
          <p:nvPr>
            <p:ph type="body" sz="half" idx="1"/>
          </p:nvPr>
        </p:nvSpPr>
        <p:spPr/>
        <p:txBody>
          <a:bodyPr/>
          <a:lstStyle/>
          <a:p>
            <a:pPr>
              <a:buFontTx/>
              <a:buNone/>
            </a:pPr>
            <a:endParaRPr lang="en-US" altLang="en-US" sz="3600"/>
          </a:p>
          <a:p>
            <a:r>
              <a:rPr lang="en-US" altLang="en-US" sz="3600"/>
              <a:t>Treatment</a:t>
            </a:r>
          </a:p>
          <a:p>
            <a:pPr>
              <a:buFontTx/>
              <a:buNone/>
            </a:pPr>
            <a:endParaRPr lang="en-US" altLang="en-US" sz="3600"/>
          </a:p>
          <a:p>
            <a:r>
              <a:rPr lang="en-US" altLang="en-US" sz="3600"/>
              <a:t>Diagnosis</a:t>
            </a:r>
          </a:p>
          <a:p>
            <a:pPr>
              <a:buFontTx/>
              <a:buNone/>
            </a:pPr>
            <a:endParaRPr lang="en-US" altLang="en-US" sz="3600"/>
          </a:p>
          <a:p>
            <a:r>
              <a:rPr lang="en-US" altLang="en-US" sz="3600"/>
              <a:t>Sterilisation</a:t>
            </a:r>
          </a:p>
        </p:txBody>
      </p:sp>
      <p:pic>
        <p:nvPicPr>
          <p:cNvPr id="4102" name="Picture 6">
            <a:extLst>
              <a:ext uri="{FF2B5EF4-FFF2-40B4-BE49-F238E27FC236}">
                <a16:creationId xmlns:a16="http://schemas.microsoft.com/office/drawing/2014/main" id="{A79DC75F-B544-DC01-7EC4-A86694096B8F}"/>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927600" y="1981200"/>
            <a:ext cx="3249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4102"/>
                                        </p:tgtEl>
                                        <p:attrNameLst>
                                          <p:attrName>style.visibility</p:attrName>
                                        </p:attrNameLst>
                                      </p:cBhvr>
                                      <p:to>
                                        <p:strVal val="visible"/>
                                      </p:to>
                                    </p:set>
                                    <p:animEffect transition="in" filter="dissolve">
                                      <p:cBhvr>
                                        <p:cTn id="15" dur="500"/>
                                        <p:tgtEl>
                                          <p:spTgt spid="410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4099"/>
                                        </p:tgtEl>
                                        <p:attrNameLst>
                                          <p:attrName>style.visibility</p:attrName>
                                        </p:attrNameLst>
                                      </p:cBhvr>
                                      <p:to>
                                        <p:strVal val="visible"/>
                                      </p:to>
                                    </p:set>
                                    <p:animEffect transition="in" filter="dissolve">
                                      <p:cBhvr>
                                        <p:cTn id="20"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43296CF-8AA5-DD1E-C650-9F51252F23A6}"/>
              </a:ext>
            </a:extLst>
          </p:cNvPr>
          <p:cNvSpPr>
            <a:spLocks noGrp="1" noChangeArrowheads="1"/>
          </p:cNvSpPr>
          <p:nvPr>
            <p:ph type="title"/>
          </p:nvPr>
        </p:nvSpPr>
        <p:spPr>
          <a:xfrm>
            <a:off x="685800" y="304800"/>
            <a:ext cx="7772400" cy="1143000"/>
          </a:xfrm>
        </p:spPr>
        <p:txBody>
          <a:bodyPr/>
          <a:lstStyle/>
          <a:p>
            <a:r>
              <a:rPr lang="en-US" altLang="en-US"/>
              <a:t>Diagnosis</a:t>
            </a:r>
            <a:br>
              <a:rPr lang="en-US" altLang="en-US"/>
            </a:br>
            <a:r>
              <a:rPr lang="en-US" altLang="en-US" sz="3500"/>
              <a:t>Static Imaging</a:t>
            </a:r>
          </a:p>
        </p:txBody>
      </p:sp>
      <p:sp>
        <p:nvSpPr>
          <p:cNvPr id="24579" name="Rectangle 3">
            <a:extLst>
              <a:ext uri="{FF2B5EF4-FFF2-40B4-BE49-F238E27FC236}">
                <a16:creationId xmlns:a16="http://schemas.microsoft.com/office/drawing/2014/main" id="{732EFC3F-7DA1-9082-419C-B8F9997486FF}"/>
              </a:ext>
            </a:extLst>
          </p:cNvPr>
          <p:cNvSpPr>
            <a:spLocks noGrp="1" noChangeArrowheads="1"/>
          </p:cNvSpPr>
          <p:nvPr>
            <p:ph type="body" idx="1"/>
          </p:nvPr>
        </p:nvSpPr>
        <p:spPr>
          <a:xfrm>
            <a:off x="685800" y="1981200"/>
            <a:ext cx="3886200" cy="4114800"/>
          </a:xfrm>
        </p:spPr>
        <p:txBody>
          <a:bodyPr/>
          <a:lstStyle/>
          <a:p>
            <a:pPr algn="just"/>
            <a:r>
              <a:rPr lang="en-US" altLang="en-US" sz="2800"/>
              <a:t>There is a time delay between injecting the tracer and the build-up of radiation in the organ.  </a:t>
            </a:r>
          </a:p>
          <a:p>
            <a:pPr algn="just"/>
            <a:r>
              <a:rPr lang="en-US" altLang="en-US" sz="2800"/>
              <a:t>Static studies are performed on the brain, bone or lungs scans.</a:t>
            </a:r>
          </a:p>
        </p:txBody>
      </p:sp>
      <p:pic>
        <p:nvPicPr>
          <p:cNvPr id="24581" name="Picture 5">
            <a:extLst>
              <a:ext uri="{FF2B5EF4-FFF2-40B4-BE49-F238E27FC236}">
                <a16:creationId xmlns:a16="http://schemas.microsoft.com/office/drawing/2014/main" id="{901B9A20-8C67-D552-9CC7-25ECB969D2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057400"/>
            <a:ext cx="3228975" cy="4103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ppt_w</p:attrName>
                                        </p:attrNameLst>
                                      </p:cBhvr>
                                      <p:tavLst>
                                        <p:tav tm="0">
                                          <p:val>
                                            <p:fltVal val="0"/>
                                          </p:val>
                                        </p:tav>
                                        <p:tav tm="100000">
                                          <p:val>
                                            <p:strVal val="#ppt_w"/>
                                          </p:val>
                                        </p:tav>
                                      </p:tavLst>
                                    </p:anim>
                                    <p:anim calcmode="lin" valueType="num">
                                      <p:cBhvr>
                                        <p:cTn id="8" dur="1000" fill="hold"/>
                                        <p:tgtEl>
                                          <p:spTgt spid="24578"/>
                                        </p:tgtEl>
                                        <p:attrNameLst>
                                          <p:attrName>ppt_h</p:attrName>
                                        </p:attrNameLst>
                                      </p:cBhvr>
                                      <p:tavLst>
                                        <p:tav tm="0">
                                          <p:val>
                                            <p:fltVal val="0"/>
                                          </p:val>
                                        </p:tav>
                                        <p:tav tm="100000">
                                          <p:val>
                                            <p:strVal val="#ppt_h"/>
                                          </p:val>
                                        </p:tav>
                                      </p:tavLst>
                                    </p:anim>
                                    <p:anim calcmode="lin" valueType="num">
                                      <p:cBhvr>
                                        <p:cTn id="9" dur="1000" fill="hold"/>
                                        <p:tgtEl>
                                          <p:spTgt spid="245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4581"/>
                                        </p:tgtEl>
                                        <p:attrNameLst>
                                          <p:attrName>style.visibility</p:attrName>
                                        </p:attrNameLst>
                                      </p:cBhvr>
                                      <p:to>
                                        <p:strVal val="visible"/>
                                      </p:to>
                                    </p:set>
                                    <p:animEffect transition="in" filter="dissolve">
                                      <p:cBhvr>
                                        <p:cTn id="15" dur="500"/>
                                        <p:tgtEl>
                                          <p:spTgt spid="2458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4579"/>
                                        </p:tgtEl>
                                        <p:attrNameLst>
                                          <p:attrName>style.visibility</p:attrName>
                                        </p:attrNameLst>
                                      </p:cBhvr>
                                      <p:to>
                                        <p:strVal val="visible"/>
                                      </p:to>
                                    </p:set>
                                    <p:animEffect transition="in" filter="dissolve">
                                      <p:cBhvr>
                                        <p:cTn id="20" dur="5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1BB0E1BA-DAAD-E44B-1B51-CD9CD73D9532}"/>
              </a:ext>
            </a:extLst>
          </p:cNvPr>
          <p:cNvSpPr>
            <a:spLocks noGrp="1" noChangeArrowheads="1"/>
          </p:cNvSpPr>
          <p:nvPr>
            <p:ph type="title"/>
          </p:nvPr>
        </p:nvSpPr>
        <p:spPr>
          <a:xfrm>
            <a:off x="609600" y="381000"/>
            <a:ext cx="7772400" cy="1143000"/>
          </a:xfrm>
        </p:spPr>
        <p:txBody>
          <a:bodyPr/>
          <a:lstStyle/>
          <a:p>
            <a:r>
              <a:rPr lang="en-US" altLang="en-US"/>
              <a:t>Diagnosis</a:t>
            </a:r>
            <a:br>
              <a:rPr lang="en-US" altLang="en-US"/>
            </a:br>
            <a:r>
              <a:rPr lang="en-US" altLang="en-US" sz="3500"/>
              <a:t>Dynamic Imaging</a:t>
            </a:r>
          </a:p>
        </p:txBody>
      </p:sp>
      <p:sp>
        <p:nvSpPr>
          <p:cNvPr id="78851" name="Rectangle 3">
            <a:extLst>
              <a:ext uri="{FF2B5EF4-FFF2-40B4-BE49-F238E27FC236}">
                <a16:creationId xmlns:a16="http://schemas.microsoft.com/office/drawing/2014/main" id="{42378C6A-7417-1DB6-3E06-BA9FA63BE583}"/>
              </a:ext>
            </a:extLst>
          </p:cNvPr>
          <p:cNvSpPr>
            <a:spLocks noGrp="1" noChangeArrowheads="1"/>
          </p:cNvSpPr>
          <p:nvPr>
            <p:ph type="body" idx="1"/>
          </p:nvPr>
        </p:nvSpPr>
        <p:spPr>
          <a:xfrm>
            <a:off x="457200" y="1981200"/>
            <a:ext cx="3581400" cy="3733800"/>
          </a:xfrm>
        </p:spPr>
        <p:txBody>
          <a:bodyPr/>
          <a:lstStyle/>
          <a:p>
            <a:pPr algn="just"/>
            <a:r>
              <a:rPr lang="en-US" altLang="en-US" sz="2800"/>
              <a:t>The amount of radioactive build-up is measured over time.  </a:t>
            </a:r>
          </a:p>
          <a:p>
            <a:pPr algn="just"/>
            <a:r>
              <a:rPr lang="en-US" altLang="en-US" sz="2800"/>
              <a:t>Dynamic studies are performed on the kidneys and heart.</a:t>
            </a:r>
          </a:p>
        </p:txBody>
      </p:sp>
      <p:pic>
        <p:nvPicPr>
          <p:cNvPr id="78852" name="Picture 4">
            <a:extLst>
              <a:ext uri="{FF2B5EF4-FFF2-40B4-BE49-F238E27FC236}">
                <a16:creationId xmlns:a16="http://schemas.microsoft.com/office/drawing/2014/main" id="{F0D667F4-0877-5635-F703-0D3F75A02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133600"/>
            <a:ext cx="4287838" cy="3292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1000" fill="hold"/>
                                        <p:tgtEl>
                                          <p:spTgt spid="78850"/>
                                        </p:tgtEl>
                                        <p:attrNameLst>
                                          <p:attrName>ppt_w</p:attrName>
                                        </p:attrNameLst>
                                      </p:cBhvr>
                                      <p:tavLst>
                                        <p:tav tm="0">
                                          <p:val>
                                            <p:fltVal val="0"/>
                                          </p:val>
                                        </p:tav>
                                        <p:tav tm="100000">
                                          <p:val>
                                            <p:strVal val="#ppt_w"/>
                                          </p:val>
                                        </p:tav>
                                      </p:tavLst>
                                    </p:anim>
                                    <p:anim calcmode="lin" valueType="num">
                                      <p:cBhvr>
                                        <p:cTn id="8" dur="1000" fill="hold"/>
                                        <p:tgtEl>
                                          <p:spTgt spid="78850"/>
                                        </p:tgtEl>
                                        <p:attrNameLst>
                                          <p:attrName>ppt_h</p:attrName>
                                        </p:attrNameLst>
                                      </p:cBhvr>
                                      <p:tavLst>
                                        <p:tav tm="0">
                                          <p:val>
                                            <p:fltVal val="0"/>
                                          </p:val>
                                        </p:tav>
                                        <p:tav tm="100000">
                                          <p:val>
                                            <p:strVal val="#ppt_h"/>
                                          </p:val>
                                        </p:tav>
                                      </p:tavLst>
                                    </p:anim>
                                    <p:anim calcmode="lin" valueType="num">
                                      <p:cBhvr>
                                        <p:cTn id="9" dur="1000" fill="hold"/>
                                        <p:tgtEl>
                                          <p:spTgt spid="788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88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78852"/>
                                        </p:tgtEl>
                                        <p:attrNameLst>
                                          <p:attrName>style.visibility</p:attrName>
                                        </p:attrNameLst>
                                      </p:cBhvr>
                                      <p:to>
                                        <p:strVal val="visible"/>
                                      </p:to>
                                    </p:set>
                                    <p:animEffect transition="in" filter="dissolve">
                                      <p:cBhvr>
                                        <p:cTn id="15" dur="500"/>
                                        <p:tgtEl>
                                          <p:spTgt spid="7885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78851"/>
                                        </p:tgtEl>
                                        <p:attrNameLst>
                                          <p:attrName>style.visibility</p:attrName>
                                        </p:attrNameLst>
                                      </p:cBhvr>
                                      <p:to>
                                        <p:strVal val="visible"/>
                                      </p:to>
                                    </p:set>
                                    <p:animEffect transition="in" filter="dissolve">
                                      <p:cBhvr>
                                        <p:cTn id="20" dur="5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1026">
            <a:extLst>
              <a:ext uri="{FF2B5EF4-FFF2-40B4-BE49-F238E27FC236}">
                <a16:creationId xmlns:a16="http://schemas.microsoft.com/office/drawing/2014/main" id="{86B6B483-E408-4FCD-88E2-B02F75C71643}"/>
              </a:ext>
            </a:extLst>
          </p:cNvPr>
          <p:cNvSpPr>
            <a:spLocks noGrp="1" noChangeArrowheads="1"/>
          </p:cNvSpPr>
          <p:nvPr>
            <p:ph type="title"/>
          </p:nvPr>
        </p:nvSpPr>
        <p:spPr/>
        <p:txBody>
          <a:bodyPr/>
          <a:lstStyle/>
          <a:p>
            <a:r>
              <a:rPr lang="en-US" altLang="en-US"/>
              <a:t>Dynamic Imaging</a:t>
            </a:r>
            <a:br>
              <a:rPr lang="en-US" altLang="en-US"/>
            </a:br>
            <a:r>
              <a:rPr lang="en-US" altLang="en-US" sz="3500"/>
              <a:t>The Renogram</a:t>
            </a:r>
          </a:p>
        </p:txBody>
      </p:sp>
      <p:sp>
        <p:nvSpPr>
          <p:cNvPr id="55299" name="Rectangle 1027">
            <a:extLst>
              <a:ext uri="{FF2B5EF4-FFF2-40B4-BE49-F238E27FC236}">
                <a16:creationId xmlns:a16="http://schemas.microsoft.com/office/drawing/2014/main" id="{5BB52202-3634-6869-89B1-4993C2439D5A}"/>
              </a:ext>
            </a:extLst>
          </p:cNvPr>
          <p:cNvSpPr>
            <a:spLocks noGrp="1" noChangeArrowheads="1"/>
          </p:cNvSpPr>
          <p:nvPr>
            <p:ph type="body" idx="1"/>
          </p:nvPr>
        </p:nvSpPr>
        <p:spPr>
          <a:xfrm>
            <a:off x="609600" y="3657600"/>
            <a:ext cx="7772400" cy="2362200"/>
          </a:xfrm>
        </p:spPr>
        <p:txBody>
          <a:bodyPr/>
          <a:lstStyle/>
          <a:p>
            <a:pPr>
              <a:lnSpc>
                <a:spcPct val="90000"/>
              </a:lnSpc>
            </a:pPr>
            <a:r>
              <a:rPr lang="en-US" altLang="en-US" sz="2600"/>
              <a:t>To assess individual kidney and/or bladder function.</a:t>
            </a:r>
          </a:p>
          <a:p>
            <a:pPr>
              <a:lnSpc>
                <a:spcPct val="90000"/>
              </a:lnSpc>
            </a:pPr>
            <a:r>
              <a:rPr lang="en-US" altLang="en-US" sz="2600"/>
              <a:t>To detect urinary tract infections.</a:t>
            </a:r>
          </a:p>
          <a:p>
            <a:pPr>
              <a:lnSpc>
                <a:spcPct val="90000"/>
              </a:lnSpc>
            </a:pPr>
            <a:r>
              <a:rPr lang="en-US" altLang="en-US" sz="2600"/>
              <a:t>To detect and assess obstructed kidney(s).</a:t>
            </a:r>
          </a:p>
          <a:p>
            <a:pPr>
              <a:lnSpc>
                <a:spcPct val="90000"/>
              </a:lnSpc>
            </a:pPr>
            <a:r>
              <a:rPr lang="en-US" altLang="en-US" sz="2600"/>
              <a:t>To detect and assess vesico-ureteric reflux.</a:t>
            </a:r>
          </a:p>
          <a:p>
            <a:pPr>
              <a:lnSpc>
                <a:spcPct val="90000"/>
              </a:lnSpc>
            </a:pPr>
            <a:r>
              <a:rPr lang="en-US" altLang="en-US" sz="2600"/>
              <a:t>To assess kidney transplant(s).</a:t>
            </a:r>
          </a:p>
          <a:p>
            <a:pPr>
              <a:lnSpc>
                <a:spcPct val="90000"/>
              </a:lnSpc>
            </a:pPr>
            <a:endParaRPr lang="en-US" altLang="en-US" sz="2600"/>
          </a:p>
        </p:txBody>
      </p:sp>
      <p:sp>
        <p:nvSpPr>
          <p:cNvPr id="55300" name="Text Box 1028">
            <a:extLst>
              <a:ext uri="{FF2B5EF4-FFF2-40B4-BE49-F238E27FC236}">
                <a16:creationId xmlns:a16="http://schemas.microsoft.com/office/drawing/2014/main" id="{281C4FFD-B958-C29D-F0D1-5F6A5AB1B56F}"/>
              </a:ext>
            </a:extLst>
          </p:cNvPr>
          <p:cNvSpPr txBox="1">
            <a:spLocks noChangeArrowheads="1"/>
          </p:cNvSpPr>
          <p:nvPr/>
        </p:nvSpPr>
        <p:spPr bwMode="auto">
          <a:xfrm>
            <a:off x="609600" y="21336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t>Renograms are dynamic images of the kidneys and they are performed for the following reasons: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ppt_w</p:attrName>
                                        </p:attrNameLst>
                                      </p:cBhvr>
                                      <p:tavLst>
                                        <p:tav tm="0">
                                          <p:val>
                                            <p:fltVal val="0"/>
                                          </p:val>
                                        </p:tav>
                                        <p:tav tm="100000">
                                          <p:val>
                                            <p:strVal val="#ppt_w"/>
                                          </p:val>
                                        </p:tav>
                                      </p:tavLst>
                                    </p:anim>
                                    <p:anim calcmode="lin" valueType="num">
                                      <p:cBhvr>
                                        <p:cTn id="8" dur="1000" fill="hold"/>
                                        <p:tgtEl>
                                          <p:spTgt spid="55298"/>
                                        </p:tgtEl>
                                        <p:attrNameLst>
                                          <p:attrName>ppt_h</p:attrName>
                                        </p:attrNameLst>
                                      </p:cBhvr>
                                      <p:tavLst>
                                        <p:tav tm="0">
                                          <p:val>
                                            <p:fltVal val="0"/>
                                          </p:val>
                                        </p:tav>
                                        <p:tav tm="100000">
                                          <p:val>
                                            <p:strVal val="#ppt_h"/>
                                          </p:val>
                                        </p:tav>
                                      </p:tavLst>
                                    </p:anim>
                                    <p:anim calcmode="lin" valueType="num">
                                      <p:cBhvr>
                                        <p:cTn id="9" dur="1000" fill="hold"/>
                                        <p:tgtEl>
                                          <p:spTgt spid="5529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52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55300"/>
                                        </p:tgtEl>
                                        <p:attrNameLst>
                                          <p:attrName>style.visibility</p:attrName>
                                        </p:attrNameLst>
                                      </p:cBhvr>
                                      <p:to>
                                        <p:strVal val="visible"/>
                                      </p:to>
                                    </p:set>
                                    <p:animEffect transition="in" filter="dissolve">
                                      <p:cBhvr>
                                        <p:cTn id="15" dur="500"/>
                                        <p:tgtEl>
                                          <p:spTgt spid="5530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55299"/>
                                        </p:tgtEl>
                                        <p:attrNameLst>
                                          <p:attrName>style.visibility</p:attrName>
                                        </p:attrNameLst>
                                      </p:cBhvr>
                                      <p:to>
                                        <p:strVal val="visible"/>
                                      </p:to>
                                    </p:set>
                                    <p:animEffect transition="in" filter="dissolve">
                                      <p:cBhvr>
                                        <p:cTn id="20"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CF7585D-CECF-7C62-6B18-7086E86414CB}"/>
              </a:ext>
            </a:extLst>
          </p:cNvPr>
          <p:cNvSpPr>
            <a:spLocks noGrp="1" noChangeArrowheads="1"/>
          </p:cNvSpPr>
          <p:nvPr>
            <p:ph type="title"/>
          </p:nvPr>
        </p:nvSpPr>
        <p:spPr/>
        <p:txBody>
          <a:bodyPr/>
          <a:lstStyle/>
          <a:p>
            <a:r>
              <a:rPr lang="en-US" altLang="en-US"/>
              <a:t>Performing the Renogram</a:t>
            </a:r>
          </a:p>
        </p:txBody>
      </p:sp>
      <p:sp>
        <p:nvSpPr>
          <p:cNvPr id="25603" name="Rectangle 3">
            <a:extLst>
              <a:ext uri="{FF2B5EF4-FFF2-40B4-BE49-F238E27FC236}">
                <a16:creationId xmlns:a16="http://schemas.microsoft.com/office/drawing/2014/main" id="{49F6C90C-54FA-76B6-A639-79ECB1A4F1EE}"/>
              </a:ext>
            </a:extLst>
          </p:cNvPr>
          <p:cNvSpPr>
            <a:spLocks noGrp="1" noChangeArrowheads="1"/>
          </p:cNvSpPr>
          <p:nvPr>
            <p:ph type="body" sz="half" idx="1"/>
          </p:nvPr>
        </p:nvSpPr>
        <p:spPr>
          <a:xfrm>
            <a:off x="685800" y="1981200"/>
            <a:ext cx="7620000" cy="4114800"/>
          </a:xfrm>
        </p:spPr>
        <p:txBody>
          <a:bodyPr/>
          <a:lstStyle/>
          <a:p>
            <a:pPr algn="just">
              <a:lnSpc>
                <a:spcPct val="90000"/>
              </a:lnSpc>
            </a:pPr>
            <a:r>
              <a:rPr lang="en-US" altLang="en-US" sz="2800"/>
              <a:t>The tracer is injected into the patient.</a:t>
            </a:r>
          </a:p>
          <a:p>
            <a:pPr algn="just">
              <a:lnSpc>
                <a:spcPct val="90000"/>
              </a:lnSpc>
            </a:pPr>
            <a:r>
              <a:rPr lang="en-US" altLang="en-US" sz="2800"/>
              <a:t>The radioactive material is removed from the bloodstream by the kidneys.</a:t>
            </a:r>
          </a:p>
          <a:p>
            <a:pPr algn="just">
              <a:lnSpc>
                <a:spcPct val="90000"/>
              </a:lnSpc>
            </a:pPr>
            <a:r>
              <a:rPr lang="en-US" altLang="en-US" sz="2800"/>
              <a:t>Within a few minutes of the injection, the radiation is concentrated in the kidneys.</a:t>
            </a:r>
          </a:p>
          <a:p>
            <a:pPr algn="just">
              <a:lnSpc>
                <a:spcPct val="90000"/>
              </a:lnSpc>
            </a:pPr>
            <a:r>
              <a:rPr lang="en-US" altLang="en-US" sz="2800"/>
              <a:t>After 10 – 15 minutes, almost all of the radiation should be in the bladder.</a:t>
            </a:r>
          </a:p>
          <a:p>
            <a:pPr algn="just">
              <a:lnSpc>
                <a:spcPct val="90000"/>
              </a:lnSpc>
            </a:pPr>
            <a:r>
              <a:rPr lang="en-US" altLang="en-US" sz="2800"/>
              <a:t>The gamma camera takes readings every few seconds for 20 minutes.</a:t>
            </a:r>
          </a:p>
          <a:p>
            <a:pPr algn="just">
              <a:lnSpc>
                <a:spcPct val="90000"/>
              </a:lnSpc>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fltVal val="0"/>
                                          </p:val>
                                        </p:tav>
                                        <p:tav tm="100000">
                                          <p:val>
                                            <p:strVal val="#ppt_w"/>
                                          </p:val>
                                        </p:tav>
                                      </p:tavLst>
                                    </p:anim>
                                    <p:anim calcmode="lin" valueType="num">
                                      <p:cBhvr>
                                        <p:cTn id="8" dur="1000" fill="hold"/>
                                        <p:tgtEl>
                                          <p:spTgt spid="25602"/>
                                        </p:tgtEl>
                                        <p:attrNameLst>
                                          <p:attrName>ppt_h</p:attrName>
                                        </p:attrNameLst>
                                      </p:cBhvr>
                                      <p:tavLst>
                                        <p:tav tm="0">
                                          <p:val>
                                            <p:fltVal val="0"/>
                                          </p:val>
                                        </p:tav>
                                        <p:tav tm="100000">
                                          <p:val>
                                            <p:strVal val="#ppt_h"/>
                                          </p:val>
                                        </p:tav>
                                      </p:tavLst>
                                    </p:anim>
                                    <p:anim calcmode="lin" valueType="num">
                                      <p:cBhvr>
                                        <p:cTn id="9" dur="1000" fill="hold"/>
                                        <p:tgtEl>
                                          <p:spTgt spid="2560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5603"/>
                                        </p:tgtEl>
                                        <p:attrNameLst>
                                          <p:attrName>style.visibility</p:attrName>
                                        </p:attrNameLst>
                                      </p:cBhvr>
                                      <p:to>
                                        <p:strVal val="visible"/>
                                      </p:to>
                                    </p:set>
                                    <p:animEffect transition="in" filter="dissolve">
                                      <p:cBhvr>
                                        <p:cTn id="15"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40B759B-44B5-77DC-06EB-1F1B5E6D6F03}"/>
              </a:ext>
            </a:extLst>
          </p:cNvPr>
          <p:cNvSpPr>
            <a:spLocks noGrp="1" noChangeArrowheads="1"/>
          </p:cNvSpPr>
          <p:nvPr>
            <p:ph type="title"/>
          </p:nvPr>
        </p:nvSpPr>
        <p:spPr/>
        <p:txBody>
          <a:bodyPr/>
          <a:lstStyle/>
          <a:p>
            <a:r>
              <a:rPr lang="en-US" altLang="en-US"/>
              <a:t>Diagnosis</a:t>
            </a:r>
            <a:br>
              <a:rPr lang="en-US" altLang="en-US"/>
            </a:br>
            <a:r>
              <a:rPr lang="en-US" altLang="en-US" sz="3500"/>
              <a:t>The Renogram</a:t>
            </a:r>
          </a:p>
        </p:txBody>
      </p:sp>
      <p:sp>
        <p:nvSpPr>
          <p:cNvPr id="26627" name="Rectangle 3">
            <a:extLst>
              <a:ext uri="{FF2B5EF4-FFF2-40B4-BE49-F238E27FC236}">
                <a16:creationId xmlns:a16="http://schemas.microsoft.com/office/drawing/2014/main" id="{14380646-894D-D7EB-7BB9-0980B2B7163E}"/>
              </a:ext>
            </a:extLst>
          </p:cNvPr>
          <p:cNvSpPr>
            <a:spLocks noGrp="1" noChangeArrowheads="1"/>
          </p:cNvSpPr>
          <p:nvPr>
            <p:ph type="body" sz="half" idx="1"/>
          </p:nvPr>
        </p:nvSpPr>
        <p:spPr/>
        <p:txBody>
          <a:bodyPr/>
          <a:lstStyle/>
          <a:p>
            <a:pPr algn="just"/>
            <a:r>
              <a:rPr lang="en-US" altLang="en-US" sz="2800"/>
              <a:t>The computer adds up the radioactivity in each kidney and the bladder.</a:t>
            </a:r>
          </a:p>
          <a:p>
            <a:r>
              <a:rPr lang="en-US" altLang="en-US" sz="2800"/>
              <a:t>This can be shown as a graph of activity versus time – a time-activity curve.</a:t>
            </a:r>
          </a:p>
        </p:txBody>
      </p:sp>
      <p:pic>
        <p:nvPicPr>
          <p:cNvPr id="26630" name="Picture 6">
            <a:extLst>
              <a:ext uri="{FF2B5EF4-FFF2-40B4-BE49-F238E27FC236}">
                <a16:creationId xmlns:a16="http://schemas.microsoft.com/office/drawing/2014/main" id="{3841C360-524B-D37E-E2A4-151DAA37037D}"/>
              </a:ext>
            </a:extLst>
          </p:cNvPr>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346325"/>
            <a:ext cx="4267200" cy="3055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ppt_w</p:attrName>
                                        </p:attrNameLst>
                                      </p:cBhvr>
                                      <p:tavLst>
                                        <p:tav tm="0">
                                          <p:val>
                                            <p:fltVal val="0"/>
                                          </p:val>
                                        </p:tav>
                                        <p:tav tm="100000">
                                          <p:val>
                                            <p:strVal val="#ppt_w"/>
                                          </p:val>
                                        </p:tav>
                                      </p:tavLst>
                                    </p:anim>
                                    <p:anim calcmode="lin" valueType="num">
                                      <p:cBhvr>
                                        <p:cTn id="8" dur="1000" fill="hold"/>
                                        <p:tgtEl>
                                          <p:spTgt spid="26626"/>
                                        </p:tgtEl>
                                        <p:attrNameLst>
                                          <p:attrName>ppt_h</p:attrName>
                                        </p:attrNameLst>
                                      </p:cBhvr>
                                      <p:tavLst>
                                        <p:tav tm="0">
                                          <p:val>
                                            <p:fltVal val="0"/>
                                          </p:val>
                                        </p:tav>
                                        <p:tav tm="100000">
                                          <p:val>
                                            <p:strVal val="#ppt_h"/>
                                          </p:val>
                                        </p:tav>
                                      </p:tavLst>
                                    </p:anim>
                                    <p:anim calcmode="lin" valueType="num">
                                      <p:cBhvr>
                                        <p:cTn id="9" dur="1000" fill="hold"/>
                                        <p:tgtEl>
                                          <p:spTgt spid="266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6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6627"/>
                                        </p:tgtEl>
                                        <p:attrNameLst>
                                          <p:attrName>style.visibility</p:attrName>
                                        </p:attrNameLst>
                                      </p:cBhvr>
                                      <p:to>
                                        <p:strVal val="visible"/>
                                      </p:to>
                                    </p:set>
                                    <p:animEffect transition="in" filter="dissolve">
                                      <p:cBhvr>
                                        <p:cTn id="15" dur="500"/>
                                        <p:tgtEl>
                                          <p:spTgt spid="266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6630"/>
                                        </p:tgtEl>
                                        <p:attrNameLst>
                                          <p:attrName>style.visibility</p:attrName>
                                        </p:attrNameLst>
                                      </p:cBhvr>
                                      <p:to>
                                        <p:strVal val="visible"/>
                                      </p:to>
                                    </p:set>
                                    <p:animEffect transition="in" filter="dissolve">
                                      <p:cBhvr>
                                        <p:cTn id="20"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218DA2DD-14A4-6D5C-6215-C4B2987623CA}"/>
              </a:ext>
            </a:extLst>
          </p:cNvPr>
          <p:cNvSpPr>
            <a:spLocks noGrp="1" noChangeArrowheads="1"/>
          </p:cNvSpPr>
          <p:nvPr>
            <p:ph type="title"/>
          </p:nvPr>
        </p:nvSpPr>
        <p:spPr/>
        <p:txBody>
          <a:bodyPr/>
          <a:lstStyle/>
          <a:p>
            <a:r>
              <a:rPr lang="en-GB" altLang="en-US"/>
              <a:t>A Normal Renogram</a:t>
            </a:r>
          </a:p>
        </p:txBody>
      </p:sp>
      <p:pic>
        <p:nvPicPr>
          <p:cNvPr id="80899" name="Picture 3">
            <a:extLst>
              <a:ext uri="{FF2B5EF4-FFF2-40B4-BE49-F238E27FC236}">
                <a16:creationId xmlns:a16="http://schemas.microsoft.com/office/drawing/2014/main" id="{DA50428C-1E92-7353-70A8-A1F6AE4EE4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25" y="2133600"/>
            <a:ext cx="3251200" cy="4267200"/>
          </a:xfrm>
          <a:prstGeom prst="rect">
            <a:avLst/>
          </a:prstGeom>
          <a:noFill/>
          <a:extLst>
            <a:ext uri="{909E8E84-426E-40DD-AFC4-6F175D3DCCD1}">
              <a14:hiddenFill xmlns:a14="http://schemas.microsoft.com/office/drawing/2010/main">
                <a:solidFill>
                  <a:srgbClr val="FFFFFF"/>
                </a:solidFill>
              </a14:hiddenFill>
            </a:ext>
          </a:extLst>
        </p:spPr>
      </p:pic>
      <p:pic>
        <p:nvPicPr>
          <p:cNvPr id="80900" name="Picture 4">
            <a:extLst>
              <a:ext uri="{FF2B5EF4-FFF2-40B4-BE49-F238E27FC236}">
                <a16:creationId xmlns:a16="http://schemas.microsoft.com/office/drawing/2014/main" id="{ABF8BAC3-C016-232C-4207-B891D30ED5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133600"/>
            <a:ext cx="4302125" cy="4262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tgtEl>
                                          <p:spTgt spid="80898"/>
                                        </p:tgtEl>
                                        <p:attrNameLst>
                                          <p:attrName>ppt_w</p:attrName>
                                        </p:attrNameLst>
                                      </p:cBhvr>
                                      <p:tavLst>
                                        <p:tav tm="0">
                                          <p:val>
                                            <p:fltVal val="0"/>
                                          </p:val>
                                        </p:tav>
                                        <p:tav tm="100000">
                                          <p:val>
                                            <p:strVal val="#ppt_w"/>
                                          </p:val>
                                        </p:tav>
                                      </p:tavLst>
                                    </p:anim>
                                    <p:anim calcmode="lin" valueType="num">
                                      <p:cBhvr>
                                        <p:cTn id="8" dur="1000" fill="hold"/>
                                        <p:tgtEl>
                                          <p:spTgt spid="80898"/>
                                        </p:tgtEl>
                                        <p:attrNameLst>
                                          <p:attrName>ppt_h</p:attrName>
                                        </p:attrNameLst>
                                      </p:cBhvr>
                                      <p:tavLst>
                                        <p:tav tm="0">
                                          <p:val>
                                            <p:fltVal val="0"/>
                                          </p:val>
                                        </p:tav>
                                        <p:tav tm="100000">
                                          <p:val>
                                            <p:strVal val="#ppt_h"/>
                                          </p:val>
                                        </p:tav>
                                      </p:tavLst>
                                    </p:anim>
                                    <p:anim calcmode="lin" valueType="num">
                                      <p:cBhvr>
                                        <p:cTn id="9" dur="1000" fill="hold"/>
                                        <p:tgtEl>
                                          <p:spTgt spid="8089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08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80899"/>
                                        </p:tgtEl>
                                        <p:attrNameLst>
                                          <p:attrName>style.visibility</p:attrName>
                                        </p:attrNameLst>
                                      </p:cBhvr>
                                      <p:to>
                                        <p:strVal val="visible"/>
                                      </p:to>
                                    </p:set>
                                    <p:animEffect transition="in" filter="dissolve">
                                      <p:cBhvr>
                                        <p:cTn id="15" dur="500"/>
                                        <p:tgtEl>
                                          <p:spTgt spid="8089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80900"/>
                                        </p:tgtEl>
                                        <p:attrNameLst>
                                          <p:attrName>style.visibility</p:attrName>
                                        </p:attrNameLst>
                                      </p:cBhvr>
                                      <p:to>
                                        <p:strVal val="visible"/>
                                      </p:to>
                                    </p:set>
                                    <p:animEffect transition="in" filter="dissolve">
                                      <p:cBhvr>
                                        <p:cTn id="20" dur="5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9C9E2F97-B4DB-57B4-356A-D7382DBB122F}"/>
              </a:ext>
            </a:extLst>
          </p:cNvPr>
          <p:cNvSpPr>
            <a:spLocks noGrp="1" noChangeArrowheads="1"/>
          </p:cNvSpPr>
          <p:nvPr>
            <p:ph type="title"/>
          </p:nvPr>
        </p:nvSpPr>
        <p:spPr/>
        <p:txBody>
          <a:bodyPr/>
          <a:lstStyle/>
          <a:p>
            <a:r>
              <a:rPr lang="en-GB" altLang="en-US"/>
              <a:t>An Abnormal Renogram</a:t>
            </a:r>
          </a:p>
        </p:txBody>
      </p:sp>
      <p:pic>
        <p:nvPicPr>
          <p:cNvPr id="81925" name="Picture 5">
            <a:extLst>
              <a:ext uri="{FF2B5EF4-FFF2-40B4-BE49-F238E27FC236}">
                <a16:creationId xmlns:a16="http://schemas.microsoft.com/office/drawing/2014/main" id="{921E6AC5-5406-C16A-865F-59C8688906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133600"/>
            <a:ext cx="3803650" cy="4303713"/>
          </a:xfrm>
          <a:prstGeom prst="rect">
            <a:avLst/>
          </a:prstGeom>
          <a:noFill/>
          <a:extLst>
            <a:ext uri="{909E8E84-426E-40DD-AFC4-6F175D3DCCD1}">
              <a14:hiddenFill xmlns:a14="http://schemas.microsoft.com/office/drawing/2010/main">
                <a:solidFill>
                  <a:srgbClr val="FFFFFF"/>
                </a:solidFill>
              </a14:hiddenFill>
            </a:ext>
          </a:extLst>
        </p:spPr>
      </p:pic>
      <p:pic>
        <p:nvPicPr>
          <p:cNvPr id="81926" name="Picture 6">
            <a:extLst>
              <a:ext uri="{FF2B5EF4-FFF2-40B4-BE49-F238E27FC236}">
                <a16:creationId xmlns:a16="http://schemas.microsoft.com/office/drawing/2014/main" id="{3F2DFE0C-573D-2C75-047D-B5632C4AD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133600"/>
            <a:ext cx="4322763" cy="428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1000" fill="hold"/>
                                        <p:tgtEl>
                                          <p:spTgt spid="81922"/>
                                        </p:tgtEl>
                                        <p:attrNameLst>
                                          <p:attrName>ppt_w</p:attrName>
                                        </p:attrNameLst>
                                      </p:cBhvr>
                                      <p:tavLst>
                                        <p:tav tm="0">
                                          <p:val>
                                            <p:fltVal val="0"/>
                                          </p:val>
                                        </p:tav>
                                        <p:tav tm="100000">
                                          <p:val>
                                            <p:strVal val="#ppt_w"/>
                                          </p:val>
                                        </p:tav>
                                      </p:tavLst>
                                    </p:anim>
                                    <p:anim calcmode="lin" valueType="num">
                                      <p:cBhvr>
                                        <p:cTn id="8" dur="1000" fill="hold"/>
                                        <p:tgtEl>
                                          <p:spTgt spid="81922"/>
                                        </p:tgtEl>
                                        <p:attrNameLst>
                                          <p:attrName>ppt_h</p:attrName>
                                        </p:attrNameLst>
                                      </p:cBhvr>
                                      <p:tavLst>
                                        <p:tav tm="0">
                                          <p:val>
                                            <p:fltVal val="0"/>
                                          </p:val>
                                        </p:tav>
                                        <p:tav tm="100000">
                                          <p:val>
                                            <p:strVal val="#ppt_h"/>
                                          </p:val>
                                        </p:tav>
                                      </p:tavLst>
                                    </p:anim>
                                    <p:anim calcmode="lin" valueType="num">
                                      <p:cBhvr>
                                        <p:cTn id="9" dur="1000" fill="hold"/>
                                        <p:tgtEl>
                                          <p:spTgt spid="819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81925"/>
                                        </p:tgtEl>
                                        <p:attrNameLst>
                                          <p:attrName>style.visibility</p:attrName>
                                        </p:attrNameLst>
                                      </p:cBhvr>
                                      <p:to>
                                        <p:strVal val="visible"/>
                                      </p:to>
                                    </p:set>
                                    <p:animEffect transition="in" filter="dissolve">
                                      <p:cBhvr>
                                        <p:cTn id="15" dur="500"/>
                                        <p:tgtEl>
                                          <p:spTgt spid="819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81926"/>
                                        </p:tgtEl>
                                        <p:attrNameLst>
                                          <p:attrName>style.visibility</p:attrName>
                                        </p:attrNameLst>
                                      </p:cBhvr>
                                      <p:to>
                                        <p:strVal val="visible"/>
                                      </p:to>
                                    </p:set>
                                    <p:animEffect transition="in" filter="dissolve">
                                      <p:cBhvr>
                                        <p:cTn id="20" dur="500"/>
                                        <p:tgtEl>
                                          <p:spTgt spid="8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8D81E86-BAFF-E652-72B7-414A18793F96}"/>
              </a:ext>
            </a:extLst>
          </p:cNvPr>
          <p:cNvSpPr>
            <a:spLocks noGrp="1" noChangeArrowheads="1"/>
          </p:cNvSpPr>
          <p:nvPr>
            <p:ph type="title"/>
          </p:nvPr>
        </p:nvSpPr>
        <p:spPr/>
        <p:txBody>
          <a:bodyPr/>
          <a:lstStyle/>
          <a:p>
            <a:r>
              <a:rPr lang="en-US" altLang="en-US"/>
              <a:t>Sterilisation</a:t>
            </a:r>
          </a:p>
        </p:txBody>
      </p:sp>
      <p:sp>
        <p:nvSpPr>
          <p:cNvPr id="27651" name="Rectangle 3">
            <a:extLst>
              <a:ext uri="{FF2B5EF4-FFF2-40B4-BE49-F238E27FC236}">
                <a16:creationId xmlns:a16="http://schemas.microsoft.com/office/drawing/2014/main" id="{62258872-7BFC-6DFE-7705-C241D6EC7EE8}"/>
              </a:ext>
            </a:extLst>
          </p:cNvPr>
          <p:cNvSpPr>
            <a:spLocks noGrp="1" noChangeArrowheads="1"/>
          </p:cNvSpPr>
          <p:nvPr>
            <p:ph type="body" sz="half" idx="1"/>
          </p:nvPr>
        </p:nvSpPr>
        <p:spPr>
          <a:xfrm>
            <a:off x="685800" y="1981200"/>
            <a:ext cx="7772400" cy="4114800"/>
          </a:xfrm>
        </p:spPr>
        <p:txBody>
          <a:bodyPr/>
          <a:lstStyle/>
          <a:p>
            <a:pPr algn="just"/>
            <a:r>
              <a:rPr lang="en-US" altLang="en-US" sz="2800"/>
              <a:t>Radiation not only kills cells, it can also kill germs or bacteria.</a:t>
            </a:r>
          </a:p>
          <a:p>
            <a:pPr algn="just"/>
            <a:r>
              <a:rPr lang="en-US" altLang="en-US" sz="2800"/>
              <a:t>Nowadays, medical instruments (e.g. syringes) are prepacked and then irradiation using an intense gamma ray source.</a:t>
            </a:r>
          </a:p>
          <a:p>
            <a:pPr algn="just"/>
            <a:r>
              <a:rPr lang="en-US" altLang="en-US" sz="2800"/>
              <a:t>This kills any germs or bacteria but does not damage the syringe, nor make it radioactive.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ppt_w</p:attrName>
                                        </p:attrNameLst>
                                      </p:cBhvr>
                                      <p:tavLst>
                                        <p:tav tm="0">
                                          <p:val>
                                            <p:fltVal val="0"/>
                                          </p:val>
                                        </p:tav>
                                        <p:tav tm="100000">
                                          <p:val>
                                            <p:strVal val="#ppt_w"/>
                                          </p:val>
                                        </p:tav>
                                      </p:tavLst>
                                    </p:anim>
                                    <p:anim calcmode="lin" valueType="num">
                                      <p:cBhvr>
                                        <p:cTn id="8" dur="1000" fill="hold"/>
                                        <p:tgtEl>
                                          <p:spTgt spid="27650"/>
                                        </p:tgtEl>
                                        <p:attrNameLst>
                                          <p:attrName>ppt_h</p:attrName>
                                        </p:attrNameLst>
                                      </p:cBhvr>
                                      <p:tavLst>
                                        <p:tav tm="0">
                                          <p:val>
                                            <p:fltVal val="0"/>
                                          </p:val>
                                        </p:tav>
                                        <p:tav tm="100000">
                                          <p:val>
                                            <p:strVal val="#ppt_h"/>
                                          </p:val>
                                        </p:tav>
                                      </p:tavLst>
                                    </p:anim>
                                    <p:anim calcmode="lin" valueType="num">
                                      <p:cBhvr>
                                        <p:cTn id="9" dur="1000" fill="hold"/>
                                        <p:tgtEl>
                                          <p:spTgt spid="276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6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7651"/>
                                        </p:tgtEl>
                                        <p:attrNameLst>
                                          <p:attrName>style.visibility</p:attrName>
                                        </p:attrNameLst>
                                      </p:cBhvr>
                                      <p:to>
                                        <p:strVal val="visible"/>
                                      </p:to>
                                    </p:set>
                                    <p:animEffect transition="in" filter="dissolve">
                                      <p:cBhvr>
                                        <p:cTn id="15"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A0DD166A-FC01-A44C-2D1B-3F32408F26FE}"/>
              </a:ext>
            </a:extLst>
          </p:cNvPr>
          <p:cNvSpPr>
            <a:spLocks noGrp="1" noChangeArrowheads="1"/>
          </p:cNvSpPr>
          <p:nvPr>
            <p:ph type="title"/>
          </p:nvPr>
        </p:nvSpPr>
        <p:spPr/>
        <p:txBody>
          <a:bodyPr/>
          <a:lstStyle/>
          <a:p>
            <a:r>
              <a:rPr lang="en-GB" altLang="en-US"/>
              <a:t>Summary</a:t>
            </a:r>
          </a:p>
        </p:txBody>
      </p:sp>
      <p:sp>
        <p:nvSpPr>
          <p:cNvPr id="82947" name="Rectangle 3">
            <a:extLst>
              <a:ext uri="{FF2B5EF4-FFF2-40B4-BE49-F238E27FC236}">
                <a16:creationId xmlns:a16="http://schemas.microsoft.com/office/drawing/2014/main" id="{94153CBE-8AEF-9FD4-E407-872DEA0A3FF5}"/>
              </a:ext>
            </a:extLst>
          </p:cNvPr>
          <p:cNvSpPr>
            <a:spLocks noGrp="1" noChangeArrowheads="1"/>
          </p:cNvSpPr>
          <p:nvPr>
            <p:ph type="body" idx="1"/>
          </p:nvPr>
        </p:nvSpPr>
        <p:spPr/>
        <p:txBody>
          <a:bodyPr/>
          <a:lstStyle/>
          <a:p>
            <a:pPr algn="just"/>
            <a:r>
              <a:rPr lang="en-GB" altLang="en-US"/>
              <a:t>Ionising radiation is used in radiotherapy to treat cancer and to sterilise medical equipment because it destroys cells.</a:t>
            </a:r>
          </a:p>
          <a:p>
            <a:pPr algn="just">
              <a:buFontTx/>
              <a:buNone/>
            </a:pPr>
            <a:endParaRPr lang="en-GB" altLang="en-US"/>
          </a:p>
          <a:p>
            <a:pPr algn="just"/>
            <a:r>
              <a:rPr lang="en-GB" altLang="en-US"/>
              <a:t>Radioactive tracers are used in nuclear medicine because the ionising radiation it emits is easy to detect.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1000" fill="hold"/>
                                        <p:tgtEl>
                                          <p:spTgt spid="82946"/>
                                        </p:tgtEl>
                                        <p:attrNameLst>
                                          <p:attrName>ppt_w</p:attrName>
                                        </p:attrNameLst>
                                      </p:cBhvr>
                                      <p:tavLst>
                                        <p:tav tm="0">
                                          <p:val>
                                            <p:fltVal val="0"/>
                                          </p:val>
                                        </p:tav>
                                        <p:tav tm="100000">
                                          <p:val>
                                            <p:strVal val="#ppt_w"/>
                                          </p:val>
                                        </p:tav>
                                      </p:tavLst>
                                    </p:anim>
                                    <p:anim calcmode="lin" valueType="num">
                                      <p:cBhvr>
                                        <p:cTn id="8" dur="1000" fill="hold"/>
                                        <p:tgtEl>
                                          <p:spTgt spid="82946"/>
                                        </p:tgtEl>
                                        <p:attrNameLst>
                                          <p:attrName>ppt_h</p:attrName>
                                        </p:attrNameLst>
                                      </p:cBhvr>
                                      <p:tavLst>
                                        <p:tav tm="0">
                                          <p:val>
                                            <p:fltVal val="0"/>
                                          </p:val>
                                        </p:tav>
                                        <p:tav tm="100000">
                                          <p:val>
                                            <p:strVal val="#ppt_h"/>
                                          </p:val>
                                        </p:tav>
                                      </p:tavLst>
                                    </p:anim>
                                    <p:anim calcmode="lin" valueType="num">
                                      <p:cBhvr>
                                        <p:cTn id="9" dur="1000" fill="hold"/>
                                        <p:tgtEl>
                                          <p:spTgt spid="829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9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82947"/>
                                        </p:tgtEl>
                                        <p:attrNameLst>
                                          <p:attrName>style.visibility</p:attrName>
                                        </p:attrNameLst>
                                      </p:cBhvr>
                                      <p:to>
                                        <p:strVal val="visible"/>
                                      </p:to>
                                    </p:set>
                                    <p:animEffect transition="in" filter="dissolve">
                                      <p:cBhvr>
                                        <p:cTn id="15" dur="500"/>
                                        <p:tgtEl>
                                          <p:spTgt spid="82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619D59F-3CE7-96E7-2509-992550FB2EBD}"/>
              </a:ext>
            </a:extLst>
          </p:cNvPr>
          <p:cNvSpPr>
            <a:spLocks noGrp="1" noChangeArrowheads="1"/>
          </p:cNvSpPr>
          <p:nvPr>
            <p:ph type="title"/>
          </p:nvPr>
        </p:nvSpPr>
        <p:spPr>
          <a:xfrm>
            <a:off x="685800" y="304800"/>
            <a:ext cx="7772400" cy="1143000"/>
          </a:xfrm>
        </p:spPr>
        <p:txBody>
          <a:bodyPr/>
          <a:lstStyle/>
          <a:p>
            <a:r>
              <a:rPr lang="en-US" altLang="en-US"/>
              <a:t>What is Cancer?</a:t>
            </a:r>
          </a:p>
        </p:txBody>
      </p:sp>
      <p:sp>
        <p:nvSpPr>
          <p:cNvPr id="7171" name="Text Box 3">
            <a:extLst>
              <a:ext uri="{FF2B5EF4-FFF2-40B4-BE49-F238E27FC236}">
                <a16:creationId xmlns:a16="http://schemas.microsoft.com/office/drawing/2014/main" id="{40341C8D-28F5-BB93-54A5-74BC97A65A07}"/>
              </a:ext>
            </a:extLst>
          </p:cNvPr>
          <p:cNvSpPr txBox="1">
            <a:spLocks noChangeArrowheads="1"/>
          </p:cNvSpPr>
          <p:nvPr/>
        </p:nvSpPr>
        <p:spPr bwMode="auto">
          <a:xfrm>
            <a:off x="457200" y="1447800"/>
            <a:ext cx="8229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Cancers are growths of cells (cancerous tumours) which are out of control.  As a result of this, they do not perform their intended function.</a:t>
            </a:r>
          </a:p>
        </p:txBody>
      </p:sp>
      <p:grpSp>
        <p:nvGrpSpPr>
          <p:cNvPr id="7177" name="Group 9">
            <a:extLst>
              <a:ext uri="{FF2B5EF4-FFF2-40B4-BE49-F238E27FC236}">
                <a16:creationId xmlns:a16="http://schemas.microsoft.com/office/drawing/2014/main" id="{F8937A91-55CE-6411-DEFA-8464B8DF2B04}"/>
              </a:ext>
            </a:extLst>
          </p:cNvPr>
          <p:cNvGrpSpPr>
            <a:grpSpLocks/>
          </p:cNvGrpSpPr>
          <p:nvPr/>
        </p:nvGrpSpPr>
        <p:grpSpPr bwMode="auto">
          <a:xfrm>
            <a:off x="4267200" y="2895600"/>
            <a:ext cx="457200" cy="457200"/>
            <a:chOff x="624" y="2496"/>
            <a:chExt cx="384" cy="384"/>
          </a:xfrm>
        </p:grpSpPr>
        <p:sp>
          <p:nvSpPr>
            <p:cNvPr id="7173" name="Oval 5">
              <a:extLst>
                <a:ext uri="{FF2B5EF4-FFF2-40B4-BE49-F238E27FC236}">
                  <a16:creationId xmlns:a16="http://schemas.microsoft.com/office/drawing/2014/main" id="{0927D7B5-BD71-0883-BFBE-3A8358DA23CD}"/>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6" name="Oval 8">
              <a:extLst>
                <a:ext uri="{FF2B5EF4-FFF2-40B4-BE49-F238E27FC236}">
                  <a16:creationId xmlns:a16="http://schemas.microsoft.com/office/drawing/2014/main" id="{118D6D63-09A9-BD9D-F074-F03BA1DD1016}"/>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95" name="Group 127">
            <a:extLst>
              <a:ext uri="{FF2B5EF4-FFF2-40B4-BE49-F238E27FC236}">
                <a16:creationId xmlns:a16="http://schemas.microsoft.com/office/drawing/2014/main" id="{FA2E1BE6-892F-34DB-6E31-CAA144A7B760}"/>
              </a:ext>
            </a:extLst>
          </p:cNvPr>
          <p:cNvGrpSpPr>
            <a:grpSpLocks/>
          </p:cNvGrpSpPr>
          <p:nvPr/>
        </p:nvGrpSpPr>
        <p:grpSpPr bwMode="auto">
          <a:xfrm>
            <a:off x="3962400" y="3429000"/>
            <a:ext cx="1066800" cy="990600"/>
            <a:chOff x="2016" y="2880"/>
            <a:chExt cx="672" cy="624"/>
          </a:xfrm>
        </p:grpSpPr>
        <p:grpSp>
          <p:nvGrpSpPr>
            <p:cNvPr id="7296" name="Group 128">
              <a:extLst>
                <a:ext uri="{FF2B5EF4-FFF2-40B4-BE49-F238E27FC236}">
                  <a16:creationId xmlns:a16="http://schemas.microsoft.com/office/drawing/2014/main" id="{53B276E9-431E-C243-D57C-CD8F4E896D58}"/>
                </a:ext>
              </a:extLst>
            </p:cNvPr>
            <p:cNvGrpSpPr>
              <a:grpSpLocks/>
            </p:cNvGrpSpPr>
            <p:nvPr/>
          </p:nvGrpSpPr>
          <p:grpSpPr bwMode="auto">
            <a:xfrm>
              <a:off x="2112" y="2880"/>
              <a:ext cx="480" cy="288"/>
              <a:chOff x="1872" y="2304"/>
              <a:chExt cx="480" cy="288"/>
            </a:xfrm>
          </p:grpSpPr>
          <p:grpSp>
            <p:nvGrpSpPr>
              <p:cNvPr id="7297" name="Group 129">
                <a:extLst>
                  <a:ext uri="{FF2B5EF4-FFF2-40B4-BE49-F238E27FC236}">
                    <a16:creationId xmlns:a16="http://schemas.microsoft.com/office/drawing/2014/main" id="{5BDB10F4-656E-B0D3-9927-3005B83596DE}"/>
                  </a:ext>
                </a:extLst>
              </p:cNvPr>
              <p:cNvGrpSpPr>
                <a:grpSpLocks/>
              </p:cNvGrpSpPr>
              <p:nvPr/>
            </p:nvGrpSpPr>
            <p:grpSpPr bwMode="auto">
              <a:xfrm>
                <a:off x="2064" y="2304"/>
                <a:ext cx="288" cy="288"/>
                <a:chOff x="624" y="2496"/>
                <a:chExt cx="384" cy="384"/>
              </a:xfrm>
            </p:grpSpPr>
            <p:sp>
              <p:nvSpPr>
                <p:cNvPr id="7298" name="Oval 130">
                  <a:extLst>
                    <a:ext uri="{FF2B5EF4-FFF2-40B4-BE49-F238E27FC236}">
                      <a16:creationId xmlns:a16="http://schemas.microsoft.com/office/drawing/2014/main" id="{FB4A6C6A-A02F-581A-61DE-751EFAA4C90C}"/>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99" name="Oval 131">
                  <a:extLst>
                    <a:ext uri="{FF2B5EF4-FFF2-40B4-BE49-F238E27FC236}">
                      <a16:creationId xmlns:a16="http://schemas.microsoft.com/office/drawing/2014/main" id="{8C98F32C-2883-7A6E-9B3E-09441327E478}"/>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00" name="Group 132">
                <a:extLst>
                  <a:ext uri="{FF2B5EF4-FFF2-40B4-BE49-F238E27FC236}">
                    <a16:creationId xmlns:a16="http://schemas.microsoft.com/office/drawing/2014/main" id="{08F5ABF7-619B-FC06-47DB-383041D7C325}"/>
                  </a:ext>
                </a:extLst>
              </p:cNvPr>
              <p:cNvGrpSpPr>
                <a:grpSpLocks/>
              </p:cNvGrpSpPr>
              <p:nvPr/>
            </p:nvGrpSpPr>
            <p:grpSpPr bwMode="auto">
              <a:xfrm>
                <a:off x="1872" y="2304"/>
                <a:ext cx="288" cy="288"/>
                <a:chOff x="624" y="2496"/>
                <a:chExt cx="384" cy="384"/>
              </a:xfrm>
            </p:grpSpPr>
            <p:sp>
              <p:nvSpPr>
                <p:cNvPr id="7301" name="Oval 133">
                  <a:extLst>
                    <a:ext uri="{FF2B5EF4-FFF2-40B4-BE49-F238E27FC236}">
                      <a16:creationId xmlns:a16="http://schemas.microsoft.com/office/drawing/2014/main" id="{B5FABAD4-8410-6224-0B72-929F4F28A385}"/>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2" name="Oval 134">
                  <a:extLst>
                    <a:ext uri="{FF2B5EF4-FFF2-40B4-BE49-F238E27FC236}">
                      <a16:creationId xmlns:a16="http://schemas.microsoft.com/office/drawing/2014/main" id="{616398B5-3E2F-A393-244C-C2BDE84A2D2B}"/>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03" name="Group 135">
              <a:extLst>
                <a:ext uri="{FF2B5EF4-FFF2-40B4-BE49-F238E27FC236}">
                  <a16:creationId xmlns:a16="http://schemas.microsoft.com/office/drawing/2014/main" id="{0C69CC6A-2DBB-B204-0579-EB51D3484FFE}"/>
                </a:ext>
              </a:extLst>
            </p:cNvPr>
            <p:cNvGrpSpPr>
              <a:grpSpLocks/>
            </p:cNvGrpSpPr>
            <p:nvPr/>
          </p:nvGrpSpPr>
          <p:grpSpPr bwMode="auto">
            <a:xfrm>
              <a:off x="2400" y="3216"/>
              <a:ext cx="288" cy="288"/>
              <a:chOff x="624" y="2496"/>
              <a:chExt cx="384" cy="384"/>
            </a:xfrm>
          </p:grpSpPr>
          <p:sp>
            <p:nvSpPr>
              <p:cNvPr id="7304" name="Oval 136">
                <a:extLst>
                  <a:ext uri="{FF2B5EF4-FFF2-40B4-BE49-F238E27FC236}">
                    <a16:creationId xmlns:a16="http://schemas.microsoft.com/office/drawing/2014/main" id="{9E802084-EDFC-2B0A-0017-4F2CE7AB98D5}"/>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5" name="Oval 137">
                <a:extLst>
                  <a:ext uri="{FF2B5EF4-FFF2-40B4-BE49-F238E27FC236}">
                    <a16:creationId xmlns:a16="http://schemas.microsoft.com/office/drawing/2014/main" id="{6C1F533A-195C-612B-EB86-9227AD3ECC6C}"/>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06" name="Group 138">
              <a:extLst>
                <a:ext uri="{FF2B5EF4-FFF2-40B4-BE49-F238E27FC236}">
                  <a16:creationId xmlns:a16="http://schemas.microsoft.com/office/drawing/2014/main" id="{24128095-E6A7-BC4F-158A-9EB36B184ED2}"/>
                </a:ext>
              </a:extLst>
            </p:cNvPr>
            <p:cNvGrpSpPr>
              <a:grpSpLocks/>
            </p:cNvGrpSpPr>
            <p:nvPr/>
          </p:nvGrpSpPr>
          <p:grpSpPr bwMode="auto">
            <a:xfrm>
              <a:off x="2016" y="3216"/>
              <a:ext cx="288" cy="288"/>
              <a:chOff x="624" y="2496"/>
              <a:chExt cx="384" cy="384"/>
            </a:xfrm>
          </p:grpSpPr>
          <p:sp>
            <p:nvSpPr>
              <p:cNvPr id="7307" name="Oval 139">
                <a:extLst>
                  <a:ext uri="{FF2B5EF4-FFF2-40B4-BE49-F238E27FC236}">
                    <a16:creationId xmlns:a16="http://schemas.microsoft.com/office/drawing/2014/main" id="{31D59F28-3111-085B-9DCF-AA8E385A8217}"/>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8" name="Oval 140">
                <a:extLst>
                  <a:ext uri="{FF2B5EF4-FFF2-40B4-BE49-F238E27FC236}">
                    <a16:creationId xmlns:a16="http://schemas.microsoft.com/office/drawing/2014/main" id="{8D872F1E-432C-C79C-FD59-2CFAE73DA4DA}"/>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80" name="Group 212">
            <a:extLst>
              <a:ext uri="{FF2B5EF4-FFF2-40B4-BE49-F238E27FC236}">
                <a16:creationId xmlns:a16="http://schemas.microsoft.com/office/drawing/2014/main" id="{917644FA-F3CE-8255-7E17-79244D57A7E0}"/>
              </a:ext>
            </a:extLst>
          </p:cNvPr>
          <p:cNvGrpSpPr>
            <a:grpSpLocks/>
          </p:cNvGrpSpPr>
          <p:nvPr/>
        </p:nvGrpSpPr>
        <p:grpSpPr bwMode="auto">
          <a:xfrm>
            <a:off x="2895600" y="4495800"/>
            <a:ext cx="3200400" cy="990600"/>
            <a:chOff x="1824" y="2832"/>
            <a:chExt cx="2016" cy="624"/>
          </a:xfrm>
        </p:grpSpPr>
        <p:grpSp>
          <p:nvGrpSpPr>
            <p:cNvPr id="7294" name="Group 126">
              <a:extLst>
                <a:ext uri="{FF2B5EF4-FFF2-40B4-BE49-F238E27FC236}">
                  <a16:creationId xmlns:a16="http://schemas.microsoft.com/office/drawing/2014/main" id="{FC2016F3-2251-3B3C-CFEE-E180CDD9C4C7}"/>
                </a:ext>
              </a:extLst>
            </p:cNvPr>
            <p:cNvGrpSpPr>
              <a:grpSpLocks/>
            </p:cNvGrpSpPr>
            <p:nvPr/>
          </p:nvGrpSpPr>
          <p:grpSpPr bwMode="auto">
            <a:xfrm>
              <a:off x="1824" y="2832"/>
              <a:ext cx="672" cy="624"/>
              <a:chOff x="2016" y="2880"/>
              <a:chExt cx="672" cy="624"/>
            </a:xfrm>
          </p:grpSpPr>
          <p:grpSp>
            <p:nvGrpSpPr>
              <p:cNvPr id="7226" name="Group 58">
                <a:extLst>
                  <a:ext uri="{FF2B5EF4-FFF2-40B4-BE49-F238E27FC236}">
                    <a16:creationId xmlns:a16="http://schemas.microsoft.com/office/drawing/2014/main" id="{F97C9831-593F-72F1-A9F2-F0F076D02AB7}"/>
                  </a:ext>
                </a:extLst>
              </p:cNvPr>
              <p:cNvGrpSpPr>
                <a:grpSpLocks/>
              </p:cNvGrpSpPr>
              <p:nvPr/>
            </p:nvGrpSpPr>
            <p:grpSpPr bwMode="auto">
              <a:xfrm>
                <a:off x="2112" y="2880"/>
                <a:ext cx="480" cy="288"/>
                <a:chOff x="1872" y="2304"/>
                <a:chExt cx="480" cy="288"/>
              </a:xfrm>
            </p:grpSpPr>
            <p:grpSp>
              <p:nvGrpSpPr>
                <p:cNvPr id="7227" name="Group 59">
                  <a:extLst>
                    <a:ext uri="{FF2B5EF4-FFF2-40B4-BE49-F238E27FC236}">
                      <a16:creationId xmlns:a16="http://schemas.microsoft.com/office/drawing/2014/main" id="{B4549B8D-7459-F5B3-4EB3-A5E1CC51BE5B}"/>
                    </a:ext>
                  </a:extLst>
                </p:cNvPr>
                <p:cNvGrpSpPr>
                  <a:grpSpLocks/>
                </p:cNvGrpSpPr>
                <p:nvPr/>
              </p:nvGrpSpPr>
              <p:grpSpPr bwMode="auto">
                <a:xfrm>
                  <a:off x="2064" y="2304"/>
                  <a:ext cx="288" cy="288"/>
                  <a:chOff x="624" y="2496"/>
                  <a:chExt cx="384" cy="384"/>
                </a:xfrm>
              </p:grpSpPr>
              <p:sp>
                <p:nvSpPr>
                  <p:cNvPr id="7228" name="Oval 60">
                    <a:extLst>
                      <a:ext uri="{FF2B5EF4-FFF2-40B4-BE49-F238E27FC236}">
                        <a16:creationId xmlns:a16="http://schemas.microsoft.com/office/drawing/2014/main" id="{0E0018F1-50E0-D491-74AE-5504229642ED}"/>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9" name="Oval 61">
                    <a:extLst>
                      <a:ext uri="{FF2B5EF4-FFF2-40B4-BE49-F238E27FC236}">
                        <a16:creationId xmlns:a16="http://schemas.microsoft.com/office/drawing/2014/main" id="{D4B5DBC8-D442-D922-28D2-559D816A320E}"/>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30" name="Group 62">
                  <a:extLst>
                    <a:ext uri="{FF2B5EF4-FFF2-40B4-BE49-F238E27FC236}">
                      <a16:creationId xmlns:a16="http://schemas.microsoft.com/office/drawing/2014/main" id="{C051ADFB-6F4E-35C4-162B-C24AEC71F0CC}"/>
                    </a:ext>
                  </a:extLst>
                </p:cNvPr>
                <p:cNvGrpSpPr>
                  <a:grpSpLocks/>
                </p:cNvGrpSpPr>
                <p:nvPr/>
              </p:nvGrpSpPr>
              <p:grpSpPr bwMode="auto">
                <a:xfrm>
                  <a:off x="1872" y="2304"/>
                  <a:ext cx="288" cy="288"/>
                  <a:chOff x="624" y="2496"/>
                  <a:chExt cx="384" cy="384"/>
                </a:xfrm>
              </p:grpSpPr>
              <p:sp>
                <p:nvSpPr>
                  <p:cNvPr id="7231" name="Oval 63">
                    <a:extLst>
                      <a:ext uri="{FF2B5EF4-FFF2-40B4-BE49-F238E27FC236}">
                        <a16:creationId xmlns:a16="http://schemas.microsoft.com/office/drawing/2014/main" id="{E2CAD98C-8BD4-2DF8-B108-98F1CA1248CB}"/>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2" name="Oval 64">
                    <a:extLst>
                      <a:ext uri="{FF2B5EF4-FFF2-40B4-BE49-F238E27FC236}">
                        <a16:creationId xmlns:a16="http://schemas.microsoft.com/office/drawing/2014/main" id="{7ADEA94F-F174-6C18-B8F2-C200B60A9D5E}"/>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233" name="Group 65">
                <a:extLst>
                  <a:ext uri="{FF2B5EF4-FFF2-40B4-BE49-F238E27FC236}">
                    <a16:creationId xmlns:a16="http://schemas.microsoft.com/office/drawing/2014/main" id="{085B62DB-DDF0-FA63-226F-D36489EED16C}"/>
                  </a:ext>
                </a:extLst>
              </p:cNvPr>
              <p:cNvGrpSpPr>
                <a:grpSpLocks/>
              </p:cNvGrpSpPr>
              <p:nvPr/>
            </p:nvGrpSpPr>
            <p:grpSpPr bwMode="auto">
              <a:xfrm>
                <a:off x="2400" y="3216"/>
                <a:ext cx="288" cy="288"/>
                <a:chOff x="624" y="2496"/>
                <a:chExt cx="384" cy="384"/>
              </a:xfrm>
            </p:grpSpPr>
            <p:sp>
              <p:nvSpPr>
                <p:cNvPr id="7234" name="Oval 66">
                  <a:extLst>
                    <a:ext uri="{FF2B5EF4-FFF2-40B4-BE49-F238E27FC236}">
                      <a16:creationId xmlns:a16="http://schemas.microsoft.com/office/drawing/2014/main" id="{C3B4A8ED-EDA2-72BB-ED20-A59982925F0F}"/>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5" name="Oval 67">
                  <a:extLst>
                    <a:ext uri="{FF2B5EF4-FFF2-40B4-BE49-F238E27FC236}">
                      <a16:creationId xmlns:a16="http://schemas.microsoft.com/office/drawing/2014/main" id="{5206E9C4-5DD1-4EF6-01FD-43FAE61D9FF8}"/>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85" name="Group 117">
                <a:extLst>
                  <a:ext uri="{FF2B5EF4-FFF2-40B4-BE49-F238E27FC236}">
                    <a16:creationId xmlns:a16="http://schemas.microsoft.com/office/drawing/2014/main" id="{CE531CFC-F6A4-A450-0AB4-75F9BF016EAA}"/>
                  </a:ext>
                </a:extLst>
              </p:cNvPr>
              <p:cNvGrpSpPr>
                <a:grpSpLocks/>
              </p:cNvGrpSpPr>
              <p:nvPr/>
            </p:nvGrpSpPr>
            <p:grpSpPr bwMode="auto">
              <a:xfrm>
                <a:off x="2016" y="3216"/>
                <a:ext cx="288" cy="288"/>
                <a:chOff x="624" y="2496"/>
                <a:chExt cx="384" cy="384"/>
              </a:xfrm>
            </p:grpSpPr>
            <p:sp>
              <p:nvSpPr>
                <p:cNvPr id="7286" name="Oval 118">
                  <a:extLst>
                    <a:ext uri="{FF2B5EF4-FFF2-40B4-BE49-F238E27FC236}">
                      <a16:creationId xmlns:a16="http://schemas.microsoft.com/office/drawing/2014/main" id="{856A1C21-7377-9DE1-0C8E-47ED6D5614BD}"/>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87" name="Oval 119">
                  <a:extLst>
                    <a:ext uri="{FF2B5EF4-FFF2-40B4-BE49-F238E27FC236}">
                      <a16:creationId xmlns:a16="http://schemas.microsoft.com/office/drawing/2014/main" id="{56201594-EE90-5A6E-0BB8-4E0AC91C64EE}"/>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09" name="Group 141">
              <a:extLst>
                <a:ext uri="{FF2B5EF4-FFF2-40B4-BE49-F238E27FC236}">
                  <a16:creationId xmlns:a16="http://schemas.microsoft.com/office/drawing/2014/main" id="{C861D238-972C-0DC8-58CC-9DF816C41C9B}"/>
                </a:ext>
              </a:extLst>
            </p:cNvPr>
            <p:cNvGrpSpPr>
              <a:grpSpLocks/>
            </p:cNvGrpSpPr>
            <p:nvPr/>
          </p:nvGrpSpPr>
          <p:grpSpPr bwMode="auto">
            <a:xfrm>
              <a:off x="3168" y="2832"/>
              <a:ext cx="672" cy="624"/>
              <a:chOff x="2016" y="2880"/>
              <a:chExt cx="672" cy="624"/>
            </a:xfrm>
          </p:grpSpPr>
          <p:grpSp>
            <p:nvGrpSpPr>
              <p:cNvPr id="7310" name="Group 142">
                <a:extLst>
                  <a:ext uri="{FF2B5EF4-FFF2-40B4-BE49-F238E27FC236}">
                    <a16:creationId xmlns:a16="http://schemas.microsoft.com/office/drawing/2014/main" id="{CBC588EC-B503-3FC1-306D-36D2050FBF93}"/>
                  </a:ext>
                </a:extLst>
              </p:cNvPr>
              <p:cNvGrpSpPr>
                <a:grpSpLocks/>
              </p:cNvGrpSpPr>
              <p:nvPr/>
            </p:nvGrpSpPr>
            <p:grpSpPr bwMode="auto">
              <a:xfrm>
                <a:off x="2112" y="2880"/>
                <a:ext cx="480" cy="288"/>
                <a:chOff x="1872" y="2304"/>
                <a:chExt cx="480" cy="288"/>
              </a:xfrm>
            </p:grpSpPr>
            <p:grpSp>
              <p:nvGrpSpPr>
                <p:cNvPr id="7311" name="Group 143">
                  <a:extLst>
                    <a:ext uri="{FF2B5EF4-FFF2-40B4-BE49-F238E27FC236}">
                      <a16:creationId xmlns:a16="http://schemas.microsoft.com/office/drawing/2014/main" id="{BC4D8A64-F822-A552-3907-624F10054DCD}"/>
                    </a:ext>
                  </a:extLst>
                </p:cNvPr>
                <p:cNvGrpSpPr>
                  <a:grpSpLocks/>
                </p:cNvGrpSpPr>
                <p:nvPr/>
              </p:nvGrpSpPr>
              <p:grpSpPr bwMode="auto">
                <a:xfrm>
                  <a:off x="2064" y="2304"/>
                  <a:ext cx="288" cy="288"/>
                  <a:chOff x="624" y="2496"/>
                  <a:chExt cx="384" cy="384"/>
                </a:xfrm>
              </p:grpSpPr>
              <p:sp>
                <p:nvSpPr>
                  <p:cNvPr id="7312" name="Oval 144">
                    <a:extLst>
                      <a:ext uri="{FF2B5EF4-FFF2-40B4-BE49-F238E27FC236}">
                        <a16:creationId xmlns:a16="http://schemas.microsoft.com/office/drawing/2014/main" id="{9997B4AB-7815-F661-A564-3EAF1D71608C}"/>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13" name="Oval 145">
                    <a:extLst>
                      <a:ext uri="{FF2B5EF4-FFF2-40B4-BE49-F238E27FC236}">
                        <a16:creationId xmlns:a16="http://schemas.microsoft.com/office/drawing/2014/main" id="{3E1FD5CA-572F-E9C9-C028-697571DFAEB4}"/>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14" name="Group 146">
                  <a:extLst>
                    <a:ext uri="{FF2B5EF4-FFF2-40B4-BE49-F238E27FC236}">
                      <a16:creationId xmlns:a16="http://schemas.microsoft.com/office/drawing/2014/main" id="{9C1BE71B-26A2-2032-9E5D-B4805B9FBBBF}"/>
                    </a:ext>
                  </a:extLst>
                </p:cNvPr>
                <p:cNvGrpSpPr>
                  <a:grpSpLocks/>
                </p:cNvGrpSpPr>
                <p:nvPr/>
              </p:nvGrpSpPr>
              <p:grpSpPr bwMode="auto">
                <a:xfrm>
                  <a:off x="1872" y="2304"/>
                  <a:ext cx="288" cy="288"/>
                  <a:chOff x="624" y="2496"/>
                  <a:chExt cx="384" cy="384"/>
                </a:xfrm>
              </p:grpSpPr>
              <p:sp>
                <p:nvSpPr>
                  <p:cNvPr id="7315" name="Oval 147">
                    <a:extLst>
                      <a:ext uri="{FF2B5EF4-FFF2-40B4-BE49-F238E27FC236}">
                        <a16:creationId xmlns:a16="http://schemas.microsoft.com/office/drawing/2014/main" id="{215828A1-1AF3-F0F6-9F89-62A45AD5F53C}"/>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16" name="Oval 148">
                    <a:extLst>
                      <a:ext uri="{FF2B5EF4-FFF2-40B4-BE49-F238E27FC236}">
                        <a16:creationId xmlns:a16="http://schemas.microsoft.com/office/drawing/2014/main" id="{66B61C97-4F39-9F64-EDB8-98BA5512A3A6}"/>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17" name="Group 149">
                <a:extLst>
                  <a:ext uri="{FF2B5EF4-FFF2-40B4-BE49-F238E27FC236}">
                    <a16:creationId xmlns:a16="http://schemas.microsoft.com/office/drawing/2014/main" id="{D8F201FB-35B7-718A-3E4B-330989E5095F}"/>
                  </a:ext>
                </a:extLst>
              </p:cNvPr>
              <p:cNvGrpSpPr>
                <a:grpSpLocks/>
              </p:cNvGrpSpPr>
              <p:nvPr/>
            </p:nvGrpSpPr>
            <p:grpSpPr bwMode="auto">
              <a:xfrm>
                <a:off x="2400" y="3216"/>
                <a:ext cx="288" cy="288"/>
                <a:chOff x="624" y="2496"/>
                <a:chExt cx="384" cy="384"/>
              </a:xfrm>
            </p:grpSpPr>
            <p:sp>
              <p:nvSpPr>
                <p:cNvPr id="7318" name="Oval 150">
                  <a:extLst>
                    <a:ext uri="{FF2B5EF4-FFF2-40B4-BE49-F238E27FC236}">
                      <a16:creationId xmlns:a16="http://schemas.microsoft.com/office/drawing/2014/main" id="{0C697776-3C35-3A54-7D2D-331F48B6E939}"/>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19" name="Oval 151">
                  <a:extLst>
                    <a:ext uri="{FF2B5EF4-FFF2-40B4-BE49-F238E27FC236}">
                      <a16:creationId xmlns:a16="http://schemas.microsoft.com/office/drawing/2014/main" id="{CA3654E3-3F53-5A9A-E152-BD3CB93E0064}"/>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20" name="Group 152">
                <a:extLst>
                  <a:ext uri="{FF2B5EF4-FFF2-40B4-BE49-F238E27FC236}">
                    <a16:creationId xmlns:a16="http://schemas.microsoft.com/office/drawing/2014/main" id="{0B306720-9450-4551-AF5C-0602CF82E276}"/>
                  </a:ext>
                </a:extLst>
              </p:cNvPr>
              <p:cNvGrpSpPr>
                <a:grpSpLocks/>
              </p:cNvGrpSpPr>
              <p:nvPr/>
            </p:nvGrpSpPr>
            <p:grpSpPr bwMode="auto">
              <a:xfrm>
                <a:off x="2016" y="3216"/>
                <a:ext cx="288" cy="288"/>
                <a:chOff x="624" y="2496"/>
                <a:chExt cx="384" cy="384"/>
              </a:xfrm>
            </p:grpSpPr>
            <p:sp>
              <p:nvSpPr>
                <p:cNvPr id="7321" name="Oval 153">
                  <a:extLst>
                    <a:ext uri="{FF2B5EF4-FFF2-40B4-BE49-F238E27FC236}">
                      <a16:creationId xmlns:a16="http://schemas.microsoft.com/office/drawing/2014/main" id="{2F16EC40-C5DC-F47A-891B-B5A4851B5651}"/>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22" name="Oval 154">
                  <a:extLst>
                    <a:ext uri="{FF2B5EF4-FFF2-40B4-BE49-F238E27FC236}">
                      <a16:creationId xmlns:a16="http://schemas.microsoft.com/office/drawing/2014/main" id="{1B4514C5-06CB-1684-4394-E961C82C3E78}"/>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7381" name="Group 213">
            <a:extLst>
              <a:ext uri="{FF2B5EF4-FFF2-40B4-BE49-F238E27FC236}">
                <a16:creationId xmlns:a16="http://schemas.microsoft.com/office/drawing/2014/main" id="{369B05D4-A8E9-CF38-C0CA-5949A15E9335}"/>
              </a:ext>
            </a:extLst>
          </p:cNvPr>
          <p:cNvGrpSpPr>
            <a:grpSpLocks/>
          </p:cNvGrpSpPr>
          <p:nvPr/>
        </p:nvGrpSpPr>
        <p:grpSpPr bwMode="auto">
          <a:xfrm>
            <a:off x="2362200" y="5562600"/>
            <a:ext cx="4267200" cy="990600"/>
            <a:chOff x="1488" y="3504"/>
            <a:chExt cx="2688" cy="624"/>
          </a:xfrm>
        </p:grpSpPr>
        <p:grpSp>
          <p:nvGrpSpPr>
            <p:cNvPr id="7323" name="Group 155">
              <a:extLst>
                <a:ext uri="{FF2B5EF4-FFF2-40B4-BE49-F238E27FC236}">
                  <a16:creationId xmlns:a16="http://schemas.microsoft.com/office/drawing/2014/main" id="{1CF6C8E3-FDD2-02AE-61FC-28767486A6EA}"/>
                </a:ext>
              </a:extLst>
            </p:cNvPr>
            <p:cNvGrpSpPr>
              <a:grpSpLocks/>
            </p:cNvGrpSpPr>
            <p:nvPr/>
          </p:nvGrpSpPr>
          <p:grpSpPr bwMode="auto">
            <a:xfrm>
              <a:off x="3504" y="3504"/>
              <a:ext cx="672" cy="624"/>
              <a:chOff x="2016" y="2880"/>
              <a:chExt cx="672" cy="624"/>
            </a:xfrm>
          </p:grpSpPr>
          <p:grpSp>
            <p:nvGrpSpPr>
              <p:cNvPr id="7324" name="Group 156">
                <a:extLst>
                  <a:ext uri="{FF2B5EF4-FFF2-40B4-BE49-F238E27FC236}">
                    <a16:creationId xmlns:a16="http://schemas.microsoft.com/office/drawing/2014/main" id="{BF0B0FFA-A63C-62EE-3E85-EF55E41733B7}"/>
                  </a:ext>
                </a:extLst>
              </p:cNvPr>
              <p:cNvGrpSpPr>
                <a:grpSpLocks/>
              </p:cNvGrpSpPr>
              <p:nvPr/>
            </p:nvGrpSpPr>
            <p:grpSpPr bwMode="auto">
              <a:xfrm>
                <a:off x="2112" y="2880"/>
                <a:ext cx="480" cy="288"/>
                <a:chOff x="1872" y="2304"/>
                <a:chExt cx="480" cy="288"/>
              </a:xfrm>
            </p:grpSpPr>
            <p:grpSp>
              <p:nvGrpSpPr>
                <p:cNvPr id="7325" name="Group 157">
                  <a:extLst>
                    <a:ext uri="{FF2B5EF4-FFF2-40B4-BE49-F238E27FC236}">
                      <a16:creationId xmlns:a16="http://schemas.microsoft.com/office/drawing/2014/main" id="{9E8D2807-B4E7-9040-458E-BD9E9BAAB4CD}"/>
                    </a:ext>
                  </a:extLst>
                </p:cNvPr>
                <p:cNvGrpSpPr>
                  <a:grpSpLocks/>
                </p:cNvGrpSpPr>
                <p:nvPr/>
              </p:nvGrpSpPr>
              <p:grpSpPr bwMode="auto">
                <a:xfrm>
                  <a:off x="2064" y="2304"/>
                  <a:ext cx="288" cy="288"/>
                  <a:chOff x="624" y="2496"/>
                  <a:chExt cx="384" cy="384"/>
                </a:xfrm>
              </p:grpSpPr>
              <p:sp>
                <p:nvSpPr>
                  <p:cNvPr id="7326" name="Oval 158">
                    <a:extLst>
                      <a:ext uri="{FF2B5EF4-FFF2-40B4-BE49-F238E27FC236}">
                        <a16:creationId xmlns:a16="http://schemas.microsoft.com/office/drawing/2014/main" id="{9F88DECC-B7F0-A72F-10D0-86D827144C06}"/>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27" name="Oval 159">
                    <a:extLst>
                      <a:ext uri="{FF2B5EF4-FFF2-40B4-BE49-F238E27FC236}">
                        <a16:creationId xmlns:a16="http://schemas.microsoft.com/office/drawing/2014/main" id="{67208300-35F9-CF9F-9C59-F5925F0A8CBA}"/>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28" name="Group 160">
                  <a:extLst>
                    <a:ext uri="{FF2B5EF4-FFF2-40B4-BE49-F238E27FC236}">
                      <a16:creationId xmlns:a16="http://schemas.microsoft.com/office/drawing/2014/main" id="{29C7B967-9738-DF61-609F-9A836C567F7F}"/>
                    </a:ext>
                  </a:extLst>
                </p:cNvPr>
                <p:cNvGrpSpPr>
                  <a:grpSpLocks/>
                </p:cNvGrpSpPr>
                <p:nvPr/>
              </p:nvGrpSpPr>
              <p:grpSpPr bwMode="auto">
                <a:xfrm>
                  <a:off x="1872" y="2304"/>
                  <a:ext cx="288" cy="288"/>
                  <a:chOff x="624" y="2496"/>
                  <a:chExt cx="384" cy="384"/>
                </a:xfrm>
              </p:grpSpPr>
              <p:sp>
                <p:nvSpPr>
                  <p:cNvPr id="7329" name="Oval 161">
                    <a:extLst>
                      <a:ext uri="{FF2B5EF4-FFF2-40B4-BE49-F238E27FC236}">
                        <a16:creationId xmlns:a16="http://schemas.microsoft.com/office/drawing/2014/main" id="{096E9972-A84A-6BBD-1F75-F41FFE9D23CF}"/>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30" name="Oval 162">
                    <a:extLst>
                      <a:ext uri="{FF2B5EF4-FFF2-40B4-BE49-F238E27FC236}">
                        <a16:creationId xmlns:a16="http://schemas.microsoft.com/office/drawing/2014/main" id="{42B0C962-B397-BBB8-A4E9-439D5D193697}"/>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31" name="Group 163">
                <a:extLst>
                  <a:ext uri="{FF2B5EF4-FFF2-40B4-BE49-F238E27FC236}">
                    <a16:creationId xmlns:a16="http://schemas.microsoft.com/office/drawing/2014/main" id="{541BC030-42C3-9C57-80C1-9DB8232901D6}"/>
                  </a:ext>
                </a:extLst>
              </p:cNvPr>
              <p:cNvGrpSpPr>
                <a:grpSpLocks/>
              </p:cNvGrpSpPr>
              <p:nvPr/>
            </p:nvGrpSpPr>
            <p:grpSpPr bwMode="auto">
              <a:xfrm>
                <a:off x="2400" y="3216"/>
                <a:ext cx="288" cy="288"/>
                <a:chOff x="624" y="2496"/>
                <a:chExt cx="384" cy="384"/>
              </a:xfrm>
            </p:grpSpPr>
            <p:sp>
              <p:nvSpPr>
                <p:cNvPr id="7332" name="Oval 164">
                  <a:extLst>
                    <a:ext uri="{FF2B5EF4-FFF2-40B4-BE49-F238E27FC236}">
                      <a16:creationId xmlns:a16="http://schemas.microsoft.com/office/drawing/2014/main" id="{F9BD8758-5F27-CDD8-6A0D-2ECFE17EA67B}"/>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33" name="Oval 165">
                  <a:extLst>
                    <a:ext uri="{FF2B5EF4-FFF2-40B4-BE49-F238E27FC236}">
                      <a16:creationId xmlns:a16="http://schemas.microsoft.com/office/drawing/2014/main" id="{0524917E-2B04-203B-CA35-3EA9DEDCFC5B}"/>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34" name="Group 166">
                <a:extLst>
                  <a:ext uri="{FF2B5EF4-FFF2-40B4-BE49-F238E27FC236}">
                    <a16:creationId xmlns:a16="http://schemas.microsoft.com/office/drawing/2014/main" id="{66C47B94-12E3-20D8-A1D1-B58213532E5C}"/>
                  </a:ext>
                </a:extLst>
              </p:cNvPr>
              <p:cNvGrpSpPr>
                <a:grpSpLocks/>
              </p:cNvGrpSpPr>
              <p:nvPr/>
            </p:nvGrpSpPr>
            <p:grpSpPr bwMode="auto">
              <a:xfrm>
                <a:off x="2016" y="3216"/>
                <a:ext cx="288" cy="288"/>
                <a:chOff x="624" y="2496"/>
                <a:chExt cx="384" cy="384"/>
              </a:xfrm>
            </p:grpSpPr>
            <p:sp>
              <p:nvSpPr>
                <p:cNvPr id="7335" name="Oval 167">
                  <a:extLst>
                    <a:ext uri="{FF2B5EF4-FFF2-40B4-BE49-F238E27FC236}">
                      <a16:creationId xmlns:a16="http://schemas.microsoft.com/office/drawing/2014/main" id="{F760CF18-CBF9-49AB-54DA-CFB0DF076415}"/>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36" name="Oval 168">
                  <a:extLst>
                    <a:ext uri="{FF2B5EF4-FFF2-40B4-BE49-F238E27FC236}">
                      <a16:creationId xmlns:a16="http://schemas.microsoft.com/office/drawing/2014/main" id="{E44BC04A-77A8-7A31-63CE-B86959DC46A6}"/>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37" name="Group 169">
              <a:extLst>
                <a:ext uri="{FF2B5EF4-FFF2-40B4-BE49-F238E27FC236}">
                  <a16:creationId xmlns:a16="http://schemas.microsoft.com/office/drawing/2014/main" id="{EC63B76E-14D0-F71D-15B5-F17C8E43389F}"/>
                </a:ext>
              </a:extLst>
            </p:cNvPr>
            <p:cNvGrpSpPr>
              <a:grpSpLocks/>
            </p:cNvGrpSpPr>
            <p:nvPr/>
          </p:nvGrpSpPr>
          <p:grpSpPr bwMode="auto">
            <a:xfrm>
              <a:off x="2832" y="3504"/>
              <a:ext cx="672" cy="624"/>
              <a:chOff x="2016" y="2880"/>
              <a:chExt cx="672" cy="624"/>
            </a:xfrm>
          </p:grpSpPr>
          <p:grpSp>
            <p:nvGrpSpPr>
              <p:cNvPr id="7338" name="Group 170">
                <a:extLst>
                  <a:ext uri="{FF2B5EF4-FFF2-40B4-BE49-F238E27FC236}">
                    <a16:creationId xmlns:a16="http://schemas.microsoft.com/office/drawing/2014/main" id="{EC21C0D2-966E-EEBF-A3FE-68846E1E0A6F}"/>
                  </a:ext>
                </a:extLst>
              </p:cNvPr>
              <p:cNvGrpSpPr>
                <a:grpSpLocks/>
              </p:cNvGrpSpPr>
              <p:nvPr/>
            </p:nvGrpSpPr>
            <p:grpSpPr bwMode="auto">
              <a:xfrm>
                <a:off x="2112" y="2880"/>
                <a:ext cx="480" cy="288"/>
                <a:chOff x="1872" y="2304"/>
                <a:chExt cx="480" cy="288"/>
              </a:xfrm>
            </p:grpSpPr>
            <p:grpSp>
              <p:nvGrpSpPr>
                <p:cNvPr id="7339" name="Group 171">
                  <a:extLst>
                    <a:ext uri="{FF2B5EF4-FFF2-40B4-BE49-F238E27FC236}">
                      <a16:creationId xmlns:a16="http://schemas.microsoft.com/office/drawing/2014/main" id="{FFE1F02B-C588-FDB7-3D60-6FD3A0B5EB42}"/>
                    </a:ext>
                  </a:extLst>
                </p:cNvPr>
                <p:cNvGrpSpPr>
                  <a:grpSpLocks/>
                </p:cNvGrpSpPr>
                <p:nvPr/>
              </p:nvGrpSpPr>
              <p:grpSpPr bwMode="auto">
                <a:xfrm>
                  <a:off x="2064" y="2304"/>
                  <a:ext cx="288" cy="288"/>
                  <a:chOff x="624" y="2496"/>
                  <a:chExt cx="384" cy="384"/>
                </a:xfrm>
              </p:grpSpPr>
              <p:sp>
                <p:nvSpPr>
                  <p:cNvPr id="7340" name="Oval 172">
                    <a:extLst>
                      <a:ext uri="{FF2B5EF4-FFF2-40B4-BE49-F238E27FC236}">
                        <a16:creationId xmlns:a16="http://schemas.microsoft.com/office/drawing/2014/main" id="{4838C4CA-9A6C-7FC9-F9E9-208E71DBDFD9}"/>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41" name="Oval 173">
                    <a:extLst>
                      <a:ext uri="{FF2B5EF4-FFF2-40B4-BE49-F238E27FC236}">
                        <a16:creationId xmlns:a16="http://schemas.microsoft.com/office/drawing/2014/main" id="{CBB861B7-A3B2-B731-7FDB-BF85B7446B49}"/>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42" name="Group 174">
                  <a:extLst>
                    <a:ext uri="{FF2B5EF4-FFF2-40B4-BE49-F238E27FC236}">
                      <a16:creationId xmlns:a16="http://schemas.microsoft.com/office/drawing/2014/main" id="{4BC7E7B4-927A-0C14-8305-59A64E6D066B}"/>
                    </a:ext>
                  </a:extLst>
                </p:cNvPr>
                <p:cNvGrpSpPr>
                  <a:grpSpLocks/>
                </p:cNvGrpSpPr>
                <p:nvPr/>
              </p:nvGrpSpPr>
              <p:grpSpPr bwMode="auto">
                <a:xfrm>
                  <a:off x="1872" y="2304"/>
                  <a:ext cx="288" cy="288"/>
                  <a:chOff x="624" y="2496"/>
                  <a:chExt cx="384" cy="384"/>
                </a:xfrm>
              </p:grpSpPr>
              <p:sp>
                <p:nvSpPr>
                  <p:cNvPr id="7343" name="Oval 175">
                    <a:extLst>
                      <a:ext uri="{FF2B5EF4-FFF2-40B4-BE49-F238E27FC236}">
                        <a16:creationId xmlns:a16="http://schemas.microsoft.com/office/drawing/2014/main" id="{1B85BA4A-59B2-4BC0-2C70-08D972832331}"/>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44" name="Oval 176">
                    <a:extLst>
                      <a:ext uri="{FF2B5EF4-FFF2-40B4-BE49-F238E27FC236}">
                        <a16:creationId xmlns:a16="http://schemas.microsoft.com/office/drawing/2014/main" id="{313096CC-3BBD-F8B3-A414-A7D17DF9D085}"/>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45" name="Group 177">
                <a:extLst>
                  <a:ext uri="{FF2B5EF4-FFF2-40B4-BE49-F238E27FC236}">
                    <a16:creationId xmlns:a16="http://schemas.microsoft.com/office/drawing/2014/main" id="{E70A7988-D4B8-2233-840F-FBFC3961E99A}"/>
                  </a:ext>
                </a:extLst>
              </p:cNvPr>
              <p:cNvGrpSpPr>
                <a:grpSpLocks/>
              </p:cNvGrpSpPr>
              <p:nvPr/>
            </p:nvGrpSpPr>
            <p:grpSpPr bwMode="auto">
              <a:xfrm>
                <a:off x="2400" y="3216"/>
                <a:ext cx="288" cy="288"/>
                <a:chOff x="624" y="2496"/>
                <a:chExt cx="384" cy="384"/>
              </a:xfrm>
            </p:grpSpPr>
            <p:sp>
              <p:nvSpPr>
                <p:cNvPr id="7346" name="Oval 178">
                  <a:extLst>
                    <a:ext uri="{FF2B5EF4-FFF2-40B4-BE49-F238E27FC236}">
                      <a16:creationId xmlns:a16="http://schemas.microsoft.com/office/drawing/2014/main" id="{12660BC6-79BD-A1DA-41E0-AF9FF65DA0B3}"/>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47" name="Oval 179">
                  <a:extLst>
                    <a:ext uri="{FF2B5EF4-FFF2-40B4-BE49-F238E27FC236}">
                      <a16:creationId xmlns:a16="http://schemas.microsoft.com/office/drawing/2014/main" id="{2143B158-534C-27E3-E5DE-AD77D811A6EE}"/>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48" name="Group 180">
                <a:extLst>
                  <a:ext uri="{FF2B5EF4-FFF2-40B4-BE49-F238E27FC236}">
                    <a16:creationId xmlns:a16="http://schemas.microsoft.com/office/drawing/2014/main" id="{E708DBC5-57D7-EF8A-4504-A0D95FEE2B78}"/>
                  </a:ext>
                </a:extLst>
              </p:cNvPr>
              <p:cNvGrpSpPr>
                <a:grpSpLocks/>
              </p:cNvGrpSpPr>
              <p:nvPr/>
            </p:nvGrpSpPr>
            <p:grpSpPr bwMode="auto">
              <a:xfrm>
                <a:off x="2016" y="3216"/>
                <a:ext cx="288" cy="288"/>
                <a:chOff x="624" y="2496"/>
                <a:chExt cx="384" cy="384"/>
              </a:xfrm>
            </p:grpSpPr>
            <p:sp>
              <p:nvSpPr>
                <p:cNvPr id="7349" name="Oval 181">
                  <a:extLst>
                    <a:ext uri="{FF2B5EF4-FFF2-40B4-BE49-F238E27FC236}">
                      <a16:creationId xmlns:a16="http://schemas.microsoft.com/office/drawing/2014/main" id="{3CE17574-2F8A-0575-DDA7-51F8D757E70D}"/>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50" name="Oval 182">
                  <a:extLst>
                    <a:ext uri="{FF2B5EF4-FFF2-40B4-BE49-F238E27FC236}">
                      <a16:creationId xmlns:a16="http://schemas.microsoft.com/office/drawing/2014/main" id="{D0CE9343-9D5B-99EC-7C85-156CA21C372A}"/>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52" name="Group 184">
              <a:extLst>
                <a:ext uri="{FF2B5EF4-FFF2-40B4-BE49-F238E27FC236}">
                  <a16:creationId xmlns:a16="http://schemas.microsoft.com/office/drawing/2014/main" id="{245B69B0-4B00-B965-D455-4EDCAE3DEBB1}"/>
                </a:ext>
              </a:extLst>
            </p:cNvPr>
            <p:cNvGrpSpPr>
              <a:grpSpLocks/>
            </p:cNvGrpSpPr>
            <p:nvPr/>
          </p:nvGrpSpPr>
          <p:grpSpPr bwMode="auto">
            <a:xfrm>
              <a:off x="2160" y="3504"/>
              <a:ext cx="672" cy="624"/>
              <a:chOff x="2016" y="2880"/>
              <a:chExt cx="672" cy="624"/>
            </a:xfrm>
          </p:grpSpPr>
          <p:grpSp>
            <p:nvGrpSpPr>
              <p:cNvPr id="7353" name="Group 185">
                <a:extLst>
                  <a:ext uri="{FF2B5EF4-FFF2-40B4-BE49-F238E27FC236}">
                    <a16:creationId xmlns:a16="http://schemas.microsoft.com/office/drawing/2014/main" id="{BECF6B2E-B54A-6345-24E9-9745F5B28BAE}"/>
                  </a:ext>
                </a:extLst>
              </p:cNvPr>
              <p:cNvGrpSpPr>
                <a:grpSpLocks/>
              </p:cNvGrpSpPr>
              <p:nvPr/>
            </p:nvGrpSpPr>
            <p:grpSpPr bwMode="auto">
              <a:xfrm>
                <a:off x="2112" y="2880"/>
                <a:ext cx="480" cy="288"/>
                <a:chOff x="1872" y="2304"/>
                <a:chExt cx="480" cy="288"/>
              </a:xfrm>
            </p:grpSpPr>
            <p:grpSp>
              <p:nvGrpSpPr>
                <p:cNvPr id="7354" name="Group 186">
                  <a:extLst>
                    <a:ext uri="{FF2B5EF4-FFF2-40B4-BE49-F238E27FC236}">
                      <a16:creationId xmlns:a16="http://schemas.microsoft.com/office/drawing/2014/main" id="{6EFA76A4-2DE7-1B38-D981-16B9187B127E}"/>
                    </a:ext>
                  </a:extLst>
                </p:cNvPr>
                <p:cNvGrpSpPr>
                  <a:grpSpLocks/>
                </p:cNvGrpSpPr>
                <p:nvPr/>
              </p:nvGrpSpPr>
              <p:grpSpPr bwMode="auto">
                <a:xfrm>
                  <a:off x="2064" y="2304"/>
                  <a:ext cx="288" cy="288"/>
                  <a:chOff x="624" y="2496"/>
                  <a:chExt cx="384" cy="384"/>
                </a:xfrm>
              </p:grpSpPr>
              <p:sp>
                <p:nvSpPr>
                  <p:cNvPr id="7355" name="Oval 187">
                    <a:extLst>
                      <a:ext uri="{FF2B5EF4-FFF2-40B4-BE49-F238E27FC236}">
                        <a16:creationId xmlns:a16="http://schemas.microsoft.com/office/drawing/2014/main" id="{B1D6DB79-AC38-3D28-534B-16C8AFB51CB9}"/>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56" name="Oval 188">
                    <a:extLst>
                      <a:ext uri="{FF2B5EF4-FFF2-40B4-BE49-F238E27FC236}">
                        <a16:creationId xmlns:a16="http://schemas.microsoft.com/office/drawing/2014/main" id="{86AFDE00-F7AA-F608-53F2-11F7B4C6B51B}"/>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57" name="Group 189">
                  <a:extLst>
                    <a:ext uri="{FF2B5EF4-FFF2-40B4-BE49-F238E27FC236}">
                      <a16:creationId xmlns:a16="http://schemas.microsoft.com/office/drawing/2014/main" id="{D91CEF3E-72FB-FC14-CA67-C5818DA5CFEB}"/>
                    </a:ext>
                  </a:extLst>
                </p:cNvPr>
                <p:cNvGrpSpPr>
                  <a:grpSpLocks/>
                </p:cNvGrpSpPr>
                <p:nvPr/>
              </p:nvGrpSpPr>
              <p:grpSpPr bwMode="auto">
                <a:xfrm>
                  <a:off x="1872" y="2304"/>
                  <a:ext cx="288" cy="288"/>
                  <a:chOff x="624" y="2496"/>
                  <a:chExt cx="384" cy="384"/>
                </a:xfrm>
              </p:grpSpPr>
              <p:sp>
                <p:nvSpPr>
                  <p:cNvPr id="7358" name="Oval 190">
                    <a:extLst>
                      <a:ext uri="{FF2B5EF4-FFF2-40B4-BE49-F238E27FC236}">
                        <a16:creationId xmlns:a16="http://schemas.microsoft.com/office/drawing/2014/main" id="{043B005B-61BA-E026-7BEE-D6B6D6C48628}"/>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59" name="Oval 191">
                    <a:extLst>
                      <a:ext uri="{FF2B5EF4-FFF2-40B4-BE49-F238E27FC236}">
                        <a16:creationId xmlns:a16="http://schemas.microsoft.com/office/drawing/2014/main" id="{3F247996-A045-8FED-0AD8-30DC2C2C80A4}"/>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60" name="Group 192">
                <a:extLst>
                  <a:ext uri="{FF2B5EF4-FFF2-40B4-BE49-F238E27FC236}">
                    <a16:creationId xmlns:a16="http://schemas.microsoft.com/office/drawing/2014/main" id="{3430520C-BF43-C436-AACC-85487E76B83D}"/>
                  </a:ext>
                </a:extLst>
              </p:cNvPr>
              <p:cNvGrpSpPr>
                <a:grpSpLocks/>
              </p:cNvGrpSpPr>
              <p:nvPr/>
            </p:nvGrpSpPr>
            <p:grpSpPr bwMode="auto">
              <a:xfrm>
                <a:off x="2400" y="3216"/>
                <a:ext cx="288" cy="288"/>
                <a:chOff x="624" y="2496"/>
                <a:chExt cx="384" cy="384"/>
              </a:xfrm>
            </p:grpSpPr>
            <p:sp>
              <p:nvSpPr>
                <p:cNvPr id="7361" name="Oval 193">
                  <a:extLst>
                    <a:ext uri="{FF2B5EF4-FFF2-40B4-BE49-F238E27FC236}">
                      <a16:creationId xmlns:a16="http://schemas.microsoft.com/office/drawing/2014/main" id="{2059C5A2-6DF3-8EA9-B896-F934EFFB2EC3}"/>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62" name="Oval 194">
                  <a:extLst>
                    <a:ext uri="{FF2B5EF4-FFF2-40B4-BE49-F238E27FC236}">
                      <a16:creationId xmlns:a16="http://schemas.microsoft.com/office/drawing/2014/main" id="{47DC7501-D3B9-5A0D-D609-432E273AA131}"/>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63" name="Group 195">
                <a:extLst>
                  <a:ext uri="{FF2B5EF4-FFF2-40B4-BE49-F238E27FC236}">
                    <a16:creationId xmlns:a16="http://schemas.microsoft.com/office/drawing/2014/main" id="{252495A1-A4C1-ECBB-EF8D-7FC61F3AD222}"/>
                  </a:ext>
                </a:extLst>
              </p:cNvPr>
              <p:cNvGrpSpPr>
                <a:grpSpLocks/>
              </p:cNvGrpSpPr>
              <p:nvPr/>
            </p:nvGrpSpPr>
            <p:grpSpPr bwMode="auto">
              <a:xfrm>
                <a:off x="2016" y="3216"/>
                <a:ext cx="288" cy="288"/>
                <a:chOff x="624" y="2496"/>
                <a:chExt cx="384" cy="384"/>
              </a:xfrm>
            </p:grpSpPr>
            <p:sp>
              <p:nvSpPr>
                <p:cNvPr id="7364" name="Oval 196">
                  <a:extLst>
                    <a:ext uri="{FF2B5EF4-FFF2-40B4-BE49-F238E27FC236}">
                      <a16:creationId xmlns:a16="http://schemas.microsoft.com/office/drawing/2014/main" id="{420FEEA0-D015-E6AB-94B3-BD475F356BBE}"/>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65" name="Oval 197">
                  <a:extLst>
                    <a:ext uri="{FF2B5EF4-FFF2-40B4-BE49-F238E27FC236}">
                      <a16:creationId xmlns:a16="http://schemas.microsoft.com/office/drawing/2014/main" id="{72C46786-C7A7-C4DB-7CCD-7A9B4EC9BFDA}"/>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66" name="Group 198">
              <a:extLst>
                <a:ext uri="{FF2B5EF4-FFF2-40B4-BE49-F238E27FC236}">
                  <a16:creationId xmlns:a16="http://schemas.microsoft.com/office/drawing/2014/main" id="{F4E710C8-B38D-523B-712F-8739F8F0A5EB}"/>
                </a:ext>
              </a:extLst>
            </p:cNvPr>
            <p:cNvGrpSpPr>
              <a:grpSpLocks/>
            </p:cNvGrpSpPr>
            <p:nvPr/>
          </p:nvGrpSpPr>
          <p:grpSpPr bwMode="auto">
            <a:xfrm>
              <a:off x="1488" y="3504"/>
              <a:ext cx="672" cy="624"/>
              <a:chOff x="2016" y="2880"/>
              <a:chExt cx="672" cy="624"/>
            </a:xfrm>
          </p:grpSpPr>
          <p:grpSp>
            <p:nvGrpSpPr>
              <p:cNvPr id="7367" name="Group 199">
                <a:extLst>
                  <a:ext uri="{FF2B5EF4-FFF2-40B4-BE49-F238E27FC236}">
                    <a16:creationId xmlns:a16="http://schemas.microsoft.com/office/drawing/2014/main" id="{ADA15681-8E73-D51C-DA95-AFA10F58D427}"/>
                  </a:ext>
                </a:extLst>
              </p:cNvPr>
              <p:cNvGrpSpPr>
                <a:grpSpLocks/>
              </p:cNvGrpSpPr>
              <p:nvPr/>
            </p:nvGrpSpPr>
            <p:grpSpPr bwMode="auto">
              <a:xfrm>
                <a:off x="2112" y="2880"/>
                <a:ext cx="480" cy="288"/>
                <a:chOff x="1872" y="2304"/>
                <a:chExt cx="480" cy="288"/>
              </a:xfrm>
            </p:grpSpPr>
            <p:grpSp>
              <p:nvGrpSpPr>
                <p:cNvPr id="7368" name="Group 200">
                  <a:extLst>
                    <a:ext uri="{FF2B5EF4-FFF2-40B4-BE49-F238E27FC236}">
                      <a16:creationId xmlns:a16="http://schemas.microsoft.com/office/drawing/2014/main" id="{1152F6A8-BCC1-1A4D-8F12-791521223EA2}"/>
                    </a:ext>
                  </a:extLst>
                </p:cNvPr>
                <p:cNvGrpSpPr>
                  <a:grpSpLocks/>
                </p:cNvGrpSpPr>
                <p:nvPr/>
              </p:nvGrpSpPr>
              <p:grpSpPr bwMode="auto">
                <a:xfrm>
                  <a:off x="2064" y="2304"/>
                  <a:ext cx="288" cy="288"/>
                  <a:chOff x="624" y="2496"/>
                  <a:chExt cx="384" cy="384"/>
                </a:xfrm>
              </p:grpSpPr>
              <p:sp>
                <p:nvSpPr>
                  <p:cNvPr id="7369" name="Oval 201">
                    <a:extLst>
                      <a:ext uri="{FF2B5EF4-FFF2-40B4-BE49-F238E27FC236}">
                        <a16:creationId xmlns:a16="http://schemas.microsoft.com/office/drawing/2014/main" id="{64633974-047A-F2EF-329F-8C69D3136847}"/>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70" name="Oval 202">
                    <a:extLst>
                      <a:ext uri="{FF2B5EF4-FFF2-40B4-BE49-F238E27FC236}">
                        <a16:creationId xmlns:a16="http://schemas.microsoft.com/office/drawing/2014/main" id="{308B97FE-FB0A-A887-6290-66C23F05F61D}"/>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71" name="Group 203">
                  <a:extLst>
                    <a:ext uri="{FF2B5EF4-FFF2-40B4-BE49-F238E27FC236}">
                      <a16:creationId xmlns:a16="http://schemas.microsoft.com/office/drawing/2014/main" id="{21843901-0B54-3392-425F-54B7FE42E2EA}"/>
                    </a:ext>
                  </a:extLst>
                </p:cNvPr>
                <p:cNvGrpSpPr>
                  <a:grpSpLocks/>
                </p:cNvGrpSpPr>
                <p:nvPr/>
              </p:nvGrpSpPr>
              <p:grpSpPr bwMode="auto">
                <a:xfrm>
                  <a:off x="1872" y="2304"/>
                  <a:ext cx="288" cy="288"/>
                  <a:chOff x="624" y="2496"/>
                  <a:chExt cx="384" cy="384"/>
                </a:xfrm>
              </p:grpSpPr>
              <p:sp>
                <p:nvSpPr>
                  <p:cNvPr id="7372" name="Oval 204">
                    <a:extLst>
                      <a:ext uri="{FF2B5EF4-FFF2-40B4-BE49-F238E27FC236}">
                        <a16:creationId xmlns:a16="http://schemas.microsoft.com/office/drawing/2014/main" id="{39B12A4F-7E67-5103-7A42-A4CA4A6A8D10}"/>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73" name="Oval 205">
                    <a:extLst>
                      <a:ext uri="{FF2B5EF4-FFF2-40B4-BE49-F238E27FC236}">
                        <a16:creationId xmlns:a16="http://schemas.microsoft.com/office/drawing/2014/main" id="{2314116C-E71F-846C-9B07-DB780040C5D0}"/>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374" name="Group 206">
                <a:extLst>
                  <a:ext uri="{FF2B5EF4-FFF2-40B4-BE49-F238E27FC236}">
                    <a16:creationId xmlns:a16="http://schemas.microsoft.com/office/drawing/2014/main" id="{191D979F-60D0-1ADB-E1DC-7D591AA78BFE}"/>
                  </a:ext>
                </a:extLst>
              </p:cNvPr>
              <p:cNvGrpSpPr>
                <a:grpSpLocks/>
              </p:cNvGrpSpPr>
              <p:nvPr/>
            </p:nvGrpSpPr>
            <p:grpSpPr bwMode="auto">
              <a:xfrm>
                <a:off x="2400" y="3216"/>
                <a:ext cx="288" cy="288"/>
                <a:chOff x="624" y="2496"/>
                <a:chExt cx="384" cy="384"/>
              </a:xfrm>
            </p:grpSpPr>
            <p:sp>
              <p:nvSpPr>
                <p:cNvPr id="7375" name="Oval 207">
                  <a:extLst>
                    <a:ext uri="{FF2B5EF4-FFF2-40B4-BE49-F238E27FC236}">
                      <a16:creationId xmlns:a16="http://schemas.microsoft.com/office/drawing/2014/main" id="{87C82D55-520F-22C9-272C-7D98C4661F17}"/>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76" name="Oval 208">
                  <a:extLst>
                    <a:ext uri="{FF2B5EF4-FFF2-40B4-BE49-F238E27FC236}">
                      <a16:creationId xmlns:a16="http://schemas.microsoft.com/office/drawing/2014/main" id="{372CD310-46C4-D39D-9B7B-912E6DAB328A}"/>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377" name="Group 209">
                <a:extLst>
                  <a:ext uri="{FF2B5EF4-FFF2-40B4-BE49-F238E27FC236}">
                    <a16:creationId xmlns:a16="http://schemas.microsoft.com/office/drawing/2014/main" id="{427E6D3B-1CD7-6EE2-2684-1A46C282DFE4}"/>
                  </a:ext>
                </a:extLst>
              </p:cNvPr>
              <p:cNvGrpSpPr>
                <a:grpSpLocks/>
              </p:cNvGrpSpPr>
              <p:nvPr/>
            </p:nvGrpSpPr>
            <p:grpSpPr bwMode="auto">
              <a:xfrm>
                <a:off x="2016" y="3216"/>
                <a:ext cx="288" cy="288"/>
                <a:chOff x="624" y="2496"/>
                <a:chExt cx="384" cy="384"/>
              </a:xfrm>
            </p:grpSpPr>
            <p:sp>
              <p:nvSpPr>
                <p:cNvPr id="7378" name="Oval 210">
                  <a:extLst>
                    <a:ext uri="{FF2B5EF4-FFF2-40B4-BE49-F238E27FC236}">
                      <a16:creationId xmlns:a16="http://schemas.microsoft.com/office/drawing/2014/main" id="{73F38DB4-951B-123A-24D3-5FC71FC7AC79}"/>
                    </a:ext>
                  </a:extLst>
                </p:cNvPr>
                <p:cNvSpPr>
                  <a:spLocks noChangeArrowheads="1"/>
                </p:cNvSpPr>
                <p:nvPr/>
              </p:nvSpPr>
              <p:spPr bwMode="auto">
                <a:xfrm>
                  <a:off x="624" y="2496"/>
                  <a:ext cx="384" cy="384"/>
                </a:xfrm>
                <a:prstGeom prst="ellipse">
                  <a:avLst/>
                </a:prstGeom>
                <a:solidFill>
                  <a:srgbClr val="FF33CC"/>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79" name="Oval 211">
                  <a:extLst>
                    <a:ext uri="{FF2B5EF4-FFF2-40B4-BE49-F238E27FC236}">
                      <a16:creationId xmlns:a16="http://schemas.microsoft.com/office/drawing/2014/main" id="{D8CCEF09-A703-1377-85EC-08DBC9D431D0}"/>
                    </a:ext>
                  </a:extLst>
                </p:cNvPr>
                <p:cNvSpPr>
                  <a:spLocks noChangeArrowheads="1"/>
                </p:cNvSpPr>
                <p:nvPr/>
              </p:nvSpPr>
              <p:spPr bwMode="auto">
                <a:xfrm>
                  <a:off x="768" y="2544"/>
                  <a:ext cx="96" cy="96"/>
                </a:xfrm>
                <a:prstGeom prst="ellipse">
                  <a:avLst/>
                </a:prstGeom>
                <a:solidFill>
                  <a:srgbClr val="9900CC"/>
                </a:solidFill>
                <a:ln w="9525">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1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dissolve">
                                      <p:cBhvr>
                                        <p:cTn id="15" dur="500"/>
                                        <p:tgtEl>
                                          <p:spTgt spid="717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7177"/>
                                        </p:tgtEl>
                                        <p:attrNameLst>
                                          <p:attrName>style.visibility</p:attrName>
                                        </p:attrNameLst>
                                      </p:cBhvr>
                                      <p:to>
                                        <p:strVal val="visible"/>
                                      </p:to>
                                    </p:set>
                                    <p:animEffect transition="in" filter="dissolve">
                                      <p:cBhvr>
                                        <p:cTn id="20" dur="500"/>
                                        <p:tgtEl>
                                          <p:spTgt spid="717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7295"/>
                                        </p:tgtEl>
                                        <p:attrNameLst>
                                          <p:attrName>style.visibility</p:attrName>
                                        </p:attrNameLst>
                                      </p:cBhvr>
                                      <p:to>
                                        <p:strVal val="visible"/>
                                      </p:to>
                                    </p:set>
                                    <p:animEffect transition="in" filter="dissolve">
                                      <p:cBhvr>
                                        <p:cTn id="25" dur="500"/>
                                        <p:tgtEl>
                                          <p:spTgt spid="729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7380"/>
                                        </p:tgtEl>
                                        <p:attrNameLst>
                                          <p:attrName>style.visibility</p:attrName>
                                        </p:attrNameLst>
                                      </p:cBhvr>
                                      <p:to>
                                        <p:strVal val="visible"/>
                                      </p:to>
                                    </p:set>
                                    <p:animEffect transition="in" filter="dissolve">
                                      <p:cBhvr>
                                        <p:cTn id="30" dur="500"/>
                                        <p:tgtEl>
                                          <p:spTgt spid="738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7381"/>
                                        </p:tgtEl>
                                        <p:attrNameLst>
                                          <p:attrName>style.visibility</p:attrName>
                                        </p:attrNameLst>
                                      </p:cBhvr>
                                      <p:to>
                                        <p:strVal val="visible"/>
                                      </p:to>
                                    </p:set>
                                    <p:animEffect transition="in" filter="dissolve">
                                      <p:cBhvr>
                                        <p:cTn id="35" dur="500"/>
                                        <p:tgtEl>
                                          <p:spTgt spid="7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0FED8260-68F7-7382-F7D7-51FE92353252}"/>
              </a:ext>
            </a:extLst>
          </p:cNvPr>
          <p:cNvSpPr>
            <a:spLocks noGrp="1" noChangeArrowheads="1"/>
          </p:cNvSpPr>
          <p:nvPr>
            <p:ph type="title"/>
          </p:nvPr>
        </p:nvSpPr>
        <p:spPr/>
        <p:txBody>
          <a:bodyPr/>
          <a:lstStyle/>
          <a:p>
            <a:r>
              <a:rPr lang="en-GB" altLang="en-US"/>
              <a:t>Summary</a:t>
            </a:r>
          </a:p>
        </p:txBody>
      </p:sp>
      <p:sp>
        <p:nvSpPr>
          <p:cNvPr id="84995" name="Rectangle 3">
            <a:extLst>
              <a:ext uri="{FF2B5EF4-FFF2-40B4-BE49-F238E27FC236}">
                <a16:creationId xmlns:a16="http://schemas.microsoft.com/office/drawing/2014/main" id="{EB21EB93-869B-0D62-A434-07EBFFB47682}"/>
              </a:ext>
            </a:extLst>
          </p:cNvPr>
          <p:cNvSpPr>
            <a:spLocks noGrp="1" noChangeArrowheads="1"/>
          </p:cNvSpPr>
          <p:nvPr>
            <p:ph type="body" idx="1"/>
          </p:nvPr>
        </p:nvSpPr>
        <p:spPr/>
        <p:txBody>
          <a:bodyPr/>
          <a:lstStyle/>
          <a:p>
            <a:pPr algn="just"/>
            <a:r>
              <a:rPr lang="en-GB" altLang="en-US" sz="2800"/>
              <a:t>There are 3 main uses of ionising radiation in medicine: treatment, diagnosis and sterilisation.</a:t>
            </a:r>
          </a:p>
          <a:p>
            <a:pPr algn="just"/>
            <a:r>
              <a:rPr lang="en-GB" altLang="en-US" sz="2800"/>
              <a:t>Radiotherapy is used to treat cancers by irradiating them with ionising radiation.</a:t>
            </a:r>
          </a:p>
          <a:p>
            <a:pPr algn="just"/>
            <a:r>
              <a:rPr lang="en-GB" altLang="en-US" sz="2800"/>
              <a:t>Radioactive tracers are used to diagnose and investigate several medical conditions.</a:t>
            </a:r>
          </a:p>
          <a:p>
            <a:pPr algn="just"/>
            <a:r>
              <a:rPr lang="en-GB" altLang="en-US" sz="2800"/>
              <a:t>Ionising radiation is used to sterilise medical equipment as it kills germs and/or bacteria.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1000" fill="hold"/>
                                        <p:tgtEl>
                                          <p:spTgt spid="84994"/>
                                        </p:tgtEl>
                                        <p:attrNameLst>
                                          <p:attrName>ppt_w</p:attrName>
                                        </p:attrNameLst>
                                      </p:cBhvr>
                                      <p:tavLst>
                                        <p:tav tm="0">
                                          <p:val>
                                            <p:fltVal val="0"/>
                                          </p:val>
                                        </p:tav>
                                        <p:tav tm="100000">
                                          <p:val>
                                            <p:strVal val="#ppt_w"/>
                                          </p:val>
                                        </p:tav>
                                      </p:tavLst>
                                    </p:anim>
                                    <p:anim calcmode="lin" valueType="num">
                                      <p:cBhvr>
                                        <p:cTn id="8" dur="1000" fill="hold"/>
                                        <p:tgtEl>
                                          <p:spTgt spid="84994"/>
                                        </p:tgtEl>
                                        <p:attrNameLst>
                                          <p:attrName>ppt_h</p:attrName>
                                        </p:attrNameLst>
                                      </p:cBhvr>
                                      <p:tavLst>
                                        <p:tav tm="0">
                                          <p:val>
                                            <p:fltVal val="0"/>
                                          </p:val>
                                        </p:tav>
                                        <p:tav tm="100000">
                                          <p:val>
                                            <p:strVal val="#ppt_h"/>
                                          </p:val>
                                        </p:tav>
                                      </p:tavLst>
                                    </p:anim>
                                    <p:anim calcmode="lin" valueType="num">
                                      <p:cBhvr>
                                        <p:cTn id="9" dur="1000" fill="hold"/>
                                        <p:tgtEl>
                                          <p:spTgt spid="849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49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84995"/>
                                        </p:tgtEl>
                                        <p:attrNameLst>
                                          <p:attrName>style.visibility</p:attrName>
                                        </p:attrNameLst>
                                      </p:cBhvr>
                                      <p:to>
                                        <p:strVal val="visible"/>
                                      </p:to>
                                    </p:set>
                                    <p:animEffect transition="in" filter="dissolve">
                                      <p:cBhvr>
                                        <p:cTn id="15" dur="5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2C6C112D-CF39-3233-6A03-BC40CB5C74B1}"/>
              </a:ext>
            </a:extLst>
          </p:cNvPr>
          <p:cNvSpPr>
            <a:spLocks noGrp="1" noChangeArrowheads="1"/>
          </p:cNvSpPr>
          <p:nvPr>
            <p:ph type="title"/>
          </p:nvPr>
        </p:nvSpPr>
        <p:spPr/>
        <p:txBody>
          <a:bodyPr/>
          <a:lstStyle/>
          <a:p>
            <a:r>
              <a:rPr lang="en-GB" altLang="en-US"/>
              <a:t>Careers</a:t>
            </a:r>
          </a:p>
        </p:txBody>
      </p:sp>
      <p:sp>
        <p:nvSpPr>
          <p:cNvPr id="87044" name="Rectangle 4">
            <a:extLst>
              <a:ext uri="{FF2B5EF4-FFF2-40B4-BE49-F238E27FC236}">
                <a16:creationId xmlns:a16="http://schemas.microsoft.com/office/drawing/2014/main" id="{ADA9BA61-276D-5334-7882-96B526BF3BB8}"/>
              </a:ext>
            </a:extLst>
          </p:cNvPr>
          <p:cNvSpPr>
            <a:spLocks noGrp="1" noChangeArrowheads="1"/>
          </p:cNvSpPr>
          <p:nvPr>
            <p:ph type="body" sz="half" idx="2"/>
          </p:nvPr>
        </p:nvSpPr>
        <p:spPr>
          <a:xfrm>
            <a:off x="762000" y="1981200"/>
            <a:ext cx="7696200" cy="4114800"/>
          </a:xfrm>
        </p:spPr>
        <p:txBody>
          <a:bodyPr/>
          <a:lstStyle/>
          <a:p>
            <a:pPr algn="just"/>
            <a:r>
              <a:rPr lang="en-GB" altLang="en-US" sz="2800"/>
              <a:t>Oncologist.</a:t>
            </a:r>
          </a:p>
          <a:p>
            <a:pPr algn="just"/>
            <a:r>
              <a:rPr lang="en-GB" altLang="en-US" sz="2800"/>
              <a:t>Medical Physicist.</a:t>
            </a:r>
          </a:p>
          <a:p>
            <a:pPr algn="just"/>
            <a:r>
              <a:rPr lang="en-GB" altLang="en-US" sz="2800"/>
              <a:t>Radiographer.</a:t>
            </a:r>
          </a:p>
          <a:p>
            <a:pPr algn="just"/>
            <a:r>
              <a:rPr lang="en-GB" altLang="en-US" sz="2800"/>
              <a:t>Radiation Protection.</a:t>
            </a:r>
          </a:p>
          <a:p>
            <a:pPr algn="just"/>
            <a:r>
              <a:rPr lang="en-GB" altLang="en-US" sz="2800"/>
              <a:t>Environmental Protection.</a:t>
            </a:r>
          </a:p>
          <a:p>
            <a:pPr algn="just"/>
            <a:r>
              <a:rPr lang="en-GB" altLang="en-US" sz="2800"/>
              <a:t>Dosimetrist.</a:t>
            </a:r>
          </a:p>
          <a:p>
            <a:pPr algn="just"/>
            <a:r>
              <a:rPr lang="en-GB" altLang="en-US" sz="2800"/>
              <a:t>Research.</a:t>
            </a:r>
          </a:p>
          <a:p>
            <a:pPr algn="just">
              <a:buFontTx/>
              <a:buNone/>
            </a:pPr>
            <a:endParaRPr lang="en-GB"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1000" fill="hold"/>
                                        <p:tgtEl>
                                          <p:spTgt spid="87042"/>
                                        </p:tgtEl>
                                        <p:attrNameLst>
                                          <p:attrName>ppt_w</p:attrName>
                                        </p:attrNameLst>
                                      </p:cBhvr>
                                      <p:tavLst>
                                        <p:tav tm="0">
                                          <p:val>
                                            <p:fltVal val="0"/>
                                          </p:val>
                                        </p:tav>
                                        <p:tav tm="100000">
                                          <p:val>
                                            <p:strVal val="#ppt_w"/>
                                          </p:val>
                                        </p:tav>
                                      </p:tavLst>
                                    </p:anim>
                                    <p:anim calcmode="lin" valueType="num">
                                      <p:cBhvr>
                                        <p:cTn id="8" dur="1000" fill="hold"/>
                                        <p:tgtEl>
                                          <p:spTgt spid="87042"/>
                                        </p:tgtEl>
                                        <p:attrNameLst>
                                          <p:attrName>ppt_h</p:attrName>
                                        </p:attrNameLst>
                                      </p:cBhvr>
                                      <p:tavLst>
                                        <p:tav tm="0">
                                          <p:val>
                                            <p:fltVal val="0"/>
                                          </p:val>
                                        </p:tav>
                                        <p:tav tm="100000">
                                          <p:val>
                                            <p:strVal val="#ppt_h"/>
                                          </p:val>
                                        </p:tav>
                                      </p:tavLst>
                                    </p:anim>
                                    <p:anim calcmode="lin" valueType="num">
                                      <p:cBhvr>
                                        <p:cTn id="9" dur="1000" fill="hold"/>
                                        <p:tgtEl>
                                          <p:spTgt spid="870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70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87044"/>
                                        </p:tgtEl>
                                        <p:attrNameLst>
                                          <p:attrName>style.visibility</p:attrName>
                                        </p:attrNameLst>
                                      </p:cBhvr>
                                      <p:to>
                                        <p:strVal val="visible"/>
                                      </p:to>
                                    </p:set>
                                    <p:animEffect transition="in" filter="dissolve">
                                      <p:cBhvr>
                                        <p:cTn id="15" dur="500"/>
                                        <p:tgtEl>
                                          <p:spTgt spid="8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2AA2702E-0B3E-E5A6-B6AA-A49A60B31294}"/>
              </a:ext>
            </a:extLst>
          </p:cNvPr>
          <p:cNvSpPr>
            <a:spLocks noGrp="1" noChangeArrowheads="1"/>
          </p:cNvSpPr>
          <p:nvPr>
            <p:ph type="title"/>
          </p:nvPr>
        </p:nvSpPr>
        <p:spPr>
          <a:xfrm>
            <a:off x="685800" y="2362200"/>
            <a:ext cx="7772400" cy="1143000"/>
          </a:xfrm>
        </p:spPr>
        <p:txBody>
          <a:bodyPr/>
          <a:lstStyle/>
          <a:p>
            <a:r>
              <a:rPr lang="en-US" altLang="en-US"/>
              <a:t>Any 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1026">
            <a:extLst>
              <a:ext uri="{FF2B5EF4-FFF2-40B4-BE49-F238E27FC236}">
                <a16:creationId xmlns:a16="http://schemas.microsoft.com/office/drawing/2014/main" id="{CB8F027B-7038-9493-1C5E-871CBBBD1EAD}"/>
              </a:ext>
            </a:extLst>
          </p:cNvPr>
          <p:cNvSpPr>
            <a:spLocks noGrp="1" noChangeArrowheads="1"/>
          </p:cNvSpPr>
          <p:nvPr>
            <p:ph type="title"/>
          </p:nvPr>
        </p:nvSpPr>
        <p:spPr/>
        <p:txBody>
          <a:bodyPr/>
          <a:lstStyle/>
          <a:p>
            <a:r>
              <a:rPr lang="en-US" altLang="en-US"/>
              <a:t>Treatment of Cancer</a:t>
            </a:r>
          </a:p>
        </p:txBody>
      </p:sp>
      <p:sp>
        <p:nvSpPr>
          <p:cNvPr id="60420" name="Text Box 1028">
            <a:extLst>
              <a:ext uri="{FF2B5EF4-FFF2-40B4-BE49-F238E27FC236}">
                <a16:creationId xmlns:a16="http://schemas.microsoft.com/office/drawing/2014/main" id="{3F4A3E8C-4BCF-DDCF-2198-C7AF84F0283D}"/>
              </a:ext>
            </a:extLst>
          </p:cNvPr>
          <p:cNvSpPr txBox="1">
            <a:spLocks noChangeArrowheads="1"/>
          </p:cNvSpPr>
          <p:nvPr/>
        </p:nvSpPr>
        <p:spPr bwMode="auto">
          <a:xfrm>
            <a:off x="609600" y="2438400"/>
            <a:ext cx="81534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Cancerous tumours can be treated  using the following main methods:</a:t>
            </a:r>
          </a:p>
          <a:p>
            <a:pPr algn="just"/>
            <a:endParaRPr lang="en-US" altLang="en-US" sz="2800"/>
          </a:p>
          <a:p>
            <a:pPr algn="just">
              <a:buFontTx/>
              <a:buChar char="•"/>
            </a:pPr>
            <a:r>
              <a:rPr lang="en-US" altLang="en-US" sz="2800"/>
              <a:t>  Chemotherapy (drugs).</a:t>
            </a:r>
          </a:p>
          <a:p>
            <a:pPr algn="just"/>
            <a:endParaRPr lang="en-US" altLang="en-US" sz="2800"/>
          </a:p>
          <a:p>
            <a:pPr algn="just">
              <a:buFontTx/>
              <a:buChar char="•"/>
            </a:pPr>
            <a:r>
              <a:rPr lang="en-US" altLang="en-US" sz="2800"/>
              <a:t>  Radiation therapy (radiotherapy and brachytherapy).</a:t>
            </a:r>
          </a:p>
          <a:p>
            <a:pPr algn="just"/>
            <a:endParaRPr lang="en-US" altLang="en-US" sz="2800"/>
          </a:p>
          <a:p>
            <a:pPr algn="just">
              <a:buFontTx/>
              <a:buChar char="•"/>
            </a:pPr>
            <a:r>
              <a:rPr lang="en-US" altLang="en-US" sz="2800"/>
              <a:t>  Surgery.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1000" fill="hold"/>
                                        <p:tgtEl>
                                          <p:spTgt spid="60418"/>
                                        </p:tgtEl>
                                        <p:attrNameLst>
                                          <p:attrName>ppt_w</p:attrName>
                                        </p:attrNameLst>
                                      </p:cBhvr>
                                      <p:tavLst>
                                        <p:tav tm="0">
                                          <p:val>
                                            <p:fltVal val="0"/>
                                          </p:val>
                                        </p:tav>
                                        <p:tav tm="100000">
                                          <p:val>
                                            <p:strVal val="#ppt_w"/>
                                          </p:val>
                                        </p:tav>
                                      </p:tavLst>
                                    </p:anim>
                                    <p:anim calcmode="lin" valueType="num">
                                      <p:cBhvr>
                                        <p:cTn id="8" dur="1000" fill="hold"/>
                                        <p:tgtEl>
                                          <p:spTgt spid="60418"/>
                                        </p:tgtEl>
                                        <p:attrNameLst>
                                          <p:attrName>ppt_h</p:attrName>
                                        </p:attrNameLst>
                                      </p:cBhvr>
                                      <p:tavLst>
                                        <p:tav tm="0">
                                          <p:val>
                                            <p:fltVal val="0"/>
                                          </p:val>
                                        </p:tav>
                                        <p:tav tm="100000">
                                          <p:val>
                                            <p:strVal val="#ppt_h"/>
                                          </p:val>
                                        </p:tav>
                                      </p:tavLst>
                                    </p:anim>
                                    <p:anim calcmode="lin" valueType="num">
                                      <p:cBhvr>
                                        <p:cTn id="9" dur="1000" fill="hold"/>
                                        <p:tgtEl>
                                          <p:spTgt spid="604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04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60420"/>
                                        </p:tgtEl>
                                        <p:attrNameLst>
                                          <p:attrName>style.visibility</p:attrName>
                                        </p:attrNameLst>
                                      </p:cBhvr>
                                      <p:to>
                                        <p:strVal val="visible"/>
                                      </p:to>
                                    </p:set>
                                    <p:animEffect transition="in" filter="dissolve">
                                      <p:cBhvr>
                                        <p:cTn id="15"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7A6636B-5AD8-3C74-32C5-2794F5E800F2}"/>
              </a:ext>
            </a:extLst>
          </p:cNvPr>
          <p:cNvSpPr>
            <a:spLocks noGrp="1" noChangeArrowheads="1"/>
          </p:cNvSpPr>
          <p:nvPr>
            <p:ph type="title"/>
          </p:nvPr>
        </p:nvSpPr>
        <p:spPr>
          <a:xfrm>
            <a:off x="685800" y="609600"/>
            <a:ext cx="7772400" cy="1371600"/>
          </a:xfrm>
        </p:spPr>
        <p:txBody>
          <a:bodyPr/>
          <a:lstStyle/>
          <a:p>
            <a:r>
              <a:rPr lang="en-US" altLang="en-US"/>
              <a:t>Factors Which Affect the Choice of Treatment for Cancer</a:t>
            </a:r>
          </a:p>
        </p:txBody>
      </p:sp>
      <p:sp>
        <p:nvSpPr>
          <p:cNvPr id="9219" name="Rectangle 3">
            <a:extLst>
              <a:ext uri="{FF2B5EF4-FFF2-40B4-BE49-F238E27FC236}">
                <a16:creationId xmlns:a16="http://schemas.microsoft.com/office/drawing/2014/main" id="{D9C0683C-3A21-E634-B11E-37FE163600BD}"/>
              </a:ext>
            </a:extLst>
          </p:cNvPr>
          <p:cNvSpPr>
            <a:spLocks noGrp="1" noChangeArrowheads="1"/>
          </p:cNvSpPr>
          <p:nvPr>
            <p:ph type="body" idx="1"/>
          </p:nvPr>
        </p:nvSpPr>
        <p:spPr>
          <a:xfrm>
            <a:off x="685800" y="4038600"/>
            <a:ext cx="5715000" cy="1676400"/>
          </a:xfrm>
        </p:spPr>
        <p:txBody>
          <a:bodyPr/>
          <a:lstStyle/>
          <a:p>
            <a:pPr>
              <a:lnSpc>
                <a:spcPct val="90000"/>
              </a:lnSpc>
            </a:pPr>
            <a:r>
              <a:rPr lang="en-US" altLang="en-US"/>
              <a:t>The size of the tumour.</a:t>
            </a:r>
          </a:p>
          <a:p>
            <a:pPr>
              <a:lnSpc>
                <a:spcPct val="90000"/>
              </a:lnSpc>
              <a:buFontTx/>
              <a:buNone/>
            </a:pPr>
            <a:endParaRPr lang="en-US" altLang="en-US"/>
          </a:p>
          <a:p>
            <a:pPr>
              <a:lnSpc>
                <a:spcPct val="90000"/>
              </a:lnSpc>
            </a:pPr>
            <a:r>
              <a:rPr lang="en-US" altLang="en-US"/>
              <a:t>The position of the tumour.</a:t>
            </a:r>
          </a:p>
        </p:txBody>
      </p:sp>
      <p:sp>
        <p:nvSpPr>
          <p:cNvPr id="9220" name="Text Box 4">
            <a:extLst>
              <a:ext uri="{FF2B5EF4-FFF2-40B4-BE49-F238E27FC236}">
                <a16:creationId xmlns:a16="http://schemas.microsoft.com/office/drawing/2014/main" id="{73B19866-C7B9-F9C5-01B8-56FDBEBD7FEA}"/>
              </a:ext>
            </a:extLst>
          </p:cNvPr>
          <p:cNvSpPr txBox="1">
            <a:spLocks noChangeArrowheads="1"/>
          </p:cNvSpPr>
          <p:nvPr/>
        </p:nvSpPr>
        <p:spPr bwMode="auto">
          <a:xfrm>
            <a:off x="609600" y="2438400"/>
            <a:ext cx="807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The choice of treatment depends on a number of factors including: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ppt_w</p:attrName>
                                        </p:attrNameLst>
                                      </p:cBhvr>
                                      <p:tavLst>
                                        <p:tav tm="0">
                                          <p:val>
                                            <p:fltVal val="0"/>
                                          </p:val>
                                        </p:tav>
                                        <p:tav tm="100000">
                                          <p:val>
                                            <p:strVal val="#ppt_w"/>
                                          </p:val>
                                        </p:tav>
                                      </p:tavLst>
                                    </p:anim>
                                    <p:anim calcmode="lin" valueType="num">
                                      <p:cBhvr>
                                        <p:cTn id="8" dur="1000" fill="hold"/>
                                        <p:tgtEl>
                                          <p:spTgt spid="9218"/>
                                        </p:tgtEl>
                                        <p:attrNameLst>
                                          <p:attrName>ppt_h</p:attrName>
                                        </p:attrNameLst>
                                      </p:cBhvr>
                                      <p:tavLst>
                                        <p:tav tm="0">
                                          <p:val>
                                            <p:fltVal val="0"/>
                                          </p:val>
                                        </p:tav>
                                        <p:tav tm="100000">
                                          <p:val>
                                            <p:strVal val="#ppt_h"/>
                                          </p:val>
                                        </p:tav>
                                      </p:tavLst>
                                    </p:anim>
                                    <p:anim calcmode="lin" valueType="num">
                                      <p:cBhvr>
                                        <p:cTn id="9" dur="1000" fill="hold"/>
                                        <p:tgtEl>
                                          <p:spTgt spid="92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9220"/>
                                        </p:tgtEl>
                                        <p:attrNameLst>
                                          <p:attrName>style.visibility</p:attrName>
                                        </p:attrNameLst>
                                      </p:cBhvr>
                                      <p:to>
                                        <p:strVal val="visible"/>
                                      </p:to>
                                    </p:set>
                                    <p:animEffect transition="in" filter="dissolve">
                                      <p:cBhvr>
                                        <p:cTn id="15" dur="500"/>
                                        <p:tgtEl>
                                          <p:spTgt spid="92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9219"/>
                                        </p:tgtEl>
                                        <p:attrNameLst>
                                          <p:attrName>style.visibility</p:attrName>
                                        </p:attrNameLst>
                                      </p:cBhvr>
                                      <p:to>
                                        <p:strVal val="visible"/>
                                      </p:to>
                                    </p:set>
                                    <p:animEffect transition="in" filter="dissolve">
                                      <p:cBhvr>
                                        <p:cTn id="20"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0161F0A-F9B3-1C4E-218B-F87624494FED}"/>
              </a:ext>
            </a:extLst>
          </p:cNvPr>
          <p:cNvSpPr>
            <a:spLocks noGrp="1" noChangeArrowheads="1"/>
          </p:cNvSpPr>
          <p:nvPr>
            <p:ph type="title"/>
          </p:nvPr>
        </p:nvSpPr>
        <p:spPr>
          <a:xfrm>
            <a:off x="685800" y="381000"/>
            <a:ext cx="7772400" cy="1143000"/>
          </a:xfrm>
        </p:spPr>
        <p:txBody>
          <a:bodyPr/>
          <a:lstStyle/>
          <a:p>
            <a:r>
              <a:rPr lang="en-US" altLang="en-US"/>
              <a:t>The Aims of Radiation Therapy</a:t>
            </a:r>
          </a:p>
        </p:txBody>
      </p:sp>
      <p:sp>
        <p:nvSpPr>
          <p:cNvPr id="10243" name="Text Box 3">
            <a:extLst>
              <a:ext uri="{FF2B5EF4-FFF2-40B4-BE49-F238E27FC236}">
                <a16:creationId xmlns:a16="http://schemas.microsoft.com/office/drawing/2014/main" id="{C5DD32B6-9AEC-4EAB-35D2-53E2ABBB040C}"/>
              </a:ext>
            </a:extLst>
          </p:cNvPr>
          <p:cNvSpPr txBox="1">
            <a:spLocks noChangeArrowheads="1"/>
          </p:cNvSpPr>
          <p:nvPr/>
        </p:nvSpPr>
        <p:spPr bwMode="auto">
          <a:xfrm>
            <a:off x="381000" y="1752600"/>
            <a:ext cx="8229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The aim of radiation therapy is to cause damage to the cancerous cells whilst minimising the risk to surrounding healthy tissue.  </a:t>
            </a:r>
          </a:p>
        </p:txBody>
      </p:sp>
      <p:sp>
        <p:nvSpPr>
          <p:cNvPr id="10245" name="Text Box 5">
            <a:extLst>
              <a:ext uri="{FF2B5EF4-FFF2-40B4-BE49-F238E27FC236}">
                <a16:creationId xmlns:a16="http://schemas.microsoft.com/office/drawing/2014/main" id="{A6191E3D-2D36-2BEA-E55A-F302E84523E0}"/>
              </a:ext>
            </a:extLst>
          </p:cNvPr>
          <p:cNvSpPr txBox="1">
            <a:spLocks noChangeArrowheads="1"/>
          </p:cNvSpPr>
          <p:nvPr/>
        </p:nvSpPr>
        <p:spPr bwMode="auto">
          <a:xfrm>
            <a:off x="381000" y="3505200"/>
            <a:ext cx="8305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The damage inflicted by radiation therapy causes the cancerous cells to stop reproducing and thus the tumour shrinks. </a:t>
            </a:r>
          </a:p>
        </p:txBody>
      </p:sp>
      <p:sp>
        <p:nvSpPr>
          <p:cNvPr id="10246" name="Text Box 6">
            <a:extLst>
              <a:ext uri="{FF2B5EF4-FFF2-40B4-BE49-F238E27FC236}">
                <a16:creationId xmlns:a16="http://schemas.microsoft.com/office/drawing/2014/main" id="{0DD6245B-61D9-6DF9-64B5-678DE95A5E6D}"/>
              </a:ext>
            </a:extLst>
          </p:cNvPr>
          <p:cNvSpPr txBox="1">
            <a:spLocks noChangeArrowheads="1"/>
          </p:cNvSpPr>
          <p:nvPr/>
        </p:nvSpPr>
        <p:spPr bwMode="auto">
          <a:xfrm>
            <a:off x="381000" y="5257800"/>
            <a:ext cx="8305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Unfortunately, healthy cells can also be damaged by the radiation.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0243"/>
                                        </p:tgtEl>
                                        <p:attrNameLst>
                                          <p:attrName>style.visibility</p:attrName>
                                        </p:attrNameLst>
                                      </p:cBhvr>
                                      <p:to>
                                        <p:strVal val="visible"/>
                                      </p:to>
                                    </p:set>
                                    <p:animEffect transition="in" filter="dissolve">
                                      <p:cBhvr>
                                        <p:cTn id="15" dur="500"/>
                                        <p:tgtEl>
                                          <p:spTgt spid="1024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0245"/>
                                        </p:tgtEl>
                                        <p:attrNameLst>
                                          <p:attrName>style.visibility</p:attrName>
                                        </p:attrNameLst>
                                      </p:cBhvr>
                                      <p:to>
                                        <p:strVal val="visible"/>
                                      </p:to>
                                    </p:set>
                                    <p:animEffect transition="in" filter="dissolve">
                                      <p:cBhvr>
                                        <p:cTn id="20" dur="500"/>
                                        <p:tgtEl>
                                          <p:spTgt spid="1024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0246"/>
                                        </p:tgtEl>
                                        <p:attrNameLst>
                                          <p:attrName>style.visibility</p:attrName>
                                        </p:attrNameLst>
                                      </p:cBhvr>
                                      <p:to>
                                        <p:strVal val="visible"/>
                                      </p:to>
                                    </p:set>
                                    <p:animEffect transition="in" filter="dissolve">
                                      <p:cBhvr>
                                        <p:cTn id="25"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1026">
            <a:extLst>
              <a:ext uri="{FF2B5EF4-FFF2-40B4-BE49-F238E27FC236}">
                <a16:creationId xmlns:a16="http://schemas.microsoft.com/office/drawing/2014/main" id="{3978836A-165E-043B-CFC8-6C25FE3E2B02}"/>
              </a:ext>
            </a:extLst>
          </p:cNvPr>
          <p:cNvSpPr>
            <a:spLocks noGrp="1" noChangeArrowheads="1"/>
          </p:cNvSpPr>
          <p:nvPr>
            <p:ph type="title"/>
          </p:nvPr>
        </p:nvSpPr>
        <p:spPr>
          <a:xfrm>
            <a:off x="685800" y="685800"/>
            <a:ext cx="7772400" cy="1981200"/>
          </a:xfrm>
        </p:spPr>
        <p:txBody>
          <a:bodyPr/>
          <a:lstStyle/>
          <a:p>
            <a:r>
              <a:rPr lang="en-GB" altLang="en-US" sz="3500"/>
              <a:t>Why does the amount of radiation given to the patient have to be accurately calculated?</a:t>
            </a:r>
          </a:p>
        </p:txBody>
      </p:sp>
      <p:sp>
        <p:nvSpPr>
          <p:cNvPr id="64515" name="Text Box 1027">
            <a:extLst>
              <a:ext uri="{FF2B5EF4-FFF2-40B4-BE49-F238E27FC236}">
                <a16:creationId xmlns:a16="http://schemas.microsoft.com/office/drawing/2014/main" id="{F845EF45-1F7F-ECA2-0D3C-3A36F75B800F}"/>
              </a:ext>
            </a:extLst>
          </p:cNvPr>
          <p:cNvSpPr txBox="1">
            <a:spLocks noChangeArrowheads="1"/>
          </p:cNvSpPr>
          <p:nvPr/>
        </p:nvSpPr>
        <p:spPr bwMode="auto">
          <a:xfrm>
            <a:off x="990600" y="3200400"/>
            <a:ext cx="7315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a:t>The amount of radiation given to the patient has to be accurately calculated so that </a:t>
            </a:r>
            <a:r>
              <a:rPr lang="en-US" altLang="en-US" u="sng"/>
              <a:t>the damage is limited to the cancerous cells only</a:t>
            </a:r>
            <a:r>
              <a:rPr lang="en-US" altLang="en-US"/>
              <a:t>.</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1000" fill="hold"/>
                                        <p:tgtEl>
                                          <p:spTgt spid="64514"/>
                                        </p:tgtEl>
                                        <p:attrNameLst>
                                          <p:attrName>ppt_w</p:attrName>
                                        </p:attrNameLst>
                                      </p:cBhvr>
                                      <p:tavLst>
                                        <p:tav tm="0">
                                          <p:val>
                                            <p:fltVal val="0"/>
                                          </p:val>
                                        </p:tav>
                                        <p:tav tm="100000">
                                          <p:val>
                                            <p:strVal val="#ppt_w"/>
                                          </p:val>
                                        </p:tav>
                                      </p:tavLst>
                                    </p:anim>
                                    <p:anim calcmode="lin" valueType="num">
                                      <p:cBhvr>
                                        <p:cTn id="8" dur="1000" fill="hold"/>
                                        <p:tgtEl>
                                          <p:spTgt spid="64514"/>
                                        </p:tgtEl>
                                        <p:attrNameLst>
                                          <p:attrName>ppt_h</p:attrName>
                                        </p:attrNameLst>
                                      </p:cBhvr>
                                      <p:tavLst>
                                        <p:tav tm="0">
                                          <p:val>
                                            <p:fltVal val="0"/>
                                          </p:val>
                                        </p:tav>
                                        <p:tav tm="100000">
                                          <p:val>
                                            <p:strVal val="#ppt_h"/>
                                          </p:val>
                                        </p:tav>
                                      </p:tavLst>
                                    </p:anim>
                                    <p:anim calcmode="lin" valueType="num">
                                      <p:cBhvr>
                                        <p:cTn id="9" dur="1000" fill="hold"/>
                                        <p:tgtEl>
                                          <p:spTgt spid="6451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45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64515"/>
                                        </p:tgtEl>
                                        <p:attrNameLst>
                                          <p:attrName>style.visibility</p:attrName>
                                        </p:attrNameLst>
                                      </p:cBhvr>
                                      <p:to>
                                        <p:strVal val="visible"/>
                                      </p:to>
                                    </p:set>
                                    <p:animEffect transition="in" filter="dissolve">
                                      <p:cBhvr>
                                        <p:cTn id="15" dur="500"/>
                                        <p:tgtEl>
                                          <p:spTgt spid="6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1B8CF60-4B19-5057-8C23-B8DEE031AAAD}"/>
              </a:ext>
            </a:extLst>
          </p:cNvPr>
          <p:cNvSpPr>
            <a:spLocks noGrp="1" noChangeArrowheads="1"/>
          </p:cNvSpPr>
          <p:nvPr>
            <p:ph type="title"/>
          </p:nvPr>
        </p:nvSpPr>
        <p:spPr>
          <a:xfrm>
            <a:off x="685800" y="457200"/>
            <a:ext cx="7772400" cy="1143000"/>
          </a:xfrm>
        </p:spPr>
        <p:txBody>
          <a:bodyPr/>
          <a:lstStyle/>
          <a:p>
            <a:r>
              <a:rPr lang="en-US" altLang="en-US"/>
              <a:t>Radiation Therapy</a:t>
            </a:r>
          </a:p>
        </p:txBody>
      </p:sp>
      <p:sp>
        <p:nvSpPr>
          <p:cNvPr id="6147" name="Rectangle 3">
            <a:extLst>
              <a:ext uri="{FF2B5EF4-FFF2-40B4-BE49-F238E27FC236}">
                <a16:creationId xmlns:a16="http://schemas.microsoft.com/office/drawing/2014/main" id="{3DCE8ADF-936D-5135-8188-439AFCBE41B9}"/>
              </a:ext>
            </a:extLst>
          </p:cNvPr>
          <p:cNvSpPr>
            <a:spLocks noGrp="1" noChangeArrowheads="1"/>
          </p:cNvSpPr>
          <p:nvPr>
            <p:ph type="body" idx="1"/>
          </p:nvPr>
        </p:nvSpPr>
        <p:spPr>
          <a:xfrm>
            <a:off x="685800" y="4419600"/>
            <a:ext cx="3733800" cy="1676400"/>
          </a:xfrm>
        </p:spPr>
        <p:txBody>
          <a:bodyPr/>
          <a:lstStyle/>
          <a:p>
            <a:r>
              <a:rPr lang="en-US" altLang="en-US" sz="2800"/>
              <a:t>Radiotherapy</a:t>
            </a:r>
          </a:p>
          <a:p>
            <a:r>
              <a:rPr lang="en-US" altLang="en-US" sz="2800"/>
              <a:t>Brachytherapy</a:t>
            </a:r>
          </a:p>
        </p:txBody>
      </p:sp>
      <p:sp>
        <p:nvSpPr>
          <p:cNvPr id="6149" name="Text Box 5">
            <a:extLst>
              <a:ext uri="{FF2B5EF4-FFF2-40B4-BE49-F238E27FC236}">
                <a16:creationId xmlns:a16="http://schemas.microsoft.com/office/drawing/2014/main" id="{FA4CCC8D-0578-3FE0-1360-18B95F18896A}"/>
              </a:ext>
            </a:extLst>
          </p:cNvPr>
          <p:cNvSpPr txBox="1">
            <a:spLocks noChangeArrowheads="1"/>
          </p:cNvSpPr>
          <p:nvPr/>
        </p:nvSpPr>
        <p:spPr bwMode="auto">
          <a:xfrm>
            <a:off x="609600" y="1828800"/>
            <a:ext cx="79248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a:t>Radiation therapy uses ionising radiation to treat cancer i.e. to destroy cancerous cells.  </a:t>
            </a:r>
          </a:p>
          <a:p>
            <a:pPr algn="just"/>
            <a:endParaRPr lang="en-US" altLang="en-US" sz="2800"/>
          </a:p>
          <a:p>
            <a:pPr algn="just"/>
            <a:r>
              <a:rPr lang="en-US" altLang="en-US" sz="2800"/>
              <a:t>There are two techniques in radiation therapy that are used to treat cancer using ionising radiation: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dissolve">
                                      <p:cBhvr>
                                        <p:cTn id="15" dur="500"/>
                                        <p:tgtEl>
                                          <p:spTgt spid="61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6147"/>
                                        </p:tgtEl>
                                        <p:attrNameLst>
                                          <p:attrName>style.visibility</p:attrName>
                                        </p:attrNameLst>
                                      </p:cBhvr>
                                      <p:to>
                                        <p:strVal val="visible"/>
                                      </p:to>
                                    </p:set>
                                    <p:animEffect transition="in" filter="dissolve">
                                      <p:cBhvr>
                                        <p:cTn id="20"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2053</Words>
  <Application>Microsoft Office PowerPoint</Application>
  <PresentationFormat>On-screen Show (4:3)</PresentationFormat>
  <Paragraphs>238</Paragraphs>
  <Slides>42</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42</vt:i4>
      </vt:variant>
    </vt:vector>
  </HeadingPairs>
  <TitlesOfParts>
    <vt:vector size="44" baseType="lpstr">
      <vt:lpstr>Times New Roman</vt:lpstr>
      <vt:lpstr>Default Design</vt:lpstr>
      <vt:lpstr>PowerPoint Presentation</vt:lpstr>
      <vt:lpstr>By the end of this lesson, and for the exam, you should be able to:</vt:lpstr>
      <vt:lpstr>There are 3 main uses of ionising radiation in medicine:</vt:lpstr>
      <vt:lpstr>What is Cancer?</vt:lpstr>
      <vt:lpstr>Treatment of Cancer</vt:lpstr>
      <vt:lpstr>Factors Which Affect the Choice of Treatment for Cancer</vt:lpstr>
      <vt:lpstr>The Aims of Radiation Therapy</vt:lpstr>
      <vt:lpstr>Why does the amount of radiation given to the patient have to be accurately calculated?</vt:lpstr>
      <vt:lpstr>Radiation Therapy</vt:lpstr>
      <vt:lpstr>Radiotherapy Treatment Planning</vt:lpstr>
      <vt:lpstr>Radiotherapy Treatment Planning  Planning</vt:lpstr>
      <vt:lpstr>Radiotherapy Treatment Planning  Simulation</vt:lpstr>
      <vt:lpstr>Radiotherapy Treatment Planning  Treatment</vt:lpstr>
      <vt:lpstr>Radiotherapy Treatment  Irradiation Using High Energy Gamma Rays</vt:lpstr>
      <vt:lpstr>Radiotherapy Treatment  Irradiation Using High Energy X-rays</vt:lpstr>
      <vt:lpstr>Treatment of Cancer  Radiotherapy</vt:lpstr>
      <vt:lpstr>Radiation Therapy  Brachytherapy</vt:lpstr>
      <vt:lpstr>Radiation Therapy  Brachytherapy</vt:lpstr>
      <vt:lpstr>Tracers</vt:lpstr>
      <vt:lpstr>Nuclear Medicine Tracers</vt:lpstr>
      <vt:lpstr>Tracers Used in Nuclear Medicine</vt:lpstr>
      <vt:lpstr>Factors Which Affect the Choice of Tracer</vt:lpstr>
      <vt:lpstr>Factors Which Affect the Choice of Tracer</vt:lpstr>
      <vt:lpstr>Why is a half-life of 6 hours important?</vt:lpstr>
      <vt:lpstr>The Gamma Camera</vt:lpstr>
      <vt:lpstr>The Gamma Camera</vt:lpstr>
      <vt:lpstr>The Gamma Camera</vt:lpstr>
      <vt:lpstr>The Gamma Camera</vt:lpstr>
      <vt:lpstr>The Gamma Camera</vt:lpstr>
      <vt:lpstr>Diagnosis Static Imaging</vt:lpstr>
      <vt:lpstr>Diagnosis Dynamic Imaging</vt:lpstr>
      <vt:lpstr>Dynamic Imaging The Renogram</vt:lpstr>
      <vt:lpstr>Performing the Renogram</vt:lpstr>
      <vt:lpstr>PowerPoint Presentation</vt:lpstr>
      <vt:lpstr>Diagnosis The Renogram</vt:lpstr>
      <vt:lpstr>A Normal Renogram</vt:lpstr>
      <vt:lpstr>An Abnormal Renogram</vt:lpstr>
      <vt:lpstr>Sterilisation</vt:lpstr>
      <vt:lpstr>Summary</vt:lpstr>
      <vt:lpstr>Summary</vt:lpstr>
      <vt:lpstr>Careers</vt:lpstr>
      <vt:lpstr>Any questions?</vt:lpstr>
    </vt:vector>
  </TitlesOfParts>
  <Company>charleston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Copland</dc:creator>
  <cp:lastModifiedBy>Nayan GRIFFITHS</cp:lastModifiedBy>
  <cp:revision>42</cp:revision>
  <dcterms:created xsi:type="dcterms:W3CDTF">2002-05-31T16:21:46Z</dcterms:created>
  <dcterms:modified xsi:type="dcterms:W3CDTF">2023-03-13T11:04:03Z</dcterms:modified>
</cp:coreProperties>
</file>