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sldIdLst>
    <p:sldId id="256" r:id="rId2"/>
    <p:sldId id="261" r:id="rId3"/>
    <p:sldId id="262" r:id="rId4"/>
    <p:sldId id="276" r:id="rId5"/>
    <p:sldId id="275" r:id="rId6"/>
    <p:sldId id="277" r:id="rId7"/>
    <p:sldId id="257" r:id="rId8"/>
    <p:sldId id="259" r:id="rId9"/>
    <p:sldId id="260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9" r:id="rId18"/>
    <p:sldId id="280" r:id="rId19"/>
    <p:sldId id="281" r:id="rId20"/>
    <p:sldId id="282" r:id="rId21"/>
    <p:sldId id="283" r:id="rId22"/>
    <p:sldId id="284" r:id="rId23"/>
    <p:sldId id="274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3801"/>
    <a:srgbClr val="C6BD04"/>
    <a:srgbClr val="B3AF17"/>
    <a:srgbClr val="898B3F"/>
    <a:srgbClr val="3C4558"/>
    <a:srgbClr val="5483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37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86" name="Group 2">
            <a:extLst>
              <a:ext uri="{FF2B5EF4-FFF2-40B4-BE49-F238E27FC236}">
                <a16:creationId xmlns:a16="http://schemas.microsoft.com/office/drawing/2014/main" id="{1606D27A-B430-4B3F-8E1E-28425DA704E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93187" name="Rectangle 3">
              <a:extLst>
                <a:ext uri="{FF2B5EF4-FFF2-40B4-BE49-F238E27FC236}">
                  <a16:creationId xmlns:a16="http://schemas.microsoft.com/office/drawing/2014/main" id="{06CAA149-F5EF-2F32-3654-A87C9FB0F9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3188" name="AutoShape 4">
              <a:extLst>
                <a:ext uri="{FF2B5EF4-FFF2-40B4-BE49-F238E27FC236}">
                  <a16:creationId xmlns:a16="http://schemas.microsoft.com/office/drawing/2014/main" id="{A2F371DD-3A86-3EDE-44E6-C63EB732EA78}"/>
                </a:ext>
              </a:extLst>
            </p:cNvPr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93189" name="Group 5">
            <a:extLst>
              <a:ext uri="{FF2B5EF4-FFF2-40B4-BE49-F238E27FC236}">
                <a16:creationId xmlns:a16="http://schemas.microsoft.com/office/drawing/2014/main" id="{D79376B2-140F-6F01-C8C9-860196295FC7}"/>
              </a:ext>
            </a:extLst>
          </p:cNvPr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93190" name="AutoShape 6">
              <a:extLst>
                <a:ext uri="{FF2B5EF4-FFF2-40B4-BE49-F238E27FC236}">
                  <a16:creationId xmlns:a16="http://schemas.microsoft.com/office/drawing/2014/main" id="{545AF5DE-A031-5655-B406-EA636768B9A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3191" name="AutoShape 7">
              <a:extLst>
                <a:ext uri="{FF2B5EF4-FFF2-40B4-BE49-F238E27FC236}">
                  <a16:creationId xmlns:a16="http://schemas.microsoft.com/office/drawing/2014/main" id="{01D3B0D9-1BAB-95B9-6C4C-1237E8B1CA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93192" name="Rectangle 8">
            <a:extLst>
              <a:ext uri="{FF2B5EF4-FFF2-40B4-BE49-F238E27FC236}">
                <a16:creationId xmlns:a16="http://schemas.microsoft.com/office/drawing/2014/main" id="{194DF5F9-2FE5-E268-4A56-219B94C1970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93193" name="Rectangle 9">
            <a:extLst>
              <a:ext uri="{FF2B5EF4-FFF2-40B4-BE49-F238E27FC236}">
                <a16:creationId xmlns:a16="http://schemas.microsoft.com/office/drawing/2014/main" id="{7A0BDBE1-4ACB-589D-D622-672463CAF6BA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93194" name="Rectangle 10">
            <a:extLst>
              <a:ext uri="{FF2B5EF4-FFF2-40B4-BE49-F238E27FC236}">
                <a16:creationId xmlns:a16="http://schemas.microsoft.com/office/drawing/2014/main" id="{300304B1-1F0D-1591-279E-CA920FE3586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altLang="en-US"/>
          </a:p>
        </p:txBody>
      </p:sp>
      <p:sp>
        <p:nvSpPr>
          <p:cNvPr id="93195" name="Rectangle 11">
            <a:extLst>
              <a:ext uri="{FF2B5EF4-FFF2-40B4-BE49-F238E27FC236}">
                <a16:creationId xmlns:a16="http://schemas.microsoft.com/office/drawing/2014/main" id="{94EB74CE-D76A-3AD8-3978-5FC0B517860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B157CE69-1FBD-4428-AF94-44F8855DC64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3196" name="AutoShape 12">
            <a:extLst>
              <a:ext uri="{FF2B5EF4-FFF2-40B4-BE49-F238E27FC236}">
                <a16:creationId xmlns:a16="http://schemas.microsoft.com/office/drawing/2014/main" id="{ED2A54D3-18AD-C56A-0259-0874ADBD53EC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25038-0249-5B14-B3E9-ED3640A8A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5D3E42-E8B3-1575-F034-6A3A1CF382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3E36D0-2CA0-16EF-F72A-C767B2063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1436F-94E4-CCCD-3237-EA1A86488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74BB4-D7D8-5B3D-48FE-0423F9D68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324F56-8397-4403-A094-B0D093090F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6248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2B9B90-16C8-671C-3C51-A097C7F50D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E83042-4D61-9E7F-2240-C7E9E88BFC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5FF14-16AA-5B68-36BC-9941C3182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266E2-14CD-5342-998C-1B11E351E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F9191-D04F-F6B5-5D2A-669EC8101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EEE3C-9E1B-4858-A0EE-780B422484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214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F5770-1378-C4B2-BD21-462A38FEE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F90D7-6670-E75B-BFF3-D61BDFC05D3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1C403E-8E19-3E0A-E3B3-E2E0EB9D68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F427AE-E91F-B052-B783-4CC66E68B5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28154-3BCA-AC82-FAD0-6DD4A6448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2E043-3AA8-0073-C523-714506571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FF37BD2D-6553-4A59-AC83-0595BDF6AF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4992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D54F4-6130-CC7B-D348-9CA466616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B06A0-E7F6-2F4F-05FC-B088A7CA68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80E2B-AEC4-997E-7FA6-CF7E07EB77E3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D795C18-9A41-FB14-1738-E81B60A81CE9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D9BF66F-5996-3785-5836-CA6F77F234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4703D3C-B612-125B-E049-377C6FD2E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BB9BC1A-DD49-294D-5BB3-BE35AE9BE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67D384D8-A724-4F5D-99FA-C3A3FC57CF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4107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C7984-2765-A72E-376F-B060926A5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89EB0-B8D7-1708-4864-D495C5DD1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107B2B-6D11-6033-7672-EDE4A5DAD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FCDBC-CC75-AFBF-993C-2140ABBD4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10868-6998-228A-CD5A-5E3385903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7824F7-7013-4AB7-A06C-17A1341848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383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8D447-9CB1-2B72-4E1A-E6193024D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54F806-3477-2EB3-703A-1F66BDFC02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338810-4469-A94A-92F9-00406EFF5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BD1FBC-5F1C-F2A3-1E80-EBA20BBEF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A49A5E-59E2-34DC-ADA8-7DF047C7C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DC1E4-FF53-4C90-AD2F-186F055436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064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7682E-FEA8-DE0D-EBEE-AA2277603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BA647-9346-0562-880A-CB93A88795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D00C8E-F74F-BFED-1230-EA99C9297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1F0A1B-F447-63D3-FCDC-1EC14B461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9A133F-2979-7394-3B9F-048729FBD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0055A4-A1D6-9383-73BE-2AB956A7F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01910E-26C9-4E2E-BCE4-031BA51743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8374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6941-F910-3435-84E0-29A6D752E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614B4-6106-79A1-E0D9-077C6322A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689FF7-3318-68F9-9750-46AB53C575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BA01D6-D9E2-DDFB-B293-1940C31BBF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00613C-727F-BFAB-099B-A1A6E0AC69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CB81BF-D4C3-5DFE-0916-45F73BEE0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F4ED59-9371-F9E8-7DF8-B9E8D5126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20508A-8464-FAA2-CBE7-F0FBC7FAA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F5F03-AA34-40AC-8903-391FE82217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959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A28D0-E697-317E-495B-BD9519770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2368C4-DE3D-59DE-D899-EE2EC5E00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D04BC6-CEEC-E66D-2B43-B10CBD5B1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E92217-1F2D-A9EC-9A8F-A0B01E18D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0B2AB9-1C5E-411E-A3AF-916B42D527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7637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ADB70D-0B51-9B5F-97D5-70E3C66BD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71C9DF-2896-D517-C5C2-5BD944AA9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32E746-877A-132B-DDFD-E3609EC95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36EEE2-599C-4C68-9AF3-44A8783FD3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0325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58166-EB25-0709-0650-C0C49149B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E2E73-EEC4-4AC3-DC25-4C1F5296B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8A6A9B-7B33-1DCA-C11F-524B6C3CE4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B5F864-510F-7645-CA59-8244F969D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9A2CCF-369A-FFBC-6A93-3568DCC40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0BADAA-5D9E-EC7D-435E-1B676DEAC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36CB4F-6887-4823-B074-DD89E798A3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7343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35765-F76D-F3CB-68D4-FA3D304A5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263010-826F-296C-29E8-3454E5A35C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A2E0AF-93EB-8583-BE91-250FD71E60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093A16-3F83-18F5-DF3F-830CB118B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7306CE-3EF0-1DA9-248E-7A3F8414F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2A125A-9DE7-5018-E208-74AF7D7AA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A78F8-4A00-445C-A26C-A7D4B4A948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1012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62" name="Group 2">
            <a:extLst>
              <a:ext uri="{FF2B5EF4-FFF2-40B4-BE49-F238E27FC236}">
                <a16:creationId xmlns:a16="http://schemas.microsoft.com/office/drawing/2014/main" id="{B0DD9AA8-95BF-8956-A8F6-3DC835E624D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92163" name="Group 3">
              <a:extLst>
                <a:ext uri="{FF2B5EF4-FFF2-40B4-BE49-F238E27FC236}">
                  <a16:creationId xmlns:a16="http://schemas.microsoft.com/office/drawing/2014/main" id="{5911FA97-F14F-D719-D0BB-1F72F38FF8D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92164" name="Rectangle 4">
                <a:extLst>
                  <a:ext uri="{FF2B5EF4-FFF2-40B4-BE49-F238E27FC236}">
                    <a16:creationId xmlns:a16="http://schemas.microsoft.com/office/drawing/2014/main" id="{34944080-8E0F-3172-71DE-E41D8D14E2B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2165" name="Freeform 5">
                <a:extLst>
                  <a:ext uri="{FF2B5EF4-FFF2-40B4-BE49-F238E27FC236}">
                    <a16:creationId xmlns:a16="http://schemas.microsoft.com/office/drawing/2014/main" id="{310C13AE-1C24-955C-1470-6B56C15704C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GB"/>
              </a:p>
            </p:txBody>
          </p:sp>
        </p:grpSp>
        <p:grpSp>
          <p:nvGrpSpPr>
            <p:cNvPr id="92166" name="Group 6">
              <a:extLst>
                <a:ext uri="{FF2B5EF4-FFF2-40B4-BE49-F238E27FC236}">
                  <a16:creationId xmlns:a16="http://schemas.microsoft.com/office/drawing/2014/main" id="{16867876-BA02-8539-5B70-321B9783E3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92167" name="AutoShape 7">
                <a:extLst>
                  <a:ext uri="{FF2B5EF4-FFF2-40B4-BE49-F238E27FC236}">
                    <a16:creationId xmlns:a16="http://schemas.microsoft.com/office/drawing/2014/main" id="{F2DF0D77-7EE2-AE99-4FD8-32B25015BB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2168" name="AutoShape 8">
                <a:extLst>
                  <a:ext uri="{FF2B5EF4-FFF2-40B4-BE49-F238E27FC236}">
                    <a16:creationId xmlns:a16="http://schemas.microsoft.com/office/drawing/2014/main" id="{1469D26B-E1BC-9126-95B0-37AC1B5089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92169" name="AutoShape 9">
            <a:extLst>
              <a:ext uri="{FF2B5EF4-FFF2-40B4-BE49-F238E27FC236}">
                <a16:creationId xmlns:a16="http://schemas.microsoft.com/office/drawing/2014/main" id="{35F46AF8-D9D2-BBED-15BA-8C4B1E2127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70" name="Rectangle 10">
            <a:extLst>
              <a:ext uri="{FF2B5EF4-FFF2-40B4-BE49-F238E27FC236}">
                <a16:creationId xmlns:a16="http://schemas.microsoft.com/office/drawing/2014/main" id="{4671C373-2F90-B5C5-5404-6F71EA351B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2171" name="Rectangle 11">
            <a:extLst>
              <a:ext uri="{FF2B5EF4-FFF2-40B4-BE49-F238E27FC236}">
                <a16:creationId xmlns:a16="http://schemas.microsoft.com/office/drawing/2014/main" id="{D4BCBF8A-C679-1958-CED3-611134B45EA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endParaRPr lang="en-US" altLang="en-US"/>
          </a:p>
        </p:txBody>
      </p:sp>
      <p:sp>
        <p:nvSpPr>
          <p:cNvPr id="92172" name="Rectangle 12">
            <a:extLst>
              <a:ext uri="{FF2B5EF4-FFF2-40B4-BE49-F238E27FC236}">
                <a16:creationId xmlns:a16="http://schemas.microsoft.com/office/drawing/2014/main" id="{E2A1371D-F200-312A-485B-17D4C18BE53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 altLang="en-US"/>
          </a:p>
        </p:txBody>
      </p:sp>
      <p:sp>
        <p:nvSpPr>
          <p:cNvPr id="92173" name="Rectangle 13">
            <a:extLst>
              <a:ext uri="{FF2B5EF4-FFF2-40B4-BE49-F238E27FC236}">
                <a16:creationId xmlns:a16="http://schemas.microsoft.com/office/drawing/2014/main" id="{5DFA4709-778B-3F7D-9484-B4BF06AFB71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>
                <a:solidFill>
                  <a:schemeClr val="bg1"/>
                </a:solidFill>
              </a:defRPr>
            </a:lvl1pPr>
          </a:lstStyle>
          <a:p>
            <a:fld id="{94A778B1-A0BB-4C2C-AA49-5AEAD8225C0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l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worldofteaching.com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astro.caltech.edu/~tjp/CBI/pictures/cbi-frontview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astro.uchicago.edu/dasi/DasiSunDog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sri.dk/planck/first-l2-27jun97.gif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mrao.cam.ac.uk/telescopes/vsa/ext-array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hyperlink" Target="http://www.jb.man.ac.uk/tech/technology/array-top.jpg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rs.gsfc.nasa.gov/ems/micro.html" TargetMode="External"/><Relationship Id="rId3" Type="http://schemas.openxmlformats.org/officeDocument/2006/relationships/hyperlink" Target="http://cmb.phys.cwru.edu/boomerang/" TargetMode="External"/><Relationship Id="rId7" Type="http://schemas.openxmlformats.org/officeDocument/2006/relationships/hyperlink" Target="http://cosmology.berkeley.edu/group/cmb/index.html" TargetMode="External"/><Relationship Id="rId12" Type="http://schemas.openxmlformats.org/officeDocument/2006/relationships/hyperlink" Target="http://www.ideafinder.com/history/inventions/story068.htm" TargetMode="External"/><Relationship Id="rId2" Type="http://schemas.openxmlformats.org/officeDocument/2006/relationships/hyperlink" Target="http://www.archeops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ap.gsfc.nasa.gov/" TargetMode="External"/><Relationship Id="rId11" Type="http://schemas.openxmlformats.org/officeDocument/2006/relationships/hyperlink" Target="http://nacho.princeton.edu/fowler/Talks/Brazosport_2001/slide30.html" TargetMode="External"/><Relationship Id="rId5" Type="http://schemas.openxmlformats.org/officeDocument/2006/relationships/hyperlink" Target="http://astro.uchicago.edu/dasi/" TargetMode="External"/><Relationship Id="rId10" Type="http://schemas.openxmlformats.org/officeDocument/2006/relationships/hyperlink" Target="http://map.gsfc.nasa.gov/m_uni/uni_101bbtest3.html" TargetMode="External"/><Relationship Id="rId4" Type="http://schemas.openxmlformats.org/officeDocument/2006/relationships/hyperlink" Target="http://www.astro.caltech.edu/~tjp/CBI/" TargetMode="External"/><Relationship Id="rId9" Type="http://schemas.openxmlformats.org/officeDocument/2006/relationships/hyperlink" Target="http://aether.lbl.gov/www/projects/cobe/COBE_Home/DMR_Images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>
            <a:extLst>
              <a:ext uri="{FF2B5EF4-FFF2-40B4-BE49-F238E27FC236}">
                <a16:creationId xmlns:a16="http://schemas.microsoft.com/office/drawing/2014/main" id="{A62DCCC7-C08C-6528-F130-59F4911EDE0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95400" y="5257800"/>
            <a:ext cx="7162800" cy="554038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altLang="en-US" b="1">
                <a:solidFill>
                  <a:srgbClr val="54838C"/>
                </a:solidFill>
                <a:latin typeface="Batang" panose="02030600000101010101" pitchFamily="18" charset="-127"/>
              </a:rPr>
              <a:t>Parvaneh, Shelby &amp; Marleena</a:t>
            </a:r>
          </a:p>
        </p:txBody>
      </p:sp>
      <p:graphicFrame>
        <p:nvGraphicFramePr>
          <p:cNvPr id="2052" name="Object 4">
            <a:extLst>
              <a:ext uri="{FF2B5EF4-FFF2-40B4-BE49-F238E27FC236}">
                <a16:creationId xmlns:a16="http://schemas.microsoft.com/office/drawing/2014/main" id="{4662CAD6-17D3-33B6-9687-7F8ACFC850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0" y="914400"/>
          <a:ext cx="4191000" cy="307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2580952" imgH="1600000" progId="MSPhotoEd.3">
                  <p:embed/>
                </p:oleObj>
              </mc:Choice>
              <mc:Fallback>
                <p:oleObj name="Photo Editor Photo" r:id="rId2" imgW="2580952" imgH="1600000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5625" t="17778" r="7813" b="2222"/>
                      <a:stretch>
                        <a:fillRect/>
                      </a:stretch>
                    </p:blipFill>
                    <p:spPr bwMode="auto">
                      <a:xfrm>
                        <a:off x="4572000" y="914400"/>
                        <a:ext cx="4191000" cy="307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AutoShape 6">
            <a:extLst>
              <a:ext uri="{FF2B5EF4-FFF2-40B4-BE49-F238E27FC236}">
                <a16:creationId xmlns:a16="http://schemas.microsoft.com/office/drawing/2014/main" id="{1385E352-E8F3-AD59-2404-CA68DB8B4C3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3400" y="990600"/>
            <a:ext cx="4343400" cy="1905000"/>
          </a:xfrm>
          <a:noFill/>
          <a:ln/>
        </p:spPr>
        <p:txBody>
          <a:bodyPr/>
          <a:lstStyle/>
          <a:p>
            <a:pPr algn="l"/>
            <a:r>
              <a:rPr lang="en-US" altLang="en-US" sz="5400">
                <a:solidFill>
                  <a:srgbClr val="898B3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Microwave</a:t>
            </a:r>
          </a:p>
        </p:txBody>
      </p:sp>
      <p:sp>
        <p:nvSpPr>
          <p:cNvPr id="2055" name="Text Box 7">
            <a:extLst>
              <a:ext uri="{FF2B5EF4-FFF2-40B4-BE49-F238E27FC236}">
                <a16:creationId xmlns:a16="http://schemas.microsoft.com/office/drawing/2014/main" id="{33ED42E1-C052-E230-0506-4B697BA75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1219200"/>
            <a:ext cx="419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2056" name="Text Box 8">
            <a:extLst>
              <a:ext uri="{FF2B5EF4-FFF2-40B4-BE49-F238E27FC236}">
                <a16:creationId xmlns:a16="http://schemas.microsoft.com/office/drawing/2014/main" id="{27AD5B5F-DC63-0F0E-68D5-BBD897D8D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1524000"/>
            <a:ext cx="4038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5400" b="1">
                <a:solidFill>
                  <a:srgbClr val="3C455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Telescopes</a:t>
            </a:r>
          </a:p>
        </p:txBody>
      </p:sp>
      <p:sp>
        <p:nvSpPr>
          <p:cNvPr id="2057" name="Text Box 9">
            <a:extLst>
              <a:ext uri="{FF2B5EF4-FFF2-40B4-BE49-F238E27FC236}">
                <a16:creationId xmlns:a16="http://schemas.microsoft.com/office/drawing/2014/main" id="{86F1577F-FF0B-C1B1-A6E8-1769A1D35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35675"/>
            <a:ext cx="41862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>
                <a:solidFill>
                  <a:srgbClr val="009900"/>
                </a:solidFill>
                <a:latin typeface="Times New Roman" panose="02020603050405020304" pitchFamily="18" charset="0"/>
              </a:rPr>
              <a:t>Visit </a:t>
            </a:r>
            <a:r>
              <a:rPr lang="en-US" altLang="en-US" sz="2400">
                <a:solidFill>
                  <a:srgbClr val="009900"/>
                </a:solidFill>
                <a:latin typeface="Times New Roman" panose="02020603050405020304" pitchFamily="18" charset="0"/>
                <a:hlinkClick r:id="rId4"/>
              </a:rPr>
              <a:t>www.worldofteaching.com</a:t>
            </a:r>
            <a:endParaRPr lang="en-US" altLang="en-US" sz="2400">
              <a:solidFill>
                <a:srgbClr val="009900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400">
                <a:solidFill>
                  <a:srgbClr val="009900"/>
                </a:solidFill>
                <a:latin typeface="Times New Roman" panose="02020603050405020304" pitchFamily="18" charset="0"/>
              </a:rPr>
              <a:t>For 100’s of free powerpoints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AutoShape 2">
            <a:extLst>
              <a:ext uri="{FF2B5EF4-FFF2-40B4-BE49-F238E27FC236}">
                <a16:creationId xmlns:a16="http://schemas.microsoft.com/office/drawing/2014/main" id="{C3734FD7-A8BE-7FAC-B7DE-77FE7BF7A6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are Microwaves used for?</a:t>
            </a:r>
          </a:p>
        </p:txBody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5163D272-9802-BA02-DE18-BE7EC437F2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5943600" cy="3724275"/>
          </a:xfrm>
        </p:spPr>
        <p:txBody>
          <a:bodyPr/>
          <a:lstStyle/>
          <a:p>
            <a:r>
              <a:rPr lang="en-US" altLang="en-US"/>
              <a:t>Heating, transmitting information, remote sensing</a:t>
            </a:r>
          </a:p>
          <a:p>
            <a:pPr lvl="1"/>
            <a:r>
              <a:rPr lang="en-US" altLang="en-US"/>
              <a:t>Shorter microwaves used for remote sensing</a:t>
            </a:r>
          </a:p>
          <a:p>
            <a:pPr lvl="2"/>
            <a:r>
              <a:rPr lang="en-US" altLang="en-US"/>
              <a:t>Doppler radar</a:t>
            </a:r>
          </a:p>
          <a:p>
            <a:pPr lvl="3"/>
            <a:r>
              <a:rPr lang="en-US" altLang="en-US"/>
              <a:t>Active remote sensing system</a:t>
            </a:r>
          </a:p>
          <a:p>
            <a:pPr lvl="2"/>
            <a:r>
              <a:rPr lang="en-US" altLang="en-US"/>
              <a:t>Microwaves pierce through all cloud covering of earth</a:t>
            </a:r>
          </a:p>
          <a:p>
            <a:pPr lvl="3"/>
            <a:r>
              <a:rPr lang="en-US" altLang="en-US"/>
              <a:t>Satellite images</a:t>
            </a:r>
          </a:p>
        </p:txBody>
      </p:sp>
      <p:pic>
        <p:nvPicPr>
          <p:cNvPr id="120836" name="Picture 4" descr="Salt Lake City, Utah">
            <a:extLst>
              <a:ext uri="{FF2B5EF4-FFF2-40B4-BE49-F238E27FC236}">
                <a16:creationId xmlns:a16="http://schemas.microsoft.com/office/drawing/2014/main" id="{041B480B-1173-A4C7-BF07-8B0360A61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733800"/>
            <a:ext cx="23622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837" name="Text Box 5">
            <a:extLst>
              <a:ext uri="{FF2B5EF4-FFF2-40B4-BE49-F238E27FC236}">
                <a16:creationId xmlns:a16="http://schemas.microsoft.com/office/drawing/2014/main" id="{058D1DE4-A442-1620-8E31-73492B5D4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5638800"/>
            <a:ext cx="266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20838" name="Text Box 6">
            <a:extLst>
              <a:ext uri="{FF2B5EF4-FFF2-40B4-BE49-F238E27FC236}">
                <a16:creationId xmlns:a16="http://schemas.microsoft.com/office/drawing/2014/main" id="{F091F318-41B0-E677-D92F-43C38800E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6324600"/>
            <a:ext cx="426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400"/>
              <a:t>http://imagers.gsfc.nasa.gov/ems/micro.html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AutoShape 2">
            <a:extLst>
              <a:ext uri="{FF2B5EF4-FFF2-40B4-BE49-F238E27FC236}">
                <a16:creationId xmlns:a16="http://schemas.microsoft.com/office/drawing/2014/main" id="{9B5D525F-F863-8179-AD65-93BB39825E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Archeops</a:t>
            </a:r>
          </a:p>
        </p:txBody>
      </p:sp>
      <p:pic>
        <p:nvPicPr>
          <p:cNvPr id="121859" name="Picture 3">
            <a:extLst>
              <a:ext uri="{FF2B5EF4-FFF2-40B4-BE49-F238E27FC236}">
                <a16:creationId xmlns:a16="http://schemas.microsoft.com/office/drawing/2014/main" id="{1111B2CA-D00A-AF3C-01CA-E86609073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0"/>
            <a:ext cx="2857500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860" name="Rectangle 4">
            <a:extLst>
              <a:ext uri="{FF2B5EF4-FFF2-40B4-BE49-F238E27FC236}">
                <a16:creationId xmlns:a16="http://schemas.microsoft.com/office/drawing/2014/main" id="{92D22E0C-4F27-0166-10F8-C326B51A4E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29000" y="2438400"/>
            <a:ext cx="5334000" cy="3724275"/>
          </a:xfrm>
        </p:spPr>
        <p:txBody>
          <a:bodyPr/>
          <a:lstStyle/>
          <a:p>
            <a:r>
              <a:rPr lang="en-US" altLang="en-US"/>
              <a:t>Balloon Born Telescope</a:t>
            </a:r>
          </a:p>
          <a:p>
            <a:r>
              <a:rPr lang="en-US" altLang="en-US"/>
              <a:t>Aims</a:t>
            </a:r>
          </a:p>
          <a:p>
            <a:pPr lvl="1"/>
            <a:r>
              <a:rPr lang="en-US" altLang="en-US"/>
              <a:t>High quality CMB data with unmatched sky coverage</a:t>
            </a:r>
          </a:p>
          <a:p>
            <a:pPr lvl="2"/>
            <a:r>
              <a:rPr lang="en-US" altLang="en-US"/>
              <a:t>Competitive results on CMB anisotropy measurements</a:t>
            </a:r>
          </a:p>
          <a:p>
            <a:pPr lvl="1"/>
            <a:r>
              <a:rPr lang="en-US" altLang="en-US"/>
              <a:t>Testbed for data analysis to be used in PLANCK</a:t>
            </a:r>
          </a:p>
        </p:txBody>
      </p:sp>
      <p:sp>
        <p:nvSpPr>
          <p:cNvPr id="121861" name="Text Box 5">
            <a:extLst>
              <a:ext uri="{FF2B5EF4-FFF2-40B4-BE49-F238E27FC236}">
                <a16:creationId xmlns:a16="http://schemas.microsoft.com/office/drawing/2014/main" id="{60AA9B1E-170D-74E5-B225-9A74F8CF4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324600"/>
            <a:ext cx="411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400">
                <a:solidFill>
                  <a:schemeClr val="bg1"/>
                </a:solidFill>
              </a:rPr>
              <a:t>http://journal.archeops.org/First_results/index.html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AutoShape 2">
            <a:extLst>
              <a:ext uri="{FF2B5EF4-FFF2-40B4-BE49-F238E27FC236}">
                <a16:creationId xmlns:a16="http://schemas.microsoft.com/office/drawing/2014/main" id="{F1821867-E966-758E-7548-BCC1F5D622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Boomerang</a:t>
            </a:r>
          </a:p>
        </p:txBody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6BBF1815-2EA5-CDE4-89C4-8D0A72C045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Balloon born telescope</a:t>
            </a:r>
          </a:p>
          <a:p>
            <a:pPr lvl="1"/>
            <a:r>
              <a:rPr lang="en-US" altLang="en-US"/>
              <a:t>Dec. 29, 1998 – Jan. 9, 1999</a:t>
            </a:r>
          </a:p>
          <a:p>
            <a:pPr lvl="2"/>
            <a:r>
              <a:rPr lang="en-US" altLang="en-US"/>
              <a:t>10.5 days around antarctica</a:t>
            </a:r>
          </a:p>
          <a:p>
            <a:pPr lvl="2"/>
            <a:r>
              <a:rPr lang="en-US" altLang="en-US"/>
              <a:t>120,000 ft</a:t>
            </a:r>
          </a:p>
          <a:p>
            <a:pPr lvl="1"/>
            <a:r>
              <a:rPr lang="en-US" altLang="en-US"/>
              <a:t>1.2 m primary mirror</a:t>
            </a:r>
          </a:p>
          <a:p>
            <a:pPr lvl="1"/>
            <a:r>
              <a:rPr lang="en-US" altLang="en-US"/>
              <a:t>Measured sky at 4 frequencies</a:t>
            </a:r>
          </a:p>
          <a:p>
            <a:pPr lvl="2"/>
            <a:r>
              <a:rPr lang="en-US" altLang="en-US"/>
              <a:t>90, 150, 240, 400</a:t>
            </a:r>
          </a:p>
          <a:p>
            <a:pPr lvl="1"/>
            <a:r>
              <a:rPr lang="en-US" altLang="en-US"/>
              <a:t>Covered 1800 square degrees (3% of sky)</a:t>
            </a:r>
          </a:p>
          <a:p>
            <a:pPr lvl="1"/>
            <a:endParaRPr lang="en-US" altLang="en-US"/>
          </a:p>
        </p:txBody>
      </p:sp>
      <p:pic>
        <p:nvPicPr>
          <p:cNvPr id="122884" name="Picture 4">
            <a:extLst>
              <a:ext uri="{FF2B5EF4-FFF2-40B4-BE49-F238E27FC236}">
                <a16:creationId xmlns:a16="http://schemas.microsoft.com/office/drawing/2014/main" id="{3C15DB30-8805-BA47-A45B-5F4B56694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76400"/>
            <a:ext cx="2614613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885" name="Text Box 5">
            <a:extLst>
              <a:ext uri="{FF2B5EF4-FFF2-40B4-BE49-F238E27FC236}">
                <a16:creationId xmlns:a16="http://schemas.microsoft.com/office/drawing/2014/main" id="{272E04A4-F0CD-E71E-10D6-9354A5A43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495800"/>
            <a:ext cx="281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000"/>
              <a:t>http://cmb.phys.cwru.edu/boomerang/press_images/cmbfacts/cmbfacts.html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>
            <a:hlinkClick r:id="rId2"/>
            <a:extLst>
              <a:ext uri="{FF2B5EF4-FFF2-40B4-BE49-F238E27FC236}">
                <a16:creationId xmlns:a16="http://schemas.microsoft.com/office/drawing/2014/main" id="{9E811BDD-8380-682F-8B27-A708E6122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14600"/>
            <a:ext cx="5029200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907" name="AutoShape 3">
            <a:extLst>
              <a:ext uri="{FF2B5EF4-FFF2-40B4-BE49-F238E27FC236}">
                <a16:creationId xmlns:a16="http://schemas.microsoft.com/office/drawing/2014/main" id="{8FCA17E0-380A-53AD-BB08-B00D7133BF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Cosmic background Imager</a:t>
            </a:r>
          </a:p>
        </p:txBody>
      </p:sp>
      <p:sp>
        <p:nvSpPr>
          <p:cNvPr id="123908" name="Rectangle 4">
            <a:extLst>
              <a:ext uri="{FF2B5EF4-FFF2-40B4-BE49-F238E27FC236}">
                <a16:creationId xmlns:a16="http://schemas.microsoft.com/office/drawing/2014/main" id="{E97CB320-2EF6-5A78-71C7-FA0FBAB2CB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2438400"/>
            <a:ext cx="5181600" cy="2514600"/>
          </a:xfrm>
        </p:spPr>
        <p:txBody>
          <a:bodyPr/>
          <a:lstStyle/>
          <a:p>
            <a:r>
              <a:rPr lang="en-US" altLang="en-US" sz="2000"/>
              <a:t>radio telescope to study CMB radiation</a:t>
            </a:r>
          </a:p>
          <a:p>
            <a:pPr lvl="1"/>
            <a:r>
              <a:rPr lang="en-US" altLang="en-US" sz="1800"/>
              <a:t>Measure the statistical properties on angular scales from 5 arc minutes to one degree</a:t>
            </a:r>
          </a:p>
          <a:p>
            <a:pPr lvl="1"/>
            <a:r>
              <a:rPr lang="en-US" altLang="en-US" sz="1800"/>
              <a:t>13 element interferometer </a:t>
            </a:r>
          </a:p>
          <a:p>
            <a:pPr lvl="2"/>
            <a:r>
              <a:rPr lang="en-US" altLang="en-US" sz="1600"/>
              <a:t>Field of view – 44 arcmin</a:t>
            </a:r>
          </a:p>
          <a:p>
            <a:pPr lvl="2"/>
            <a:r>
              <a:rPr lang="en-US" altLang="en-US" sz="1600"/>
              <a:t>Resolution – 4.5-10 arcmin</a:t>
            </a:r>
          </a:p>
        </p:txBody>
      </p:sp>
      <p:sp>
        <p:nvSpPr>
          <p:cNvPr id="123909" name="Text Box 5">
            <a:extLst>
              <a:ext uri="{FF2B5EF4-FFF2-40B4-BE49-F238E27FC236}">
                <a16:creationId xmlns:a16="http://schemas.microsoft.com/office/drawing/2014/main" id="{D6B0B369-EAB9-C558-4315-5A86B3077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48200"/>
            <a:ext cx="3962400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eaLnBrk="1" hangingPunct="1">
              <a:buFontTx/>
              <a:buChar char="•"/>
            </a:pPr>
            <a:r>
              <a:rPr lang="en-US" altLang="en-US" sz="2000"/>
              <a:t>Looks at foreground </a:t>
            </a:r>
          </a:p>
          <a:p>
            <a:pPr lvl="1" eaLnBrk="1" hangingPunct="1">
              <a:buFontTx/>
              <a:buChar char="•"/>
            </a:pPr>
            <a:r>
              <a:rPr lang="en-US" altLang="en-US" sz="2000"/>
              <a:t>Unresolved sources measured by 40 m telescope in Owens Valley Radio Observatory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000"/>
          </a:p>
        </p:txBody>
      </p:sp>
      <p:sp>
        <p:nvSpPr>
          <p:cNvPr id="123910" name="Text Box 6">
            <a:extLst>
              <a:ext uri="{FF2B5EF4-FFF2-40B4-BE49-F238E27FC236}">
                <a16:creationId xmlns:a16="http://schemas.microsoft.com/office/drawing/2014/main" id="{1BB7D2E0-FD83-487B-F3AD-BFE96AE97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6019800"/>
            <a:ext cx="3733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http://www.astro.caltech.edu/~tjp/CBI/pictures/cbi-frontview.html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AutoShape 2">
            <a:extLst>
              <a:ext uri="{FF2B5EF4-FFF2-40B4-BE49-F238E27FC236}">
                <a16:creationId xmlns:a16="http://schemas.microsoft.com/office/drawing/2014/main" id="{09C8D014-391B-1AB9-F2BA-0597366D69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DASI</a:t>
            </a:r>
          </a:p>
        </p:txBody>
      </p:sp>
      <p:pic>
        <p:nvPicPr>
          <p:cNvPr id="124931" name="Picture 3">
            <a:hlinkClick r:id="rId2"/>
            <a:extLst>
              <a:ext uri="{FF2B5EF4-FFF2-40B4-BE49-F238E27FC236}">
                <a16:creationId xmlns:a16="http://schemas.microsoft.com/office/drawing/2014/main" id="{F446C68C-209E-EBFC-92AE-71EF5BC2B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590800"/>
            <a:ext cx="46863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932" name="Text Box 4">
            <a:extLst>
              <a:ext uri="{FF2B5EF4-FFF2-40B4-BE49-F238E27FC236}">
                <a16:creationId xmlns:a16="http://schemas.microsoft.com/office/drawing/2014/main" id="{1837E179-21AF-5A9A-7255-852365351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2819400"/>
            <a:ext cx="411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http://astro.uchicago.edu/dasi/</a:t>
            </a:r>
          </a:p>
        </p:txBody>
      </p:sp>
      <p:sp>
        <p:nvSpPr>
          <p:cNvPr id="124933" name="Text Box 5">
            <a:extLst>
              <a:ext uri="{FF2B5EF4-FFF2-40B4-BE49-F238E27FC236}">
                <a16:creationId xmlns:a16="http://schemas.microsoft.com/office/drawing/2014/main" id="{8E210B52-6CCF-08C6-3587-03DE4CC33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667000"/>
            <a:ext cx="5486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/>
              <a:t>Degree Angular Scale Interferometer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/>
              <a:t>13 elemental interferometer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/>
              <a:t>Measure temp and angular power spectrum</a:t>
            </a:r>
          </a:p>
        </p:txBody>
      </p:sp>
      <p:sp>
        <p:nvSpPr>
          <p:cNvPr id="124934" name="Text Box 6">
            <a:extLst>
              <a:ext uri="{FF2B5EF4-FFF2-40B4-BE49-F238E27FC236}">
                <a16:creationId xmlns:a16="http://schemas.microsoft.com/office/drawing/2014/main" id="{586B2BD6-0212-83B5-2738-236E68BB9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343400"/>
            <a:ext cx="434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/>
              <a:t>Sampled over </a:t>
            </a:r>
            <a:r>
              <a:rPr lang="en-US" altLang="en-US" sz="2000" i="1"/>
              <a:t>l</a:t>
            </a:r>
            <a:r>
              <a:rPr lang="en-US" altLang="en-US" sz="2000"/>
              <a:t> range of 160-170 or .25-1.15 degrees</a:t>
            </a:r>
          </a:p>
        </p:txBody>
      </p:sp>
      <p:sp>
        <p:nvSpPr>
          <p:cNvPr id="124935" name="Text Box 7">
            <a:extLst>
              <a:ext uri="{FF2B5EF4-FFF2-40B4-BE49-F238E27FC236}">
                <a16:creationId xmlns:a16="http://schemas.microsoft.com/office/drawing/2014/main" id="{2724A9FA-B3F2-AD64-DE84-C9F436D9B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562600"/>
            <a:ext cx="4419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/>
              <a:t>Mount includes rotation of aperture plane along line of sight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AutoShape 2">
            <a:extLst>
              <a:ext uri="{FF2B5EF4-FFF2-40B4-BE49-F238E27FC236}">
                <a16:creationId xmlns:a16="http://schemas.microsoft.com/office/drawing/2014/main" id="{7878BB21-0B28-1D7C-2D6F-1811189BD5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WMAP</a:t>
            </a:r>
          </a:p>
        </p:txBody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id="{A9E83645-7A54-4ECB-03ED-9033A4FA52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Wilkinson Microwave Anisotropy Probe</a:t>
            </a:r>
          </a:p>
          <a:p>
            <a:r>
              <a:rPr lang="en-US" altLang="en-US"/>
              <a:t>Launched 2001 to map CMB radiation with higher resolution, sensitivity, and accuracy than COBE</a:t>
            </a:r>
          </a:p>
        </p:txBody>
      </p:sp>
      <p:pic>
        <p:nvPicPr>
          <p:cNvPr id="125956" name="Picture 4" descr="Cosmic Microwave Background Data from WMAP">
            <a:extLst>
              <a:ext uri="{FF2B5EF4-FFF2-40B4-BE49-F238E27FC236}">
                <a16:creationId xmlns:a16="http://schemas.microsoft.com/office/drawing/2014/main" id="{3D7C5FDA-EC0A-D96D-DF5E-2D8C68212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810000"/>
            <a:ext cx="430530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957" name="Text Box 5">
            <a:extLst>
              <a:ext uri="{FF2B5EF4-FFF2-40B4-BE49-F238E27FC236}">
                <a16:creationId xmlns:a16="http://schemas.microsoft.com/office/drawing/2014/main" id="{643BAD82-9CF5-DBEA-3E16-A2EF9CDFA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172200"/>
            <a:ext cx="4648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400"/>
              <a:t>http://map.gsfc.nasa.gov/m_mm/sg_earlyuniv.html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AutoShape 2">
            <a:extLst>
              <a:ext uri="{FF2B5EF4-FFF2-40B4-BE49-F238E27FC236}">
                <a16:creationId xmlns:a16="http://schemas.microsoft.com/office/drawing/2014/main" id="{11D440F8-944B-7978-3FD4-8720E18222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MAXIMA</a:t>
            </a:r>
          </a:p>
        </p:txBody>
      </p:sp>
      <p:pic>
        <p:nvPicPr>
          <p:cNvPr id="126979" name="Picture 3">
            <a:extLst>
              <a:ext uri="{FF2B5EF4-FFF2-40B4-BE49-F238E27FC236}">
                <a16:creationId xmlns:a16="http://schemas.microsoft.com/office/drawing/2014/main" id="{E9ACA507-4526-E2C4-06C0-DBC5C4FFC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57600"/>
            <a:ext cx="2743200" cy="237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980" name="Text Box 4">
            <a:extLst>
              <a:ext uri="{FF2B5EF4-FFF2-40B4-BE49-F238E27FC236}">
                <a16:creationId xmlns:a16="http://schemas.microsoft.com/office/drawing/2014/main" id="{5ABE7D0E-7CE3-9D3C-10F7-1668D01FD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6096000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200"/>
              <a:t>http://cosmology.berkeley.edu/group/cmb/image/maxima_map.gif</a:t>
            </a:r>
          </a:p>
        </p:txBody>
      </p:sp>
      <p:sp>
        <p:nvSpPr>
          <p:cNvPr id="126981" name="Rectangle 5">
            <a:extLst>
              <a:ext uri="{FF2B5EF4-FFF2-40B4-BE49-F238E27FC236}">
                <a16:creationId xmlns:a16="http://schemas.microsoft.com/office/drawing/2014/main" id="{019B3955-CD3E-744B-A1F8-C299B9A333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2667000"/>
            <a:ext cx="6019800" cy="3724275"/>
          </a:xfrm>
        </p:spPr>
        <p:txBody>
          <a:bodyPr/>
          <a:lstStyle/>
          <a:p>
            <a:r>
              <a:rPr lang="en-US" altLang="en-US" b="1"/>
              <a:t>M</a:t>
            </a:r>
            <a:r>
              <a:rPr lang="en-US" altLang="en-US"/>
              <a:t>illimeter </a:t>
            </a:r>
            <a:r>
              <a:rPr lang="en-US" altLang="en-US" b="1"/>
              <a:t>A</a:t>
            </a:r>
            <a:r>
              <a:rPr lang="en-US" altLang="en-US"/>
              <a:t>nisotropy e</a:t>
            </a:r>
            <a:r>
              <a:rPr lang="en-US" altLang="en-US" b="1"/>
              <a:t>X</a:t>
            </a:r>
            <a:r>
              <a:rPr lang="en-US" altLang="en-US"/>
              <a:t>periment </a:t>
            </a:r>
            <a:r>
              <a:rPr lang="en-US" altLang="en-US" b="1"/>
              <a:t>Im</a:t>
            </a:r>
            <a:r>
              <a:rPr lang="en-US" altLang="en-US"/>
              <a:t>aging </a:t>
            </a:r>
            <a:r>
              <a:rPr lang="en-US" altLang="en-US" b="1"/>
              <a:t>A</a:t>
            </a:r>
            <a:r>
              <a:rPr lang="en-US" altLang="en-US"/>
              <a:t>rray </a:t>
            </a:r>
          </a:p>
          <a:p>
            <a:r>
              <a:rPr lang="en-US" altLang="en-US"/>
              <a:t>angular power spectrum with a unique set of "acoustic peaks" between the angular scales of 2 degrees and 10' </a:t>
            </a:r>
          </a:p>
          <a:p>
            <a:pPr lvl="1"/>
            <a:r>
              <a:rPr lang="en-US" altLang="en-US"/>
              <a:t>can provide precise estimates of </a:t>
            </a:r>
            <a:r>
              <a:rPr lang="en-US" altLang="en-US" sz="2800"/>
              <a:t>cosmological </a:t>
            </a:r>
            <a:r>
              <a:rPr lang="en-US" altLang="en-US"/>
              <a:t>constants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AutoShape 2">
            <a:extLst>
              <a:ext uri="{FF2B5EF4-FFF2-40B4-BE49-F238E27FC236}">
                <a16:creationId xmlns:a16="http://schemas.microsoft.com/office/drawing/2014/main" id="{B6D75434-5208-814B-F902-330BA2A30F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Plank</a:t>
            </a:r>
          </a:p>
        </p:txBody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BCBEC504-47B0-BC0C-6504-F4D04CDA44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Part of the first European mission to study the “birth” of the Universe </a:t>
            </a:r>
          </a:p>
          <a:p>
            <a:r>
              <a:rPr lang="en-US" altLang="en-US"/>
              <a:t>Construction to be finished in 2005</a:t>
            </a:r>
          </a:p>
          <a:p>
            <a:r>
              <a:rPr lang="en-US" altLang="en-US"/>
              <a:t>Launched in the same rocket with Herschel in 2007</a:t>
            </a:r>
          </a:p>
          <a:p>
            <a:r>
              <a:rPr lang="en-US" altLang="en-US"/>
              <a:t>Will observe the Cosmic Microwave Background (left over radiation from the Big Bang)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AutoShape 2">
            <a:extLst>
              <a:ext uri="{FF2B5EF4-FFF2-40B4-BE49-F238E27FC236}">
                <a16:creationId xmlns:a16="http://schemas.microsoft.com/office/drawing/2014/main" id="{BA5EE02D-E4A7-6F56-930E-1148703531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PLANK</a:t>
            </a:r>
          </a:p>
        </p:txBody>
      </p:sp>
      <p:pic>
        <p:nvPicPr>
          <p:cNvPr id="135173" name="Picture 5" descr="The telescope frame mounted on the test fixture using thermally isolating struts. Image courtesy of and © 2004 Alcatel Space.">
            <a:extLst>
              <a:ext uri="{FF2B5EF4-FFF2-40B4-BE49-F238E27FC236}">
                <a16:creationId xmlns:a16="http://schemas.microsoft.com/office/drawing/2014/main" id="{30547185-6180-08E8-81C6-FC6DF6E65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2892425" cy="38862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174" name="Picture 6" descr="Click to get full image of FIRST/PLANCK">
            <a:hlinkClick r:id="rId3"/>
            <a:extLst>
              <a:ext uri="{FF2B5EF4-FFF2-40B4-BE49-F238E27FC236}">
                <a16:creationId xmlns:a16="http://schemas.microsoft.com/office/drawing/2014/main" id="{F13C34A3-700F-75E2-EF12-BFB415E13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86000"/>
            <a:ext cx="2495550" cy="4286250"/>
          </a:xfrm>
          <a:prstGeom prst="rect">
            <a:avLst/>
          </a:prstGeom>
          <a:noFill/>
          <a:ln w="222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176" name="Rectangle 8">
            <a:extLst>
              <a:ext uri="{FF2B5EF4-FFF2-40B4-BE49-F238E27FC236}">
                <a16:creationId xmlns:a16="http://schemas.microsoft.com/office/drawing/2014/main" id="{91EBF786-A78C-6925-87E5-5D07BC9EA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172200"/>
            <a:ext cx="3733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1400"/>
              <a:t>http://sci.esa.int/science-e/www/object/index.cfm?fobjectid=34875</a:t>
            </a:r>
          </a:p>
        </p:txBody>
      </p:sp>
      <p:sp>
        <p:nvSpPr>
          <p:cNvPr id="135177" name="Rectangle 9">
            <a:extLst>
              <a:ext uri="{FF2B5EF4-FFF2-40B4-BE49-F238E27FC236}">
                <a16:creationId xmlns:a16="http://schemas.microsoft.com/office/drawing/2014/main" id="{9005CDFC-3A89-E834-77A1-39BD41DBD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6172200"/>
            <a:ext cx="21955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400">
                <a:solidFill>
                  <a:schemeClr val="bg1"/>
                </a:solidFill>
              </a:rPr>
              <a:t>http://www.dsri.dk/planck/</a:t>
            </a:r>
          </a:p>
        </p:txBody>
      </p:sp>
      <p:pic>
        <p:nvPicPr>
          <p:cNvPr id="135178" name="Picture 10" descr="Spacecraft">
            <a:extLst>
              <a:ext uri="{FF2B5EF4-FFF2-40B4-BE49-F238E27FC236}">
                <a16:creationId xmlns:a16="http://schemas.microsoft.com/office/drawing/2014/main" id="{08A75F70-1E46-42B6-3B45-BD4C4CFEC738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2800" y="1828800"/>
            <a:ext cx="2982913" cy="2779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5180" name="Rectangle 12">
            <a:extLst>
              <a:ext uri="{FF2B5EF4-FFF2-40B4-BE49-F238E27FC236}">
                <a16:creationId xmlns:a16="http://schemas.microsoft.com/office/drawing/2014/main" id="{FBEB8FD8-88AD-6064-C1EC-F7B5F2CB3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038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1200">
                <a:solidFill>
                  <a:schemeClr val="bg1"/>
                </a:solidFill>
              </a:rPr>
              <a:t>http://spaceflightnow.com/news/n0006/13planck/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AutoShape 2">
            <a:extLst>
              <a:ext uri="{FF2B5EF4-FFF2-40B4-BE49-F238E27FC236}">
                <a16:creationId xmlns:a16="http://schemas.microsoft.com/office/drawing/2014/main" id="{D2C878BF-8CA7-9ECC-C16A-2B7FABC1B6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066800"/>
            <a:ext cx="7543800" cy="685800"/>
          </a:xfrm>
        </p:spPr>
        <p:txBody>
          <a:bodyPr/>
          <a:lstStyle/>
          <a:p>
            <a:r>
              <a:rPr lang="en-US" altLang="en-US" sz="3400"/>
              <a:t>The South Pole Telescope (SPT)</a:t>
            </a:r>
          </a:p>
        </p:txBody>
      </p:sp>
      <p:sp>
        <p:nvSpPr>
          <p:cNvPr id="136195" name="Rectangle 3">
            <a:extLst>
              <a:ext uri="{FF2B5EF4-FFF2-40B4-BE49-F238E27FC236}">
                <a16:creationId xmlns:a16="http://schemas.microsoft.com/office/drawing/2014/main" id="{573DC91A-1844-A70B-AC9D-A5ADBA5B7D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/>
              <a:t>An 8-meter precision submillimeter-wave telescope </a:t>
            </a:r>
          </a:p>
          <a:p>
            <a:r>
              <a:rPr lang="en-US" altLang="en-US" sz="2400"/>
              <a:t>Distant galaxy clusters through detection of their Sunyaev-Zel’dovich effect (SZE) </a:t>
            </a:r>
          </a:p>
          <a:p>
            <a:r>
              <a:rPr lang="en-US" altLang="en-US" sz="2400"/>
              <a:t>Dark Energy will be observed in great detail</a:t>
            </a:r>
          </a:p>
          <a:p>
            <a:r>
              <a:rPr lang="en-US" altLang="en-US" sz="2400"/>
              <a:t>1,000 Bolometers (heat detectors) measure the temperature differences up to 10 millionths of a degree </a:t>
            </a:r>
          </a:p>
          <a:p>
            <a:r>
              <a:rPr lang="en-US" altLang="en-US" sz="2400"/>
              <a:t>Mapping large areas of the sky will be very beneficial to modern astronomers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AutoShape 2">
            <a:extLst>
              <a:ext uri="{FF2B5EF4-FFF2-40B4-BE49-F238E27FC236}">
                <a16:creationId xmlns:a16="http://schemas.microsoft.com/office/drawing/2014/main" id="{B9C9F80F-49C7-A025-BFB5-D051E3172C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Discovery</a:t>
            </a:r>
            <a:br>
              <a:rPr lang="en-US" altLang="en-US"/>
            </a:br>
            <a:r>
              <a:rPr lang="en-US" altLang="en-US" sz="2400"/>
              <a:t>(domestic use)</a:t>
            </a:r>
          </a:p>
        </p:txBody>
      </p:sp>
      <p:pic>
        <p:nvPicPr>
          <p:cNvPr id="109573" name="Picture 5" descr="The radio range showing the radar bands L,S,C,X,K (from L to R).">
            <a:extLst>
              <a:ext uri="{FF2B5EF4-FFF2-40B4-BE49-F238E27FC236}">
                <a16:creationId xmlns:a16="http://schemas.microsoft.com/office/drawing/2014/main" id="{F7AFE557-95CA-EDCB-F4F2-721ADC676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685800"/>
            <a:ext cx="5029200" cy="115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574" name="Text Box 6">
            <a:extLst>
              <a:ext uri="{FF2B5EF4-FFF2-40B4-BE49-F238E27FC236}">
                <a16:creationId xmlns:a16="http://schemas.microsoft.com/office/drawing/2014/main" id="{CF4EEDDE-6746-ED98-EE53-4416DE494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2514600"/>
            <a:ext cx="5029200" cy="414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/>
              <a:t>Microwaves have wavelengths range from centimeters to those closer to a foot in length.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1600"/>
              <a:t>Longer are for heating food. 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1600"/>
              <a:t>Shorter waves Doppler radar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/>
              <a:t>Microwaves were first utilized by British the 1940s during WWII.</a:t>
            </a:r>
            <a:r>
              <a:rPr lang="en-US" altLang="en-US" sz="1600"/>
              <a:t> 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1600"/>
              <a:t>Sir John Randall and Dr. H. A. Boot, invented a device called a </a:t>
            </a:r>
            <a:r>
              <a:rPr lang="en-US" altLang="en-US" sz="1600" i="1"/>
              <a:t>magnetron</a:t>
            </a:r>
            <a:r>
              <a:rPr lang="en-US" altLang="en-US" sz="1600"/>
              <a:t> (Radar) using microwaves to detect Nazi warplanes.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1600"/>
              <a:t>1945, examining the magnetron, Percy Spencer’s candy bar melted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1600"/>
              <a:t>Product was marketed, thank goodness Percy was a chocolate lover!</a:t>
            </a:r>
          </a:p>
        </p:txBody>
      </p:sp>
      <p:pic>
        <p:nvPicPr>
          <p:cNvPr id="109576" name="Picture 8">
            <a:extLst>
              <a:ext uri="{FF2B5EF4-FFF2-40B4-BE49-F238E27FC236}">
                <a16:creationId xmlns:a16="http://schemas.microsoft.com/office/drawing/2014/main" id="{82DAB353-6F4A-3E7C-DFA0-7C803B0A3B22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2514600"/>
            <a:ext cx="2009775" cy="3724275"/>
          </a:xfrm>
          <a:noFill/>
          <a:ln w="19050" cap="rnd">
            <a:solidFill>
              <a:schemeClr val="tx2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9578" name="Text Box 10">
            <a:extLst>
              <a:ext uri="{FF2B5EF4-FFF2-40B4-BE49-F238E27FC236}">
                <a16:creationId xmlns:a16="http://schemas.microsoft.com/office/drawing/2014/main" id="{DC48AC0D-C56C-AFD2-911B-D432DC339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6248400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i="1"/>
              <a:t>www.sabers.org/STELLA%20CANDY%20BAR.JPG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AutoShape 2">
            <a:extLst>
              <a:ext uri="{FF2B5EF4-FFF2-40B4-BE49-F238E27FC236}">
                <a16:creationId xmlns:a16="http://schemas.microsoft.com/office/drawing/2014/main" id="{C5402A19-2E2B-8689-A69E-2FA8CFBE5E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100"/>
              <a:t>The South Pole Telescope</a:t>
            </a:r>
          </a:p>
        </p:txBody>
      </p:sp>
      <p:pic>
        <p:nvPicPr>
          <p:cNvPr id="137220" name="Picture 4">
            <a:extLst>
              <a:ext uri="{FF2B5EF4-FFF2-40B4-BE49-F238E27FC236}">
                <a16:creationId xmlns:a16="http://schemas.microsoft.com/office/drawing/2014/main" id="{40C0A0AD-2281-E2E6-C2F8-6F08D0EB5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2388"/>
            <a:ext cx="3276600" cy="251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21" name="Picture 5">
            <a:extLst>
              <a:ext uri="{FF2B5EF4-FFF2-40B4-BE49-F238E27FC236}">
                <a16:creationId xmlns:a16="http://schemas.microsoft.com/office/drawing/2014/main" id="{4B8843A5-1994-BF23-7679-706CFB469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400300"/>
            <a:ext cx="5029200" cy="377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22" name="Rectangle 6">
            <a:extLst>
              <a:ext uri="{FF2B5EF4-FFF2-40B4-BE49-F238E27FC236}">
                <a16:creationId xmlns:a16="http://schemas.microsoft.com/office/drawing/2014/main" id="{55B2B5D2-EB0A-C563-690B-BE4EB7EF2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181600"/>
            <a:ext cx="2797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600"/>
              <a:t>http://astro.uchicago.edu/spt/</a:t>
            </a:r>
          </a:p>
        </p:txBody>
      </p:sp>
      <p:sp>
        <p:nvSpPr>
          <p:cNvPr id="137223" name="Rectangle 7">
            <a:extLst>
              <a:ext uri="{FF2B5EF4-FFF2-40B4-BE49-F238E27FC236}">
                <a16:creationId xmlns:a16="http://schemas.microsoft.com/office/drawing/2014/main" id="{1FEA3CCA-7264-372C-88DF-197E24494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6025" y="6172200"/>
            <a:ext cx="538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600"/>
              <a:t>http://www.spaceflightnow.com/news/n0301/29polescope/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AutoShape 2">
            <a:extLst>
              <a:ext uri="{FF2B5EF4-FFF2-40B4-BE49-F238E27FC236}">
                <a16:creationId xmlns:a16="http://schemas.microsoft.com/office/drawing/2014/main" id="{3C93C21C-6885-960F-9C28-151ED2C6C4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Very Small Array (VSA)</a:t>
            </a:r>
          </a:p>
        </p:txBody>
      </p:sp>
      <p:sp>
        <p:nvSpPr>
          <p:cNvPr id="138243" name="Rectangle 3">
            <a:extLst>
              <a:ext uri="{FF2B5EF4-FFF2-40B4-BE49-F238E27FC236}">
                <a16:creationId xmlns:a16="http://schemas.microsoft.com/office/drawing/2014/main" id="{52566110-4DC6-3496-E0B2-5454FABD8C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411663"/>
          </a:xfrm>
        </p:spPr>
        <p:txBody>
          <a:bodyPr/>
          <a:lstStyle/>
          <a:p>
            <a:r>
              <a:rPr lang="en-US" altLang="en-US" sz="2600"/>
              <a:t>Will be built as an Inferometer, due to the changing weather patterns and the basic noise of the instruments that are experienced</a:t>
            </a:r>
          </a:p>
          <a:p>
            <a:r>
              <a:rPr lang="en-US" altLang="en-US" sz="2600"/>
              <a:t>Uses radio signals received by each antenna</a:t>
            </a:r>
          </a:p>
          <a:p>
            <a:r>
              <a:rPr lang="en-US" altLang="en-US" sz="2600"/>
              <a:t>Construction finished in 1999</a:t>
            </a:r>
            <a:r>
              <a:rPr lang="en-US" altLang="en-US" sz="2600">
                <a:sym typeface="Wingdings" panose="05000000000000000000" pitchFamily="2" charset="2"/>
              </a:rPr>
              <a:t> now in Tenerife</a:t>
            </a:r>
            <a:r>
              <a:rPr lang="en-US" altLang="en-US" sz="2600"/>
              <a:t> </a:t>
            </a:r>
          </a:p>
        </p:txBody>
      </p:sp>
      <p:pic>
        <p:nvPicPr>
          <p:cNvPr id="138244" name="Picture 4">
            <a:extLst>
              <a:ext uri="{FF2B5EF4-FFF2-40B4-BE49-F238E27FC236}">
                <a16:creationId xmlns:a16="http://schemas.microsoft.com/office/drawing/2014/main" id="{0BA49E26-C0B8-118D-58EB-F7570DAF9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0"/>
            <a:ext cx="57912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245" name="Rectangle 5">
            <a:extLst>
              <a:ext uri="{FF2B5EF4-FFF2-40B4-BE49-F238E27FC236}">
                <a16:creationId xmlns:a16="http://schemas.microsoft.com/office/drawing/2014/main" id="{469C7EA9-B5F3-AE1F-C0A4-88CB0E93C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5105400"/>
            <a:ext cx="18288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/>
              <a:t>http://www.mrao.cam.ac.uk/telescopes/vsa/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AutoShape 2">
            <a:extLst>
              <a:ext uri="{FF2B5EF4-FFF2-40B4-BE49-F238E27FC236}">
                <a16:creationId xmlns:a16="http://schemas.microsoft.com/office/drawing/2014/main" id="{0D58E99F-5275-82E4-6950-E6C299F1B7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Very Small Array</a:t>
            </a:r>
          </a:p>
        </p:txBody>
      </p:sp>
      <p:pic>
        <p:nvPicPr>
          <p:cNvPr id="139268" name="Picture 4">
            <a:hlinkClick r:id="rId2"/>
            <a:extLst>
              <a:ext uri="{FF2B5EF4-FFF2-40B4-BE49-F238E27FC236}">
                <a16:creationId xmlns:a16="http://schemas.microsoft.com/office/drawing/2014/main" id="{483BF788-4240-6622-DF41-60F5654F6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352800"/>
            <a:ext cx="2286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269" name="Picture 5" descr="Array top view">
            <a:hlinkClick r:id="rId4"/>
            <a:extLst>
              <a:ext uri="{FF2B5EF4-FFF2-40B4-BE49-F238E27FC236}">
                <a16:creationId xmlns:a16="http://schemas.microsoft.com/office/drawing/2014/main" id="{CD3AC56F-62AF-1035-27D9-81FB9FEE7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67000"/>
            <a:ext cx="2800350" cy="3733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270" name="Picture 6">
            <a:extLst>
              <a:ext uri="{FF2B5EF4-FFF2-40B4-BE49-F238E27FC236}">
                <a16:creationId xmlns:a16="http://schemas.microsoft.com/office/drawing/2014/main" id="{6F27C3BA-0DE5-773E-AD95-B01E91D4D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43000"/>
            <a:ext cx="4267200" cy="299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271" name="Rectangle 7">
            <a:extLst>
              <a:ext uri="{FF2B5EF4-FFF2-40B4-BE49-F238E27FC236}">
                <a16:creationId xmlns:a16="http://schemas.microsoft.com/office/drawing/2014/main" id="{1AAFAAAF-E018-3663-E7EF-D95506A0F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7244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altLang="en-US" sz="1200" i="1">
                <a:solidFill>
                  <a:schemeClr val="bg1"/>
                </a:solidFill>
              </a:rPr>
              <a:t>www.jb.man.ac.uk/tech/ technology/array-top.jpg </a:t>
            </a:r>
          </a:p>
        </p:txBody>
      </p:sp>
      <p:sp>
        <p:nvSpPr>
          <p:cNvPr id="139272" name="Rectangle 8">
            <a:extLst>
              <a:ext uri="{FF2B5EF4-FFF2-40B4-BE49-F238E27FC236}">
                <a16:creationId xmlns:a16="http://schemas.microsoft.com/office/drawing/2014/main" id="{E06ED3BF-B2BD-9A3F-8D98-81A16246A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484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altLang="en-US" sz="1200" i="1"/>
              <a:t>www.mrao.cam.ac.uk/ telescopes/vsa/ext-array.jpg </a:t>
            </a:r>
          </a:p>
        </p:txBody>
      </p:sp>
      <p:sp>
        <p:nvSpPr>
          <p:cNvPr id="139273" name="Rectangle 9">
            <a:extLst>
              <a:ext uri="{FF2B5EF4-FFF2-40B4-BE49-F238E27FC236}">
                <a16:creationId xmlns:a16="http://schemas.microsoft.com/office/drawing/2014/main" id="{93CEB6EF-366E-6CB3-78CF-D4B521EBD7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4114800"/>
            <a:ext cx="3505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altLang="en-US" sz="1400" i="1"/>
              <a:t>www.mpifr-bonn.mpg.de/.../ teleskope/vsa_art1.jpg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AutoShape 2">
            <a:extLst>
              <a:ext uri="{FF2B5EF4-FFF2-40B4-BE49-F238E27FC236}">
                <a16:creationId xmlns:a16="http://schemas.microsoft.com/office/drawing/2014/main" id="{19E5C924-E2B2-FF21-F83E-B5DBED2769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Bibliography</a:t>
            </a:r>
          </a:p>
        </p:txBody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50E6CB12-8A07-14AE-9DF3-24B489CFFB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8077200" cy="37242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1800">
                <a:hlinkClick r:id="rId2"/>
              </a:rPr>
              <a:t>http://www.archeops.org/</a:t>
            </a:r>
            <a:endParaRPr lang="en-US" altLang="en-US" sz="1800"/>
          </a:p>
          <a:p>
            <a:pPr>
              <a:lnSpc>
                <a:spcPct val="80000"/>
              </a:lnSpc>
            </a:pPr>
            <a:r>
              <a:rPr lang="en-US" altLang="en-US" sz="1800">
                <a:hlinkClick r:id="rId3"/>
              </a:rPr>
              <a:t>http://cmb.phys.cwru.edu/boomerang/</a:t>
            </a:r>
            <a:endParaRPr lang="en-US" altLang="en-US" sz="1800"/>
          </a:p>
          <a:p>
            <a:pPr>
              <a:lnSpc>
                <a:spcPct val="80000"/>
              </a:lnSpc>
            </a:pPr>
            <a:r>
              <a:rPr lang="en-US" altLang="en-US" sz="1800">
                <a:hlinkClick r:id="rId4"/>
              </a:rPr>
              <a:t>http://www.astro.caltech.edu/~tjp/CBI/</a:t>
            </a:r>
            <a:endParaRPr lang="en-US" altLang="en-US" sz="1800"/>
          </a:p>
          <a:p>
            <a:pPr>
              <a:lnSpc>
                <a:spcPct val="80000"/>
              </a:lnSpc>
            </a:pPr>
            <a:r>
              <a:rPr lang="en-US" altLang="en-US" sz="1800">
                <a:hlinkClick r:id="rId5"/>
              </a:rPr>
              <a:t>http://astro.uchicago.edu/dasi/</a:t>
            </a:r>
            <a:endParaRPr lang="en-US" altLang="en-US" sz="1800"/>
          </a:p>
          <a:p>
            <a:pPr>
              <a:lnSpc>
                <a:spcPct val="80000"/>
              </a:lnSpc>
            </a:pPr>
            <a:r>
              <a:rPr lang="en-US" altLang="en-US" sz="1800">
                <a:hlinkClick r:id="rId6"/>
              </a:rPr>
              <a:t>http://map.gsfc.nasa.gov/</a:t>
            </a:r>
            <a:endParaRPr lang="en-US" altLang="en-US" sz="1800"/>
          </a:p>
          <a:p>
            <a:pPr>
              <a:lnSpc>
                <a:spcPct val="80000"/>
              </a:lnSpc>
            </a:pPr>
            <a:r>
              <a:rPr lang="en-US" altLang="en-US" sz="1800">
                <a:hlinkClick r:id="rId7"/>
              </a:rPr>
              <a:t>http://cosmology.berkeley.edu/group/cmb/index.html</a:t>
            </a:r>
            <a:endParaRPr lang="en-US" altLang="en-US" sz="1800"/>
          </a:p>
          <a:p>
            <a:pPr>
              <a:lnSpc>
                <a:spcPct val="80000"/>
              </a:lnSpc>
            </a:pPr>
            <a:r>
              <a:rPr lang="en-US" altLang="en-US" sz="1800">
                <a:hlinkClick r:id="rId8"/>
              </a:rPr>
              <a:t>http://imagers.gsfc.nasa.gov/ems/micro.html</a:t>
            </a:r>
            <a:endParaRPr lang="en-US" altLang="en-US" sz="1800"/>
          </a:p>
          <a:p>
            <a:pPr>
              <a:lnSpc>
                <a:spcPct val="80000"/>
              </a:lnSpc>
            </a:pPr>
            <a:r>
              <a:rPr lang="en-US" altLang="en-US" sz="1800">
                <a:latin typeface="Arial Unicode MS" charset="-128"/>
              </a:rPr>
              <a:t>Comins &amp; Kaufmann III, </a:t>
            </a:r>
            <a:r>
              <a:rPr lang="en-US" altLang="en-US" sz="1800" u="sng">
                <a:latin typeface="Arial Unicode MS" charset="-128"/>
              </a:rPr>
              <a:t>Discovering the Universe</a:t>
            </a:r>
            <a:r>
              <a:rPr lang="en-US" altLang="en-US" sz="1800">
                <a:latin typeface="Arial Unicode MS" charset="-128"/>
              </a:rPr>
              <a:t>; 2003</a:t>
            </a:r>
            <a:endParaRPr lang="en-US" altLang="en-US" sz="1800" u="sng">
              <a:latin typeface="Arial Unicode MS" charset="-128"/>
            </a:endParaRPr>
          </a:p>
          <a:p>
            <a:pPr>
              <a:lnSpc>
                <a:spcPct val="80000"/>
              </a:lnSpc>
            </a:pPr>
            <a:r>
              <a:rPr lang="en-US" altLang="en-US" sz="1800">
                <a:latin typeface="Arial Unicode MS" charset="-128"/>
                <a:hlinkClick r:id="rId9"/>
              </a:rPr>
              <a:t>http://aether.lbl.gov/www/projects/cobe/COBE_Home/DMR_Images.html</a:t>
            </a:r>
            <a:endParaRPr lang="en-US" altLang="en-US" sz="1800">
              <a:latin typeface="Arial Unicode MS" charset="-128"/>
            </a:endParaRPr>
          </a:p>
          <a:p>
            <a:pPr>
              <a:lnSpc>
                <a:spcPct val="80000"/>
              </a:lnSpc>
            </a:pPr>
            <a:r>
              <a:rPr lang="en-US" altLang="en-US" sz="1800">
                <a:latin typeface="Arial Unicode MS" charset="-128"/>
                <a:hlinkClick r:id="rId10"/>
              </a:rPr>
              <a:t>http://map.gsfc.nasa.gov/m_uni/uni_101bbtest3.html</a:t>
            </a:r>
            <a:endParaRPr lang="en-US" altLang="en-US" sz="1800">
              <a:latin typeface="Arial Unicode MS" charset="-128"/>
            </a:endParaRPr>
          </a:p>
          <a:p>
            <a:pPr>
              <a:lnSpc>
                <a:spcPct val="80000"/>
              </a:lnSpc>
            </a:pPr>
            <a:r>
              <a:rPr lang="en-US" altLang="en-US" sz="1800">
                <a:latin typeface="Arial Unicode MS" charset="-128"/>
                <a:hlinkClick r:id="rId11"/>
              </a:rPr>
              <a:t>http://nacho.princeton.edu/fowler/Talks/Brazosport_2001/slide30.html</a:t>
            </a:r>
            <a:endParaRPr lang="en-US" altLang="en-US" sz="1800">
              <a:latin typeface="Arial Unicode MS" charset="-128"/>
            </a:endParaRPr>
          </a:p>
          <a:p>
            <a:pPr>
              <a:lnSpc>
                <a:spcPct val="80000"/>
              </a:lnSpc>
            </a:pPr>
            <a:r>
              <a:rPr lang="en-US" altLang="en-US" sz="1800">
                <a:latin typeface="Arial Unicode MS" charset="-128"/>
                <a:hlinkClick r:id="rId12"/>
              </a:rPr>
              <a:t>http://www.ideafinder.com/history/inventions/story068.htm</a:t>
            </a:r>
            <a:endParaRPr lang="en-US" altLang="en-US" sz="1800">
              <a:latin typeface="Arial Unicode MS" charset="-128"/>
            </a:endParaRPr>
          </a:p>
          <a:p>
            <a:pPr>
              <a:lnSpc>
                <a:spcPct val="80000"/>
              </a:lnSpc>
            </a:pPr>
            <a:endParaRPr lang="en-US" altLang="en-US" sz="1800">
              <a:latin typeface="Arial Unicode MS" charset="-128"/>
            </a:endParaRPr>
          </a:p>
          <a:p>
            <a:pPr>
              <a:lnSpc>
                <a:spcPct val="80000"/>
              </a:lnSpc>
            </a:pPr>
            <a:endParaRPr lang="en-US" altLang="en-US" sz="1800"/>
          </a:p>
          <a:p>
            <a:pPr>
              <a:lnSpc>
                <a:spcPct val="80000"/>
              </a:lnSpc>
            </a:pPr>
            <a:endParaRPr lang="en-US" altLang="en-US"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AutoShape 2">
            <a:extLst>
              <a:ext uri="{FF2B5EF4-FFF2-40B4-BE49-F238E27FC236}">
                <a16:creationId xmlns:a16="http://schemas.microsoft.com/office/drawing/2014/main" id="{811AB54C-2935-7D9C-B5B5-6E40506280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400"/>
              <a:t>C</a:t>
            </a:r>
            <a:r>
              <a:rPr lang="en-US" altLang="en-US" sz="3800"/>
              <a:t>osmic </a:t>
            </a:r>
            <a:r>
              <a:rPr lang="en-US" altLang="en-US" sz="4000"/>
              <a:t>M</a:t>
            </a:r>
            <a:r>
              <a:rPr lang="en-US" altLang="en-US" sz="3800"/>
              <a:t>icrowave </a:t>
            </a:r>
            <a:r>
              <a:rPr lang="en-US" altLang="en-US" sz="4400"/>
              <a:t>B</a:t>
            </a:r>
            <a:r>
              <a:rPr lang="en-US" altLang="en-US" sz="3800"/>
              <a:t>ackground</a:t>
            </a:r>
            <a:r>
              <a:rPr lang="en-US" altLang="en-US" sz="3400"/>
              <a:t> </a:t>
            </a:r>
            <a:r>
              <a:rPr lang="en-US" altLang="en-US" sz="3000"/>
              <a:t>(CMB)</a:t>
            </a:r>
          </a:p>
        </p:txBody>
      </p:sp>
      <p:sp>
        <p:nvSpPr>
          <p:cNvPr id="111620" name="Text Box 4">
            <a:extLst>
              <a:ext uri="{FF2B5EF4-FFF2-40B4-BE49-F238E27FC236}">
                <a16:creationId xmlns:a16="http://schemas.microsoft.com/office/drawing/2014/main" id="{35E44085-B8F8-86EA-9509-07A1102D6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514600"/>
            <a:ext cx="708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pic>
        <p:nvPicPr>
          <p:cNvPr id="111626" name="Picture 10">
            <a:extLst>
              <a:ext uri="{FF2B5EF4-FFF2-40B4-BE49-F238E27FC236}">
                <a16:creationId xmlns:a16="http://schemas.microsoft.com/office/drawing/2014/main" id="{253734A6-9EC4-CF8E-3A97-E6D53147FE71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2438400"/>
            <a:ext cx="7239000" cy="4241800"/>
          </a:xfr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1628" name="Text Box 12">
            <a:extLst>
              <a:ext uri="{FF2B5EF4-FFF2-40B4-BE49-F238E27FC236}">
                <a16:creationId xmlns:a16="http://schemas.microsoft.com/office/drawing/2014/main" id="{2DF68815-A126-72CD-C6F0-D9A015BE5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743200"/>
            <a:ext cx="54864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b="1"/>
              <a:t>1960's at scientists at Bell Laboratories detected background noise using a special “low noise” antenna.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b="1"/>
              <a:t>This static noise came from every direction and did not vary in intensity.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b="1"/>
              <a:t>The scientists soon realized they had discovered the cosmic microwave background radiation. 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altLang="en-US" b="1"/>
          </a:p>
          <a:p>
            <a:pPr>
              <a:spcBef>
                <a:spcPct val="50000"/>
              </a:spcBef>
            </a:pPr>
            <a:r>
              <a:rPr lang="en-US" altLang="en-US" b="1" i="1"/>
              <a:t>“This radiation, which fills the entire Universe, is believed to be a clue to it's beginning, something known as the Big Bang.”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altLang="en-US" b="1" i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AutoShape 2">
            <a:extLst>
              <a:ext uri="{FF2B5EF4-FFF2-40B4-BE49-F238E27FC236}">
                <a16:creationId xmlns:a16="http://schemas.microsoft.com/office/drawing/2014/main" id="{90E1A804-EB30-91AB-B71A-0244632441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Big Bang Model</a:t>
            </a:r>
          </a:p>
        </p:txBody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9819D786-1038-4F88-D25D-190CBF6A280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2362200"/>
            <a:ext cx="6019800" cy="372427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400"/>
              <a:t>    Universe was once much smaller, hotter, and denser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400"/>
          </a:p>
          <a:p>
            <a:pPr lvl="1"/>
            <a:r>
              <a:rPr lang="en-US" altLang="en-US" sz="2000"/>
              <a:t>Based off of Einstein’s theory of general relativity</a:t>
            </a:r>
          </a:p>
          <a:p>
            <a:pPr lvl="1"/>
            <a:r>
              <a:rPr lang="en-US" altLang="en-US" sz="2000"/>
              <a:t>Expansion of the universe – 1929</a:t>
            </a:r>
          </a:p>
          <a:p>
            <a:pPr lvl="1"/>
            <a:r>
              <a:rPr lang="en-US" altLang="en-US" sz="2000"/>
              <a:t>Lightest elements</a:t>
            </a:r>
          </a:p>
          <a:p>
            <a:pPr lvl="2"/>
            <a:r>
              <a:rPr lang="en-US" altLang="en-US" sz="1800"/>
              <a:t>Deuterium, helium, lithium</a:t>
            </a:r>
          </a:p>
          <a:p>
            <a:pPr lvl="1"/>
            <a:r>
              <a:rPr lang="en-US" altLang="en-US" sz="2000"/>
              <a:t>CMB</a:t>
            </a:r>
          </a:p>
        </p:txBody>
      </p:sp>
      <p:pic>
        <p:nvPicPr>
          <p:cNvPr id="130053" name="Picture 5">
            <a:extLst>
              <a:ext uri="{FF2B5EF4-FFF2-40B4-BE49-F238E27FC236}">
                <a16:creationId xmlns:a16="http://schemas.microsoft.com/office/drawing/2014/main" id="{2D104948-7689-E400-513F-96844CEB3C2A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4648200"/>
            <a:ext cx="3429000" cy="2008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0055" name="Text Box 7">
            <a:extLst>
              <a:ext uri="{FF2B5EF4-FFF2-40B4-BE49-F238E27FC236}">
                <a16:creationId xmlns:a16="http://schemas.microsoft.com/office/drawing/2014/main" id="{F756FC9C-23A9-DE85-8832-E9C9A58CA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6400800"/>
            <a:ext cx="3581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bg1"/>
                </a:solidFill>
              </a:rPr>
              <a:t>oldwww.internet2.edu/apps/html/archives.html</a:t>
            </a:r>
            <a:endParaRPr lang="en-US" altLang="en-US" sz="12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AutoShape 2">
            <a:extLst>
              <a:ext uri="{FF2B5EF4-FFF2-40B4-BE49-F238E27FC236}">
                <a16:creationId xmlns:a16="http://schemas.microsoft.com/office/drawing/2014/main" id="{18F0892A-AEE7-1BFC-AC82-EE0079AA25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What the CMB tells us about the Universe</a:t>
            </a:r>
          </a:p>
        </p:txBody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114925D2-8DD5-86F8-3BD9-363CB7EB21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2667000"/>
            <a:ext cx="7693025" cy="3724275"/>
          </a:xfrm>
        </p:spPr>
        <p:txBody>
          <a:bodyPr/>
          <a:lstStyle/>
          <a:p>
            <a:r>
              <a:rPr lang="en-US" altLang="en-US" sz="2400"/>
              <a:t>The geometry of the universe</a:t>
            </a:r>
          </a:p>
          <a:p>
            <a:r>
              <a:rPr lang="en-US" altLang="en-US" sz="2400"/>
              <a:t>Whether the universe will expand or collapse</a:t>
            </a:r>
          </a:p>
          <a:p>
            <a:r>
              <a:rPr lang="en-US" altLang="en-US" sz="2400"/>
              <a:t>How much matter there is in the universe</a:t>
            </a:r>
          </a:p>
          <a:p>
            <a:r>
              <a:rPr lang="en-US" altLang="en-US" sz="2400"/>
              <a:t>Amount and nature of dark matter and energy</a:t>
            </a:r>
          </a:p>
          <a:p>
            <a:r>
              <a:rPr lang="en-US" altLang="en-US" sz="2400"/>
              <a:t>Expansion rate of the universe</a:t>
            </a:r>
          </a:p>
          <a:p>
            <a:r>
              <a:rPr lang="en-US" altLang="en-US" sz="2400"/>
              <a:t>Age of the universe</a:t>
            </a:r>
          </a:p>
          <a:p>
            <a:r>
              <a:rPr lang="en-US" altLang="en-US" sz="2400"/>
              <a:t>The origins of galaxies and galaxy clusters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AutoShape 2">
            <a:extLst>
              <a:ext uri="{FF2B5EF4-FFF2-40B4-BE49-F238E27FC236}">
                <a16:creationId xmlns:a16="http://schemas.microsoft.com/office/drawing/2014/main" id="{E506A64A-B49A-8C34-E394-EBBE828C1E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Origins of the CMB</a:t>
            </a:r>
          </a:p>
        </p:txBody>
      </p:sp>
      <p:sp>
        <p:nvSpPr>
          <p:cNvPr id="131075" name="Rectangle 3">
            <a:extLst>
              <a:ext uri="{FF2B5EF4-FFF2-40B4-BE49-F238E27FC236}">
                <a16:creationId xmlns:a16="http://schemas.microsoft.com/office/drawing/2014/main" id="{2F723602-B09D-1005-5DF8-1030E46205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2590800"/>
            <a:ext cx="7693025" cy="3724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Universe cooled as expanded – became less dense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Density variations affected temp. of photons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Dense regions = hot spots in CMB</a:t>
            </a:r>
          </a:p>
          <a:p>
            <a:pPr>
              <a:lnSpc>
                <a:spcPct val="90000"/>
              </a:lnSpc>
            </a:pPr>
            <a:r>
              <a:rPr lang="en-US" altLang="en-US"/>
              <a:t>300,000 years – cooled enough to form atoms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Photons traveled through – form relic radiation</a:t>
            </a:r>
          </a:p>
          <a:p>
            <a:pPr>
              <a:lnSpc>
                <a:spcPct val="90000"/>
              </a:lnSpc>
            </a:pPr>
            <a:r>
              <a:rPr lang="en-US" altLang="en-US"/>
              <a:t>Gravitational collapse – 1 billion years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Created galaxies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2" name="AutoShape 6">
            <a:extLst>
              <a:ext uri="{FF2B5EF4-FFF2-40B4-BE49-F238E27FC236}">
                <a16:creationId xmlns:a16="http://schemas.microsoft.com/office/drawing/2014/main" id="{744CACC6-E5AD-55AF-9DA5-D72696A8F9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      Brief History and COBE</a:t>
            </a:r>
          </a:p>
        </p:txBody>
      </p:sp>
      <p:pic>
        <p:nvPicPr>
          <p:cNvPr id="80921" name="Picture 25">
            <a:extLst>
              <a:ext uri="{FF2B5EF4-FFF2-40B4-BE49-F238E27FC236}">
                <a16:creationId xmlns:a16="http://schemas.microsoft.com/office/drawing/2014/main" id="{3F6C2C14-7E86-2FF7-B846-FA262D45E345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clrChange>
              <a:clrFrom>
                <a:srgbClr val="C6BD8C"/>
              </a:clrFrom>
              <a:clrTo>
                <a:srgbClr val="C6BD8C">
                  <a:alpha val="0"/>
                </a:srgbClr>
              </a:clrTo>
            </a:clrChange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0" t="847" r="6267"/>
          <a:stretch>
            <a:fillRect/>
          </a:stretch>
        </p:blipFill>
        <p:spPr>
          <a:xfrm>
            <a:off x="5562600" y="3352800"/>
            <a:ext cx="3276600" cy="2743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0904" name="Text Box 8">
            <a:extLst>
              <a:ext uri="{FF2B5EF4-FFF2-40B4-BE49-F238E27FC236}">
                <a16:creationId xmlns:a16="http://schemas.microsoft.com/office/drawing/2014/main" id="{5A4EF767-8FCB-4692-A9EC-DE7322DBD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590800"/>
            <a:ext cx="4800600" cy="401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i="1"/>
              <a:t>“The cosmic microwave background radiation is a </a:t>
            </a:r>
            <a:r>
              <a:rPr lang="en-US" altLang="en-US" sz="1600" b="1" i="1"/>
              <a:t>remnant of the Big Bang</a:t>
            </a:r>
            <a:r>
              <a:rPr lang="en-US" altLang="en-US" sz="1600" i="1"/>
              <a:t> and the fluctuations are the imprint of density contrast in the early universe.”</a:t>
            </a:r>
            <a:endParaRPr lang="en-US" altLang="en-US" sz="120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000"/>
              <a:t>COBE</a:t>
            </a:r>
            <a:r>
              <a:rPr lang="en-US" altLang="en-US"/>
              <a:t> (</a:t>
            </a:r>
            <a:r>
              <a:rPr lang="en-US" altLang="en-US" sz="1600"/>
              <a:t>November 18, 1989- 1993</a:t>
            </a:r>
            <a:r>
              <a:rPr lang="en-US" altLang="en-US"/>
              <a:t>) </a:t>
            </a:r>
          </a:p>
          <a:p>
            <a:pPr>
              <a:spcBef>
                <a:spcPct val="50000"/>
              </a:spcBef>
            </a:pPr>
            <a:r>
              <a:rPr lang="en-US" altLang="en-US" sz="1600"/>
              <a:t> Frequent observations were made over 6 mo.  periods for 4 years.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/>
              <a:t>DIRBE (</a:t>
            </a:r>
            <a:r>
              <a:rPr lang="en-US" altLang="en-US" sz="1400" i="1"/>
              <a:t>Diffuse InfraRed Experiment</a:t>
            </a:r>
            <a:r>
              <a:rPr lang="en-US" altLang="en-US"/>
              <a:t>)  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/>
              <a:t> FIRAS (</a:t>
            </a:r>
            <a:r>
              <a:rPr lang="en-US" altLang="en-US" sz="1400" i="1"/>
              <a:t>Far-InfaRed Absolute Spectrophotometer</a:t>
            </a:r>
            <a:r>
              <a:rPr lang="en-US" altLang="en-US"/>
              <a:t>) 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b="1"/>
              <a:t> DMR (</a:t>
            </a:r>
            <a:r>
              <a:rPr lang="en-US" altLang="en-US" sz="1400" b="1" i="1"/>
              <a:t>Differential Microwave Radiometers</a:t>
            </a:r>
            <a:r>
              <a:rPr lang="en-US" altLang="en-US" b="1"/>
              <a:t>)</a:t>
            </a:r>
            <a:r>
              <a:rPr lang="en-US" altLang="en-US"/>
              <a:t> 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altLang="en-US" sz="1600"/>
          </a:p>
        </p:txBody>
      </p:sp>
      <p:sp>
        <p:nvSpPr>
          <p:cNvPr id="80919" name="Text Box 23">
            <a:extLst>
              <a:ext uri="{FF2B5EF4-FFF2-40B4-BE49-F238E27FC236}">
                <a16:creationId xmlns:a16="http://schemas.microsoft.com/office/drawing/2014/main" id="{BE5EC929-4923-B8D1-2838-19198C569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743200"/>
            <a:ext cx="266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/>
              <a:t>DMR Receiver</a:t>
            </a:r>
            <a:r>
              <a:rPr lang="en-US" altLang="en-US" sz="2000" b="1"/>
              <a:t> </a:t>
            </a:r>
          </a:p>
        </p:txBody>
      </p:sp>
      <p:graphicFrame>
        <p:nvGraphicFramePr>
          <p:cNvPr id="80925" name="Object 29">
            <a:extLst>
              <a:ext uri="{FF2B5EF4-FFF2-40B4-BE49-F238E27FC236}">
                <a16:creationId xmlns:a16="http://schemas.microsoft.com/office/drawing/2014/main" id="{2CC2B03F-DB45-150F-F62C-0F50ED0D6FAB}"/>
              </a:ext>
            </a:extLst>
          </p:cNvPr>
          <p:cNvGraphicFramePr>
            <a:graphicFrameLocks noChangeAspect="1"/>
          </p:cNvGraphicFramePr>
          <p:nvPr>
            <p:ph sz="quarter" idx="3"/>
          </p:nvPr>
        </p:nvGraphicFramePr>
        <p:xfrm>
          <a:off x="5638800" y="6248400"/>
          <a:ext cx="17526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2676899" imgH="2676899" progId="MSPhotoEd.3">
                  <p:embed/>
                </p:oleObj>
              </mc:Choice>
              <mc:Fallback>
                <p:oleObj name="Photo Editor Photo" r:id="rId3" imgW="2676899" imgH="2676899" progId="MSPhotoEd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667" t="23334" r="16667" b="6667"/>
                      <a:stretch>
                        <a:fillRect/>
                      </a:stretch>
                    </p:blipFill>
                    <p:spPr bwMode="auto">
                      <a:xfrm>
                        <a:off x="5638800" y="6248400"/>
                        <a:ext cx="17526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04078E-6 C 0.00226 0.00904 0.00452 0.01831 -0.02187 -0.01089 C -0.04826 -0.04008 -0.15312 -0.12025 -0.15885 -0.17539 C -0.16458 -0.23053 -0.09375 -0.31765 -0.05607 -0.34175 C -0.0184 -0.36584 0.04271 -0.28915 0.06719 -0.31997 C 0.09167 -0.35078 0.11511 -0.48262 0.09046 -0.52641 C 0.0658 -0.5702 -0.05156 -0.59406 -0.08073 -0.58317 C -0.10989 -0.57228 -0.10503 -0.48192 -0.08489 -0.46061 C -0.06475 -0.43929 0.01615 -0.42539 0.03976 -0.45528 C 0.06337 -0.48517 0.03889 -0.58688 0.05625 -0.63994 C 0.07362 -0.693 0.12535 -0.75208 0.14393 -0.7734 C 0.1625 -0.79471 0.16476 -0.78127 0.16719 -0.76784 " pathEditMode="relative" ptsTypes="aaaaaaaaaaaA">
                                      <p:cBhvr>
                                        <p:cTn id="6" dur="2000" fill="hold"/>
                                        <p:tgtEl>
                                          <p:spTgt spid="809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6" name="AutoShape 6">
            <a:extLst>
              <a:ext uri="{FF2B5EF4-FFF2-40B4-BE49-F238E27FC236}">
                <a16:creationId xmlns:a16="http://schemas.microsoft.com/office/drawing/2014/main" id="{2D96B89F-FD19-1F54-2E79-BC6FC7B5E5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Differential Microwave Radiometer</a:t>
            </a:r>
          </a:p>
        </p:txBody>
      </p:sp>
      <p:graphicFrame>
        <p:nvGraphicFramePr>
          <p:cNvPr id="97301" name="Object 21">
            <a:extLst>
              <a:ext uri="{FF2B5EF4-FFF2-40B4-BE49-F238E27FC236}">
                <a16:creationId xmlns:a16="http://schemas.microsoft.com/office/drawing/2014/main" id="{22691F0C-EC0D-AA55-5AB3-B564AF3EFED7}"/>
              </a:ext>
            </a:extLst>
          </p:cNvPr>
          <p:cNvGraphicFramePr>
            <a:graphicFrameLocks noChangeAspect="1"/>
          </p:cNvGraphicFramePr>
          <p:nvPr>
            <p:ph sz="half" idx="1"/>
          </p:nvPr>
        </p:nvGraphicFramePr>
        <p:xfrm>
          <a:off x="762000" y="2895600"/>
          <a:ext cx="2262188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5830114" imgH="7542857" progId="Paint.Picture">
                  <p:embed/>
                </p:oleObj>
              </mc:Choice>
              <mc:Fallback>
                <p:oleObj name="Bitmap Image" r:id="rId2" imgW="5830114" imgH="7542857" progId="Paint.Picture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3231" t="6139" r="12679" b="7928"/>
                      <a:stretch>
                        <a:fillRect/>
                      </a:stretch>
                    </p:blipFill>
                    <p:spPr bwMode="auto">
                      <a:xfrm>
                        <a:off x="762000" y="2895600"/>
                        <a:ext cx="2262188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88" name="Text Box 8">
            <a:extLst>
              <a:ext uri="{FF2B5EF4-FFF2-40B4-BE49-F238E27FC236}">
                <a16:creationId xmlns:a16="http://schemas.microsoft.com/office/drawing/2014/main" id="{496C8C57-8245-D3B8-E9EE-48358CAB2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2514600"/>
            <a:ext cx="327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endParaRPr lang="en-US" altLang="en-US"/>
          </a:p>
        </p:txBody>
      </p:sp>
      <p:sp>
        <p:nvSpPr>
          <p:cNvPr id="97291" name="Rectangle 11">
            <a:extLst>
              <a:ext uri="{FF2B5EF4-FFF2-40B4-BE49-F238E27FC236}">
                <a16:creationId xmlns:a16="http://schemas.microsoft.com/office/drawing/2014/main" id="{6D69BEAE-C0CC-14C4-1658-D693EC2E9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2667000"/>
            <a:ext cx="6172200" cy="392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700"/>
              <a:t>Variations in intensity of the cosmic microwave background, show the post-Big Bang matter and energy distribution.</a:t>
            </a:r>
          </a:p>
          <a:p>
            <a:endParaRPr lang="en-US" altLang="en-US" sz="1700"/>
          </a:p>
          <a:p>
            <a:pPr>
              <a:buFontTx/>
              <a:buChar char="•"/>
            </a:pPr>
            <a:r>
              <a:rPr lang="en-US" altLang="en-US"/>
              <a:t>Uniformity / Isotropic CMB (</a:t>
            </a:r>
            <a:r>
              <a:rPr lang="en-US" altLang="en-US" i="1"/>
              <a:t>top</a:t>
            </a:r>
            <a:r>
              <a:rPr lang="en-US" altLang="en-US"/>
              <a:t>)</a:t>
            </a:r>
          </a:p>
          <a:p>
            <a:pPr lvl="1">
              <a:buFontTx/>
              <a:buChar char="•"/>
            </a:pPr>
            <a:r>
              <a:rPr lang="en-US" altLang="en-US"/>
              <a:t> </a:t>
            </a:r>
            <a:r>
              <a:rPr lang="en-US" altLang="en-US" sz="1600"/>
              <a:t>temperature of CMB</a:t>
            </a:r>
          </a:p>
          <a:p>
            <a:pPr lvl="1"/>
            <a:endParaRPr lang="en-US" altLang="en-US" sz="1600"/>
          </a:p>
          <a:p>
            <a:pPr>
              <a:buFontTx/>
              <a:buChar char="•"/>
            </a:pPr>
            <a:r>
              <a:rPr lang="en-US" altLang="en-US"/>
              <a:t> Black body curve (</a:t>
            </a:r>
            <a:r>
              <a:rPr lang="en-US" altLang="en-US" i="1"/>
              <a:t>middle</a:t>
            </a:r>
            <a:r>
              <a:rPr lang="en-US" altLang="en-US"/>
              <a:t>)</a:t>
            </a:r>
          </a:p>
          <a:p>
            <a:pPr lvl="1">
              <a:buFontTx/>
              <a:buChar char="•"/>
            </a:pPr>
            <a:r>
              <a:rPr lang="en-US" altLang="en-US" sz="1600"/>
              <a:t> One hot and cold spot in the sky coming from our Solar System's motion through the galaxy.</a:t>
            </a:r>
          </a:p>
          <a:p>
            <a:pPr lvl="1"/>
            <a:endParaRPr lang="en-US" altLang="en-US" sz="1600"/>
          </a:p>
          <a:p>
            <a:pPr>
              <a:buFontTx/>
              <a:buChar char="•"/>
            </a:pPr>
            <a:r>
              <a:rPr lang="en-US" altLang="en-US"/>
              <a:t> Density Ripples (bottom)</a:t>
            </a:r>
          </a:p>
          <a:p>
            <a:pPr lvl="1">
              <a:buFontTx/>
              <a:buChar char="•"/>
            </a:pPr>
            <a:r>
              <a:rPr lang="en-US" altLang="en-US" sz="1600"/>
              <a:t> Further contrast “with our local motion removed.” hot red stripe through the center marks the galactic plane and above and below are variations in microwaves of the CMB! </a:t>
            </a:r>
            <a:br>
              <a:rPr lang="en-US" altLang="en-US" sz="1600"/>
            </a:br>
            <a:endParaRPr lang="en-US" altLang="en-US" sz="1600"/>
          </a:p>
        </p:txBody>
      </p:sp>
      <p:sp>
        <p:nvSpPr>
          <p:cNvPr id="97303" name="Text Box 23">
            <a:extLst>
              <a:ext uri="{FF2B5EF4-FFF2-40B4-BE49-F238E27FC236}">
                <a16:creationId xmlns:a16="http://schemas.microsoft.com/office/drawing/2014/main" id="{9C172211-140D-A9A6-39D6-644537A84F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362200"/>
            <a:ext cx="2590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400" b="1"/>
              <a:t>COBE’s findings at different levels of contrast:</a:t>
            </a:r>
          </a:p>
        </p:txBody>
      </p:sp>
      <p:sp>
        <p:nvSpPr>
          <p:cNvPr id="97308" name="Text Box 28">
            <a:extLst>
              <a:ext uri="{FF2B5EF4-FFF2-40B4-BE49-F238E27FC236}">
                <a16:creationId xmlns:a16="http://schemas.microsoft.com/office/drawing/2014/main" id="{2BEE851F-1284-7750-F433-1F6441804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581400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>
                <a:solidFill>
                  <a:schemeClr val="bg1"/>
                </a:solidFill>
              </a:rPr>
              <a:t>    2.728 K</a:t>
            </a:r>
          </a:p>
        </p:txBody>
      </p:sp>
      <p:sp>
        <p:nvSpPr>
          <p:cNvPr id="97309" name="Text Box 29">
            <a:extLst>
              <a:ext uri="{FF2B5EF4-FFF2-40B4-BE49-F238E27FC236}">
                <a16:creationId xmlns:a16="http://schemas.microsoft.com/office/drawing/2014/main" id="{8C49CAE1-B28D-3C7C-BF38-B36152CD9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724400"/>
            <a:ext cx="152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>
                <a:solidFill>
                  <a:schemeClr val="bg1"/>
                </a:solidFill>
              </a:rPr>
              <a:t>3.353 mK</a:t>
            </a:r>
          </a:p>
        </p:txBody>
      </p:sp>
      <p:sp>
        <p:nvSpPr>
          <p:cNvPr id="97310" name="Text Box 30">
            <a:extLst>
              <a:ext uri="{FF2B5EF4-FFF2-40B4-BE49-F238E27FC236}">
                <a16:creationId xmlns:a16="http://schemas.microsoft.com/office/drawing/2014/main" id="{5A03706F-3CAF-68F2-6AEF-33ED75267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7912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>
                <a:solidFill>
                  <a:schemeClr val="bg1"/>
                </a:solidFill>
              </a:rPr>
              <a:t>18</a:t>
            </a:r>
            <a:r>
              <a:rPr lang="en-US" altLang="en-US" sz="1600" b="1">
                <a:solidFill>
                  <a:schemeClr val="bg1"/>
                </a:solidFill>
                <a:cs typeface="Arial" panose="020B0604020202020204" pitchFamily="34" charset="0"/>
              </a:rPr>
              <a:t>µK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4" name="Picture 4">
            <a:extLst>
              <a:ext uri="{FF2B5EF4-FFF2-40B4-BE49-F238E27FC236}">
                <a16:creationId xmlns:a16="http://schemas.microsoft.com/office/drawing/2014/main" id="{EC3F893F-FE45-3A32-79ED-BBAD20996F3E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304800"/>
            <a:ext cx="8153400" cy="6400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</TotalTime>
  <Words>1368</Words>
  <Application>Microsoft Office PowerPoint</Application>
  <PresentationFormat>On-screen Show (4:3)</PresentationFormat>
  <Paragraphs>159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Wingdings</vt:lpstr>
      <vt:lpstr>Times New Roman</vt:lpstr>
      <vt:lpstr>Batang</vt:lpstr>
      <vt:lpstr>Arial Unicode MS</vt:lpstr>
      <vt:lpstr>Capsules</vt:lpstr>
      <vt:lpstr>Microsoft Photo Editor 3.0 Photo</vt:lpstr>
      <vt:lpstr>Bitmap Image</vt:lpstr>
      <vt:lpstr>Microwave</vt:lpstr>
      <vt:lpstr>Discovery (domestic use)</vt:lpstr>
      <vt:lpstr>Cosmic Microwave Background (CMB)</vt:lpstr>
      <vt:lpstr>Big Bang Model</vt:lpstr>
      <vt:lpstr>What the CMB tells us about the Universe</vt:lpstr>
      <vt:lpstr>Origins of the CMB</vt:lpstr>
      <vt:lpstr>      Brief History and COBE</vt:lpstr>
      <vt:lpstr>Differential Microwave Radiometer</vt:lpstr>
      <vt:lpstr>PowerPoint Presentation</vt:lpstr>
      <vt:lpstr>What are Microwaves used for?</vt:lpstr>
      <vt:lpstr>Archeops</vt:lpstr>
      <vt:lpstr>Boomerang</vt:lpstr>
      <vt:lpstr>Cosmic background Imager</vt:lpstr>
      <vt:lpstr>DASI</vt:lpstr>
      <vt:lpstr>WMAP</vt:lpstr>
      <vt:lpstr>MAXIMA</vt:lpstr>
      <vt:lpstr>Plank</vt:lpstr>
      <vt:lpstr>PLANK</vt:lpstr>
      <vt:lpstr>The South Pole Telescope (SPT)</vt:lpstr>
      <vt:lpstr>The South Pole Telescope</vt:lpstr>
      <vt:lpstr>The Very Small Array (VSA)</vt:lpstr>
      <vt:lpstr>Very Small Array</vt:lpstr>
      <vt:lpstr>Bibliography</vt:lpstr>
    </vt:vector>
  </TitlesOfParts>
  <Company>Lakeside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Microwave Telescopes</dc:title>
  <dc:creator>Lakeside Loaner</dc:creator>
  <cp:lastModifiedBy>Nayan GRIFFITHS</cp:lastModifiedBy>
  <cp:revision>20</cp:revision>
  <dcterms:created xsi:type="dcterms:W3CDTF">2004-10-24T19:50:09Z</dcterms:created>
  <dcterms:modified xsi:type="dcterms:W3CDTF">2023-03-13T11:03:56Z</dcterms:modified>
</cp:coreProperties>
</file>