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DA3D77A-9193-EC4C-35EC-E403B8C86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43E739B-4379-9FB6-7C1E-5CE9B2FE7B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01C61D5D-9DE3-FFFB-A760-15729207D49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EAA4A735-DCF8-C6BD-EF89-F88B18E041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F76312-DADE-4461-A1B0-08671CA83FD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DF6E19D-186B-1286-AD54-25AEA99475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05F642D-4AE5-9010-8B8E-94116D521E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D0FD3FE6-AC69-47F9-C5D0-F7FB365BDD0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ABF215-5574-3199-B014-EC8E975574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90D42C54-240A-3378-3220-922CC6D546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13B6094D-0DA8-0DB2-CF81-FEF7E1C0AD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BECDFC-E0F8-4230-8243-613C917793A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64EF6E-84D8-B4D3-E77B-8578D08F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7E530-21C8-4DE6-8A02-24C87C31A1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AD38E0C-0DB0-EFB5-5DC9-48002A0A01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14F64E1-24FD-F4A8-DE6E-72B2599C7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44D70B-9F97-42DC-DC92-DE4C3DE9E4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B96CB-1F63-409D-A7CC-E8BD8AF7C70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1EC859A3-F294-621C-C00D-AE1DFA6451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DC7E1F1-3779-223F-88E3-8D1163F50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5C4FA4-A417-E062-9F49-5231CB121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21FA6-549D-4553-AA7F-6F2C8DB4EB5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5773D9A-2A86-62D6-128F-5D53844D3E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0786ECA-B05D-26CA-185C-82859E5C2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B200D9-4F9C-F334-4FF6-A00BFAAE6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488AF-EE08-49E8-8E04-3BA85DFF086D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5DA3B1D-CA90-E5E1-9A0C-EA6E77DCDD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2AD8356-65D9-210B-397D-586451F2B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74786F-8B02-B423-8956-E32EF1590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60004-7A47-448D-A213-C9572805693A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836579B-098D-0972-757D-E88458DB21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CCAD1ED-AD6F-511C-8F0A-FBA5D8BFA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258AAC-B0AB-5CD0-994B-42143F2986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D8CFA-5853-4084-B73E-30064F523CF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FAF90F8-345B-D083-53E7-D89860B265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95C562E-9537-B00F-751B-3A9E24371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16989C-3164-FCD7-C74D-0C467BFCD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7C9D4-663C-4D7A-846D-2203576202A8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F574CB2-B9FC-0B39-ACD0-1B1D1BBF64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B51E1BA-C390-1EED-8200-FD1894607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0C3381-86FC-6F23-1729-AC599C48BC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76F9F-453E-49C1-A062-82E18070684C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33084E4-A640-0323-EEF6-645E5C2482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084FD23-1026-B0E5-C49C-FF04E6020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1B71C8-11A9-6AAC-F3AC-DBBBA9A3C4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2F5DA-29B1-4898-A9F6-0FE211A1233A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546AA50-4047-12B4-07E2-9FF2839586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7DA103-C7AE-8486-F31E-1D51310AD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602902-2306-3B10-7C65-BB9FE27099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05CB9-8D51-435C-8C3C-C7D6E0734D08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C6692C0-0573-B7AE-5CC9-6497F271EE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37A526B-D133-04EE-265C-FE3B8B98C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836C9F-6498-EB91-EFC7-8A2EBC0DF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C7C4A-DF3F-4A13-A86A-3C9FEDF21C5D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83B560F-1FDB-B762-693E-18AA07D5F8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6626C5C-45B0-DBE9-7B9B-65A040F2C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78A87C-D969-5B8F-0B75-DC53A34129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E9CEA-44B9-4604-9DDB-E685DBC9B02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8A39648-0688-BE8A-E475-A6CEE93C3D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3B76F9-9D83-DE91-3138-3837CABE4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E3F7D2-8305-0C81-86AE-10F4A732D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D812C-F4A1-42DB-AAB7-8FD691FCB711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B983798-D818-6A4F-4CEE-C5E5FA3C46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9FDF513-0B40-84D2-7F8C-D44EF809F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E09399-6527-0256-880E-3FC45C0201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FEE17-ED5E-4673-8DFA-F346A11D6EF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0C0352D-757C-5BF3-E2B6-F3973B674C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7C36DDF-916A-6652-42DE-6C3F37488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4204CF-0815-854C-1B31-C97F52EC0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B6474-D903-43B7-BFD7-42176832DAB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B566A80-9A17-BAFB-C3B0-D353439963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C4DDED7-3A60-8889-B906-DF373407B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3B79D-A151-924E-53CA-207F2BBAC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7F6A4-5500-489B-BCFE-BD843C67074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0DB0609-DFD2-7FBC-7BA4-1D51542013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F5B0696-B5B6-BC98-996D-776360D25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6EA7F6-C6C4-CC85-BF1B-E25FFDDEC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C49C0-48CA-42FB-84F0-C7E556F90EA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9F0E5CB-40E0-FCDC-C979-A3EE00CC01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D84636B-074C-4A52-187C-E621E5C63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989B12-D6B4-692C-3EE5-0162B2CA22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79B4C-F8DA-42A9-816E-1ED477E4972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17D8089-8135-7DAC-B1B7-A460FAD0AE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F7B5DA7-0A05-5C63-D46B-71FE53F27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297775-1FDC-C3E2-E03B-92109E316B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B72E6-A884-4C30-B80B-00F82AC6938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D775AA1B-8996-21E6-8C04-67E44BED4B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BA57054-F75C-B7FD-59C4-5B03C013D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AE4B37-EAAF-BFE9-CCC0-124237A31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0E4E4-02C1-4DCC-923F-6991775B0A8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D272AF8-B2AD-EB65-ECFE-B45708D062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776C1B7-764C-6E37-0AB0-F205874DB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D0FF-DD9E-37AA-340F-193DDA1A7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6CC5A-E2FB-38C9-4C30-A92FE1EF6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57256-6FF1-B389-0D80-1EDF8CC2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2C869-BA4A-423E-6FB3-8C4672B4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2B1F6-20FB-8CAC-760E-18768183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69672-55C6-40FD-B297-29E79D281F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199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9E52-9194-565F-D5E7-5D1C7228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266C1-0E13-5B61-41C3-756BC1BFD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AB31-4401-7140-6D02-6865DDF1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D18E-634E-EB31-4D38-330A212C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91EBE-43AC-20B4-DD7C-BC194F37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5C4D7-2845-4054-A711-094876F9A0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254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E07214-C39F-DAE3-9F8E-6AF337718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15871-74B5-BE53-9CB3-1723E74B0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2ECC3-2F23-1BCC-F843-F5C670AB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BF252-8200-0C26-710A-7E7B83B2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38E4E-9945-2724-C7B9-60BD5F11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AFCF5-F41F-434B-A4A4-84EA025869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99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C974F-29FB-A563-FDB7-5C6F2AA7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9527E-8498-9C08-E94E-44B707E74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6B89B-35BD-3E67-EAC8-68FC78F8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C6DBA-82F4-289F-125F-8C70237B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F4314-2A2B-E00E-42C7-29CCB02E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2AE11-33FA-4C7D-A43E-81E88A6F59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896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E051-4489-A33B-2F84-1CDD5C59C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D881F-9B34-55D1-1773-A678F4C90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D850C-4612-2A16-AC17-11DD459F6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034BA-60DC-362C-E87F-B3D60677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6D61F-A12E-739F-1F7C-1CEAC67C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7AF91-4952-402A-A071-2E57067452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090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B810-AC84-334D-D115-604F1AF0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19E0-A532-863F-1834-0CA558CC6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DDB7F-A35B-BE7D-D600-CABDD3D2C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8D873-7017-A04C-A708-CD8218B3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003C3-1C00-7A68-BEFE-CA20BC4A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24D49-94C7-3424-ECD4-5CEFDE02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834D6-5F70-49F9-A29B-A924AF58F1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12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4FCD-0311-6DE7-35D3-5323B2CA5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0C3DB-9654-FFAD-822B-800890FD2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B6C03-171C-52F0-3386-2FB78EE55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910477-3FAB-7CE1-D71C-84A6AC200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DC1B9A-8CF6-3642-51EE-55999CC4F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B789E-92AC-DFF7-B8BE-1D48EF9D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44A46E-C406-11F3-0F68-3BD92FDF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DC1920-BF29-4B17-47E6-D1EAA427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64C0E-02CA-4921-A247-3DDC351742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825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91679-C012-936C-D1F6-3A4EC687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B70BB-1E20-9767-5DD3-7E917DA8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EB690-5730-73D8-8310-8AA3B76F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1753A-A9ED-EF7C-110C-CBABE664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D2F25-6C05-45DB-ADA4-A32EEDBD8F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56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98DB4E-AC87-AC95-16F7-8AD4C021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83EA1-9A22-C925-655D-872F7350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208EB-77CD-156B-5749-146008C4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692D2-3E95-4326-AAC4-DE5A8E8B16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93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365FB-B12C-C2B4-1DB1-F6767E3FC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B23E9-4C61-DA14-CE3A-E1FEE2FA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020C3-D69B-5234-6DBF-102CE68EF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F931-4AAB-A73A-08A3-EB6FCB35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5920E-9A7D-3097-4648-E9FA36E2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CC2AA-101B-2AF3-B09C-5CF33429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1075-48FA-4F77-8188-8C431FF5CF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865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63F30-B8D6-E370-1567-B564B65F1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CCCEC5-17F0-2BCB-A06F-DDE12D031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52B98-785D-A9EB-5714-BC7DF9933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AA57F-3F92-1C29-5EEF-67F8B5D1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C0A7F-601D-6BF4-7962-F04A0FDE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B55E8-3B86-54E1-2CC2-CF46304A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587EB-1080-4266-8750-581B9E6647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197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E63405-0A35-F2F4-7A50-3AB6108F5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CA041F-4D6B-1854-5DAE-84B7B63DC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F33740-CAF8-C1BD-54F6-251E75F535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4C845E-BFB4-3550-AA46-0AA86AADD6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C8F56D-DF9C-3DAC-EB7C-346F7B6CE4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22F221-2E73-40EF-9D51-63F74B3213A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studio.com/d_%20Meiotic%20Nondisjunction%20Meiosis%20I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9A107BF-EEEE-7428-02BB-2720A3EB81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>
                <a:latin typeface="Comic Sans MS" panose="030F0702030302020204" pitchFamily="66" charset="0"/>
              </a:rPr>
              <a:t>Mutation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9135CD4-949A-635E-5D83-6A7933827A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Higher Biology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5D757A9-E514-E958-4DB2-FD9965259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Turner’s syndrome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C6FE702-7818-F223-6E38-8456AE7C3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Gamete with no sex chromosomes fuses with normal X gamete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Zygote has chromosome complement 2n = 45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Individuals are female and short in stature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Infertile because ovaries haven’t developed normally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>
            <a:extLst>
              <a:ext uri="{FF2B5EF4-FFF2-40B4-BE49-F238E27FC236}">
                <a16:creationId xmlns:a16="http://schemas.microsoft.com/office/drawing/2014/main" id="{8D66F68E-C129-24A7-035F-15A2A4929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AC3C2FC-5E50-1F23-6687-01BBB640C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Klinefelter’s syndrome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6AF8918-AC93-7FFC-35F3-B1257672F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XX egg fertilised by normal Y sperm</a:t>
            </a:r>
          </a:p>
          <a:p>
            <a:pPr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                                or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Normal X egg is fertilised by an XY sperm</a:t>
            </a:r>
          </a:p>
          <a:p>
            <a:endParaRPr lang="en-GB" altLang="en-US">
              <a:latin typeface="Comic Sans MS" panose="030F0702030302020204" pitchFamily="66" charset="0"/>
            </a:endParaRPr>
          </a:p>
          <a:p>
            <a:r>
              <a:rPr lang="en-GB" altLang="en-US">
                <a:latin typeface="Comic Sans MS" panose="030F0702030302020204" pitchFamily="66" charset="0"/>
              </a:rPr>
              <a:t>Zygote has chromosome complement 2n = 47 (44 + XXY)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>
            <a:extLst>
              <a:ext uri="{FF2B5EF4-FFF2-40B4-BE49-F238E27FC236}">
                <a16:creationId xmlns:a16="http://schemas.microsoft.com/office/drawing/2014/main" id="{896DDC7F-FBFF-5E16-38A3-95323B65D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6956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7EE03472-2BE6-E7C6-37E6-64853CEB6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38800" y="1981200"/>
            <a:ext cx="3048000" cy="35052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Always male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Normally infertile 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Cannot produce sperm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9ED25D98-FFB9-DD59-20A6-9EDF2F191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B712BC4-5569-0E16-2F08-295953064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Complete non-disjunction and polyploidy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B6175B8-7B9C-8D17-794C-D50C03C5A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All</a:t>
            </a:r>
            <a:r>
              <a:rPr lang="en-GB" altLang="en-US" sz="2800">
                <a:latin typeface="Comic Sans MS" panose="030F0702030302020204" pitchFamily="66" charset="0"/>
              </a:rPr>
              <a:t> the spindle fibres in a gamete mother cell fail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All </a:t>
            </a:r>
            <a:r>
              <a:rPr lang="en-GB" altLang="en-US" sz="2800">
                <a:latin typeface="Comic Sans MS" panose="030F0702030302020204" pitchFamily="66" charset="0"/>
              </a:rPr>
              <a:t>homologous pairs fail to become separated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Production of abnormal diploid gametes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Each contains 2 complete sets of chromosomes instead of one</a:t>
            </a:r>
          </a:p>
          <a:p>
            <a:pPr>
              <a:lnSpc>
                <a:spcPct val="90000"/>
              </a:lnSpc>
            </a:pPr>
            <a:endParaRPr lang="en-GB" altLang="en-US" sz="28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C23CF4-1D7A-D0C9-BF64-76719F25D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Polyploidy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E9ECA3E-5306-9542-D5BB-58E86A6CC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>
                <a:latin typeface="Comic Sans MS" panose="030F0702030302020204" pitchFamily="66" charset="0"/>
              </a:rPr>
              <a:t>Fertilisation of abnormal gametes</a:t>
            </a:r>
          </a:p>
          <a:p>
            <a:pPr>
              <a:lnSpc>
                <a:spcPct val="90000"/>
              </a:lnSpc>
            </a:pPr>
            <a:endParaRPr lang="en-GB" altLang="en-US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>
                <a:latin typeface="Comic Sans MS" panose="030F0702030302020204" pitchFamily="66" charset="0"/>
              </a:rPr>
              <a:t>Formation of mutant plants which possess complete extra sets of chromosomes</a:t>
            </a:r>
          </a:p>
          <a:p>
            <a:pPr>
              <a:lnSpc>
                <a:spcPct val="90000"/>
              </a:lnSpc>
            </a:pPr>
            <a:endParaRPr lang="en-GB" altLang="en-US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>
                <a:latin typeface="Comic Sans MS" panose="030F0702030302020204" pitchFamily="66" charset="0"/>
              </a:rPr>
              <a:t>This type of chromosome mutation is called </a:t>
            </a:r>
            <a:r>
              <a:rPr lang="en-GB" altLang="en-US" b="1">
                <a:latin typeface="Comic Sans MS" panose="030F0702030302020204" pitchFamily="66" charset="0"/>
              </a:rPr>
              <a:t>polyploidy</a:t>
            </a:r>
            <a:endParaRPr lang="en-GB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>
            <a:extLst>
              <a:ext uri="{FF2B5EF4-FFF2-40B4-BE49-F238E27FC236}">
                <a16:creationId xmlns:a16="http://schemas.microsoft.com/office/drawing/2014/main" id="{59D9166B-BDDD-AB72-AA8E-25C6E245F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29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Text Box 5">
            <a:extLst>
              <a:ext uri="{FF2B5EF4-FFF2-40B4-BE49-F238E27FC236}">
                <a16:creationId xmlns:a16="http://schemas.microsoft.com/office/drawing/2014/main" id="{7EF93062-26BA-4E7A-33C3-322503BE9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28600"/>
            <a:ext cx="37338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702030302020204" pitchFamily="66" charset="0"/>
              </a:rPr>
              <a:t>A:</a:t>
            </a:r>
            <a:r>
              <a:rPr lang="en-GB" altLang="en-US">
                <a:latin typeface="Comic Sans MS" panose="030F0702030302020204" pitchFamily="66" charset="0"/>
              </a:rPr>
              <a:t> the strawberry plant is exposed to a chemical 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702030302020204" pitchFamily="66" charset="0"/>
              </a:rPr>
              <a:t>B:</a:t>
            </a:r>
            <a:r>
              <a:rPr lang="en-GB" altLang="en-US">
                <a:latin typeface="Comic Sans MS" panose="030F0702030302020204" pitchFamily="66" charset="0"/>
              </a:rPr>
              <a:t> due to the effect of chemical, total non-disjunction at meiosis produces diploid gametes(2n)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702030302020204" pitchFamily="66" charset="0"/>
              </a:rPr>
              <a:t>C:</a:t>
            </a:r>
            <a:r>
              <a:rPr lang="en-GB" altLang="en-US">
                <a:latin typeface="Comic Sans MS" panose="030F0702030302020204" pitchFamily="66" charset="0"/>
              </a:rPr>
              <a:t> two diploid gametes fuse at fertilisation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702030302020204" pitchFamily="66" charset="0"/>
              </a:rPr>
              <a:t>D:</a:t>
            </a:r>
            <a:r>
              <a:rPr lang="en-GB" altLang="en-US">
                <a:latin typeface="Comic Sans MS" panose="030F0702030302020204" pitchFamily="66" charset="0"/>
              </a:rPr>
              <a:t> a new plant develops which has four sets of chromosomes (4n)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81BEE81-8E9A-D653-234F-C0383F6DB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Economic significance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D61DB2E-1B82-2C8C-6216-FD0DBAC51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Polyploid plants are larger than diploid relatives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Increased seed and fruit size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Many commercially developed crop plants are polyploid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	-apples			-strawberries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	-tomatoes			-wheat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Give greater yields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BF32457-B416-B063-AF45-041663900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Effects of polyploidy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60086CA-0EC3-A886-0FE7-3FE3AFB65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>
                <a:latin typeface="Comic Sans MS" panose="030F0702030302020204" pitchFamily="66" charset="0"/>
              </a:rPr>
              <a:t>Uneven sets of chromosome</a:t>
            </a:r>
          </a:p>
          <a:p>
            <a:pPr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	-polyploidy plants are sterile</a:t>
            </a:r>
          </a:p>
          <a:p>
            <a:pPr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</a:rPr>
              <a:t>Produce seedless fruit</a:t>
            </a:r>
          </a:p>
          <a:p>
            <a:endParaRPr lang="en-GB" altLang="en-US" sz="2800">
              <a:latin typeface="Comic Sans MS" panose="030F0702030302020204" pitchFamily="66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</a:rPr>
              <a:t>Increase in vigour</a:t>
            </a:r>
          </a:p>
          <a:p>
            <a:endParaRPr lang="en-GB" altLang="en-US" sz="2800">
              <a:latin typeface="Comic Sans MS" panose="030F0702030302020204" pitchFamily="66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</a:rPr>
              <a:t>Resistance to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C85443-E4F1-282F-6005-CF347BCF2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Mutation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C0AADDF-1749-EE8E-7703-C3F2D2577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 sz="2800">
                <a:latin typeface="Comic Sans MS" panose="030F0702030302020204" pitchFamily="66" charset="0"/>
              </a:rPr>
              <a:t>Change in structure or amount of an organism’s genetic material</a:t>
            </a:r>
          </a:p>
          <a:p>
            <a:pPr marL="609600" indent="-609600"/>
            <a:r>
              <a:rPr lang="en-GB" altLang="en-US" sz="2800">
                <a:latin typeface="Comic Sans MS" panose="030F0702030302020204" pitchFamily="66" charset="0"/>
              </a:rPr>
              <a:t>Change in genotype produces change in phenotype = </a:t>
            </a:r>
            <a:r>
              <a:rPr lang="en-GB" altLang="en-US" sz="2800" b="1">
                <a:latin typeface="Comic Sans MS" panose="030F0702030302020204" pitchFamily="66" charset="0"/>
              </a:rPr>
              <a:t>mutant</a:t>
            </a:r>
          </a:p>
          <a:p>
            <a:pPr marL="609600" indent="-609600"/>
            <a:endParaRPr lang="en-GB" altLang="en-US" sz="2800" b="1">
              <a:latin typeface="Comic Sans MS" panose="030F0702030302020204" pitchFamily="66" charset="0"/>
            </a:endParaRPr>
          </a:p>
          <a:p>
            <a:pPr marL="609600" indent="-609600"/>
            <a:r>
              <a:rPr lang="en-GB" altLang="en-US" sz="2800">
                <a:latin typeface="Comic Sans MS" panose="030F0702030302020204" pitchFamily="66" charset="0"/>
              </a:rPr>
              <a:t>2 types of mutation</a:t>
            </a:r>
          </a:p>
          <a:p>
            <a:pPr marL="609600" indent="-609600">
              <a:buFontTx/>
              <a:buAutoNum type="arabicPeriod"/>
            </a:pPr>
            <a:r>
              <a:rPr lang="en-GB" altLang="en-US" sz="2800">
                <a:latin typeface="Comic Sans MS" panose="030F0702030302020204" pitchFamily="66" charset="0"/>
              </a:rPr>
              <a:t>Chromosome mutation</a:t>
            </a:r>
          </a:p>
          <a:p>
            <a:pPr marL="609600" indent="-609600">
              <a:buFontTx/>
              <a:buAutoNum type="arabicPeriod"/>
            </a:pPr>
            <a:r>
              <a:rPr lang="en-GB" altLang="en-US" sz="2800">
                <a:latin typeface="Comic Sans MS" panose="030F0702030302020204" pitchFamily="66" charset="0"/>
              </a:rPr>
              <a:t>Change in structure of one chromosome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61C02242-AEF4-CD64-D232-2A66EE227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B74BDB2-8BD9-9BA3-586D-96FBF946E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Chromosome mutations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A07543E-749D-8359-1505-EB1AD9D42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>
                <a:latin typeface="Comic Sans MS" panose="030F0702030302020204" pitchFamily="66" charset="0"/>
              </a:rPr>
              <a:t>Change in chromosome number</a:t>
            </a:r>
          </a:p>
          <a:p>
            <a:pPr marL="609600" indent="-609600"/>
            <a:endParaRPr lang="en-GB" altLang="en-US"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Non-disjunction in meiosis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Non-disjunction of sex chromosomes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Complete non-disjunction and polyploidy</a:t>
            </a:r>
          </a:p>
          <a:p>
            <a:pPr marL="609600" indent="-609600">
              <a:buFontTx/>
              <a:buNone/>
            </a:pPr>
            <a:endParaRPr lang="en-GB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295446D-897B-7C21-E5E3-01F99DBDF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Comic Sans MS" panose="030F0702030302020204" pitchFamily="66" charset="0"/>
              </a:rPr>
              <a:t>Non-disjunction</a:t>
            </a:r>
            <a:r>
              <a:rPr lang="en-GB" altLang="en-US">
                <a:latin typeface="Comic Sans MS" panose="030F0702030302020204" pitchFamily="66" charset="0"/>
              </a:rPr>
              <a:t> during meiosis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80AD0B3-152B-845E-9A66-C4DA97FED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Spindle fibre fails during meiosis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Members of one pair of homologous chromosomes fail to become separated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2 gametes receive extra copy of affected chromosome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2 gametes lack that chromosome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hlinkClick r:id="rId3"/>
            <a:extLst>
              <a:ext uri="{FF2B5EF4-FFF2-40B4-BE49-F238E27FC236}">
                <a16:creationId xmlns:a16="http://schemas.microsoft.com/office/drawing/2014/main" id="{69EB38EA-264B-F709-1F0B-E930EDB99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153400" cy="680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8EE5E87-2EFD-6DF0-9208-1ECF296B0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Down’s Syndrome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598325D-6FDF-C1B2-0581-890478DDE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Non-disjunction in chromosome 21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Occurs in human egg mother cell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One or more abnormal eggs formed (n = 24)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Fertilised by normal sperm (n = 23)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Formation of abnormal zygote (2n = 47)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0AEC2B2F-5FB3-FAC6-3C0D-8C647653B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382000" cy="68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>
            <a:extLst>
              <a:ext uri="{FF2B5EF4-FFF2-40B4-BE49-F238E27FC236}">
                <a16:creationId xmlns:a16="http://schemas.microsoft.com/office/drawing/2014/main" id="{C94C3396-2BDF-D4F7-22C4-93C951F0C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70104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9C2856B-ACE8-EED7-110F-554840E78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Non dis-junction of sex chromosomes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FB90A42F-1526-0B3E-9290-AC9FD2E1E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447</Words>
  <Application>Microsoft Office PowerPoint</Application>
  <PresentationFormat>On-screen Show (4:3)</PresentationFormat>
  <Paragraphs>113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Comic Sans MS</vt:lpstr>
      <vt:lpstr>Arial</vt:lpstr>
      <vt:lpstr>Default Design</vt:lpstr>
      <vt:lpstr>Mutation</vt:lpstr>
      <vt:lpstr>Mutation</vt:lpstr>
      <vt:lpstr>Chromosome mutations</vt:lpstr>
      <vt:lpstr>Non-disjunction during meiosis</vt:lpstr>
      <vt:lpstr>PowerPoint Presentation</vt:lpstr>
      <vt:lpstr>Down’s Syndrome</vt:lpstr>
      <vt:lpstr>PowerPoint Presentation</vt:lpstr>
      <vt:lpstr>PowerPoint Presentation</vt:lpstr>
      <vt:lpstr>Non dis-junction of sex chromosomes</vt:lpstr>
      <vt:lpstr>Turner’s syndrome</vt:lpstr>
      <vt:lpstr>PowerPoint Presentation</vt:lpstr>
      <vt:lpstr>Klinefelter’s syndrome</vt:lpstr>
      <vt:lpstr>PowerPoint Presentation</vt:lpstr>
      <vt:lpstr>PowerPoint Presentation</vt:lpstr>
      <vt:lpstr>Complete non-disjunction and polyploidy</vt:lpstr>
      <vt:lpstr>Polyploidy</vt:lpstr>
      <vt:lpstr>PowerPoint Presentation</vt:lpstr>
      <vt:lpstr>Economic significance</vt:lpstr>
      <vt:lpstr>Effects of polyploidy</vt:lpstr>
      <vt:lpstr>PowerPoint Presentation</vt:lpstr>
    </vt:vector>
  </TitlesOfParts>
  <Company>khs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</dc:title>
  <dc:creator>hhashmi</dc:creator>
  <cp:lastModifiedBy>Nayan GRIFFITHS</cp:lastModifiedBy>
  <cp:revision>2</cp:revision>
  <dcterms:created xsi:type="dcterms:W3CDTF">2008-11-24T11:20:05Z</dcterms:created>
  <dcterms:modified xsi:type="dcterms:W3CDTF">2023-03-14T11:38:18Z</dcterms:modified>
</cp:coreProperties>
</file>