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6" r:id="rId3"/>
    <p:sldId id="257" r:id="rId4"/>
    <p:sldId id="258" r:id="rId5"/>
    <p:sldId id="263" r:id="rId6"/>
    <p:sldId id="259" r:id="rId7"/>
    <p:sldId id="260" r:id="rId8"/>
    <p:sldId id="261" r:id="rId9"/>
    <p:sldId id="262" r:id="rId10"/>
    <p:sldId id="264" r:id="rId11"/>
    <p:sldId id="265" r:id="rId12"/>
    <p:sldId id="267" r:id="rId13"/>
    <p:sldId id="268" r:id="rId14"/>
    <p:sldId id="270" r:id="rId15"/>
    <p:sldId id="271" r:id="rId16"/>
    <p:sldId id="272" r:id="rId17"/>
    <p:sldId id="269" r:id="rId18"/>
    <p:sldId id="273" r:id="rId1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90" d="100"/>
          <a:sy n="90" d="100"/>
        </p:scale>
        <p:origin x="96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64378A5-3B66-C36A-5A2A-0C09970B983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C7747D5-4EF7-1A42-D5C3-38F037965D1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99C8DD30-9B05-EEFC-D721-C17319A4D65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DE19A670-9559-4B53-F578-0DBF2768495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44ED99-0F9C-480F-BBD1-FE727585023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1BEEF54-3F86-46D9-1BF3-71F7934609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2F9CB43-826A-3EFC-D5F6-B173B1A19C7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D797049B-27FD-4256-D30F-DA9C31CD0E38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2B121C55-EE0B-6979-0EF6-6932E588007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889D4A91-E271-8545-9604-4758DBD540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6E797DC2-50C1-02E3-D1B1-2AFED0E332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0C06B6-25B8-46C0-834A-45DD20327B6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ECAE0C7-EB8B-A630-A28D-50EB8A0BF4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34E26B-0484-456C-A442-1A2D9C81C42C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51C4DD45-4BC9-EA8E-D96B-B55865E7F7A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6A6FEFB-294C-BE51-62D4-FC41642560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A4B27DD-92D1-FCA0-7432-CCF26D2A76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9E4F61-E2F2-4860-AA1B-20B88B05FE19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C6EE591E-8CB8-5FFA-A4D2-3993988D9C9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1E6B7DA1-4A45-D4A6-9ADE-D80092B1EE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F14D053-5CAC-76F8-22B0-C85110118D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7EA5EF-99D2-48A3-A37E-8831BF721C10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AB9A36C2-0C50-A60F-21F3-87F1E56FA41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C4817EB-A979-F96F-FDA7-D8591EFF9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CA9B1E8-3A37-AEE3-DD05-246EFA3882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250DE5-7F34-480A-BF8D-8B243D8E7A0D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6C252F34-9AB7-F736-2521-671FEA7F7AC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C0024574-6012-522F-C9FD-D40205FFD2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8F1A294-B00F-C44E-39FB-CA93C68CE6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EDBD68-BA89-42CD-A14C-CE9F28DBA5E9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553BEE51-37F0-0474-CAE6-6C14B9D3B84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DA2FA2D-B6E5-FBBF-BCA4-FF205BFBC9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D7524B9-C724-1C01-8E09-625718610E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5F87B6-C724-4ED1-9C61-2D19EC6898D9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F22E9790-B737-8B4B-05BC-6AB978BD39B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CBF467E-29DB-EE6A-1A4D-B2EBF2E0E8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08D4110-0639-17A9-6078-D4FF0FA314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04C351-E4FA-4F6C-BF25-6D41C10E14C2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ABAF733B-3B2B-1509-C331-8537ECCCD6B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37A66A5B-9341-DC3E-F140-2BB6525E5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AFF4FAE-A568-14DB-C036-F381A1E73F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A780FD-D262-4898-B807-3B8B0B6582D1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AE64069F-1517-21C3-1827-DCE9B2C5646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BE40D404-DF0F-F81F-4A5C-DCDF5F5FA0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F642844-CB5F-994C-6F6B-6DC80C45A3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9D6F76-54F4-4C36-AAD9-C618609F1A4C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0B48C721-3A1E-0043-B29F-05D6169BDAA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09870874-8126-653C-917E-C8793E468D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78738D2-53F1-AAE8-E11A-0BE453E1AE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13FB9B-0852-4377-9C6E-017A31F03B63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D0442BC6-C92F-FC8A-F399-1DAE7F0C786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35B5EF5-9CB7-62DF-3A3D-450F9EF3C2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8B2957A-FEAD-3298-BF21-FF316EDF8C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3D4A54-33C9-4ECF-BD09-5AD11A07B23E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8BB549B8-FC93-90C1-95DC-A6777DE9786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D58451E-F423-420A-0975-F1A17C513F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10A7574-CA84-D998-3870-8383C69FC9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0E4374-D61E-4076-BBB5-7E7AC2B319C9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AE99143F-5295-01F0-B772-F51EF64BAD2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580F454-AD08-6FF7-F67C-E59A2AA520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8391D3C-BFAD-23A2-49C0-E73F850C6E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AA450-88EF-4FB0-84DD-5588D9697735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6430E6B6-D77D-21F7-3487-379B8A07A85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3674B159-40AE-323F-31AD-611844707E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AFE523E-2354-0004-A122-9C5C366D07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64FD39-91C3-4DA1-90A1-55A76B7F3EDA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E2E82207-7F3B-87F5-3830-B9BEBD63269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257523D-9773-EDC8-A1B2-447739599E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C80D593-6448-E4CE-E4C5-8FE9279B9A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FB8F4C-402C-423C-92D5-6554079715D9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3B957972-1B3A-AD6A-E111-56978023B2C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4038572-9C4C-7ACE-04C1-7464B2BCAA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CA32470-6D04-5015-9B7E-0F5F6F5575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77A07B-1E9A-4925-B881-CEBD52C7A2EE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E04EB581-55D4-1A2E-8B8D-6DBC5CE7587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2FABF954-E18E-26C3-B2A1-43B8F352B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1DEC78E-E591-BC60-5829-C3BAE0F4FE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54E60A-C88B-4B9F-9A33-1DF6DB22AEBB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37697EFB-EF0F-A1F2-DA97-4DDD6E3B680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1B1CEBE-84B1-FCE5-E1FE-B0EA72F7C9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A84C170-9330-1829-988A-25B2C2A01B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074626-C05A-4677-8FAE-DF2D84D62BDA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C9E3782F-6E17-47F1-06A5-51423105E59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B8C6351-AF1C-1C86-19DF-BF974F7659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42BC1-74F0-C3A6-F4BF-89640E269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F61CE5-84E8-1EAF-2AC0-2B37E774F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3A998-EB21-0E87-6A08-BAC9ED3C6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8ADFB-F992-51A8-9001-656F78323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BD481-7C7C-423F-88F2-72A8B65EB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231D9-C583-461C-903F-336F2CD1CAA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350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BD1CA-3AB8-FE19-1F11-99201AE85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BCBA3-08AE-C236-4A9D-D3F6A9408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178CE-753F-0F99-A3EA-7D389673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CEB00-8793-0D5B-01A5-22D55E157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703E3-5214-FD6E-51AE-C5AD47D73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9F3AE-3490-46FC-B355-D19162C2525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453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8DE401-9059-AEFE-3E22-2451724117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D86ABA-B517-FACD-AE50-4091C4E071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41DBD-FED9-DA4B-FB71-248B02B09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3871B-15CD-36DF-61BA-7F2AD6211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3F111-DAFE-3F13-F48E-CA5E15D53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D3C9A-C3EF-4C1D-9779-6E6D42E7E43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787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9E88D-794F-E689-5A0A-722476E94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85263-BC1A-5F0E-2778-F9F24C9F1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A40E9-8114-01DE-2952-38F26E1E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3277-DE06-27AA-D7F9-C75D3DCAB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F6FC3-091F-551A-255B-DDB579744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BE8F7-5BAB-412F-9A72-0A09DE21374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2930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3B1E6-8A0F-B812-D228-69D3955D8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B2F9A-337B-1FBF-3F7F-500F230A5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07FD3-DFC7-F668-2BCB-442CA4083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FD32B-D0E8-55B4-7D57-A8EA755D8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56A5C-6815-B5FD-8433-9F33CEDE3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5353F-253F-4384-B40D-B466869A80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246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BBF77-9879-DEC8-1480-87EE6EE55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43869-643F-4B1D-9F6B-08AA0770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0D9452-4DB5-1214-E0E9-33EAF26A1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E49FB-9AFF-8FD5-368B-BF283EDE3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D8615-D56A-C440-CD97-0041FDA6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B5B4D-746F-959D-5F65-7D05195EE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9CEE0-047C-49BD-8A76-55E1FA4B03A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159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F58EB-1B4D-56A0-9520-0E53C5DD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1E1D2-557C-DABD-50EF-1D6101BD3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749185-FE1B-B87A-FC6F-08E5F6F64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CB5DB3-FF2D-85B5-EDB2-E07037FBD1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4CB712-8604-8FD8-FDBE-96C2BCD6F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98F798-19B7-96C0-4D9A-B4D15E32E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503F40-F262-4E25-1544-FADA1E922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8F0E9E-7D3C-32BB-A61E-51E3D984C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57496-38DB-47A9-8C5B-095C818A70C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4692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C5D1F-48F4-73E8-7D82-081C7619B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5BAE7-686C-3B68-EA7E-97F10E68B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28CE73-1A7D-0B54-E5CC-F311BE9D9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073B9B-36EA-FA66-B777-D22D9F9CC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D3813-606D-4B92-8FE2-713674504F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071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291561-85E2-86B8-5743-8E3CABC9A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8E606F-CA6E-0CF3-3925-DC4CB8004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AB5495-35F0-8833-C336-325101442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896B5-E124-4B12-A32D-8428ED310C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7167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3254E-5AE4-47ED-DF31-197CE8AD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03821-F949-604C-FBBC-C3DED04DD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871C96-DAE6-C9F6-30C3-C72110D2A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26976-2B89-9484-151A-9207A995B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32F893-5E0D-6C3E-5194-094FCEB08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723A9-1254-CC28-4425-149352146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A1E4D-5672-450F-9BF8-7EB3FE3A4DE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2075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217D0-B364-292F-0302-62EDCC523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BE7DB6-7F3A-E95A-B2F9-E1EF0F5E9F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41E5C-16B7-E34B-743D-7255E8919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073F10-AC73-F6FB-4D4D-FF1B67490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77A62-A463-832D-1EB0-8490E24C9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88521F-3724-F890-A8BC-053AC2E68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8A8DC-F6C7-4D87-868C-0343AA5EDA7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3048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8B68067-7C27-F1F9-8107-2BF0F61DEF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56F5680-7609-4EEB-1466-075F24B6CC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A76BF20-4C9D-7896-DB82-577162A725F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C3ED3E8-AD5A-7CB5-1123-8AAE9E049A9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1BCFB2C-988F-A9EF-8F4F-707B8883A1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BBD9E9-EE3B-4C5F-AD60-7730137059F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446DD65-44D2-5975-AD7F-2CD042AD2E8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/>
          <a:p>
            <a:r>
              <a:rPr lang="en-GB" altLang="en-US" sz="4400">
                <a:latin typeface="Comic Sans MS" panose="030F0702030302020204" pitchFamily="66" charset="0"/>
              </a:rPr>
              <a:t>Natural Selection in Action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DAB8D49-03B9-3660-FA0C-F9A8FAE979F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GB" altLang="en-US" sz="3200">
                <a:latin typeface="Comic Sans MS" panose="030F0702030302020204" pitchFamily="66" charset="0"/>
              </a:rPr>
              <a:t>Higher Biology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ADB4B35-020B-CB0A-55A3-187F1E782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Sickle Cell Trait and Malaria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76653E4-6740-1C14-94E3-828BD0A6B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>
                <a:latin typeface="Comic Sans MS" panose="030F0702030302020204" pitchFamily="66" charset="0"/>
              </a:rPr>
              <a:t>In malarial regions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	-natural selection favours people with genotype HS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8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800">
                <a:latin typeface="Comic Sans MS" panose="030F0702030302020204" pitchFamily="66" charset="0"/>
              </a:rPr>
              <a:t>People that are HH will die during serious outbreaks of the disease</a:t>
            </a:r>
          </a:p>
          <a:p>
            <a:pPr>
              <a:lnSpc>
                <a:spcPct val="90000"/>
              </a:lnSpc>
            </a:pPr>
            <a:endParaRPr lang="en-GB" altLang="en-US" sz="28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800">
                <a:latin typeface="Comic Sans MS" panose="030F0702030302020204" pitchFamily="66" charset="0"/>
              </a:rPr>
              <a:t>Hs loses </a:t>
            </a:r>
            <a:r>
              <a:rPr lang="en-GB" altLang="en-US" sz="2800" b="1">
                <a:latin typeface="Comic Sans MS" panose="030F0702030302020204" pitchFamily="66" charset="0"/>
              </a:rPr>
              <a:t>selective advantage </a:t>
            </a:r>
            <a:r>
              <a:rPr lang="en-GB" altLang="en-US" sz="2800">
                <a:latin typeface="Comic Sans MS" panose="030F0702030302020204" pitchFamily="66" charset="0"/>
              </a:rPr>
              <a:t>in non-malarial sites</a:t>
            </a:r>
            <a:endParaRPr lang="en-GB" altLang="en-US" sz="2800" b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7759665-9DF7-233C-A0D3-FFBA7A5D8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Industrial Melanism in Peppered Moth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9E70BDF-E0F4-DEA4-DC16-854AC2C72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Two forms of </a:t>
            </a:r>
            <a:r>
              <a:rPr lang="en-GB" altLang="en-US" i="1">
                <a:latin typeface="Comic Sans MS" panose="030F0702030302020204" pitchFamily="66" charset="0"/>
              </a:rPr>
              <a:t>Biston betularia</a:t>
            </a:r>
            <a:r>
              <a:rPr lang="en-GB" altLang="en-US">
                <a:latin typeface="Comic Sans MS" panose="030F0702030302020204" pitchFamily="66" charset="0"/>
              </a:rPr>
              <a:t> (peppered moth)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795493D7-6249-251C-F317-B1EFDD205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0"/>
            <a:ext cx="472440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Text Box 5">
            <a:extLst>
              <a:ext uri="{FF2B5EF4-FFF2-40B4-BE49-F238E27FC236}">
                <a16:creationId xmlns:a16="http://schemas.microsoft.com/office/drawing/2014/main" id="{6F57ACC2-2A54-EE6A-4141-6245FAA88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9436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latin typeface="Comic Sans MS" panose="030F0702030302020204" pitchFamily="66" charset="0"/>
              </a:rPr>
              <a:t>(melanic)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2E9D30E-3021-E12E-EF38-298E643F56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i="1">
                <a:latin typeface="Comic Sans MS" panose="030F0702030302020204" pitchFamily="66" charset="0"/>
              </a:rPr>
              <a:t>Biston betularia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ED4D981-77B4-8F74-CC92-FB901E5D29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Differ by only one allele of the gene forming dark pigment (melanin)</a:t>
            </a:r>
          </a:p>
          <a:p>
            <a:endParaRPr lang="en-GB" altLang="en-US">
              <a:latin typeface="Comic Sans MS" panose="030F0702030302020204" pitchFamily="66" charset="0"/>
            </a:endParaRPr>
          </a:p>
          <a:p>
            <a:r>
              <a:rPr lang="en-GB" altLang="en-US">
                <a:latin typeface="Comic Sans MS" panose="030F0702030302020204" pitchFamily="66" charset="0"/>
              </a:rPr>
              <a:t>Both forms fly by night</a:t>
            </a:r>
          </a:p>
          <a:p>
            <a:endParaRPr lang="en-GB" altLang="en-US">
              <a:latin typeface="Comic Sans MS" panose="030F0702030302020204" pitchFamily="66" charset="0"/>
            </a:endParaRPr>
          </a:p>
          <a:p>
            <a:r>
              <a:rPr lang="en-GB" altLang="en-US">
                <a:latin typeface="Comic Sans MS" panose="030F0702030302020204" pitchFamily="66" charset="0"/>
              </a:rPr>
              <a:t>Both forms rest on trees during the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3B7A748-D212-763B-77DE-712DA3714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Prior to Industrial revolution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763516D-53B0-6C71-D052-E86096A25B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124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>
                <a:latin typeface="Comic Sans MS" panose="030F0702030302020204" pitchFamily="66" charset="0"/>
              </a:rPr>
              <a:t>Pre 1800s</a:t>
            </a:r>
          </a:p>
          <a:p>
            <a:pPr>
              <a:lnSpc>
                <a:spcPct val="90000"/>
              </a:lnSpc>
            </a:pPr>
            <a:endParaRPr lang="en-GB" altLang="en-US" sz="28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800">
                <a:latin typeface="Comic Sans MS" panose="030F0702030302020204" pitchFamily="66" charset="0"/>
              </a:rPr>
              <a:t>Light form common throughout Britain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8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800">
                <a:latin typeface="Comic Sans MS" panose="030F0702030302020204" pitchFamily="66" charset="0"/>
              </a:rPr>
              <a:t>Dark arose by mutation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	-very rare</a:t>
            </a:r>
          </a:p>
        </p:txBody>
      </p:sp>
      <p:pic>
        <p:nvPicPr>
          <p:cNvPr id="14341" name="Picture 5">
            <a:extLst>
              <a:ext uri="{FF2B5EF4-FFF2-40B4-BE49-F238E27FC236}">
                <a16:creationId xmlns:a16="http://schemas.microsoft.com/office/drawing/2014/main" id="{B9C507F2-1220-FD07-87A9-751431002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362200"/>
            <a:ext cx="5105400" cy="384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D08F3EF-C6D9-FCEF-9354-972199F5CD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Light peppered moths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4586D6D-264F-42B9-26BA-A6F0B4278B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3200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500">
                <a:latin typeface="Comic Sans MS" panose="030F0702030302020204" pitchFamily="66" charset="0"/>
              </a:rPr>
              <a:t>In non-polluted areas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500">
                <a:latin typeface="Comic Sans MS" panose="030F0702030302020204" pitchFamily="66" charset="0"/>
              </a:rPr>
              <a:t>	-tree trunks covered with pale coloured lichens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5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500">
                <a:latin typeface="Comic Sans MS" panose="030F0702030302020204" pitchFamily="66" charset="0"/>
              </a:rPr>
              <a:t>Moth well </a:t>
            </a:r>
            <a:r>
              <a:rPr lang="en-GB" altLang="en-US" sz="2500" b="1">
                <a:latin typeface="Comic Sans MS" panose="030F0702030302020204" pitchFamily="66" charset="0"/>
              </a:rPr>
              <a:t>camouflaged</a:t>
            </a:r>
            <a:r>
              <a:rPr lang="en-GB" altLang="en-US" sz="2500">
                <a:latin typeface="Comic Sans MS" panose="030F0702030302020204" pitchFamily="66" charset="0"/>
              </a:rPr>
              <a:t> against pale background</a:t>
            </a:r>
          </a:p>
          <a:p>
            <a:pPr>
              <a:lnSpc>
                <a:spcPct val="90000"/>
              </a:lnSpc>
            </a:pPr>
            <a:endParaRPr lang="en-GB" altLang="en-US" sz="25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500">
                <a:latin typeface="Comic Sans MS" panose="030F0702030302020204" pitchFamily="66" charset="0"/>
              </a:rPr>
              <a:t>Dark form easily seen and eaten by predators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B1B44538-ADB9-0677-329B-D3E7C751B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1600200"/>
            <a:ext cx="36718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0E66688-03AD-3E8B-7AF0-CA207D43EA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Survey in the 1950s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B15B40A-6241-7B3B-756E-0A52B6E4B1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038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>
                <a:latin typeface="Comic Sans MS" panose="030F0702030302020204" pitchFamily="66" charset="0"/>
              </a:rPr>
              <a:t>Pale form </a:t>
            </a:r>
            <a:r>
              <a:rPr lang="en-GB" altLang="en-US" b="1">
                <a:latin typeface="Comic Sans MS" panose="030F0702030302020204" pitchFamily="66" charset="0"/>
              </a:rPr>
              <a:t>most abundant</a:t>
            </a:r>
            <a:r>
              <a:rPr lang="en-GB" altLang="en-US">
                <a:latin typeface="Comic Sans MS" panose="030F0702030302020204" pitchFamily="66" charset="0"/>
              </a:rPr>
              <a:t> in non-industrial areas</a:t>
            </a:r>
          </a:p>
          <a:p>
            <a:pPr>
              <a:lnSpc>
                <a:spcPct val="90000"/>
              </a:lnSpc>
            </a:pPr>
            <a:endParaRPr lang="en-GB" altLang="en-US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GB" altLang="en-US">
                <a:latin typeface="Comic Sans MS" panose="030F0702030302020204" pitchFamily="66" charset="0"/>
              </a:rPr>
              <a:t>Dark forms </a:t>
            </a:r>
            <a:r>
              <a:rPr lang="en-GB" altLang="en-US" b="1">
                <a:latin typeface="Comic Sans MS" panose="030F0702030302020204" pitchFamily="66" charset="0"/>
              </a:rPr>
              <a:t>most abundant</a:t>
            </a:r>
            <a:r>
              <a:rPr lang="en-GB" altLang="en-US">
                <a:latin typeface="Comic Sans MS" panose="030F0702030302020204" pitchFamily="66" charset="0"/>
              </a:rPr>
              <a:t> in areas suffering from heavy air-pollution</a:t>
            </a:r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D89BE224-F30B-E28C-5E33-43EE0402C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0"/>
            <a:ext cx="4086225" cy="272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FFAFAF7-F7DB-7BE2-9D79-B577B253E0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Reason for change?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1C4DADD-BBFE-0D62-FB1E-39A86973F2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886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500">
                <a:latin typeface="Comic Sans MS" panose="030F0702030302020204" pitchFamily="66" charset="0"/>
              </a:rPr>
              <a:t>In polluted areas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500">
                <a:latin typeface="Comic Sans MS" panose="030F0702030302020204" pitchFamily="66" charset="0"/>
              </a:rPr>
              <a:t>	-toxic gases kill lichen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500">
                <a:latin typeface="Comic Sans MS" panose="030F0702030302020204" pitchFamily="66" charset="0"/>
              </a:rPr>
              <a:t>	-soot particles darken tree trunks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5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500">
                <a:latin typeface="Comic Sans MS" panose="030F0702030302020204" pitchFamily="66" charset="0"/>
              </a:rPr>
              <a:t>Dark coloured well hidden and favoured by natural selection</a:t>
            </a:r>
          </a:p>
          <a:p>
            <a:pPr>
              <a:lnSpc>
                <a:spcPct val="90000"/>
              </a:lnSpc>
            </a:pPr>
            <a:endParaRPr lang="en-GB" altLang="en-US" sz="25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500">
                <a:latin typeface="Comic Sans MS" panose="030F0702030302020204" pitchFamily="66" charset="0"/>
              </a:rPr>
              <a:t>Light coloured moth easily seen</a:t>
            </a:r>
          </a:p>
          <a:p>
            <a:pPr>
              <a:lnSpc>
                <a:spcPct val="90000"/>
              </a:lnSpc>
            </a:pPr>
            <a:endParaRPr lang="en-GB" altLang="en-US" sz="2500">
              <a:latin typeface="Comic Sans MS" panose="030F0702030302020204" pitchFamily="66" charset="0"/>
            </a:endParaRPr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041FFA85-589F-CFC6-5183-8C9E9F6FE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38" y="1676400"/>
            <a:ext cx="341788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002C0CB5-A07D-A2D3-FF16-C41144C95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6781800" cy="672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id="{31332DB4-2708-E375-1CF2-0A48E9A0F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0"/>
            <a:ext cx="3657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latin typeface="Comic Sans MS" panose="030F0702030302020204" pitchFamily="66" charset="0"/>
              </a:rPr>
              <a:t>Frequencies of two forms of peppered moths in the 1950s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C66F2B07-8E58-7C9F-A054-720DDE382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This powerpoint was kindly donated to </a:t>
            </a: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97D6F4B-9261-28B9-4D09-BAFE01CBA9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Natural Selection in Action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4FB736D-FE64-E9FF-D2E6-B457FA79A7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500">
                <a:latin typeface="Comic Sans MS" panose="030F0702030302020204" pitchFamily="66" charset="0"/>
              </a:rPr>
              <a:t>Most mutations produce inferior versions of original gene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5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500">
                <a:latin typeface="Comic Sans MS" panose="030F0702030302020204" pitchFamily="66" charset="0"/>
              </a:rPr>
              <a:t>Some mutations allow </a:t>
            </a:r>
            <a:r>
              <a:rPr lang="en-GB" altLang="en-US" sz="2500" b="1">
                <a:latin typeface="Comic Sans MS" panose="030F0702030302020204" pitchFamily="66" charset="0"/>
              </a:rPr>
              <a:t>adaption to a changing environment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500" b="1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500">
                <a:latin typeface="Comic Sans MS" panose="030F0702030302020204" pitchFamily="66" charset="0"/>
              </a:rPr>
              <a:t>Mutant allele gives mutant form of organism a </a:t>
            </a:r>
            <a:r>
              <a:rPr lang="en-GB" altLang="en-US" sz="2500" b="1">
                <a:latin typeface="Comic Sans MS" panose="030F0702030302020204" pitchFamily="66" charset="0"/>
              </a:rPr>
              <a:t>selective advantage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500" b="1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500">
                <a:latin typeface="Comic Sans MS" panose="030F0702030302020204" pitchFamily="66" charset="0"/>
              </a:rPr>
              <a:t>Change in environment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500">
                <a:latin typeface="Comic Sans MS" panose="030F0702030302020204" pitchFamily="66" charset="0"/>
              </a:rPr>
              <a:t>	-abiotic factor (e.g. pollution)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500">
                <a:latin typeface="Comic Sans MS" panose="030F0702030302020204" pitchFamily="66" charset="0"/>
              </a:rPr>
              <a:t>	-biotic factor (e.g. disease)</a:t>
            </a:r>
          </a:p>
          <a:p>
            <a:pPr>
              <a:lnSpc>
                <a:spcPct val="90000"/>
              </a:lnSpc>
            </a:pPr>
            <a:endParaRPr lang="en-GB" altLang="en-US" sz="25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EF09A56-6644-807C-A8FD-F466D3602B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Sickle cell anaemia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CD08BE1-2BF5-6CFA-B669-CA8E9D1941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>
                <a:latin typeface="Comic Sans MS" panose="030F0702030302020204" pitchFamily="66" charset="0"/>
              </a:rPr>
              <a:t>Genetically transmitted disease of the blood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GB" altLang="en-US">
                <a:latin typeface="Comic Sans MS" panose="030F0702030302020204" pitchFamily="66" charset="0"/>
              </a:rPr>
              <a:t>Caused by presence of abnormal </a:t>
            </a:r>
            <a:r>
              <a:rPr lang="en-GB" altLang="en-US" b="1">
                <a:latin typeface="Comic Sans MS" panose="030F0702030302020204" pitchFamily="66" charset="0"/>
              </a:rPr>
              <a:t>haemoglobin S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b="1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GB" altLang="en-US">
                <a:latin typeface="Comic Sans MS" panose="030F0702030302020204" pitchFamily="66" charset="0"/>
              </a:rPr>
              <a:t>Abnormality occurs as result of mutation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en-GB" altLang="en-US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F1B0921-F948-B1D9-5074-67E0FC24B0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Haemoglobin 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48D34FF-A447-0DC3-26C0-679C5C912C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>
                <a:latin typeface="Comic Sans MS" panose="030F0702030302020204" pitchFamily="66" charset="0"/>
              </a:rPr>
              <a:t>H – allele for normal haemoglobin</a:t>
            </a:r>
          </a:p>
          <a:p>
            <a:r>
              <a:rPr lang="en-GB" altLang="en-US" sz="2800">
                <a:latin typeface="Comic Sans MS" panose="030F0702030302020204" pitchFamily="66" charset="0"/>
              </a:rPr>
              <a:t>S – allele for haemoglobin S</a:t>
            </a:r>
          </a:p>
          <a:p>
            <a:endParaRPr lang="en-GB" altLang="en-US" sz="2800">
              <a:latin typeface="Comic Sans MS" panose="030F0702030302020204" pitchFamily="66" charset="0"/>
            </a:endParaRPr>
          </a:p>
          <a:p>
            <a:r>
              <a:rPr lang="en-GB" altLang="en-US" sz="2800">
                <a:latin typeface="Comic Sans MS" panose="030F0702030302020204" pitchFamily="66" charset="0"/>
              </a:rPr>
              <a:t>People homozygous for mutant allele (SS)</a:t>
            </a:r>
          </a:p>
          <a:p>
            <a:pPr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	-sickle-shaped red blood cells</a:t>
            </a:r>
          </a:p>
          <a:p>
            <a:pPr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	-inefficient at carrying oxygen</a:t>
            </a:r>
          </a:p>
          <a:p>
            <a:pPr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	-cells clump together interfering with circulation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372F15C3-B76C-6CA0-03A5-F89DC960B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4876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AC54128-28E3-4A89-FCEF-36C7B54D6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Symptoms of Sickle Cell Anaemia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E4D815F-24EA-A3D7-38CA-60B644A022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1800">
                <a:latin typeface="Comic Sans MS" panose="030F0702030302020204" pitchFamily="66" charset="0"/>
              </a:rPr>
              <a:t>Fatigue</a:t>
            </a:r>
          </a:p>
          <a:p>
            <a:pPr>
              <a:lnSpc>
                <a:spcPct val="90000"/>
              </a:lnSpc>
            </a:pPr>
            <a:r>
              <a:rPr lang="en-GB" altLang="en-US" sz="1800">
                <a:latin typeface="Comic Sans MS" panose="030F0702030302020204" pitchFamily="66" charset="0"/>
              </a:rPr>
              <a:t>Breathlessness</a:t>
            </a:r>
          </a:p>
          <a:p>
            <a:pPr>
              <a:lnSpc>
                <a:spcPct val="90000"/>
              </a:lnSpc>
            </a:pPr>
            <a:r>
              <a:rPr lang="en-GB" altLang="en-US" sz="1800">
                <a:latin typeface="Comic Sans MS" panose="030F0702030302020204" pitchFamily="66" charset="0"/>
              </a:rPr>
              <a:t>rapid heart rate</a:t>
            </a:r>
          </a:p>
          <a:p>
            <a:pPr>
              <a:lnSpc>
                <a:spcPct val="90000"/>
              </a:lnSpc>
            </a:pPr>
            <a:r>
              <a:rPr lang="en-GB" altLang="en-US" sz="1800">
                <a:latin typeface="Comic Sans MS" panose="030F0702030302020204" pitchFamily="66" charset="0"/>
              </a:rPr>
              <a:t>delayed growth and puberty</a:t>
            </a:r>
          </a:p>
          <a:p>
            <a:pPr>
              <a:lnSpc>
                <a:spcPct val="90000"/>
              </a:lnSpc>
            </a:pPr>
            <a:r>
              <a:rPr lang="en-GB" altLang="en-US" sz="1800">
                <a:latin typeface="Comic Sans MS" panose="030F0702030302020204" pitchFamily="66" charset="0"/>
              </a:rPr>
              <a:t>susceptibility to infections</a:t>
            </a:r>
          </a:p>
          <a:p>
            <a:pPr>
              <a:lnSpc>
                <a:spcPct val="90000"/>
              </a:lnSpc>
            </a:pPr>
            <a:r>
              <a:rPr lang="en-GB" altLang="en-US" sz="1800">
                <a:latin typeface="Comic Sans MS" panose="030F0702030302020204" pitchFamily="66" charset="0"/>
              </a:rPr>
              <a:t>ulcers on the lower legs (in adolescents and adults) </a:t>
            </a:r>
          </a:p>
          <a:p>
            <a:pPr>
              <a:lnSpc>
                <a:spcPct val="90000"/>
              </a:lnSpc>
            </a:pPr>
            <a:r>
              <a:rPr lang="en-GB" altLang="en-US" sz="1800">
                <a:latin typeface="Comic Sans MS" panose="030F0702030302020204" pitchFamily="66" charset="0"/>
              </a:rPr>
              <a:t>jaundice</a:t>
            </a:r>
          </a:p>
          <a:p>
            <a:pPr>
              <a:lnSpc>
                <a:spcPct val="90000"/>
              </a:lnSpc>
            </a:pPr>
            <a:r>
              <a:rPr lang="en-GB" altLang="en-US" sz="1800">
                <a:latin typeface="Comic Sans MS" panose="030F0702030302020204" pitchFamily="66" charset="0"/>
              </a:rPr>
              <a:t>attacks of abdominal pain</a:t>
            </a:r>
          </a:p>
          <a:p>
            <a:pPr>
              <a:lnSpc>
                <a:spcPct val="90000"/>
              </a:lnSpc>
            </a:pPr>
            <a:r>
              <a:rPr lang="en-GB" altLang="en-US" sz="1800">
                <a:latin typeface="Comic Sans MS" panose="030F0702030302020204" pitchFamily="66" charset="0"/>
              </a:rPr>
              <a:t>weakness</a:t>
            </a:r>
          </a:p>
          <a:p>
            <a:pPr>
              <a:lnSpc>
                <a:spcPct val="90000"/>
              </a:lnSpc>
            </a:pPr>
            <a:r>
              <a:rPr lang="en-GB" altLang="en-US" sz="1800">
                <a:latin typeface="Comic Sans MS" panose="030F0702030302020204" pitchFamily="66" charset="0"/>
              </a:rPr>
              <a:t>joint pain</a:t>
            </a:r>
          </a:p>
          <a:p>
            <a:pPr>
              <a:lnSpc>
                <a:spcPct val="90000"/>
              </a:lnSpc>
            </a:pPr>
            <a:r>
              <a:rPr lang="en-GB" altLang="en-US" sz="1800">
                <a:latin typeface="Comic Sans MS" panose="030F0702030302020204" pitchFamily="66" charset="0"/>
              </a:rPr>
              <a:t>fever</a:t>
            </a:r>
          </a:p>
          <a:p>
            <a:pPr>
              <a:lnSpc>
                <a:spcPct val="90000"/>
              </a:lnSpc>
            </a:pPr>
            <a:r>
              <a:rPr lang="en-GB" altLang="en-US" sz="1800">
                <a:latin typeface="Comic Sans MS" panose="030F0702030302020204" pitchFamily="66" charset="0"/>
              </a:rPr>
              <a:t>Vomiting</a:t>
            </a:r>
          </a:p>
          <a:p>
            <a:pPr>
              <a:lnSpc>
                <a:spcPct val="90000"/>
              </a:lnSpc>
            </a:pPr>
            <a:r>
              <a:rPr lang="en-GB" altLang="en-US" sz="1800">
                <a:latin typeface="Comic Sans MS" panose="030F0702030302020204" pitchFamily="66" charset="0"/>
              </a:rPr>
              <a:t>bloody (hematuria) urination</a:t>
            </a:r>
          </a:p>
          <a:p>
            <a:pPr>
              <a:lnSpc>
                <a:spcPct val="90000"/>
              </a:lnSpc>
            </a:pPr>
            <a:r>
              <a:rPr lang="en-GB" altLang="en-US" sz="1800">
                <a:latin typeface="Comic Sans MS" panose="030F0702030302020204" pitchFamily="66" charset="0"/>
              </a:rPr>
              <a:t>excessive thirst</a:t>
            </a:r>
          </a:p>
          <a:p>
            <a:pPr>
              <a:lnSpc>
                <a:spcPct val="90000"/>
              </a:lnSpc>
            </a:pPr>
            <a:r>
              <a:rPr lang="en-GB" altLang="en-US" sz="1800">
                <a:latin typeface="Comic Sans MS" panose="030F0702030302020204" pitchFamily="66" charset="0"/>
              </a:rPr>
              <a:t>excessive penis pain</a:t>
            </a:r>
          </a:p>
          <a:p>
            <a:pPr>
              <a:lnSpc>
                <a:spcPct val="90000"/>
              </a:lnSpc>
            </a:pPr>
            <a:r>
              <a:rPr lang="en-GB" altLang="en-US" sz="1800">
                <a:latin typeface="Comic Sans MS" panose="030F0702030302020204" pitchFamily="66" charset="0"/>
              </a:rPr>
              <a:t>Priapism</a:t>
            </a:r>
          </a:p>
          <a:p>
            <a:pPr>
              <a:lnSpc>
                <a:spcPct val="90000"/>
              </a:lnSpc>
            </a:pPr>
            <a:r>
              <a:rPr lang="en-GB" altLang="en-US" sz="1800">
                <a:latin typeface="Comic Sans MS" panose="030F0702030302020204" pitchFamily="66" charset="0"/>
              </a:rPr>
              <a:t>chest pain</a:t>
            </a:r>
          </a:p>
          <a:p>
            <a:pPr>
              <a:lnSpc>
                <a:spcPct val="90000"/>
              </a:lnSpc>
            </a:pPr>
            <a:r>
              <a:rPr lang="en-GB" altLang="en-US" sz="1800">
                <a:latin typeface="Comic Sans MS" panose="030F0702030302020204" pitchFamily="66" charset="0"/>
              </a:rPr>
              <a:t>decreased fertility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1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1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1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63C05F4-52DA-4C69-2712-F857D5A09C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Incomplete dominance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53AF2D4-C31A-7BC5-E8DF-A0D2F56F0B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>
                <a:latin typeface="Comic Sans MS" panose="030F0702030302020204" pitchFamily="66" charset="0"/>
              </a:rPr>
              <a:t>Allele H </a:t>
            </a:r>
            <a:r>
              <a:rPr lang="en-GB" altLang="en-US" sz="2800" b="1">
                <a:latin typeface="Comic Sans MS" panose="030F0702030302020204" pitchFamily="66" charset="0"/>
              </a:rPr>
              <a:t>incompletely dominant</a:t>
            </a:r>
            <a:r>
              <a:rPr lang="en-GB" altLang="en-US" sz="2800">
                <a:latin typeface="Comic Sans MS" panose="030F0702030302020204" pitchFamily="66" charset="0"/>
              </a:rPr>
              <a:t> to allele S</a:t>
            </a:r>
          </a:p>
          <a:p>
            <a:pPr>
              <a:buFontTx/>
              <a:buNone/>
            </a:pPr>
            <a:endParaRPr lang="en-GB" altLang="en-US" sz="2800">
              <a:latin typeface="Comic Sans MS" panose="030F0702030302020204" pitchFamily="66" charset="0"/>
            </a:endParaRPr>
          </a:p>
          <a:p>
            <a:r>
              <a:rPr lang="en-GB" altLang="en-US" sz="2800">
                <a:latin typeface="Comic Sans MS" panose="030F0702030302020204" pitchFamily="66" charset="0"/>
              </a:rPr>
              <a:t>Heterozygotes – HS</a:t>
            </a:r>
          </a:p>
          <a:p>
            <a:pPr>
              <a:buFontTx/>
              <a:buNone/>
            </a:pPr>
            <a:endParaRPr lang="en-GB" altLang="en-US" sz="2800">
              <a:latin typeface="Comic Sans MS" panose="030F0702030302020204" pitchFamily="66" charset="0"/>
            </a:endParaRPr>
          </a:p>
          <a:p>
            <a:r>
              <a:rPr lang="en-GB" altLang="en-US" sz="2800">
                <a:latin typeface="Comic Sans MS" panose="030F0702030302020204" pitchFamily="66" charset="0"/>
              </a:rPr>
              <a:t>Allele S partially expressed</a:t>
            </a:r>
          </a:p>
          <a:p>
            <a:pPr>
              <a:buFontTx/>
              <a:buNone/>
            </a:pPr>
            <a:endParaRPr lang="en-GB" altLang="en-US" sz="2800">
              <a:latin typeface="Comic Sans MS" panose="030F0702030302020204" pitchFamily="66" charset="0"/>
            </a:endParaRPr>
          </a:p>
          <a:p>
            <a:r>
              <a:rPr lang="en-GB" altLang="en-US" sz="2800">
                <a:latin typeface="Comic Sans MS" panose="030F0702030302020204" pitchFamily="66" charset="0"/>
              </a:rPr>
              <a:t>Sickle Cell Trait</a:t>
            </a:r>
          </a:p>
          <a:p>
            <a:pPr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	-a third of the haemoglobin is S</a:t>
            </a:r>
          </a:p>
          <a:p>
            <a:pPr>
              <a:buFontTx/>
              <a:buNone/>
            </a:pPr>
            <a:endParaRPr lang="en-GB" altLang="en-US" sz="28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418CD49-3224-A236-E1E0-029D890C4B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Sickle Cell Anemia in Africa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268B352-FEBE-52D7-50F2-143FFFC920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>
                <a:latin typeface="Comic Sans MS" panose="030F0702030302020204" pitchFamily="66" charset="0"/>
              </a:rPr>
              <a:t>Allele S rare in populations as semi-lethal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GB" altLang="en-US">
                <a:latin typeface="Comic Sans MS" panose="030F0702030302020204" pitchFamily="66" charset="0"/>
              </a:rPr>
              <a:t>Some parts of Africa up to 40% of population is HS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GB" altLang="en-US">
                <a:latin typeface="Comic Sans MS" panose="030F0702030302020204" pitchFamily="66" charset="0"/>
              </a:rPr>
              <a:t>People with Sickle Cell Trait </a:t>
            </a:r>
            <a:r>
              <a:rPr lang="en-GB" altLang="en-US" b="1">
                <a:latin typeface="Comic Sans MS" panose="030F0702030302020204" pitchFamily="66" charset="0"/>
              </a:rPr>
              <a:t>resistant</a:t>
            </a:r>
            <a:r>
              <a:rPr lang="en-GB" altLang="en-US">
                <a:latin typeface="Comic Sans MS" panose="030F0702030302020204" pitchFamily="66" charset="0"/>
              </a:rPr>
              <a:t> to malaria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35F2A95F-B05D-AAA1-FC85-75C6A1DC1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61962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6EE5DD43-4570-113B-92CD-9390FC783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8" r="45361"/>
          <a:stretch>
            <a:fillRect/>
          </a:stretch>
        </p:blipFill>
        <p:spPr bwMode="auto">
          <a:xfrm>
            <a:off x="4876800" y="1600200"/>
            <a:ext cx="4038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Text Box 6">
            <a:extLst>
              <a:ext uri="{FF2B5EF4-FFF2-40B4-BE49-F238E27FC236}">
                <a16:creationId xmlns:a16="http://schemas.microsoft.com/office/drawing/2014/main" id="{BFE1DB87-0D2D-91BB-EE77-71E225D85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86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latin typeface="Comic Sans MS" panose="030F0702030302020204" pitchFamily="66" charset="0"/>
              </a:rPr>
              <a:t>Distribution of malaria</a:t>
            </a:r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19302867-B9E4-838B-A99B-F609CCFB6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09600"/>
            <a:ext cx="3505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latin typeface="Comic Sans MS" panose="030F0702030302020204" pitchFamily="66" charset="0"/>
              </a:rPr>
              <a:t>Distribution of sickle cell trait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511</Words>
  <Application>Microsoft Office PowerPoint</Application>
  <PresentationFormat>On-screen Show (4:3)</PresentationFormat>
  <Paragraphs>129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Times New Roman</vt:lpstr>
      <vt:lpstr>Comic Sans MS</vt:lpstr>
      <vt:lpstr>Arial</vt:lpstr>
      <vt:lpstr>Default Design</vt:lpstr>
      <vt:lpstr>Natural Selection in Action</vt:lpstr>
      <vt:lpstr>Natural Selection in Action</vt:lpstr>
      <vt:lpstr>Sickle cell anaemia</vt:lpstr>
      <vt:lpstr>Haemoglobin S</vt:lpstr>
      <vt:lpstr>PowerPoint Presentation</vt:lpstr>
      <vt:lpstr>Symptoms of Sickle Cell Anaemia</vt:lpstr>
      <vt:lpstr>Incomplete dominance</vt:lpstr>
      <vt:lpstr>Sickle Cell Anemia in Africa</vt:lpstr>
      <vt:lpstr>PowerPoint Presentation</vt:lpstr>
      <vt:lpstr>Sickle Cell Trait and Malaria</vt:lpstr>
      <vt:lpstr>Industrial Melanism in Peppered Moth</vt:lpstr>
      <vt:lpstr>Biston betularia</vt:lpstr>
      <vt:lpstr>Prior to Industrial revolution</vt:lpstr>
      <vt:lpstr>Light peppered moths</vt:lpstr>
      <vt:lpstr>Survey in the 1950s</vt:lpstr>
      <vt:lpstr>Reason for change?</vt:lpstr>
      <vt:lpstr>PowerPoint Presentation</vt:lpstr>
      <vt:lpstr>PowerPoint Presentation</vt:lpstr>
    </vt:vector>
  </TitlesOfParts>
  <Company>khs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Selection in Action</dc:title>
  <dc:creator>hhashmi</dc:creator>
  <cp:lastModifiedBy>Nayan GRIFFITHS</cp:lastModifiedBy>
  <cp:revision>3</cp:revision>
  <dcterms:created xsi:type="dcterms:W3CDTF">2008-11-26T10:23:54Z</dcterms:created>
  <dcterms:modified xsi:type="dcterms:W3CDTF">2023-03-14T11:40:25Z</dcterms:modified>
</cp:coreProperties>
</file>