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FF"/>
    <a:srgbClr val="CC99FF"/>
    <a:srgbClr val="9966FF"/>
    <a:srgbClr val="33CC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59" autoAdjust="0"/>
  </p:normalViewPr>
  <p:slideViewPr>
    <p:cSldViewPr>
      <p:cViewPr varScale="1">
        <p:scale>
          <a:sx n="100" d="100"/>
          <a:sy n="100" d="100"/>
        </p:scale>
        <p:origin x="4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7B2788F-940B-383C-C36C-CE3FCBDFFF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11C7A1B-31C7-60A7-DBE1-DDA8B3FE40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6E58DCF-BC91-67D4-2A92-2BCB93A5C09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CF1AABD-F30B-858F-0EA3-AB3F27B258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C750C369-1E2C-87AE-79AF-44A9F23A5F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F7A0EEF6-3013-3707-0F4F-B2BEC057B4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84351E-5C2D-41BD-A95B-AC0BB123B1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38F2AA-5799-0F83-48B1-C4A6E784E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4DC28-A9B5-44FC-9A3A-BB2750CF2C4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DC9E916-17BA-4260-BC34-D683B4CCB9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FABB29F-0AFB-96F7-4107-CBC931567B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69FF7F-0FEE-5F46-A435-7DBADDAC76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23FC6-5F7A-4044-9FB6-DECB133B0B9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0B60401-AAD3-13F8-B332-1C52F98957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0119C2-42C0-334E-DE31-AD4D20BD9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49D9BA-A59F-EFBC-8D3D-25F3B54F6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F7431-D8BA-4BD7-BD8C-A980070DC54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B6E7529-0787-FEAB-27F0-FB524EFB2E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957E803-413C-A840-B3E0-365F084DD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9D60-63AB-6258-11EB-5F2A103DE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C5A35-0740-B490-5622-89E3E012F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31EB3-89A7-F77A-AEC5-D54AC87F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6D49C-9976-7E7A-5369-62827B1D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1767F-7D59-0E88-F903-B521A19C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6F0D2-C345-4F2D-96C3-55A3F8B7E0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897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6EB96-FF29-3D74-7438-DD7030006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5DF36-181C-3452-4367-CE3BC5E9C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72A61-5AEB-C477-B434-3EF7EDA6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41D24-E808-D95E-37A0-95D2E152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8DD95-71F5-60EC-650C-928A7FBA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338ED-1CDC-4F74-BB68-1547ECA94D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251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324EEC-A1FA-0FCE-9914-6194F3511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56B92-D245-CC5F-D844-B8DD9F49E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02548-E92F-D905-DED9-98FA47AFD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9FF37-5380-1A38-4C8E-70D1A9BE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C4D42-265C-98F6-5EA2-2C044B4C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BF671-2912-4040-9266-002BBDCC6B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21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0B46-89D2-1B89-D5D3-0278E799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70274-A3BA-2A07-E11C-DBC4DEFEB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00800-6FBF-AA66-87AA-FDEED0DF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3987B-30C5-B5B5-D5CA-5489C0FF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478F7-4100-4475-BB1B-7C3D9BF7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E1822-B73E-441A-8182-E3DBC119E2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443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5AFE-4D5F-B5D5-611B-13236002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EB92E-264C-A6CA-D1DA-1849AB432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2D994-31CE-169A-75ED-DEF99F70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CC3-401B-A13C-E226-6AB26D80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76B4D-5B39-8D24-B0C5-0E67CDCE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C1AA-12D8-4D28-89C3-B5E48C8444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79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0C3BF-56C5-6586-B7CD-8C9D4C57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46FF7-E0CF-37DF-6BB1-3140DE96A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7A641-D6DD-D1A6-463D-81E386D64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12AB4-5242-2EF0-6812-492961BD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21462-B6D1-1606-D6E5-834A2663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2A6DF-96B4-1EAD-A65D-99EFD460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824C1-1C39-4AD4-B846-1124ECC6D7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371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8ED7-2386-B09B-E610-FBC7063E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FF662-3446-3F0E-97E6-8883D0708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850B9-F7A3-35D6-21B3-9F3736656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DE1FD-BE95-DB21-7E5D-6DF377C39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BA396-F467-9207-EF5C-7A6911703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8E18F-88FA-C7A0-B1BF-096A628A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91684-310B-C407-EFA5-E467A251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EB34A7-665A-74CA-5BB1-C225FB8B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7C36F-AF7F-4B96-930A-C304EB09CA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73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47D9-B24E-D47E-A0DF-D1B4F0657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F2C75-DDDF-1B4F-3272-CDFF4393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F76A0-531E-C9B4-405B-36FD77B2D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DF97C-3A05-6B0C-BF9E-F50E0EFD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71123-C92A-40F6-AB63-90C0A04426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DAE51-EF7F-0889-3647-EE19F4B8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EC3C8-28CB-BB61-6D41-ADDA81734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90FC8-0611-3B7C-1F2E-7887C3142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81E5F-2AFB-432B-AA05-D9C2B8B531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24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EBF24-407F-944B-D395-1A5023D4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E64D4-883B-290F-06B8-E915BA820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6F01C-033B-9FD9-B7DA-838B379C3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24970-7FCD-704A-A413-6675F5B5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53859-BFFE-1A83-47D1-6F0E177F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52689-BAA1-30D7-B92E-BEE3144A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248E3-8DD1-4F41-B727-5CD46B8450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953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5CF7-9472-97F0-70C9-CBB5139D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02B41A-A33D-CC4D-C3F2-7E7150E68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F5FB47-18C8-8B97-640E-0F8F25D41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E9FB2-9D35-FEB7-0B48-F811D5EE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5F799-8F84-A6DB-4540-A142F38C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91E77-B71C-4B7A-3B8B-2E7749C1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18028-5031-4B6E-8CD0-866C83195A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226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90CC56-FE60-49E6-6D45-0D521721B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01AE54-FEF2-E6C3-C5BB-C42EDAB3C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23720F-AFB3-D321-E7F5-FEC5E3693E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ABBF52-DCC6-2FBB-253F-1AC01D7F39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CE8684-C3EB-C166-A3EE-B2ED623982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E36A30-B180-47E6-9B8B-E31555C4E95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wav"/><Relationship Id="rId7" Type="http://schemas.openxmlformats.org/officeDocument/2006/relationships/image" Target="http://www.msue.msu.edu/forestrylink/tree%20cartoon%202.jpg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6.jpeg"/><Relationship Id="rId5" Type="http://schemas.openxmlformats.org/officeDocument/2006/relationships/image" Target="http://www.e-cards.be/images/cartoon_lightning_small.gif" TargetMode="External"/><Relationship Id="rId10" Type="http://schemas.openxmlformats.org/officeDocument/2006/relationships/image" Target="../media/image5.gif"/><Relationship Id="rId4" Type="http://schemas.openxmlformats.org/officeDocument/2006/relationships/image" Target="../media/image1.png"/><Relationship Id="rId9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D8635A5-A4A5-15C2-801E-D34D5954C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248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52" name="Line 4">
            <a:extLst>
              <a:ext uri="{FF2B5EF4-FFF2-40B4-BE49-F238E27FC236}">
                <a16:creationId xmlns:a16="http://schemas.microsoft.com/office/drawing/2014/main" id="{E4D7A328-F20F-C15B-53D6-8ED3273AE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971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106CA22-AB5E-E843-54D9-357829B45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F2DF4790-7B4D-680F-876F-A610BE844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Rectangle 8">
            <a:extLst>
              <a:ext uri="{FF2B5EF4-FFF2-40B4-BE49-F238E27FC236}">
                <a16:creationId xmlns:a16="http://schemas.microsoft.com/office/drawing/2014/main" id="{0576E51E-A02D-3539-D075-DD2F047BD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248F10B9-D4A9-F884-5936-E29E7706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609FB5B8-F2D9-0C69-991E-22B1849D4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75" y="233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AD07DFB2-4108-2D0B-C58C-7AC82BCA6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765175"/>
            <a:ext cx="23812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Rectangle 20">
            <a:extLst>
              <a:ext uri="{FF2B5EF4-FFF2-40B4-BE49-F238E27FC236}">
                <a16:creationId xmlns:a16="http://schemas.microsoft.com/office/drawing/2014/main" id="{2E1A5302-88DD-825D-D3CF-5E2FE0A10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8600"/>
            <a:ext cx="1676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Nitrogen in</a:t>
            </a:r>
          </a:p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the air</a:t>
            </a:r>
          </a:p>
        </p:txBody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ACD59993-DE53-F340-CAA2-1BFF6618B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219200"/>
            <a:ext cx="21336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animal protein</a:t>
            </a:r>
          </a:p>
        </p:txBody>
      </p:sp>
      <p:sp>
        <p:nvSpPr>
          <p:cNvPr id="2070" name="Rectangle 22">
            <a:extLst>
              <a:ext uri="{FF2B5EF4-FFF2-40B4-BE49-F238E27FC236}">
                <a16:creationId xmlns:a16="http://schemas.microsoft.com/office/drawing/2014/main" id="{819E5C45-92B1-2A12-5E9F-FFFFF9E47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048000"/>
            <a:ext cx="3200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dead plants &amp; animals</a:t>
            </a:r>
          </a:p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urine &amp; faeces</a:t>
            </a:r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58E157F2-5010-3FD7-A339-3A5F476E0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724400"/>
            <a:ext cx="15240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ammonia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EB5CD78F-87ED-A242-327B-C84767678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715000"/>
            <a:ext cx="1676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nitr</a:t>
            </a:r>
            <a:r>
              <a:rPr lang="en-GB" altLang="en-US" b="1" u="sng">
                <a:solidFill>
                  <a:srgbClr val="FF00FF"/>
                </a:solidFill>
                <a:latin typeface="Arial" panose="020B0604020202020204" pitchFamily="34" charset="0"/>
              </a:rPr>
              <a:t>i</a:t>
            </a:r>
            <a:r>
              <a:rPr lang="en-GB" altLang="en-US" b="1">
                <a:latin typeface="Arial" panose="020B0604020202020204" pitchFamily="34" charset="0"/>
              </a:rPr>
              <a:t>tes</a:t>
            </a:r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0B631B78-46FD-EFD8-2A5F-88EEA36A7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17526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latin typeface="Arial" panose="020B0604020202020204" pitchFamily="34" charset="0"/>
              </a:rPr>
              <a:t>nitr</a:t>
            </a:r>
            <a:r>
              <a:rPr lang="en-GB" altLang="en-US" b="1" u="sng">
                <a:solidFill>
                  <a:srgbClr val="FF00FF"/>
                </a:solidFill>
                <a:latin typeface="Arial" panose="020B0604020202020204" pitchFamily="34" charset="0"/>
              </a:rPr>
              <a:t>a</a:t>
            </a:r>
            <a:r>
              <a:rPr lang="en-GB" altLang="en-US" b="1">
                <a:latin typeface="Arial" panose="020B0604020202020204" pitchFamily="34" charset="0"/>
              </a:rPr>
              <a:t>tes</a:t>
            </a: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BCF6D2BF-61CA-86D9-EFA4-2D74E20D6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773238"/>
            <a:ext cx="1828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plant made</a:t>
            </a:r>
          </a:p>
          <a:p>
            <a:pPr algn="ctr"/>
            <a:r>
              <a:rPr lang="en-GB" altLang="en-US" sz="2000" b="1">
                <a:latin typeface="Arial" panose="020B0604020202020204" pitchFamily="34" charset="0"/>
              </a:rPr>
              <a:t>protein</a:t>
            </a:r>
          </a:p>
        </p:txBody>
      </p:sp>
      <p:sp>
        <p:nvSpPr>
          <p:cNvPr id="2076" name="Freeform 28">
            <a:extLst>
              <a:ext uri="{FF2B5EF4-FFF2-40B4-BE49-F238E27FC236}">
                <a16:creationId xmlns:a16="http://schemas.microsoft.com/office/drawing/2014/main" id="{C8DDF6D5-5468-6146-25C7-4C02B9C7F6FD}"/>
              </a:ext>
            </a:extLst>
          </p:cNvPr>
          <p:cNvSpPr>
            <a:spLocks/>
          </p:cNvSpPr>
          <p:nvPr/>
        </p:nvSpPr>
        <p:spPr bwMode="auto">
          <a:xfrm>
            <a:off x="6588125" y="1916113"/>
            <a:ext cx="457200" cy="1143000"/>
          </a:xfrm>
          <a:custGeom>
            <a:avLst/>
            <a:gdLst>
              <a:gd name="T0" fmla="*/ 0 w 288"/>
              <a:gd name="T1" fmla="*/ 0 h 720"/>
              <a:gd name="T2" fmla="*/ 240 w 288"/>
              <a:gd name="T3" fmla="*/ 240 h 720"/>
              <a:gd name="T4" fmla="*/ 288 w 288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720">
                <a:moveTo>
                  <a:pt x="0" y="0"/>
                </a:moveTo>
                <a:cubicBezTo>
                  <a:pt x="96" y="60"/>
                  <a:pt x="192" y="120"/>
                  <a:pt x="240" y="240"/>
                </a:cubicBezTo>
                <a:cubicBezTo>
                  <a:pt x="288" y="360"/>
                  <a:pt x="280" y="632"/>
                  <a:pt x="288" y="72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7" name="Line 29">
            <a:extLst>
              <a:ext uri="{FF2B5EF4-FFF2-40B4-BE49-F238E27FC236}">
                <a16:creationId xmlns:a16="http://schemas.microsoft.com/office/drawing/2014/main" id="{B1E47828-6562-651B-3E65-B908282322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3810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9" name="Freeform 31">
            <a:extLst>
              <a:ext uri="{FF2B5EF4-FFF2-40B4-BE49-F238E27FC236}">
                <a16:creationId xmlns:a16="http://schemas.microsoft.com/office/drawing/2014/main" id="{179D94EE-5D10-E6C8-6EC1-E3FAD1683A24}"/>
              </a:ext>
            </a:extLst>
          </p:cNvPr>
          <p:cNvSpPr>
            <a:spLocks/>
          </p:cNvSpPr>
          <p:nvPr/>
        </p:nvSpPr>
        <p:spPr bwMode="auto">
          <a:xfrm>
            <a:off x="5943600" y="5257800"/>
            <a:ext cx="1181100" cy="762000"/>
          </a:xfrm>
          <a:custGeom>
            <a:avLst/>
            <a:gdLst>
              <a:gd name="T0" fmla="*/ 720 w 744"/>
              <a:gd name="T1" fmla="*/ 0 h 480"/>
              <a:gd name="T2" fmla="*/ 624 w 744"/>
              <a:gd name="T3" fmla="*/ 384 h 480"/>
              <a:gd name="T4" fmla="*/ 0 w 744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4" h="480">
                <a:moveTo>
                  <a:pt x="720" y="0"/>
                </a:moveTo>
                <a:cubicBezTo>
                  <a:pt x="732" y="152"/>
                  <a:pt x="744" y="304"/>
                  <a:pt x="624" y="384"/>
                </a:cubicBezTo>
                <a:cubicBezTo>
                  <a:pt x="504" y="464"/>
                  <a:pt x="104" y="464"/>
                  <a:pt x="0" y="48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0" name="Freeform 32">
            <a:extLst>
              <a:ext uri="{FF2B5EF4-FFF2-40B4-BE49-F238E27FC236}">
                <a16:creationId xmlns:a16="http://schemas.microsoft.com/office/drawing/2014/main" id="{AB999809-0B9F-AC36-32A2-B7E423B3E3C8}"/>
              </a:ext>
            </a:extLst>
          </p:cNvPr>
          <p:cNvSpPr>
            <a:spLocks/>
          </p:cNvSpPr>
          <p:nvPr/>
        </p:nvSpPr>
        <p:spPr bwMode="auto">
          <a:xfrm>
            <a:off x="2514600" y="5257800"/>
            <a:ext cx="1752600" cy="901700"/>
          </a:xfrm>
          <a:custGeom>
            <a:avLst/>
            <a:gdLst>
              <a:gd name="T0" fmla="*/ 1104 w 1104"/>
              <a:gd name="T1" fmla="*/ 528 h 568"/>
              <a:gd name="T2" fmla="*/ 336 w 1104"/>
              <a:gd name="T3" fmla="*/ 480 h 568"/>
              <a:gd name="T4" fmla="*/ 0 w 1104"/>
              <a:gd name="T5" fmla="*/ 0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4" h="568">
                <a:moveTo>
                  <a:pt x="1104" y="528"/>
                </a:moveTo>
                <a:cubicBezTo>
                  <a:pt x="812" y="548"/>
                  <a:pt x="520" y="568"/>
                  <a:pt x="336" y="480"/>
                </a:cubicBezTo>
                <a:cubicBezTo>
                  <a:pt x="152" y="392"/>
                  <a:pt x="56" y="80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6" name="Freeform 38">
            <a:extLst>
              <a:ext uri="{FF2B5EF4-FFF2-40B4-BE49-F238E27FC236}">
                <a16:creationId xmlns:a16="http://schemas.microsoft.com/office/drawing/2014/main" id="{5F114EBB-9F2F-4491-3467-C9BF8A902F65}"/>
              </a:ext>
            </a:extLst>
          </p:cNvPr>
          <p:cNvSpPr>
            <a:spLocks/>
          </p:cNvSpPr>
          <p:nvPr/>
        </p:nvSpPr>
        <p:spPr bwMode="auto">
          <a:xfrm>
            <a:off x="3492500" y="1628775"/>
            <a:ext cx="2232025" cy="469900"/>
          </a:xfrm>
          <a:custGeom>
            <a:avLst/>
            <a:gdLst>
              <a:gd name="T0" fmla="*/ 0 w 960"/>
              <a:gd name="T1" fmla="*/ 296 h 296"/>
              <a:gd name="T2" fmla="*/ 384 w 960"/>
              <a:gd name="T3" fmla="*/ 56 h 296"/>
              <a:gd name="T4" fmla="*/ 816 w 960"/>
              <a:gd name="T5" fmla="*/ 8 h 296"/>
              <a:gd name="T6" fmla="*/ 960 w 960"/>
              <a:gd name="T7" fmla="*/ 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0" h="296">
                <a:moveTo>
                  <a:pt x="0" y="296"/>
                </a:moveTo>
                <a:cubicBezTo>
                  <a:pt x="124" y="200"/>
                  <a:pt x="248" y="104"/>
                  <a:pt x="384" y="56"/>
                </a:cubicBezTo>
                <a:cubicBezTo>
                  <a:pt x="520" y="8"/>
                  <a:pt x="720" y="16"/>
                  <a:pt x="816" y="8"/>
                </a:cubicBezTo>
                <a:cubicBezTo>
                  <a:pt x="912" y="0"/>
                  <a:pt x="936" y="8"/>
                  <a:pt x="960" y="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7" name="Line 39">
            <a:extLst>
              <a:ext uri="{FF2B5EF4-FFF2-40B4-BE49-F238E27FC236}">
                <a16:creationId xmlns:a16="http://schemas.microsoft.com/office/drawing/2014/main" id="{A7B6FE66-3ECC-D807-6F91-A968D9A1E6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28194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8" name="Freeform 40">
            <a:extLst>
              <a:ext uri="{FF2B5EF4-FFF2-40B4-BE49-F238E27FC236}">
                <a16:creationId xmlns:a16="http://schemas.microsoft.com/office/drawing/2014/main" id="{F2DCEBA7-D304-0415-EED2-3B85E07083DC}"/>
              </a:ext>
            </a:extLst>
          </p:cNvPr>
          <p:cNvSpPr>
            <a:spLocks/>
          </p:cNvSpPr>
          <p:nvPr/>
        </p:nvSpPr>
        <p:spPr bwMode="auto">
          <a:xfrm>
            <a:off x="914400" y="3352800"/>
            <a:ext cx="1524000" cy="762000"/>
          </a:xfrm>
          <a:custGeom>
            <a:avLst/>
            <a:gdLst>
              <a:gd name="T0" fmla="*/ 960 w 960"/>
              <a:gd name="T1" fmla="*/ 480 h 480"/>
              <a:gd name="T2" fmla="*/ 768 w 960"/>
              <a:gd name="T3" fmla="*/ 192 h 480"/>
              <a:gd name="T4" fmla="*/ 0 w 960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960" y="480"/>
                </a:moveTo>
                <a:cubicBezTo>
                  <a:pt x="944" y="376"/>
                  <a:pt x="928" y="272"/>
                  <a:pt x="768" y="192"/>
                </a:cubicBezTo>
                <a:cubicBezTo>
                  <a:pt x="608" y="112"/>
                  <a:pt x="128" y="32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0" name="Line 42">
            <a:extLst>
              <a:ext uri="{FF2B5EF4-FFF2-40B4-BE49-F238E27FC236}">
                <a16:creationId xmlns:a16="http://schemas.microsoft.com/office/drawing/2014/main" id="{9AA6F49A-C9FF-4EE2-6C21-33468FD135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914400"/>
            <a:ext cx="1981200" cy="3810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1" name="Freeform 43">
            <a:extLst>
              <a:ext uri="{FF2B5EF4-FFF2-40B4-BE49-F238E27FC236}">
                <a16:creationId xmlns:a16="http://schemas.microsoft.com/office/drawing/2014/main" id="{F6CE5A32-0E07-BEC5-CD1D-51816071DE10}"/>
              </a:ext>
            </a:extLst>
          </p:cNvPr>
          <p:cNvSpPr>
            <a:spLocks/>
          </p:cNvSpPr>
          <p:nvPr/>
        </p:nvSpPr>
        <p:spPr bwMode="auto">
          <a:xfrm>
            <a:off x="0" y="685800"/>
            <a:ext cx="1371600" cy="2514600"/>
          </a:xfrm>
          <a:custGeom>
            <a:avLst/>
            <a:gdLst>
              <a:gd name="T0" fmla="*/ 664 w 664"/>
              <a:gd name="T1" fmla="*/ 0 h 1632"/>
              <a:gd name="T2" fmla="*/ 280 w 664"/>
              <a:gd name="T3" fmla="*/ 192 h 1632"/>
              <a:gd name="T4" fmla="*/ 40 w 664"/>
              <a:gd name="T5" fmla="*/ 720 h 1632"/>
              <a:gd name="T6" fmla="*/ 40 w 664"/>
              <a:gd name="T7" fmla="*/ 1392 h 1632"/>
              <a:gd name="T8" fmla="*/ 136 w 664"/>
              <a:gd name="T9" fmla="*/ 1632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4" h="1632">
                <a:moveTo>
                  <a:pt x="664" y="0"/>
                </a:moveTo>
                <a:cubicBezTo>
                  <a:pt x="524" y="36"/>
                  <a:pt x="384" y="72"/>
                  <a:pt x="280" y="192"/>
                </a:cubicBezTo>
                <a:cubicBezTo>
                  <a:pt x="176" y="312"/>
                  <a:pt x="80" y="520"/>
                  <a:pt x="40" y="720"/>
                </a:cubicBezTo>
                <a:cubicBezTo>
                  <a:pt x="0" y="920"/>
                  <a:pt x="24" y="1240"/>
                  <a:pt x="40" y="1392"/>
                </a:cubicBezTo>
                <a:cubicBezTo>
                  <a:pt x="56" y="1544"/>
                  <a:pt x="96" y="1588"/>
                  <a:pt x="136" y="163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92" name="Line 44">
            <a:extLst>
              <a:ext uri="{FF2B5EF4-FFF2-40B4-BE49-F238E27FC236}">
                <a16:creationId xmlns:a16="http://schemas.microsoft.com/office/drawing/2014/main" id="{D0E2406E-FF84-1215-A844-52D09E0F25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57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103" name="Picture 55">
            <a:extLst>
              <a:ext uri="{FF2B5EF4-FFF2-40B4-BE49-F238E27FC236}">
                <a16:creationId xmlns:a16="http://schemas.microsoft.com/office/drawing/2014/main" id="{33A16446-2ABA-F377-FEA0-819A5119D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79533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0" name="Rectangle 62">
            <a:extLst>
              <a:ext uri="{FF2B5EF4-FFF2-40B4-BE49-F238E27FC236}">
                <a16:creationId xmlns:a16="http://schemas.microsoft.com/office/drawing/2014/main" id="{E4C2700C-E04F-C733-7160-D29BF4B1B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0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1" name="Rectangle 63">
            <a:extLst>
              <a:ext uri="{FF2B5EF4-FFF2-40B4-BE49-F238E27FC236}">
                <a16:creationId xmlns:a16="http://schemas.microsoft.com/office/drawing/2014/main" id="{07572F72-59D3-1212-E6A9-35C791142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2" name="Rectangle 64">
            <a:extLst>
              <a:ext uri="{FF2B5EF4-FFF2-40B4-BE49-F238E27FC236}">
                <a16:creationId xmlns:a16="http://schemas.microsoft.com/office/drawing/2014/main" id="{4EA688C7-A45E-9C28-B744-AE47C996A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381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4" name="Rectangle 66">
            <a:extLst>
              <a:ext uri="{FF2B5EF4-FFF2-40B4-BE49-F238E27FC236}">
                <a16:creationId xmlns:a16="http://schemas.microsoft.com/office/drawing/2014/main" id="{81ED3DE0-026A-63EF-C181-19085E983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038600"/>
            <a:ext cx="3276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000"/>
              <a:t>decomposition by bacteria &amp; fungi</a:t>
            </a:r>
          </a:p>
        </p:txBody>
      </p:sp>
      <p:sp>
        <p:nvSpPr>
          <p:cNvPr id="2116" name="Rectangle 68">
            <a:extLst>
              <a:ext uri="{FF2B5EF4-FFF2-40B4-BE49-F238E27FC236}">
                <a16:creationId xmlns:a16="http://schemas.microsoft.com/office/drawing/2014/main" id="{B2B6C720-9853-7561-1B23-DCB6A613F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715000"/>
            <a:ext cx="1295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bacteria</a:t>
            </a:r>
          </a:p>
        </p:txBody>
      </p:sp>
      <p:sp>
        <p:nvSpPr>
          <p:cNvPr id="2120" name="Text Box 72">
            <a:extLst>
              <a:ext uri="{FF2B5EF4-FFF2-40B4-BE49-F238E27FC236}">
                <a16:creationId xmlns:a16="http://schemas.microsoft.com/office/drawing/2014/main" id="{73C13689-06DD-A570-1E93-C33B9AEAB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6165850"/>
            <a:ext cx="276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/>
              <a:t>(nitrifying bacteria)</a:t>
            </a:r>
          </a:p>
        </p:txBody>
      </p:sp>
      <p:sp>
        <p:nvSpPr>
          <p:cNvPr id="2121" name="Rectangle 73">
            <a:extLst>
              <a:ext uri="{FF2B5EF4-FFF2-40B4-BE49-F238E27FC236}">
                <a16:creationId xmlns:a16="http://schemas.microsoft.com/office/drawing/2014/main" id="{62ABED86-8B4C-4F36-C0BD-07EC5C05D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191000"/>
            <a:ext cx="1295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nitr</a:t>
            </a:r>
            <a:r>
              <a:rPr lang="en-GB" altLang="en-US" b="1" u="sng">
                <a:solidFill>
                  <a:srgbClr val="FF00FF"/>
                </a:solidFill>
              </a:rPr>
              <a:t>a</a:t>
            </a:r>
            <a:r>
              <a:rPr lang="en-GB" altLang="en-US"/>
              <a:t>tes absorbed</a:t>
            </a:r>
          </a:p>
        </p:txBody>
      </p:sp>
      <p:sp>
        <p:nvSpPr>
          <p:cNvPr id="2123" name="Rectangle 75">
            <a:extLst>
              <a:ext uri="{FF2B5EF4-FFF2-40B4-BE49-F238E27FC236}">
                <a16:creationId xmlns:a16="http://schemas.microsoft.com/office/drawing/2014/main" id="{9547668D-53EB-7A82-267E-31804DC78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1600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denitrifying</a:t>
            </a:r>
          </a:p>
          <a:p>
            <a:pPr algn="ctr"/>
            <a:r>
              <a:rPr lang="en-GB" altLang="en-US"/>
              <a:t>bacteria</a:t>
            </a:r>
          </a:p>
        </p:txBody>
      </p:sp>
      <p:sp>
        <p:nvSpPr>
          <p:cNvPr id="2126" name="Text Box 78">
            <a:extLst>
              <a:ext uri="{FF2B5EF4-FFF2-40B4-BE49-F238E27FC236}">
                <a16:creationId xmlns:a16="http://schemas.microsoft.com/office/drawing/2014/main" id="{75DF8AB8-6CBD-68FE-3EDE-94E1254D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4538"/>
            <a:ext cx="2101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/>
              <a:t>root nodules</a:t>
            </a:r>
          </a:p>
          <a:p>
            <a:r>
              <a:rPr lang="en-GB" altLang="en-US" sz="1800">
                <a:solidFill>
                  <a:srgbClr val="9966FF"/>
                </a:solidFill>
              </a:rPr>
              <a:t>(</a:t>
            </a:r>
            <a:r>
              <a:rPr lang="en-GB" altLang="en-US" sz="1800">
                <a:solidFill>
                  <a:srgbClr val="3333CC"/>
                </a:solidFill>
              </a:rPr>
              <a:t>containing nitrogen </a:t>
            </a:r>
          </a:p>
          <a:p>
            <a:r>
              <a:rPr lang="en-GB" altLang="en-US" sz="1800">
                <a:solidFill>
                  <a:srgbClr val="3333CC"/>
                </a:solidFill>
              </a:rPr>
              <a:t>fixing bacteria)</a:t>
            </a:r>
          </a:p>
        </p:txBody>
      </p:sp>
      <p:sp>
        <p:nvSpPr>
          <p:cNvPr id="2127" name="Text Box 79">
            <a:extLst>
              <a:ext uri="{FF2B5EF4-FFF2-40B4-BE49-F238E27FC236}">
                <a16:creationId xmlns:a16="http://schemas.microsoft.com/office/drawing/2014/main" id="{94FC9C77-15B8-48FC-8AE2-AC489543F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/>
              <a:t>nitrogen fixing plant</a:t>
            </a:r>
          </a:p>
          <a:p>
            <a:r>
              <a:rPr lang="en-GB" altLang="en-US" sz="1800"/>
              <a:t>eg pea, clover</a:t>
            </a:r>
          </a:p>
        </p:txBody>
      </p:sp>
      <p:sp>
        <p:nvSpPr>
          <p:cNvPr id="2134" name="Rectangle 86">
            <a:extLst>
              <a:ext uri="{FF2B5EF4-FFF2-40B4-BE49-F238E27FC236}">
                <a16:creationId xmlns:a16="http://schemas.microsoft.com/office/drawing/2014/main" id="{3FD27CED-5E20-EF62-2D4E-DEA63312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715000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bacteria</a:t>
            </a:r>
          </a:p>
        </p:txBody>
      </p:sp>
      <p:pic>
        <p:nvPicPr>
          <p:cNvPr id="2137" name="Picture 89">
            <a:extLst>
              <a:ext uri="{FF2B5EF4-FFF2-40B4-BE49-F238E27FC236}">
                <a16:creationId xmlns:a16="http://schemas.microsoft.com/office/drawing/2014/main" id="{CDDDE9F6-DCCE-8A70-E411-36AF296498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1500188" cy="144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8" name="AutoShape 90">
            <a:extLst>
              <a:ext uri="{FF2B5EF4-FFF2-40B4-BE49-F238E27FC236}">
                <a16:creationId xmlns:a16="http://schemas.microsoft.com/office/drawing/2014/main" id="{543EFE10-0A27-690D-90AC-28141B7FC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852738"/>
            <a:ext cx="936625" cy="215900"/>
          </a:xfrm>
          <a:prstGeom prst="cloudCallout">
            <a:avLst>
              <a:gd name="adj1" fmla="val -7458"/>
              <a:gd name="adj2" fmla="val -736"/>
            </a:avLst>
          </a:prstGeom>
          <a:gradFill rotWithShape="1">
            <a:gsLst>
              <a:gs pos="0">
                <a:srgbClr val="663300">
                  <a:gamma/>
                  <a:shade val="21176"/>
                  <a:invGamma/>
                </a:srgbClr>
              </a:gs>
              <a:gs pos="50000">
                <a:srgbClr val="663300"/>
              </a:gs>
              <a:gs pos="100000">
                <a:srgbClr val="663300">
                  <a:gamma/>
                  <a:shade val="2117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39" name="Line 91">
            <a:extLst>
              <a:ext uri="{FF2B5EF4-FFF2-40B4-BE49-F238E27FC236}">
                <a16:creationId xmlns:a16="http://schemas.microsoft.com/office/drawing/2014/main" id="{69BF94FC-F096-D45D-A3B8-025C4557C3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2349500"/>
            <a:ext cx="3587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140" name="Picture 92">
            <a:extLst>
              <a:ext uri="{FF2B5EF4-FFF2-40B4-BE49-F238E27FC236}">
                <a16:creationId xmlns:a16="http://schemas.microsoft.com/office/drawing/2014/main" id="{5E362136-EBEF-2B13-838B-F48D220A72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133600"/>
            <a:ext cx="8096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41" name="Rectangle 93">
            <a:extLst>
              <a:ext uri="{FF2B5EF4-FFF2-40B4-BE49-F238E27FC236}">
                <a16:creationId xmlns:a16="http://schemas.microsoft.com/office/drawing/2014/main" id="{CA4EF4AC-778B-A97E-BE41-7DD568868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133600"/>
            <a:ext cx="576263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143" name="Picture 95">
            <a:extLst>
              <a:ext uri="{FF2B5EF4-FFF2-40B4-BE49-F238E27FC236}">
                <a16:creationId xmlns:a16="http://schemas.microsoft.com/office/drawing/2014/main" id="{5C07948B-A4D6-0D0E-9870-39C0436EA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492375"/>
            <a:ext cx="873125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9" name="Picture 101">
            <a:extLst>
              <a:ext uri="{FF2B5EF4-FFF2-40B4-BE49-F238E27FC236}">
                <a16:creationId xmlns:a16="http://schemas.microsoft.com/office/drawing/2014/main" id="{9E9A0C5D-9C42-76B7-FC31-1C0586DAF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420938"/>
            <a:ext cx="1381125" cy="73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nimBg="1" autoUpdateAnimBg="0"/>
      <p:bldP spid="2069" grpId="0" animBg="1" autoUpdateAnimBg="0"/>
      <p:bldP spid="2070" grpId="0" animBg="1" autoUpdateAnimBg="0"/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  <p:bldP spid="2114" grpId="0" animBg="1" autoUpdateAnimBg="0"/>
      <p:bldP spid="2116" grpId="0" animBg="1" autoUpdateAnimBg="0"/>
      <p:bldP spid="2120" grpId="0" autoUpdateAnimBg="0"/>
      <p:bldP spid="2121" grpId="0" animBg="1" autoUpdateAnimBg="0"/>
      <p:bldP spid="2123" grpId="0" animBg="1" autoUpdateAnimBg="0"/>
      <p:bldP spid="2126" grpId="0" autoUpdateAnimBg="0"/>
      <p:bldP spid="2127" grpId="0" autoUpdateAnimBg="0"/>
      <p:bldP spid="2134" grpId="0" animBg="1" autoUpdateAnimBg="0"/>
      <p:bldP spid="21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6EF500-7AF1-8CA6-202C-1EC002477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567737" cy="2074862"/>
          </a:xfrm>
        </p:spPr>
        <p:txBody>
          <a:bodyPr/>
          <a:lstStyle/>
          <a:p>
            <a:pPr algn="l"/>
            <a:r>
              <a:rPr lang="en-GB" altLang="en-US" sz="2800"/>
              <a:t>The nitrogen fixing bacteria are found inlumps on the roots called root nodules. The bacteria and the plant have a symbiotic relationship: the bacteria benefits by having food and shelter from the plant and the plant benefits by having nitrates produced by the bacteria.</a:t>
            </a:r>
            <a:endParaRPr lang="en-GB" altLang="en-US" sz="4000"/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0B257096-A6B8-58AC-6047-C11980490BB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4" t="5652" r="7541" b="18953"/>
          <a:stretch>
            <a:fillRect/>
          </a:stretch>
        </p:blipFill>
        <p:spPr>
          <a:xfrm>
            <a:off x="1692275" y="2276475"/>
            <a:ext cx="5616575" cy="3871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>
            <a:extLst>
              <a:ext uri="{FF2B5EF4-FFF2-40B4-BE49-F238E27FC236}">
                <a16:creationId xmlns:a16="http://schemas.microsoft.com/office/drawing/2014/main" id="{D90922AD-59E2-3242-EDA2-1C8E67F07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6165850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>
                <a:solidFill>
                  <a:schemeClr val="tx2"/>
                </a:solidFill>
                <a:latin typeface="Arial" panose="020B0604020202020204" pitchFamily="34" charset="0"/>
              </a:rPr>
              <a:t>Roots of a legume plant (peas, beans and clover).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1D7A5C1-885F-F105-635E-B9688C823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163</Words>
  <Application>Microsoft Office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Arial</vt:lpstr>
      <vt:lpstr>Default Design</vt:lpstr>
      <vt:lpstr>PowerPoint Presentation</vt:lpstr>
      <vt:lpstr>The nitrogen fixing bacteria are found inlumps on the roots called root nodules. The bacteria and the plant have a symbiotic relationship: the bacteria benefits by having food and shelter from the plant and the plant benefits by having nitrates produced by the bacteria.</vt:lpstr>
      <vt:lpstr>PowerPoint Presentation</vt:lpstr>
    </vt:vector>
  </TitlesOfParts>
  <Company>East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 Lothian Council</dc:creator>
  <cp:lastModifiedBy>Nayan GRIFFITHS</cp:lastModifiedBy>
  <cp:revision>13</cp:revision>
  <dcterms:created xsi:type="dcterms:W3CDTF">2004-09-14T14:10:31Z</dcterms:created>
  <dcterms:modified xsi:type="dcterms:W3CDTF">2023-03-14T11:39:27Z</dcterms:modified>
</cp:coreProperties>
</file>