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910" r:id="rId2"/>
  </p:sldMasterIdLst>
  <p:sldIdLst>
    <p:sldId id="268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  <a:srgbClr val="00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71C2F-E3F9-71D4-F756-CF98AA2BE2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E929F-1BC4-4F1E-ADD8-D586DB51248D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8485D3-EAB6-46AE-53C0-57C413B7B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052D6C-ACE7-C821-85EC-E8AA42263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F8391-A7FE-4CE0-891D-97CDC075F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40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51B250-7357-BE32-DC2E-B7866287B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3960-57E3-4F90-8753-0F601A148760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418DCE-BC56-7F23-1434-3FAE0FD8F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E50746-6027-1105-5931-B81B67821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D43EA-C111-446C-ADBB-E51A5C3F2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2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>
            <a:extLst>
              <a:ext uri="{FF2B5EF4-FFF2-40B4-BE49-F238E27FC236}">
                <a16:creationId xmlns:a16="http://schemas.microsoft.com/office/drawing/2014/main" id="{34D7591B-FDFA-5BC2-EC12-C35C182879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1463FAA3-018D-FE13-237E-6B0AB6C40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Straight Connector 8">
            <a:extLst>
              <a:ext uri="{FF2B5EF4-FFF2-40B4-BE49-F238E27FC236}">
                <a16:creationId xmlns:a16="http://schemas.microsoft.com/office/drawing/2014/main" id="{95F7A9DE-9771-DCFA-9436-D122DBC8F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520E9-9640-818F-250C-2B3FFD4136AC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raight Connector 10">
            <a:extLst>
              <a:ext uri="{FF2B5EF4-FFF2-40B4-BE49-F238E27FC236}">
                <a16:creationId xmlns:a16="http://schemas.microsoft.com/office/drawing/2014/main" id="{3AAFA965-8ED7-1876-5FB2-A080EB751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8BDCF0-81AB-6BCD-7E96-64F62B11DCE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6">
            <a:extLst>
              <a:ext uri="{FF2B5EF4-FFF2-40B4-BE49-F238E27FC236}">
                <a16:creationId xmlns:a16="http://schemas.microsoft.com/office/drawing/2014/main" id="{BDB2D0CF-DCBB-21BB-983C-A02E7731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8311-7553-452F-ACA8-AD70D7027868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C69FA4F6-28A0-61DD-CCF1-D8007DFF3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32CAC-66C1-4CE3-B8B2-DDFA58316C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8560683C-3560-098A-D1F1-0051D3362A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AFE35-B025-8951-C91F-1C2AFD228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75143-33E6-4FD3-953E-475A8E4A089E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530021-81F9-9DD6-4C9A-321D48F764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ECF995-2F56-BB60-2F04-D7A52E6AD0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848C4-C7E9-4C3D-9EE9-14AB60364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9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421D52-0A8F-E438-61FD-1F009CBE65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4E0F-7901-4F55-ADD0-9BC84F30E546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E474BF-37BE-9105-A97C-4EA7A928ED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714D02-28A6-B785-FF7C-E08F48786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C79F1-1ED6-4C2F-977F-8DDDA64A6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17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59EACF-D342-AA1A-45D1-4B9DCF048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EA99-4B04-40C3-B3CA-D24DCE7C6398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E31B6D-E631-EF38-2CC9-C5BC7B442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A16983-1644-FE51-B78E-4F59A62D9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3C585-8695-46F6-9B68-6BFF578224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65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B002B7-5837-EEB4-5FED-52BF3E6F0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DAE1-B12F-4FF6-B020-375F7F82503F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316EDB-7575-E7A4-550F-4A04856BE8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A4654B-7717-FA8B-AF22-7345F0A312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E9E1-2ADD-4474-B346-1E2A48E887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16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F3FFBE-D014-222B-4D8E-DE374031BE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030D-7D32-4C7F-9A9F-7FA63BE2F4A9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EEC048-020E-4747-8E5F-625C85D60B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05C419-9D17-5529-3DFA-2A1FB02CB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FBF78-B616-4BE1-9705-6A9C53F86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01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3D390-B90D-E7AF-CBD2-5679978BD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F42D-33E1-4012-B89E-B08F760992F8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C5CE63-27A8-2291-DE0C-EA238E8EE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B11B44-2C18-BB09-AD22-38535B20FC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22BBD-37AF-4990-A144-4D63DDFC9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33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95C36E-FFAF-5C18-FF1D-608D77A58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91919-CF6A-498F-A39F-CDD065395763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DD4D6-BE34-3007-CE4D-276196532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882FCA-9F00-AE32-BCB1-429357837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AEFEE-B8A4-436C-8FF7-40C989619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51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8909E2-484C-4C5A-BD81-B06B1BCB3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B714-BD7F-4A5F-A759-F4B2BBB4463C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84D57-407C-2B0A-2E03-B5515F06F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04365-8A31-4DAC-1DB5-F6F084719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27A0C-DFE0-4C63-8359-2DE1119E0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3F3BA45A-C0F7-5D3F-B758-9DC9AE35A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F209759-3E82-61A0-0A02-8E829A942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1D85010-7A8E-FB51-63FE-517DF5EB8D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18C619-181D-4455-8A6D-70331AEA39A7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2AD0792-E0C1-6A2C-4FA8-B28A2789B4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AEECEDE2-FCF4-F01D-CCE0-51EA2E85D1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77BBF2F-D92F-48DB-B7C3-938FA1183C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08" r:id="rId2"/>
    <p:sldLayoutId id="2147483907" r:id="rId3"/>
    <p:sldLayoutId id="2147483906" r:id="rId4"/>
    <p:sldLayoutId id="2147483905" r:id="rId5"/>
    <p:sldLayoutId id="2147483904" r:id="rId6"/>
    <p:sldLayoutId id="2147483903" r:id="rId7"/>
    <p:sldLayoutId id="2147483902" r:id="rId8"/>
    <p:sldLayoutId id="2147483901" r:id="rId9"/>
    <p:sldLayoutId id="214748390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BDEE0927-5947-315E-0B8E-1E85C601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81" name="Text Placeholder 12">
            <a:extLst>
              <a:ext uri="{FF2B5EF4-FFF2-40B4-BE49-F238E27FC236}">
                <a16:creationId xmlns:a16="http://schemas.microsoft.com/office/drawing/2014/main" id="{AF486D4E-29EF-36D2-3144-C599A356DF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1381CE6B-CFDA-DD6A-2CA1-882BA4739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BFFF83-278E-44F5-8B7A-E6DFB17318E9}" type="datetimeFigureOut">
              <a:rPr lang="en-US"/>
              <a:pPr>
                <a:defRPr/>
              </a:pPr>
              <a:t>3/14/2023</a:t>
            </a:fld>
            <a:endParaRPr lang="en-US"/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A1FACCC4-FC91-687E-E74D-49BB02EB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C178986-FB57-410B-AF79-0595DF8958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Footer Placeholder 9">
            <a:extLst>
              <a:ext uri="{FF2B5EF4-FFF2-40B4-BE49-F238E27FC236}">
                <a16:creationId xmlns:a16="http://schemas.microsoft.com/office/drawing/2014/main" id="{4C96C24A-E99A-ED31-36A6-CD4728F8B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82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2F55701-F1F3-E1DE-85E8-1D44994DCC6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57200" y="2120900"/>
            <a:ext cx="8229600" cy="1384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>
                <a:effectLst/>
              </a:rPr>
              <a:t>Nutritional Requirements</a:t>
            </a:r>
            <a:br>
              <a:rPr lang="en-US" altLang="en-US">
                <a:effectLst/>
              </a:rPr>
            </a:br>
            <a:br>
              <a:rPr lang="en-US" altLang="en-US">
                <a:effectLst/>
              </a:rPr>
            </a:br>
            <a:r>
              <a:rPr lang="en-US" altLang="en-US" sz="1800">
                <a:effectLst/>
                <a:latin typeface="Bookman Old Style" panose="02050604050505020204" pitchFamily="18" charset="0"/>
              </a:rPr>
              <a:t>by  SG Bhuvan kumar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760CFC1-2FD0-DE07-B63A-77757C1F6E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0"/>
            <a:ext cx="5638800" cy="6858000"/>
          </a:xfrm>
        </p:spPr>
        <p:txBody>
          <a:bodyPr/>
          <a:lstStyle/>
          <a:p>
            <a:pPr eaLnBrk="1" hangingPunct="1"/>
            <a:endParaRPr lang="en-US" altLang="en-US" sz="2200">
              <a:solidFill>
                <a:srgbClr val="002060"/>
              </a:solidFill>
            </a:endParaRPr>
          </a:p>
          <a:p>
            <a:pPr algn="ctr" eaLnBrk="1" hangingPunct="1"/>
            <a:r>
              <a:rPr lang="en-US" altLang="en-US" sz="2000" b="1" u="sng">
                <a:solidFill>
                  <a:srgbClr val="002060"/>
                </a:solidFill>
              </a:rPr>
              <a:t>FLUORINE</a:t>
            </a:r>
          </a:p>
          <a:p>
            <a:pPr eaLnBrk="1" hangingPunct="1"/>
            <a:endParaRPr lang="en-US" altLang="en-US" sz="220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200">
                <a:solidFill>
                  <a:srgbClr val="002060"/>
                </a:solidFill>
              </a:rPr>
              <a:t>Fluorine is require for proper formation of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 i="1">
                <a:solidFill>
                  <a:srgbClr val="002060"/>
                </a:solidFill>
              </a:rPr>
              <a:t>Bone</a:t>
            </a:r>
            <a:r>
              <a:rPr lang="en-US" altLang="en-US" sz="2200" b="1">
                <a:solidFill>
                  <a:srgbClr val="002060"/>
                </a:solidFill>
              </a:rPr>
              <a:t> </a:t>
            </a:r>
            <a:r>
              <a:rPr lang="en-US" altLang="en-US" sz="2200">
                <a:solidFill>
                  <a:srgbClr val="002060"/>
                </a:solidFill>
              </a:rPr>
              <a:t>and</a:t>
            </a:r>
            <a:r>
              <a:rPr lang="en-US" altLang="en-US" sz="2200" b="1">
                <a:solidFill>
                  <a:srgbClr val="002060"/>
                </a:solidFill>
              </a:rPr>
              <a:t> </a:t>
            </a:r>
            <a:r>
              <a:rPr lang="en-US" altLang="en-US" sz="2200" b="1" i="1">
                <a:solidFill>
                  <a:srgbClr val="002060"/>
                </a:solidFill>
              </a:rPr>
              <a:t>enamel</a:t>
            </a:r>
            <a:r>
              <a:rPr lang="en-US" altLang="en-US" sz="2200">
                <a:solidFill>
                  <a:srgbClr val="002060"/>
                </a:solidFill>
              </a:rPr>
              <a:t> on the teeth and prevents  </a:t>
            </a:r>
            <a:r>
              <a:rPr lang="en-US" altLang="en-US" sz="2200" b="1" i="1">
                <a:solidFill>
                  <a:srgbClr val="002060"/>
                </a:solidFill>
              </a:rPr>
              <a:t>dental</a:t>
            </a:r>
            <a:r>
              <a:rPr lang="en-US" altLang="en-US" sz="2200">
                <a:solidFill>
                  <a:srgbClr val="002060"/>
                </a:solidFill>
              </a:rPr>
              <a:t> 	</a:t>
            </a:r>
            <a:r>
              <a:rPr lang="en-US" altLang="en-US" sz="2200" b="1" i="1">
                <a:solidFill>
                  <a:srgbClr val="002060"/>
                </a:solidFill>
              </a:rPr>
              <a:t>caries</a:t>
            </a:r>
            <a:r>
              <a:rPr lang="en-US" altLang="en-US" sz="2200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en-US" altLang="en-US" sz="2200">
                <a:solidFill>
                  <a:srgbClr val="002060"/>
                </a:solidFill>
              </a:rPr>
              <a:t>Fluorine present in the soil get dissolved in the ground water and is major sources for fluorine for the body.</a:t>
            </a:r>
          </a:p>
          <a:p>
            <a:pPr eaLnBrk="1" hangingPunct="1"/>
            <a:r>
              <a:rPr lang="en-US" altLang="en-US" sz="2200" b="1">
                <a:solidFill>
                  <a:srgbClr val="002060"/>
                </a:solidFill>
              </a:rPr>
              <a:t> Fluorosis</a:t>
            </a:r>
            <a:r>
              <a:rPr lang="en-US" altLang="en-US" sz="2200">
                <a:solidFill>
                  <a:srgbClr val="002060"/>
                </a:solidFill>
              </a:rPr>
              <a:t>  is a disease caused due to </a:t>
            </a:r>
            <a:r>
              <a:rPr lang="en-US" altLang="en-US" sz="2200" b="1">
                <a:solidFill>
                  <a:srgbClr val="002060"/>
                </a:solidFill>
              </a:rPr>
              <a:t>excess </a:t>
            </a:r>
            <a:r>
              <a:rPr lang="en-US" altLang="en-US" sz="2200" b="1" i="1">
                <a:solidFill>
                  <a:srgbClr val="002060"/>
                </a:solidFill>
              </a:rPr>
              <a:t>fluorine</a:t>
            </a:r>
            <a:r>
              <a:rPr lang="en-US" altLang="en-US" sz="2200">
                <a:solidFill>
                  <a:srgbClr val="002060"/>
                </a:solidFill>
              </a:rPr>
              <a:t>  in water. </a:t>
            </a:r>
          </a:p>
          <a:p>
            <a:pPr eaLnBrk="1" hangingPunct="1"/>
            <a:endParaRPr lang="en-US" altLang="en-US" sz="220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200">
                <a:solidFill>
                  <a:srgbClr val="002060"/>
                </a:solidFill>
              </a:rPr>
              <a:t>In people affected with fluorosis the teeth become yellow and bone deformations are seen.  </a:t>
            </a:r>
          </a:p>
          <a:p>
            <a:pPr eaLnBrk="1" hangingPunct="1"/>
            <a:r>
              <a:rPr lang="en-US" altLang="en-US" sz="2200">
                <a:solidFill>
                  <a:srgbClr val="002060"/>
                </a:solidFill>
              </a:rPr>
              <a:t>So they can’t stand erect and walk properly.</a:t>
            </a: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</p:txBody>
      </p:sp>
      <p:pic>
        <p:nvPicPr>
          <p:cNvPr id="17411" name="Picture 3" descr="fluorosis3.jpg">
            <a:extLst>
              <a:ext uri="{FF2B5EF4-FFF2-40B4-BE49-F238E27FC236}">
                <a16:creationId xmlns:a16="http://schemas.microsoft.com/office/drawing/2014/main" id="{9B532527-5B72-01CD-1C9F-33233EB0D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14525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fluorosis.jpg">
            <a:extLst>
              <a:ext uri="{FF2B5EF4-FFF2-40B4-BE49-F238E27FC236}">
                <a16:creationId xmlns:a16="http://schemas.microsoft.com/office/drawing/2014/main" id="{11DCF1C9-0E2C-FA80-C28A-56C1DD8EF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30838"/>
            <a:ext cx="1447800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Photo_774.jpg">
            <a:extLst>
              <a:ext uri="{FF2B5EF4-FFF2-40B4-BE49-F238E27FC236}">
                <a16:creationId xmlns:a16="http://schemas.microsoft.com/office/drawing/2014/main" id="{4313D15D-37AF-283E-1AEF-C055C4966E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33400"/>
            <a:ext cx="2722563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EC5D47-459E-BD46-647D-7BF54370655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u="sng" dirty="0">
                <a:solidFill>
                  <a:srgbClr val="002060"/>
                </a:solidFill>
              </a:rPr>
              <a:t>CALCIUM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Calcium is the major element required for the body.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It forms about 1.5 to 2% of the body weight in an adult.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It is required for the formation of bones, teeth, coagulation of blood, for muscle contraction, for  production of milk in lactating females.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We require about 400 – 500 mg. of calcium per day.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A3BD614-6D8B-2529-4FD6-D1143ADD1C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924800" cy="5029200"/>
          </a:xfrm>
        </p:spPr>
        <p:txBody>
          <a:bodyPr/>
          <a:lstStyle/>
          <a:p>
            <a:pPr algn="ctr" eaLnBrk="1" hangingPunct="1"/>
            <a:r>
              <a:rPr lang="en-US" altLang="en-US" b="1" u="sng">
                <a:solidFill>
                  <a:srgbClr val="002060"/>
                </a:solidFill>
              </a:rPr>
              <a:t>IRON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 Iron is major element used in the formation of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2060"/>
                </a:solidFill>
              </a:rPr>
              <a:t>Haemoglobin. 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About </a:t>
            </a:r>
            <a:r>
              <a:rPr lang="en-US" altLang="en-US" b="1" i="1">
                <a:solidFill>
                  <a:srgbClr val="002060"/>
                </a:solidFill>
              </a:rPr>
              <a:t>60-70%</a:t>
            </a:r>
            <a:r>
              <a:rPr lang="en-US" altLang="en-US">
                <a:solidFill>
                  <a:srgbClr val="002060"/>
                </a:solidFill>
              </a:rPr>
              <a:t> of iron in the body is present in blood.  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Deficiency of iron causes </a:t>
            </a:r>
            <a:r>
              <a:rPr lang="en-US" altLang="en-US" b="1" i="1">
                <a:solidFill>
                  <a:srgbClr val="002060"/>
                </a:solidFill>
              </a:rPr>
              <a:t>anaemia</a:t>
            </a:r>
            <a:r>
              <a:rPr lang="en-US" altLang="en-US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en-US" altLang="en-US" b="1">
                <a:solidFill>
                  <a:srgbClr val="002060"/>
                </a:solidFill>
              </a:rPr>
              <a:t>Source:</a:t>
            </a:r>
            <a:r>
              <a:rPr lang="en-US" altLang="en-US">
                <a:solidFill>
                  <a:srgbClr val="002060"/>
                </a:solidFill>
              </a:rPr>
              <a:t>  The best sources of iron are liver, eggs, meat, fish, cereals, nuts, green leafy vegetables and dried fruits, oat, meals.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It is the major component in haemoglobin and it helps to carry O</a:t>
            </a:r>
            <a:r>
              <a:rPr lang="en-US" altLang="en-US" baseline="-25000">
                <a:solidFill>
                  <a:srgbClr val="002060"/>
                </a:solidFill>
              </a:rPr>
              <a:t>2</a:t>
            </a:r>
            <a:r>
              <a:rPr lang="en-US" altLang="en-US">
                <a:solidFill>
                  <a:srgbClr val="002060"/>
                </a:solidFill>
              </a:rPr>
              <a:t> from lungs to the cells.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It is also present in proteins involved in electron transport and respiration.</a:t>
            </a:r>
            <a:endParaRPr lang="en-US" altLang="en-US" b="1">
              <a:solidFill>
                <a:srgbClr val="002060"/>
              </a:solidFill>
            </a:endParaRPr>
          </a:p>
          <a:p>
            <a:pPr eaLnBrk="1" hangingPunct="1"/>
            <a:endParaRPr lang="en-US" altLang="en-US" b="1" u="sng">
              <a:solidFill>
                <a:srgbClr val="002060"/>
              </a:solidFill>
            </a:endParaRPr>
          </a:p>
          <a:p>
            <a:pPr lvl="4" indent="-273050" eaLnBrk="1" hangingPunct="1">
              <a:buFont typeface="Wingdings" panose="05000000000000000000" pitchFamily="2" charset="2"/>
              <a:buChar char=""/>
            </a:pPr>
            <a:endParaRPr lang="en-US" altLang="en-US">
              <a:solidFill>
                <a:srgbClr val="002060"/>
              </a:solidFill>
            </a:endParaRP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</p:txBody>
      </p:sp>
      <p:pic>
        <p:nvPicPr>
          <p:cNvPr id="19459" name="Picture 4" descr="sicklrbc.jpg">
            <a:extLst>
              <a:ext uri="{FF2B5EF4-FFF2-40B4-BE49-F238E27FC236}">
                <a16:creationId xmlns:a16="http://schemas.microsoft.com/office/drawing/2014/main" id="{CC681E82-39E8-745F-8E74-D19E65A24C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2514600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92ED31-64B1-F683-2008-D08E5F6F02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35814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u="sng" dirty="0">
                <a:solidFill>
                  <a:srgbClr val="002060"/>
                </a:solidFill>
              </a:rPr>
              <a:t>WATER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Water is the most essential constituent of life.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About </a:t>
            </a:r>
            <a:r>
              <a:rPr lang="en-US" b="1" i="1" dirty="0">
                <a:solidFill>
                  <a:srgbClr val="002060"/>
                </a:solidFill>
              </a:rPr>
              <a:t>90%</a:t>
            </a:r>
            <a:r>
              <a:rPr lang="en-US" dirty="0">
                <a:solidFill>
                  <a:srgbClr val="002060"/>
                </a:solidFill>
              </a:rPr>
              <a:t> of water is present in protoplasm.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Water is available to the body through three sources-drinking water, water stored in food and metabolic water.</a:t>
            </a:r>
          </a:p>
          <a:p>
            <a:pPr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20483" name="Picture 3" descr="water2.jpg">
            <a:extLst>
              <a:ext uri="{FF2B5EF4-FFF2-40B4-BE49-F238E27FC236}">
                <a16:creationId xmlns:a16="http://schemas.microsoft.com/office/drawing/2014/main" id="{E2F9CC0E-9ACE-C26A-B432-BB536006D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0"/>
            <a:ext cx="3352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71B3B3-AC52-A454-238A-334A56ABDFD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41338" y="457200"/>
            <a:ext cx="8061325" cy="61722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2800" b="1" u="sng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Nutritional Requirements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800" b="1">
              <a:solidFill>
                <a:srgbClr val="0000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Nutrition means either preparation of food or Supply of nutrients for the release of energy.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400" b="1">
              <a:solidFill>
                <a:srgbClr val="0000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chemical substances required for the production of energy, for the growth and for body building are called </a:t>
            </a:r>
            <a:r>
              <a:rPr lang="en-US" altLang="en-US" sz="1400" b="1" i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Nutrients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400" b="1" i="1">
              <a:solidFill>
                <a:srgbClr val="0000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procurement of </a:t>
            </a:r>
            <a:r>
              <a:rPr lang="en-US" altLang="en-US" sz="1400" b="1" i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nutrients</a:t>
            </a: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called </a:t>
            </a:r>
            <a:r>
              <a:rPr lang="en-US" altLang="en-US" sz="1400" b="1" i="1" u="sng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Nutrition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important nutrients required for the body are </a:t>
            </a:r>
            <a:r>
              <a:rPr lang="en-US" altLang="en-US" sz="1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carbohydrates</a:t>
            </a:r>
            <a:r>
              <a:rPr lang="en-US" alt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1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fats</a:t>
            </a:r>
            <a:r>
              <a:rPr lang="en-US" alt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altLang="en-US" sz="1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proteins</a:t>
            </a:r>
            <a:r>
              <a:rPr lang="en-US" alt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, vitamins and </a:t>
            </a:r>
            <a:r>
              <a:rPr lang="en-US" altLang="en-US" sz="1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minerals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400" b="1" i="1">
              <a:solidFill>
                <a:srgbClr val="0000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nutrients like carbohydrates, proteins, fats and mineral like sodium are required in large quantities and they are known as </a:t>
            </a:r>
            <a:r>
              <a:rPr lang="en-US" altLang="en-US" sz="1400" b="1" i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Macro-nutrients</a:t>
            </a: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altLang="en-US" sz="1400" b="1">
              <a:solidFill>
                <a:srgbClr val="00007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</a:pPr>
            <a:r>
              <a:rPr lang="en-US" altLang="en-US" sz="1400" b="1">
                <a:solidFill>
                  <a:srgbClr val="00007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nutrients like vitamins and minerals like iron, zinc molybdenum etc are required in very minute doses, (even in micrograms), are known as micro-nutrients.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02E1-1D5F-F709-ABC3-1B1FEE0FA76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57200" y="304800"/>
            <a:ext cx="7467600" cy="616902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b="1" u="sng" dirty="0">
                <a:solidFill>
                  <a:srgbClr val="002060"/>
                </a:solidFill>
              </a:rPr>
              <a:t>CARBOHYDRATES </a:t>
            </a:r>
            <a:endParaRPr lang="en-US" sz="2600" dirty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Carbohydrates are a group of compounds with Carbon, Hydrogen and Oxygen.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They are 	classified into two groups – </a:t>
            </a:r>
            <a:r>
              <a:rPr lang="en-US" b="1" i="1" dirty="0">
                <a:solidFill>
                  <a:srgbClr val="002060"/>
                </a:solidFill>
              </a:rPr>
              <a:t>Simple Carbohydrates</a:t>
            </a:r>
            <a:r>
              <a:rPr lang="en-US" dirty="0">
                <a:solidFill>
                  <a:srgbClr val="002060"/>
                </a:solidFill>
              </a:rPr>
              <a:t> and </a:t>
            </a:r>
            <a:r>
              <a:rPr lang="en-US" b="1" i="1" dirty="0">
                <a:solidFill>
                  <a:srgbClr val="002060"/>
                </a:solidFill>
              </a:rPr>
              <a:t>Complex Carbohydrates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Simple Carbohydrates are sugars like Glucose, Fructose etc.,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Complex Carbohydrates  are Sucrose, Maltose, Lactose etc.,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Cellulose is present in plant cells and it is not digested in the human digestive system.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It 	has no nutritive value  in man but the presence of cellulose in food helps to avoid 	constipation.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Excess </a:t>
            </a:r>
            <a:r>
              <a:rPr lang="en-US" u="sng" dirty="0">
                <a:solidFill>
                  <a:srgbClr val="002060"/>
                </a:solidFill>
              </a:rPr>
              <a:t>glucose</a:t>
            </a:r>
            <a:r>
              <a:rPr lang="en-US" dirty="0">
                <a:solidFill>
                  <a:srgbClr val="002060"/>
                </a:solidFill>
              </a:rPr>
              <a:t> is converted into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002060"/>
                </a:solidFill>
              </a:rPr>
              <a:t>non-essential amino acids,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002060"/>
                </a:solidFill>
              </a:rPr>
              <a:t>glycogen and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002060"/>
                </a:solidFill>
              </a:rPr>
              <a:t>Fats.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>
                <a:solidFill>
                  <a:srgbClr val="002060"/>
                </a:solidFill>
              </a:rPr>
              <a:t>One gram of Carbohydrates gives 4 kilo calories of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14B1817B-8268-F0B7-8A51-CBE439A63AD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625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2060"/>
                </a:solidFill>
              </a:rPr>
              <a:t>Glycogen </a:t>
            </a:r>
            <a:r>
              <a:rPr lang="en-US" altLang="en-US">
                <a:solidFill>
                  <a:srgbClr val="002060"/>
                </a:solidFill>
              </a:rPr>
              <a:t> is called Animal Starch</a:t>
            </a:r>
          </a:p>
          <a:p>
            <a:pPr eaLnBrk="1" hangingPunct="1"/>
            <a:r>
              <a:rPr lang="en-US" altLang="en-US" b="1">
                <a:solidFill>
                  <a:srgbClr val="002060"/>
                </a:solidFill>
              </a:rPr>
              <a:t>Lactose </a:t>
            </a:r>
            <a:r>
              <a:rPr lang="en-US" altLang="en-US">
                <a:solidFill>
                  <a:srgbClr val="002060"/>
                </a:solidFill>
              </a:rPr>
              <a:t> is called Milk sugar</a:t>
            </a:r>
          </a:p>
          <a:p>
            <a:pPr eaLnBrk="1" hangingPunct="1"/>
            <a:r>
              <a:rPr lang="en-US" altLang="en-US" b="1">
                <a:solidFill>
                  <a:srgbClr val="002060"/>
                </a:solidFill>
              </a:rPr>
              <a:t>Sucrose </a:t>
            </a:r>
            <a:r>
              <a:rPr lang="en-US" altLang="en-US">
                <a:solidFill>
                  <a:srgbClr val="002060"/>
                </a:solidFill>
              </a:rPr>
              <a:t> is called cane sugar.</a:t>
            </a:r>
            <a:endParaRPr lang="en-US" altLang="en-US" b="1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 Sports persons take glucose to get instant energy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If we eat only rice, only carbohydrates are supplied to the body and body building materials 	(proteins) will be deficient. 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If we eat only proteins, body will be built up but for daily metabolic activities, energy will not be supplied.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Hence for healthy growth, all type of nutrients are required for the body.</a:t>
            </a: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Food having all the nutrients in required quantity for the body is called </a:t>
            </a:r>
            <a:r>
              <a:rPr lang="en-US" altLang="en-US" b="1" i="1" u="sng">
                <a:solidFill>
                  <a:srgbClr val="002060"/>
                </a:solidFill>
              </a:rPr>
              <a:t>Balanced</a:t>
            </a:r>
            <a:r>
              <a:rPr lang="en-US" altLang="en-US" u="sng">
                <a:solidFill>
                  <a:srgbClr val="002060"/>
                </a:solidFill>
              </a:rPr>
              <a:t> </a:t>
            </a:r>
            <a:r>
              <a:rPr lang="en-US" altLang="en-US" b="1" i="1" u="sng">
                <a:solidFill>
                  <a:srgbClr val="002060"/>
                </a:solidFill>
              </a:rPr>
              <a:t>diet</a:t>
            </a:r>
            <a:r>
              <a:rPr lang="en-US" altLang="en-US" u="sng">
                <a:solidFill>
                  <a:srgbClr val="002060"/>
                </a:solidFill>
              </a:rPr>
              <a:t>.</a:t>
            </a: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DBBE35DA-3B96-FDE1-34A1-690DA1CCF83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858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900" b="1" u="sng">
                <a:solidFill>
                  <a:srgbClr val="002060"/>
                </a:solidFill>
              </a:rPr>
              <a:t>PROTEINS</a:t>
            </a:r>
          </a:p>
          <a:p>
            <a:pPr eaLnBrk="1" hangingPunct="1"/>
            <a:r>
              <a:rPr lang="en-US" altLang="en-US" sz="2200">
                <a:solidFill>
                  <a:srgbClr val="002060"/>
                </a:solidFill>
              </a:rPr>
              <a:t>Proteins are body building substances with Carbon, Hydrogen, Oxygen, Nitrogen. and  Sulphur in small amounts.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en-US" sz="2200">
                <a:solidFill>
                  <a:srgbClr val="002060"/>
                </a:solidFill>
              </a:rPr>
              <a:t>Proteins have 24 types of amino acids, out of these 20 are present in most of the proteins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altLang="en-US" sz="2200">
                <a:solidFill>
                  <a:srgbClr val="002060"/>
                </a:solidFill>
              </a:rPr>
              <a:t>Based on our requirement, amino acids are classified into </a:t>
            </a:r>
          </a:p>
          <a:p>
            <a:pPr lvl="2" eaLnBrk="1" hangingPunct="1"/>
            <a:r>
              <a:rPr lang="en-US" altLang="en-US" sz="2200" b="1" i="1">
                <a:solidFill>
                  <a:srgbClr val="002060"/>
                </a:solidFill>
              </a:rPr>
              <a:t>Essential</a:t>
            </a:r>
            <a:r>
              <a:rPr lang="en-US" altLang="en-US" sz="2200">
                <a:solidFill>
                  <a:srgbClr val="002060"/>
                </a:solidFill>
              </a:rPr>
              <a:t> </a:t>
            </a:r>
            <a:r>
              <a:rPr lang="en-US" altLang="en-US" sz="2200" b="1" i="1">
                <a:solidFill>
                  <a:srgbClr val="002060"/>
                </a:solidFill>
              </a:rPr>
              <a:t>amino acids</a:t>
            </a:r>
            <a:r>
              <a:rPr lang="en-US" altLang="en-US" sz="2200">
                <a:solidFill>
                  <a:srgbClr val="002060"/>
                </a:solidFill>
              </a:rPr>
              <a:t>    and </a:t>
            </a:r>
          </a:p>
          <a:p>
            <a:pPr lvl="2" eaLnBrk="1" hangingPunct="1"/>
            <a:r>
              <a:rPr lang="en-US" altLang="en-US" sz="2200" b="1" i="1">
                <a:solidFill>
                  <a:srgbClr val="002060"/>
                </a:solidFill>
              </a:rPr>
              <a:t>Non-essential amino acids.</a:t>
            </a:r>
          </a:p>
          <a:p>
            <a:pPr eaLnBrk="1" hangingPunct="1"/>
            <a:r>
              <a:rPr lang="en-US" altLang="en-US" sz="2700">
                <a:solidFill>
                  <a:srgbClr val="002060"/>
                </a:solidFill>
              </a:rPr>
              <a:t>Examples of essential amino acids are Isoleucine, Leucine, Lysine  etc.,</a:t>
            </a: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Examples of Non-essential amino acids are Alanine, Arginine,  Aspartic acid etc.</a:t>
            </a: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b="1" i="1">
                <a:solidFill>
                  <a:srgbClr val="002060"/>
                </a:solidFill>
              </a:rPr>
              <a:t>Histidine</a:t>
            </a:r>
            <a:r>
              <a:rPr lang="en-US" altLang="en-US">
                <a:solidFill>
                  <a:srgbClr val="002060"/>
                </a:solidFill>
              </a:rPr>
              <a:t> is the essential amino acid only for infants but not for adults.</a:t>
            </a: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A17FED9F-F8AE-2F76-FC4C-4C7ACFAE6A2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2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The proteins from animal sources like </a:t>
            </a:r>
            <a:r>
              <a:rPr lang="en-US" altLang="en-US" u="sng">
                <a:solidFill>
                  <a:srgbClr val="002060"/>
                </a:solidFill>
              </a:rPr>
              <a:t>Milk, Meat, Eggs</a:t>
            </a:r>
            <a:r>
              <a:rPr lang="en-US" altLang="en-US">
                <a:solidFill>
                  <a:srgbClr val="002060"/>
                </a:solidFill>
              </a:rPr>
              <a:t>, Fish etc., are rich sources of proteins and are called as </a:t>
            </a:r>
            <a:r>
              <a:rPr lang="en-US" altLang="en-US" b="1" i="1">
                <a:solidFill>
                  <a:srgbClr val="002060"/>
                </a:solidFill>
              </a:rPr>
              <a:t>Biologically complete proteins.</a:t>
            </a:r>
            <a:endParaRPr lang="en-US" altLang="en-US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>
                <a:solidFill>
                  <a:srgbClr val="002060"/>
                </a:solidFill>
              </a:rPr>
              <a:t>Proteins from vegetable sources like </a:t>
            </a:r>
            <a:r>
              <a:rPr lang="en-US" altLang="en-US" u="sng">
                <a:solidFill>
                  <a:srgbClr val="002060"/>
                </a:solidFill>
              </a:rPr>
              <a:t>Pulses, Beans, Legumes </a:t>
            </a:r>
            <a:r>
              <a:rPr lang="en-US" altLang="en-US">
                <a:solidFill>
                  <a:srgbClr val="002060"/>
                </a:solidFill>
              </a:rPr>
              <a:t>etc, contain lesser 	amount of amino acids when compared to animal sources. Hence they are called as </a:t>
            </a:r>
            <a:r>
              <a:rPr lang="en-US" altLang="en-US" b="1" i="1">
                <a:solidFill>
                  <a:srgbClr val="002060"/>
                </a:solidFill>
              </a:rPr>
              <a:t>Biologically incomplete proteins.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00206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rgbClr val="002060"/>
                </a:solidFill>
              </a:rPr>
              <a:t>Function of proteins</a:t>
            </a:r>
            <a:endParaRPr lang="en-US" altLang="en-US" b="1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1800">
                <a:solidFill>
                  <a:srgbClr val="002060"/>
                </a:solidFill>
              </a:rPr>
              <a:t>Proteins are used in -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various metabolic pathways as enzymes.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Chemical coordination as hormones.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body building.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repair and maintenance of tissues.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maintenance of osmotic pressure.</a:t>
            </a:r>
          </a:p>
          <a:p>
            <a:pPr lvl="3" eaLnBrk="1" hangingPunct="1"/>
            <a:r>
              <a:rPr lang="en-US" altLang="en-US" sz="1800">
                <a:solidFill>
                  <a:srgbClr val="002060"/>
                </a:solidFill>
              </a:rPr>
              <a:t>the production of energy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EE5C-3DD3-C30F-8AEB-3AA7DC74B75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7467600" cy="640080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400" b="1" u="sng" dirty="0">
                <a:solidFill>
                  <a:srgbClr val="002060"/>
                </a:solidFill>
              </a:rPr>
              <a:t>FATS</a:t>
            </a:r>
            <a:endParaRPr lang="en-US" sz="3400" u="sng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Fats are the organic compounds with Carbon, Hydrogen and Oxygen and are made up  of fatty acids and Glycerol.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Fatty acids are divided into:-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Saturated fatty acids.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Unsaturated fatty acids.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The fatty acids required for our body and not present in our body are called as 	E</a:t>
            </a:r>
            <a:r>
              <a:rPr lang="en-US" b="1" i="1" dirty="0">
                <a:solidFill>
                  <a:srgbClr val="002060"/>
                </a:solidFill>
              </a:rPr>
              <a:t>ssential fatty acids.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			Ex:- </a:t>
            </a:r>
            <a:r>
              <a:rPr lang="en-US" dirty="0" err="1">
                <a:solidFill>
                  <a:srgbClr val="002060"/>
                </a:solidFill>
              </a:rPr>
              <a:t>Linoleic</a:t>
            </a:r>
            <a:r>
              <a:rPr lang="en-US" dirty="0">
                <a:solidFill>
                  <a:srgbClr val="002060"/>
                </a:solidFill>
              </a:rPr>
              <a:t> acid, </a:t>
            </a:r>
            <a:r>
              <a:rPr lang="en-US" dirty="0" err="1">
                <a:solidFill>
                  <a:srgbClr val="002060"/>
                </a:solidFill>
              </a:rPr>
              <a:t>Linolenic</a:t>
            </a:r>
            <a:r>
              <a:rPr lang="en-US" dirty="0">
                <a:solidFill>
                  <a:srgbClr val="002060"/>
                </a:solidFill>
              </a:rPr>
              <a:t> acid.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Fats are present in both plant and animal foods like Milk, Ghee, Butter, Cheese, Eggs 	etc.,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Plant sources are usually in the form of Oils like Groundnut oil, Mustard, Sesame, Coconut, Palm etc.,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Fats are solids at 20</a:t>
            </a:r>
            <a:r>
              <a:rPr lang="en-US" baseline="30000" dirty="0">
                <a:solidFill>
                  <a:srgbClr val="002060"/>
                </a:solidFill>
              </a:rPr>
              <a:t>o</a:t>
            </a:r>
            <a:r>
              <a:rPr lang="en-US" dirty="0">
                <a:solidFill>
                  <a:srgbClr val="002060"/>
                </a:solidFill>
              </a:rPr>
              <a:t>C. Liquid fats are called oils.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2060"/>
                </a:solidFill>
              </a:rPr>
              <a:t>It is easy to store fats in the body as fats are insoluble in water and can be easily stored in solid form.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81C2BCCE-4390-E072-3B27-4768CFCEFE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2060"/>
                </a:solidFill>
              </a:rPr>
              <a:t>Cholesterol is saturated fatty acid.  When 	excess 	cholesterol is consumed, it is deposited along the walls of the arteries and interferes with the blood flow. This may lead to </a:t>
            </a:r>
            <a:r>
              <a:rPr lang="en-US" altLang="en-US" sz="2000" b="1" i="1">
                <a:solidFill>
                  <a:srgbClr val="002060"/>
                </a:solidFill>
              </a:rPr>
              <a:t>Heart attacks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solidFill>
                  <a:srgbClr val="002060"/>
                </a:solidFill>
              </a:rPr>
              <a:t>Vanaspathi is prepared by converting unsaturated fatty acids present in vegetable oils to  saturated fatty acids.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900" b="1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u="sng">
                <a:solidFill>
                  <a:srgbClr val="002060"/>
                </a:solidFill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2060"/>
                </a:solidFill>
              </a:rPr>
              <a:t>One gram of fats yield 9.45 Kilo calories of energy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2060"/>
                </a:solidFill>
              </a:rPr>
              <a:t>The fats under the skin helps in preserving the body heat.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2060"/>
                </a:solidFill>
              </a:rPr>
              <a:t>Fats are used in the body to generate energy.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2060"/>
                </a:solidFill>
              </a:rPr>
              <a:t>It is required for the formation of membranes in all the cells.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2060"/>
                </a:solidFill>
              </a:rPr>
              <a:t>Growth and development will not be normal if the required amounts of unsaturated fatty acids are 	 not provided in the diet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20F7C9C2-7BF3-6FCC-B0DB-D917C4E0DC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153400" cy="6473825"/>
          </a:xfrm>
        </p:spPr>
        <p:txBody>
          <a:bodyPr/>
          <a:lstStyle/>
          <a:p>
            <a:pPr algn="ctr" eaLnBrk="1" hangingPunct="1"/>
            <a:r>
              <a:rPr lang="en-US" altLang="en-US" b="1" u="sng">
                <a:solidFill>
                  <a:srgbClr val="002060"/>
                </a:solidFill>
              </a:rPr>
              <a:t>MINERALS</a:t>
            </a:r>
          </a:p>
          <a:p>
            <a:pPr eaLnBrk="1" hangingPunct="1"/>
            <a:r>
              <a:rPr lang="en-US" altLang="en-US" b="1" u="sng">
                <a:solidFill>
                  <a:srgbClr val="002060"/>
                </a:solidFill>
              </a:rPr>
              <a:t>SODIUM :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Sodium ions maintain the osmotic balance in the body and also for  the activity of the nervous system.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Sodium  ion s maintian  salts in plasma.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Pottasium maintains salts in cytoplasm of a cell.</a:t>
            </a:r>
          </a:p>
          <a:p>
            <a:pPr eaLnBrk="1" hangingPunct="1"/>
            <a:r>
              <a:rPr lang="en-US" altLang="en-US" sz="2000" b="1" u="sng">
                <a:solidFill>
                  <a:srgbClr val="002060"/>
                </a:solidFill>
              </a:rPr>
              <a:t>IODINE</a:t>
            </a:r>
            <a:endParaRPr lang="en-US" altLang="en-US" sz="2000" u="sng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Iodine is component of thyroxine, a hormone of thyroid gland, iodine is required for 	the production of thyroid hormone.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Deficiency of iodine results in </a:t>
            </a:r>
            <a:r>
              <a:rPr lang="en-US" altLang="en-US" sz="2000" u="sng">
                <a:solidFill>
                  <a:srgbClr val="002060"/>
                </a:solidFill>
              </a:rPr>
              <a:t>Hypothyroidism and enlargement of the thyroid gland  </a:t>
            </a:r>
            <a:r>
              <a:rPr lang="en-US" altLang="en-US" sz="2000">
                <a:solidFill>
                  <a:srgbClr val="002060"/>
                </a:solidFill>
              </a:rPr>
              <a:t>(a condition is known as goiter) and reduction in metabolic rate and physical growth.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To prevent the Iodine deficiency, now-a-days iodine is added to the common   salt   (Iodised salt).</a:t>
            </a:r>
          </a:p>
          <a:p>
            <a:pPr eaLnBrk="1" hangingPunct="1"/>
            <a:r>
              <a:rPr lang="en-US" altLang="en-US" sz="2000">
                <a:solidFill>
                  <a:srgbClr val="002060"/>
                </a:solidFill>
              </a:rPr>
              <a:t>Naturally iodine is found in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rgbClr val="002060"/>
                </a:solidFill>
              </a:rPr>
              <a:t>vegetables and sea food.</a:t>
            </a:r>
          </a:p>
          <a:p>
            <a:pPr eaLnBrk="1" hangingPunct="1"/>
            <a:endParaRPr lang="en-US" altLang="en-US" sz="2000">
              <a:solidFill>
                <a:srgbClr val="002060"/>
              </a:solidFill>
            </a:endParaRPr>
          </a:p>
          <a:p>
            <a:pPr eaLnBrk="1" hangingPunct="1"/>
            <a:endParaRPr lang="en-US" altLang="en-US">
              <a:solidFill>
                <a:srgbClr val="002060"/>
              </a:solidFill>
            </a:endParaRPr>
          </a:p>
        </p:txBody>
      </p:sp>
      <p:pic>
        <p:nvPicPr>
          <p:cNvPr id="16387" name="Picture 3" descr="dewey18.jpg">
            <a:extLst>
              <a:ext uri="{FF2B5EF4-FFF2-40B4-BE49-F238E27FC236}">
                <a16:creationId xmlns:a16="http://schemas.microsoft.com/office/drawing/2014/main" id="{6BDE2359-FC18-BBAB-BC3F-9CCC9CDB7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139382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goitre.jpg">
            <a:extLst>
              <a:ext uri="{FF2B5EF4-FFF2-40B4-BE49-F238E27FC236}">
                <a16:creationId xmlns:a16="http://schemas.microsoft.com/office/drawing/2014/main" id="{847CC2CE-F53F-B2D9-811F-4564230A4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933950"/>
            <a:ext cx="22606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1202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Century Schoolbook</vt:lpstr>
      <vt:lpstr>Arial</vt:lpstr>
      <vt:lpstr>Tahoma</vt:lpstr>
      <vt:lpstr>Wingdings</vt:lpstr>
      <vt:lpstr>Calibri</vt:lpstr>
      <vt:lpstr>Wingdings 2</vt:lpstr>
      <vt:lpstr>Bookman Old Style</vt:lpstr>
      <vt:lpstr>Ocean</vt:lpstr>
      <vt:lpstr>2_Oriel</vt:lpstr>
      <vt:lpstr>Nutritional Requirements  by  SG Bhuvan kumar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Masum</dc:creator>
  <cp:lastModifiedBy>Nayan GRIFFITHS</cp:lastModifiedBy>
  <cp:revision>63</cp:revision>
  <dcterms:created xsi:type="dcterms:W3CDTF">2010-09-09T08:37:21Z</dcterms:created>
  <dcterms:modified xsi:type="dcterms:W3CDTF">2023-03-14T11:40:32Z</dcterms:modified>
</cp:coreProperties>
</file>