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65" r:id="rId9"/>
    <p:sldId id="258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7" autoAdjust="0"/>
    <p:restoredTop sz="90929"/>
  </p:normalViewPr>
  <p:slideViewPr>
    <p:cSldViewPr>
      <p:cViewPr varScale="1">
        <p:scale>
          <a:sx n="109" d="100"/>
          <a:sy n="109" d="100"/>
        </p:scale>
        <p:origin x="1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FE60FB-BECA-99B7-C38D-9BB1E0F03E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C7F39DE-098B-7755-0B7A-D079C95190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E372941-0743-FF7E-18EE-801BA6B56D0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32A2B88-07F9-B62E-E920-152865EE98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9F6B1A59-A216-C776-ECC1-4EC4D7BE78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FA44E42F-EF35-5C35-3604-2CD44F1D1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4C805F-1888-4C64-AA39-F8106090D73A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4ED50DE-43C2-31F0-DAB5-6601192CC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AE5EFC-546D-414E-9AD1-33F2E31D9B88}" type="slidenum">
              <a:rPr lang="en-CA" altLang="en-US" sz="1200"/>
              <a:pPr eaLnBrk="1" hangingPunct="1"/>
              <a:t>1</a:t>
            </a:fld>
            <a:endParaRPr lang="en-CA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590918-C8EE-3F0C-EB9F-B8D042CDC9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D032F8-2B37-5EFF-E69F-E667E56DA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F4C681A-604B-215B-2226-FD728C870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BEA952-62DB-425E-A0C3-247819FACBE9}" type="slidenum">
              <a:rPr lang="en-CA" altLang="en-US" sz="1200"/>
              <a:pPr eaLnBrk="1" hangingPunct="1"/>
              <a:t>10</a:t>
            </a:fld>
            <a:endParaRPr lang="en-CA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95E3B01-0E5E-3F6B-9FC8-751596264F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2E85DBD-DCD7-4DF5-19BD-7D0B4E408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7AEB0AB-4956-C922-C67C-C7B19492C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30EC2E-2D0F-48FE-8AD7-A47816630C84}" type="slidenum">
              <a:rPr lang="en-CA" altLang="en-US" sz="1200"/>
              <a:pPr eaLnBrk="1" hangingPunct="1"/>
              <a:t>11</a:t>
            </a:fld>
            <a:endParaRPr lang="en-CA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78D5051-38D9-7198-BBFA-4004C5ECAD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B7BC793-C6EE-4F25-0F2A-4101388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78DFF8C-8941-ED18-4B4B-6EA049919F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8177A25-930D-86D9-CBBE-4B32E98ECD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8C50A31-904A-9C5B-624A-34FD448A2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E4EA41-2EA9-4A27-931B-5CF11CD56E8B}" type="slidenum">
              <a:rPr lang="en-CA" altLang="en-US" sz="1200"/>
              <a:pPr eaLnBrk="1" hangingPunct="1"/>
              <a:t>2</a:t>
            </a:fld>
            <a:endParaRPr lang="en-CA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F235C75-F609-4997-0019-4323066F23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2E06453-EDB2-7B18-4804-2CDE1754E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A2CA7BE-DD6B-1C9F-1A73-178010AC1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176ABF-8745-4BC3-8F8A-8FBDBF9EE4B4}" type="slidenum">
              <a:rPr lang="en-CA" altLang="en-US" sz="1200"/>
              <a:pPr eaLnBrk="1" hangingPunct="1"/>
              <a:t>3</a:t>
            </a:fld>
            <a:endParaRPr lang="en-CA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76BC9DB-44AF-F37A-C0D6-2CBD279A75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9B4AF3D-5C4C-6082-4121-551500880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23A7A29-85D8-7A39-4162-CBB8FE598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DF0998-1C59-4A5B-ACE6-A5C9E230F933}" type="slidenum">
              <a:rPr lang="en-CA" altLang="en-US" sz="1200"/>
              <a:pPr eaLnBrk="1" hangingPunct="1"/>
              <a:t>4</a:t>
            </a:fld>
            <a:endParaRPr lang="en-CA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CB23A95-DE47-4B69-68D0-70603A7A93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FAB40E3-E8AA-5824-7908-C6466CA5D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FCCD55B-4504-6BD1-B40F-25CDA5917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962DDC-7B37-45A6-ADA8-5DC59B1DDCE8}" type="slidenum">
              <a:rPr lang="en-CA" altLang="en-US" sz="1200"/>
              <a:pPr eaLnBrk="1" hangingPunct="1"/>
              <a:t>5</a:t>
            </a:fld>
            <a:endParaRPr lang="en-CA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AFEF049-C9F6-40D6-C6E4-25CDDA994D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D0DDF9B-5BD1-5738-8B65-987DF1F56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E866012-8180-58E0-4475-555B3293D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8DB172-7E21-4E51-B153-2225DCBD35E0}" type="slidenum">
              <a:rPr lang="en-CA" altLang="en-US" sz="1200"/>
              <a:pPr eaLnBrk="1" hangingPunct="1"/>
              <a:t>6</a:t>
            </a:fld>
            <a:endParaRPr lang="en-CA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AB2F16B-E7EE-B899-410B-C1F81FEA82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8DAECB0-3BB3-1D49-632E-56E786B08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8CF59A4-138F-8D15-8283-5EAF70CEF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EA02C9-0FBB-4EF8-BC42-F61B536FB475}" type="slidenum">
              <a:rPr lang="en-CA" altLang="en-US" sz="1200"/>
              <a:pPr eaLnBrk="1" hangingPunct="1"/>
              <a:t>7</a:t>
            </a:fld>
            <a:endParaRPr lang="en-CA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D1CB165-5BE8-A59F-C12F-2EC49270EB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53B5B2C-08B9-B581-2612-94D0F741C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2F05E12-C5E8-D16F-4617-62DAD2636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95671-DEF5-4D07-B910-A85F38D17482}" type="slidenum">
              <a:rPr lang="en-CA" altLang="en-US" sz="1200"/>
              <a:pPr eaLnBrk="1" hangingPunct="1"/>
              <a:t>8</a:t>
            </a:fld>
            <a:endParaRPr lang="en-CA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9DC022-B453-411C-8862-C89616512C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0565D34-66D3-385C-BD86-0E3D0B1AC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EE0AF22-1AC0-4595-5C56-291A12793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D9698D-7635-44DE-BA63-0351D2491DB0}" type="slidenum">
              <a:rPr lang="en-CA" altLang="en-US" sz="1200"/>
              <a:pPr eaLnBrk="1" hangingPunct="1"/>
              <a:t>9</a:t>
            </a:fld>
            <a:endParaRPr lang="en-CA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E802FC5-F5AB-C424-31BE-05BD1F1F38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2B97FF0-60A6-F27D-D0FC-273D50D51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 descr="leaf_title">
            <a:extLst>
              <a:ext uri="{FF2B5EF4-FFF2-40B4-BE49-F238E27FC236}">
                <a16:creationId xmlns:a16="http://schemas.microsoft.com/office/drawing/2014/main" id="{7B4E91C9-BCD5-77B1-E59A-5420F6E0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11337C-52E5-3CD3-A5FF-1D55E880D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9221D-AD7D-4370-B9E8-0789846A7211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3EB1F2-0909-C9C3-5784-12A37147C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BDCB33-21A2-6971-17D9-BA9FCB299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93EEF-3554-4BA4-9DC8-597EF2BC4C6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8285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B6BF8-2273-BF29-B3AB-3AE1819CC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B1B2-D77C-4BDD-956D-12FF0FC8EBF5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4DCA8-A2C7-5632-86CF-6E48097C8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552F3F-1CEF-5347-F7B7-798229FBD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7EFF4-331F-446A-81BC-D0889275ADD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143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6EE7B0-1611-BF24-36FF-13625D1EF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6C5B-AE15-4ACE-8FCC-42CA8A22B96E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70D15-2749-1949-569E-B888A1FE2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83322C-220C-D66C-5852-C6DF182EA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A5C0-F802-45A8-906D-9D858F50DBE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018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FB146-96B6-F124-7CC6-78B4BFC5B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0951-62F8-4969-92DA-EDE1B14C51DF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7905A-4E90-654C-519A-69C27A530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4FF1D1-1570-1851-C3D0-2D1322450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FA1BD-3C6F-4495-937F-A5A8159092A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368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62F8B-E7B7-E40B-F374-3CC889FF8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BA02-7807-4958-9099-CF554D6300D5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7DFFB-A072-2E0E-ADF8-2E48E5830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3C0DB-9BA3-9105-C2E8-BF88169AC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D22D3-105E-4E27-9A56-8D6F56FAE40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0949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3C098-9AD0-FFA9-F6F3-1788448F3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D9A3-75BC-40D8-8748-E8DA62BBC229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B0BB78-D6D7-86F6-1A37-3CFE79E4A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65FC2E-AF23-48E3-C905-84A994175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F8413-A64F-4F46-BABD-C2438B0D100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883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516DD-BBD4-55FA-18BB-F674803CA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2AEA-81F3-4A5A-BDA9-BB871D4AB62F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52833-D568-BB86-9171-8EEA1A0E4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FB270-EC18-8065-8EAF-43658D703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412F5-D864-4636-8B7C-4806BEBB67B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230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B0304-A523-0CCD-4F2F-145F1EA12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E7B8-5A49-4875-8110-A657F24B6195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5BD03-A5CE-4C6F-D654-EFF1DA8A3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7A341-FD88-5C46-D52A-DC1BC195E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D40F0-A405-4FB8-8E88-E4D7A1BB7CA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347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EBBC5B-93CE-31DA-7365-0CBA6C290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78B-79F7-4ADA-B48A-5C59A665B0CB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62124E-081D-4DA5-FC4F-977529F03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53376A-691B-FC0E-E41D-5EF2E2FE5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C2C08-7862-49B6-9E82-A80FC874A3A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1885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490764-E220-2F96-B740-24858BB5F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6F7E-5B45-4EE3-8CF9-5798FF4C4A6D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10EE10-39B9-7E1A-A2D3-DEC7D7EFB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B4E1D6-94D3-BC47-DCD0-8C962A22B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6F930-5C2C-4920-91C1-55A5558ACF6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025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1E3920-60F2-5F60-99A2-1CEBF17B7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20FD-1C00-407A-90C4-FC53EF246F17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DA48CD-898A-B74B-9FE6-56330813E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1D735A-A2D9-F13A-659D-97DD96C33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0938B-9627-4A31-9593-13DA459C4DB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0930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C3018-E364-9282-09C6-7350CA955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BCD4-2653-47F5-8803-28E8CDC64D17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5BF78-59B3-1E8D-BBB2-8C3B04B81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8EBD7-C439-F3FF-267A-3B68B8495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1D341-0CEE-4020-83C2-4FBC75DCBA8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920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87CC4-B87A-92F1-37D7-5AF3EF901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F3FE-A877-469A-89F2-D61AF135575F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7620A-2E35-767E-7F1E-C27C9785C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7CD85-E138-50AE-7051-B8D970029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A172C-7DF2-4EF7-B7EF-CB6B787C42B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333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08122C-9F9E-078A-1D57-A2F200B7A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570C67-6E91-79C2-17CE-3B3F366D8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8882DE-83C0-C6A4-8CB6-EBBADEF71B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5ED39B5-7A08-4CB0-BAC1-CDC8859EF3F6}" type="datetime1">
              <a:rPr lang="en-CA"/>
              <a:pPr>
                <a:defRPr/>
              </a:pPr>
              <a:t>2023-03-14</a:t>
            </a:fld>
            <a:endParaRPr lang="en-C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B6B857-60B0-AD6B-026E-3F395FF558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E46D8A-4D3E-B20B-22DB-21D81A7AE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6FDAF1-BE4E-4BBE-98E1-72B6529132AE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044" name="FormatShape" descr="SKIING" hidden="1">
            <a:extLst>
              <a:ext uri="{FF2B5EF4-FFF2-40B4-BE49-F238E27FC236}">
                <a16:creationId xmlns:a16="http://schemas.microsoft.com/office/drawing/2014/main" id="{F899E291-946F-795A-309F-EF7F3FBE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B00DCF-8C6E-922C-0C0C-EDADCE3DF9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Photosynthesis</a:t>
            </a:r>
            <a:endParaRPr lang="en-CA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45FB21-EED1-FDD7-3B0E-9EC29841DA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Deepthi Sri</a:t>
            </a:r>
            <a:endParaRPr lang="en-CA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7CABC8-2455-BCE5-FEDF-84157B5A2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pic>
        <p:nvPicPr>
          <p:cNvPr id="39940" name="Picture 4" descr="light-indy-dep-all">
            <a:extLst>
              <a:ext uri="{FF2B5EF4-FFF2-40B4-BE49-F238E27FC236}">
                <a16:creationId xmlns:a16="http://schemas.microsoft.com/office/drawing/2014/main" id="{8461A1B0-DB06-2BEC-476A-430A487A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491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>
            <a:extLst>
              <a:ext uri="{FF2B5EF4-FFF2-40B4-BE49-F238E27FC236}">
                <a16:creationId xmlns:a16="http://schemas.microsoft.com/office/drawing/2014/main" id="{B73641D2-4F11-51BB-303F-110DA682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495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Image from: </a:t>
            </a:r>
            <a:r>
              <a:rPr lang="en-US" altLang="en-US" sz="1000" u="sng"/>
              <a:t>Biology 11:  College Preparation.</a:t>
            </a:r>
            <a:r>
              <a:rPr lang="en-US" altLang="en-US" sz="1000" b="1"/>
              <a:t> Pg 74. Nelson, Toronto.  2003.</a:t>
            </a:r>
            <a:endParaRPr lang="en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FD08584-E5E7-C07F-589A-699B5D443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do leaves turn brown in the fall?</a:t>
            </a:r>
            <a:endParaRPr lang="en-CA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DC4D902-280F-C28D-5BA4-5D44EE8CF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It’s all about pigments!</a:t>
            </a:r>
          </a:p>
          <a:p>
            <a:pPr eaLnBrk="1" hangingPunct="1"/>
            <a:r>
              <a:rPr lang="en-US" altLang="en-US"/>
              <a:t>Let’s go outside and collect some leaves!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BF92B8C-685C-248B-1AFA-1B794F2A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/>
              <a:t>This powerpoint was kindly donated to</a:t>
            </a:r>
          </a:p>
          <a:p>
            <a:r>
              <a:rPr lang="en-GB" altLang="en-US" sz="1800">
                <a:hlinkClick r:id="rId3"/>
              </a:rPr>
              <a:t>www.worldofteaching.com</a:t>
            </a:r>
            <a:endParaRPr lang="en-GB" altLang="en-US" sz="1800"/>
          </a:p>
          <a:p>
            <a:r>
              <a:rPr lang="en-GB" altLang="en-US" sz="1800"/>
              <a:t>Home to well over a thousand </a:t>
            </a:r>
            <a:r>
              <a:rPr lang="en-GB" altLang="en-US" sz="1800">
                <a:hlinkClick r:id="rId3"/>
              </a:rPr>
              <a:t>free powerpoint presentations </a:t>
            </a:r>
            <a:r>
              <a:rPr lang="en-GB" altLang="en-US" sz="1800"/>
              <a:t>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2F80A3-B904-769D-BA77-23D9FFAE7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  <a:endParaRPr lang="en-CA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A48CBA8-B945-D045-9D5B-B3B695835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energy on earth comes from the sun.</a:t>
            </a:r>
          </a:p>
          <a:p>
            <a:pPr eaLnBrk="1" hangingPunct="1"/>
            <a:r>
              <a:rPr lang="en-US" altLang="en-US"/>
              <a:t>We depend on:</a:t>
            </a:r>
          </a:p>
          <a:p>
            <a:pPr lvl="1" eaLnBrk="1" hangingPunct="1"/>
            <a:r>
              <a:rPr lang="en-US" altLang="en-US"/>
              <a:t>Plants</a:t>
            </a:r>
          </a:p>
          <a:p>
            <a:pPr lvl="1" eaLnBrk="1" hangingPunct="1"/>
            <a:r>
              <a:rPr lang="en-US" altLang="en-US"/>
              <a:t>Algae (underwater plants)</a:t>
            </a:r>
          </a:p>
          <a:p>
            <a:pPr lvl="1" eaLnBrk="1" hangingPunct="1"/>
            <a:r>
              <a:rPr lang="en-US" altLang="en-US"/>
              <a:t>Cyanobacteria (photosynthetic bacteria)</a:t>
            </a:r>
          </a:p>
          <a:p>
            <a:pPr lvl="2" eaLnBrk="1" hangingPunct="1"/>
            <a:r>
              <a:rPr lang="en-US" altLang="en-US"/>
              <a:t>To provide this energy to us!</a:t>
            </a:r>
          </a:p>
          <a:p>
            <a:pPr lvl="2"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BEF6C8CE-8800-79D1-D65F-FC1A456BB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/>
              <a:t>Overview</a:t>
            </a:r>
            <a:endParaRPr lang="en-CA" altLang="en-US"/>
          </a:p>
        </p:txBody>
      </p:sp>
      <p:pic>
        <p:nvPicPr>
          <p:cNvPr id="5123" name="Picture 1027" descr="photo-overview">
            <a:extLst>
              <a:ext uri="{FF2B5EF4-FFF2-40B4-BE49-F238E27FC236}">
                <a16:creationId xmlns:a16="http://schemas.microsoft.com/office/drawing/2014/main" id="{8C517250-DED1-CE95-A4FC-08EA39C3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628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939755-D65C-CB82-8252-409BD9CAD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  <a:endParaRPr lang="en-CA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AA9449-B15E-D263-1F64-C5D06B2C0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Carbon dioxide and water are taken in by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Plants absorb light energy and convert it to a usable form.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ATP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Energy is used to “fix” carbon dioxide into sugar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Chemical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Sugar is converted to starch and stored for use by the plant, and by animals when they eat plants.</a:t>
            </a:r>
            <a:endParaRPr lang="en-CA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5A643F-B1B5-DCA8-CCA5-5FDF15ABE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Chloroplasts</a:t>
            </a:r>
            <a:endParaRPr lang="en-CA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8CE7960-EF7F-2EC8-AEEC-A9301D6512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Have TWO membranes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 “bi-bilayer!”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inner membrane is called the </a:t>
            </a:r>
            <a:r>
              <a:rPr lang="en-US" altLang="en-US" sz="2400" i="1"/>
              <a:t>thylakoid.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thylakoid is folded and looks like stacks of coins called </a:t>
            </a:r>
            <a:r>
              <a:rPr lang="en-US" altLang="en-US" sz="2400" i="1"/>
              <a:t>granum (grana </a:t>
            </a:r>
            <a:r>
              <a:rPr lang="en-US" altLang="en-US" sz="2400"/>
              <a:t>singular).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 i="1"/>
              <a:t>stroma</a:t>
            </a:r>
            <a:r>
              <a:rPr lang="en-US" altLang="en-US" sz="2400"/>
              <a:t> is the space surrounding the granum</a:t>
            </a:r>
            <a:endParaRPr lang="en-CA" altLang="en-US" sz="2400"/>
          </a:p>
        </p:txBody>
      </p:sp>
      <p:pic>
        <p:nvPicPr>
          <p:cNvPr id="7172" name="Picture 5" descr="chloroplast 2">
            <a:extLst>
              <a:ext uri="{FF2B5EF4-FFF2-40B4-BE49-F238E27FC236}">
                <a16:creationId xmlns:a16="http://schemas.microsoft.com/office/drawing/2014/main" id="{81435489-9095-E6A5-BDDE-7460431F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51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>
            <a:extLst>
              <a:ext uri="{FF2B5EF4-FFF2-40B4-BE49-F238E27FC236}">
                <a16:creationId xmlns:a16="http://schemas.microsoft.com/office/drawing/2014/main" id="{D460B64E-970C-7638-6455-53A7FF872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2460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Image source:  </a:t>
            </a:r>
            <a:r>
              <a:rPr lang="en-CA" altLang="en-US" sz="1600"/>
              <a:t>http://www.daviddarling.info/encyclopedia/C/chloroplasts.html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FDF3B4B-B66D-9022-5D18-FB13A925B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Chloroplasts</a:t>
            </a:r>
            <a:endParaRPr lang="en-CA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1FDEAC8-425F-0D77-9A43-1943BD878E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Chlorophyll molecules are embedded in the thylakoid membrane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Act like a light “antenna”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These molecules can absorb sunlight energy.</a:t>
            </a:r>
          </a:p>
        </p:txBody>
      </p:sp>
      <p:pic>
        <p:nvPicPr>
          <p:cNvPr id="8196" name="Picture 5" descr="thylakoid">
            <a:extLst>
              <a:ext uri="{FF2B5EF4-FFF2-40B4-BE49-F238E27FC236}">
                <a16:creationId xmlns:a16="http://schemas.microsoft.com/office/drawing/2014/main" id="{168E5994-C7D5-976F-B31D-985F9068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F1DEC817-562A-C97D-ECFD-285AAF2AA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50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Image from </a:t>
            </a:r>
            <a:r>
              <a:rPr lang="en-US" altLang="en-US" sz="1000" u="sng"/>
              <a:t>Biology 11:  College Preparation</a:t>
            </a:r>
            <a:r>
              <a:rPr lang="en-US" altLang="en-US" sz="1000"/>
              <a:t>.  Pg 73.  Nelson, Toronto.  2003.</a:t>
            </a:r>
            <a:endParaRPr lang="en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0F8BCDB-0D8F-00D5-E6EC-D96979AF9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/>
              <a:t>Light (dependent)Reactions</a:t>
            </a:r>
            <a:endParaRPr lang="en-CA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0FB9A6B1-511C-BAD5-233D-7694828596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752600"/>
            <a:ext cx="3810000" cy="46482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Happen ONLY in sunlight</a:t>
            </a:r>
          </a:p>
          <a:p>
            <a:pPr marL="914400" lvl="1" indent="-457200" eaLnBrk="1" hangingPunct="1"/>
            <a:r>
              <a:rPr lang="en-US" altLang="en-US" sz="2400"/>
              <a:t>Hence they depend on light!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Light is absorbed by chlorophyll molecules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The energy generates molecules of ATP</a:t>
            </a:r>
          </a:p>
        </p:txBody>
      </p:sp>
      <p:pic>
        <p:nvPicPr>
          <p:cNvPr id="9220" name="Picture 5" descr="light rxn">
            <a:extLst>
              <a:ext uri="{FF2B5EF4-FFF2-40B4-BE49-F238E27FC236}">
                <a16:creationId xmlns:a16="http://schemas.microsoft.com/office/drawing/2014/main" id="{E8EE94EA-5E8A-EDE9-D445-6B818BE5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181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5322F913-9C54-A0C2-2FFD-4F845A62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495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Image from: </a:t>
            </a:r>
            <a:r>
              <a:rPr lang="en-US" altLang="en-US" sz="1000" u="sng"/>
              <a:t>Biology 11:  College Preparation.</a:t>
            </a:r>
            <a:r>
              <a:rPr lang="en-US" altLang="en-US" sz="1000" b="1"/>
              <a:t> Pg 74. Nelson, Toronto.  2003.</a:t>
            </a:r>
            <a:endParaRPr lang="en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7EA2802-0F99-C045-DA16-F32712478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/>
              <a:t>Light Independent Reactions</a:t>
            </a:r>
            <a:br>
              <a:rPr lang="en-US" altLang="en-US"/>
            </a:br>
            <a:r>
              <a:rPr lang="en-US" altLang="en-US"/>
              <a:t>(formerly the “dark reactions”)</a:t>
            </a:r>
            <a:endParaRPr lang="en-CA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276865B0-4A70-6393-C877-9A6BAC69798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447800"/>
            <a:ext cx="38100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/>
              <a:t>Happen in sunlight, and in the dark.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/>
              <a:t>Hence “independent of light”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ATP generated by sunlight drives the </a:t>
            </a:r>
            <a:r>
              <a:rPr lang="en-US" altLang="en-US" sz="2400" i="1"/>
              <a:t>Calvin Cycle.</a:t>
            </a:r>
            <a:endParaRPr lang="en-US" altLang="en-US" sz="24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Monosaccarides (eg. glucose) are manufactured in the cycle.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Monosaccarides are used to “build” polysaccharides (eg. Starch).</a:t>
            </a:r>
            <a:endParaRPr lang="en-CA" altLang="en-US" sz="2400"/>
          </a:p>
        </p:txBody>
      </p:sp>
      <p:pic>
        <p:nvPicPr>
          <p:cNvPr id="10244" name="Picture 5" descr="calvin">
            <a:extLst>
              <a:ext uri="{FF2B5EF4-FFF2-40B4-BE49-F238E27FC236}">
                <a16:creationId xmlns:a16="http://schemas.microsoft.com/office/drawing/2014/main" id="{94EB0DBE-DA5D-5B0C-8C25-4ED831AB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981200"/>
            <a:ext cx="5943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32082558-F94B-D3FE-86DD-8344D236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495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Image from: </a:t>
            </a:r>
            <a:r>
              <a:rPr lang="en-US" altLang="en-US" sz="1000" u="sng"/>
              <a:t>Biology 11:  College Preparation.</a:t>
            </a:r>
            <a:r>
              <a:rPr lang="en-US" altLang="en-US" sz="1000" b="1"/>
              <a:t> Pg 74. Nelson, Toronto.  2003.</a:t>
            </a:r>
            <a:endParaRPr lang="en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5BDB0C0-B2E1-52E6-5D0F-861FC35F7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Overall Reaction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2ABF2039-B6E7-F5D3-6B3F-6F3216F7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What is the equation for photosynthesis?</a:t>
            </a:r>
            <a:endParaRPr lang="en-CA" altLang="en-US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EDEEE054-D5BB-9034-2D4D-1FE021592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CD89B67-3565-B9B2-1D78-442556EA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carbon dioxide + water </a:t>
            </a:r>
            <a:r>
              <a:rPr lang="en-US" altLang="en-US">
                <a:sym typeface="Wingdings" panose="05000000000000000000" pitchFamily="2" charset="2"/>
              </a:rPr>
              <a:t> glucose + oxygen + energy</a:t>
            </a:r>
            <a:endParaRPr lang="en-CA" altLang="en-US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B20C0832-E618-93DB-4543-A73C00E13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C4B5C872-64E0-5EA7-DB50-BBF64CC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29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FF44789A-713E-9030-DAAB-DFA26AD6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05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6CO</a:t>
            </a:r>
            <a:r>
              <a:rPr lang="en-US" altLang="en-US" baseline="-25000"/>
              <a:t>2</a:t>
            </a:r>
            <a:r>
              <a:rPr lang="en-US" altLang="en-US"/>
              <a:t>  +  6H</a:t>
            </a:r>
            <a:r>
              <a:rPr lang="en-US" altLang="en-US" baseline="-25000"/>
              <a:t>2</a:t>
            </a:r>
            <a:r>
              <a:rPr lang="en-US" altLang="en-US"/>
              <a:t>O  </a:t>
            </a:r>
            <a:r>
              <a:rPr lang="en-US" altLang="en-US">
                <a:sym typeface="Wingdings" panose="05000000000000000000" pitchFamily="2" charset="2"/>
              </a:rPr>
              <a:t>  C</a:t>
            </a:r>
            <a:r>
              <a:rPr lang="en-US" altLang="en-US" baseline="-25000">
                <a:sym typeface="Wingdings" panose="05000000000000000000" pitchFamily="2" charset="2"/>
              </a:rPr>
              <a:t>6</a:t>
            </a:r>
            <a:r>
              <a:rPr lang="en-US" altLang="en-US">
                <a:sym typeface="Wingdings" panose="05000000000000000000" pitchFamily="2" charset="2"/>
              </a:rPr>
              <a:t>H</a:t>
            </a:r>
            <a:r>
              <a:rPr lang="en-US" altLang="en-US" baseline="-25000">
                <a:sym typeface="Wingdings" panose="05000000000000000000" pitchFamily="2" charset="2"/>
              </a:rPr>
              <a:t>12</a:t>
            </a:r>
            <a:r>
              <a:rPr lang="en-US" altLang="en-US">
                <a:sym typeface="Wingdings" panose="05000000000000000000" pitchFamily="2" charset="2"/>
              </a:rPr>
              <a:t>O</a:t>
            </a:r>
            <a:r>
              <a:rPr lang="en-US" altLang="en-US" baseline="-25000">
                <a:sym typeface="Wingdings" panose="05000000000000000000" pitchFamily="2" charset="2"/>
              </a:rPr>
              <a:t>6</a:t>
            </a:r>
            <a:r>
              <a:rPr lang="en-US" altLang="en-US">
                <a:sym typeface="Wingdings" panose="05000000000000000000" pitchFamily="2" charset="2"/>
              </a:rPr>
              <a:t>  +  6O</a:t>
            </a:r>
            <a:r>
              <a:rPr lang="en-US" altLang="en-US" baseline="-25000">
                <a:sym typeface="Wingdings" panose="05000000000000000000" pitchFamily="2" charset="2"/>
              </a:rPr>
              <a:t>2</a:t>
            </a:r>
            <a:r>
              <a:rPr lang="en-US" altLang="en-US">
                <a:sym typeface="Wingdings" panose="05000000000000000000" pitchFamily="2" charset="2"/>
              </a:rPr>
              <a:t>  +  energy</a:t>
            </a:r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3" grpId="0" autoUpdateAnimBg="0"/>
      <p:bldP spid="31755" grpId="0" autoUpdateAnimBg="0"/>
      <p:bldP spid="3175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436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Default Design</vt:lpstr>
      <vt:lpstr>Photosynthesis</vt:lpstr>
      <vt:lpstr>Overview</vt:lpstr>
      <vt:lpstr>Overview</vt:lpstr>
      <vt:lpstr>Overview</vt:lpstr>
      <vt:lpstr>Chloroplasts</vt:lpstr>
      <vt:lpstr>Chloroplasts</vt:lpstr>
      <vt:lpstr>Light (dependent)Reactions</vt:lpstr>
      <vt:lpstr>Light Independent Reactions (formerly the “dark reactions”)</vt:lpstr>
      <vt:lpstr>Overall Reaction</vt:lpstr>
      <vt:lpstr>Summary</vt:lpstr>
      <vt:lpstr>Why do leaves turn brown in the fall?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Sonia Coleman</dc:creator>
  <cp:keywords>photosynthesis</cp:keywords>
  <cp:lastModifiedBy>Nayan GRIFFITHS</cp:lastModifiedBy>
  <cp:revision>9</cp:revision>
  <cp:lastPrinted>1601-01-01T00:00:00Z</cp:lastPrinted>
  <dcterms:created xsi:type="dcterms:W3CDTF">2000-06-11T17:25:57Z</dcterms:created>
  <dcterms:modified xsi:type="dcterms:W3CDTF">2023-03-14T11:41:41Z</dcterms:modified>
</cp:coreProperties>
</file>